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573F-AF4F-446B-B2D0-25EEB95C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882BA-D9A9-4F57-A688-A38F9AC8F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E92A3-2291-4A05-ADCD-41D974FC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A67D-4309-4290-AA58-903E7DA6904A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224CA-EB1F-4DCA-BDD2-E9B20C4A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7CA68-4FA3-4FB8-B610-4A4A5721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3CC3-EE22-4F4C-A2D4-475276839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0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1635-4A47-4E7E-B4C3-8EBCA125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3E4C0-7E89-4E1D-9508-B24B100AF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7C2DA-C3F4-48BC-A9C5-BE34BA62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A67D-4309-4290-AA58-903E7DA6904A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41225-4376-4701-A636-9C2B6E435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F9410-8031-4AA9-A3F3-C3B0BE4A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3CC3-EE22-4F4C-A2D4-475276839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6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F471E8-0937-48F9-B634-D9564BD70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CAE6C-5CDA-4875-AA03-0DF6DF016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1A20D-BFA7-4EE1-A5FF-0F18E896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A67D-4309-4290-AA58-903E7DA6904A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3CAE8-EDB6-46AF-A11C-D4721C51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0AA86-BBEA-40C1-BD6B-CA014419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3CC3-EE22-4F4C-A2D4-475276839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3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2C68-F480-414A-81F6-5BD63935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82B5E-A10B-473C-A32B-08DB9579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FC63-577C-4C2D-B3AD-5C4FEF09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A67D-4309-4290-AA58-903E7DA6904A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24747-BFF8-4F31-BA8B-2BACB8A5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4DCDA-C072-4963-98C5-2F43F52E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3CC3-EE22-4F4C-A2D4-475276839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8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0A1A-C000-42D8-912A-7CD080F4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1C63C-746B-4034-A7BF-466DA57D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9428A-F2FF-4849-A5D2-CC8CEB71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A67D-4309-4290-AA58-903E7DA6904A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ECD1E-E52E-4E86-926B-73BE8C0C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A2AA5-50A9-48AA-B727-12DB0165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3CC3-EE22-4F4C-A2D4-475276839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1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8B47-530C-4154-B0D6-01FF7859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0615F-44A2-4D41-8F30-9A1A871F1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91DF9-0ACB-4B25-83DE-70BF4788E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93BC5-B2CC-4148-96C5-B69F3D50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A67D-4309-4290-AA58-903E7DA6904A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707F9-68E0-4FAE-AB4F-9E479345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71BBB-EE50-4133-995D-CEC6789C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3CC3-EE22-4F4C-A2D4-475276839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9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CD875-C858-44CC-A825-3DE449EFB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E07A8-6950-4FC8-AB3E-ED1CBE7EC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B3B2E-30BF-4157-8A1B-8AC9E572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7AC45-8AA4-4585-B153-EFB2E9FDA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0B2FA-1FC5-481A-B4F1-D0CDF51AB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4DA48-594B-4063-B8EE-53B42153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A67D-4309-4290-AA58-903E7DA6904A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E46E6-DF53-432E-BEDB-3BA4EA5C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84B7C-70F4-4A86-9ADA-0F364529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3CC3-EE22-4F4C-A2D4-475276839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0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A0CA-867F-4AFD-9D5C-B169C251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C5E42-8C79-4EA4-B809-0D200D34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A67D-4309-4290-AA58-903E7DA6904A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B33FF-0E57-4880-8756-4F329DDB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D1575-4F0A-4EDE-B548-7C0A98AA8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3CC3-EE22-4F4C-A2D4-475276839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2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F7E36-8293-4740-8B6B-E4F9F72AC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A67D-4309-4290-AA58-903E7DA6904A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0213C-1567-46BA-A733-0A95A4ED6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18FEC-9DF0-44C0-9A20-C8D07B44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3CC3-EE22-4F4C-A2D4-475276839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4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F38CE-22F4-4B36-87FF-43F7DC629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5125-5764-4C8B-90D0-B992E9ED2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9176A-E517-4C5A-BEF9-33EC42FF0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CC2EA-AD83-4E00-9689-8D0E41F3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A67D-4309-4290-AA58-903E7DA6904A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53C0D-F5FE-42C1-AF89-5D98D70B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ADFDB-8EB2-461F-B49E-E64A0990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3CC3-EE22-4F4C-A2D4-475276839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3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8AB9-4151-46F4-A0DE-232C801E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CC116-28F9-45C7-B8F4-D9EB625F3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9AD12-EFFC-47F4-A44C-A982D5E56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CFCCB-4EC9-4908-8569-307EE4F02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A67D-4309-4290-AA58-903E7DA6904A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0E87B-C8D6-465F-BA91-9148B632B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D78BA-09D8-4DA7-8874-5E62C9BB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3CC3-EE22-4F4C-A2D4-475276839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9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C0034-A4D8-4BF3-BB74-4976AF32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B011E-3340-4ABA-97FF-26CA3E67E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249B4-7498-48D6-AFF0-4C15980EC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FA67D-4309-4290-AA58-903E7DA6904A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68EC-FAAC-46F2-9EE0-2687D1755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E0DBD-128B-41CC-8258-0CA5A4C13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33CC3-EE22-4F4C-A2D4-475276839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9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6CADD-6CAE-48CF-897E-48B65C7783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Catch Some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78D76-E992-4990-A65F-052062F9E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Kick start 2019 round C – C</a:t>
            </a:r>
          </a:p>
          <a:p>
            <a:r>
              <a:rPr lang="zh-CN" altLang="en-US" sz="2000" dirty="0"/>
              <a:t>粟蒙娜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267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ADE5-AF63-46D5-8C7C-1A5C2637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63D83-FB3B-44F3-B9D6-C78864E1B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000"/>
            <a:ext cx="10515600" cy="4351338"/>
          </a:xfrm>
        </p:spPr>
        <p:txBody>
          <a:bodyPr/>
          <a:lstStyle/>
          <a:p>
            <a:r>
              <a:rPr lang="zh-CN" altLang="en-US" dirty="0"/>
              <a:t>一条街上有</a:t>
            </a:r>
            <a:r>
              <a:rPr lang="en-US" altLang="zh-CN" dirty="0"/>
              <a:t>N</a:t>
            </a:r>
            <a:r>
              <a:rPr lang="zh-CN" altLang="en-US" dirty="0"/>
              <a:t>只狗，每只狗的位置为</a:t>
            </a:r>
            <a:r>
              <a:rPr lang="en-US" altLang="zh-CN" dirty="0"/>
              <a:t>Pi (Pi &gt; 0)</a:t>
            </a:r>
            <a:r>
              <a:rPr lang="zh-CN" altLang="en-US" dirty="0"/>
              <a:t>，颜色为</a:t>
            </a:r>
            <a:r>
              <a:rPr lang="en-US" altLang="zh-CN" dirty="0"/>
              <a:t>Ai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dirty="0"/>
              <a:t>Bundle</a:t>
            </a:r>
            <a:r>
              <a:rPr lang="zh-CN" altLang="en-US" dirty="0"/>
              <a:t>需要在尽可能少的时间内观察</a:t>
            </a:r>
            <a:r>
              <a:rPr lang="en-US" altLang="zh-CN" dirty="0"/>
              <a:t>K</a:t>
            </a:r>
            <a:r>
              <a:rPr lang="zh-CN" altLang="en-US" dirty="0"/>
              <a:t>只狗，观察的规则如下：</a:t>
            </a:r>
            <a:endParaRPr lang="en-US" altLang="zh-CN" dirty="0"/>
          </a:p>
          <a:p>
            <a:pPr lvl="1"/>
            <a:r>
              <a:rPr lang="en-US" dirty="0"/>
              <a:t>B</a:t>
            </a:r>
            <a:r>
              <a:rPr lang="en-US" altLang="zh-CN" dirty="0"/>
              <a:t>undle</a:t>
            </a:r>
            <a:r>
              <a:rPr lang="zh-CN" altLang="en-US" dirty="0"/>
              <a:t>的起始位置坐标为</a:t>
            </a:r>
            <a:r>
              <a:rPr lang="en-US" altLang="zh-CN" dirty="0"/>
              <a:t>0</a:t>
            </a:r>
          </a:p>
          <a:p>
            <a:pPr lvl="1"/>
            <a:r>
              <a:rPr lang="en-US" dirty="0"/>
              <a:t>B</a:t>
            </a:r>
            <a:r>
              <a:rPr lang="en-US" altLang="zh-CN" dirty="0"/>
              <a:t>undle</a:t>
            </a:r>
            <a:r>
              <a:rPr lang="zh-CN" altLang="en-US" dirty="0"/>
              <a:t>每向左或向右走一个坐标需要</a:t>
            </a:r>
            <a:r>
              <a:rPr lang="en-US" altLang="zh-CN" dirty="0"/>
              <a:t>1</a:t>
            </a:r>
            <a:r>
              <a:rPr lang="zh-CN" altLang="en-US" dirty="0"/>
              <a:t>秒</a:t>
            </a:r>
            <a:endParaRPr lang="en-US" altLang="zh-CN" dirty="0"/>
          </a:p>
          <a:p>
            <a:pPr lvl="1"/>
            <a:r>
              <a:rPr lang="zh-CN" altLang="en-US" dirty="0"/>
              <a:t>只有</a:t>
            </a:r>
            <a:r>
              <a:rPr lang="en-US" dirty="0"/>
              <a:t>B</a:t>
            </a:r>
            <a:r>
              <a:rPr lang="en-US" altLang="zh-CN" dirty="0"/>
              <a:t>undle</a:t>
            </a:r>
            <a:r>
              <a:rPr lang="zh-CN" altLang="en-US" dirty="0"/>
              <a:t>穿的衣服颜色与狗的颜色一致时，</a:t>
            </a:r>
            <a:r>
              <a:rPr lang="en-US" altLang="zh-CN" dirty="0"/>
              <a:t>Bundle</a:t>
            </a:r>
            <a:r>
              <a:rPr lang="zh-CN" altLang="en-US" dirty="0"/>
              <a:t>才能观察到那只狗</a:t>
            </a:r>
            <a:endParaRPr lang="en-US" altLang="zh-CN" dirty="0"/>
          </a:p>
          <a:p>
            <a:pPr lvl="1"/>
            <a:r>
              <a:rPr lang="en-US" dirty="0"/>
              <a:t>B</a:t>
            </a:r>
            <a:r>
              <a:rPr lang="en-US" altLang="zh-CN" dirty="0"/>
              <a:t>undle</a:t>
            </a:r>
            <a:r>
              <a:rPr lang="zh-CN" altLang="en-US" dirty="0"/>
              <a:t>只能在原点（坐标为</a:t>
            </a:r>
            <a:r>
              <a:rPr lang="en-US" altLang="zh-CN" dirty="0"/>
              <a:t>0</a:t>
            </a:r>
            <a:r>
              <a:rPr lang="zh-CN" altLang="en-US" dirty="0"/>
              <a:t>）换衣服</a:t>
            </a:r>
            <a:endParaRPr lang="en-US" altLang="zh-CN" dirty="0"/>
          </a:p>
          <a:p>
            <a:pPr lvl="1"/>
            <a:r>
              <a:rPr lang="zh-CN" altLang="en-US" dirty="0"/>
              <a:t>换衣服和观察狗都不需要花费时间</a:t>
            </a:r>
            <a:endParaRPr lang="en-US" altLang="zh-CN" dirty="0"/>
          </a:p>
          <a:p>
            <a:r>
              <a:rPr lang="zh-CN" altLang="en-US" dirty="0"/>
              <a:t>每个位置可能有不止一只狗</a:t>
            </a:r>
            <a:endParaRPr lang="en-US" altLang="zh-CN" dirty="0"/>
          </a:p>
          <a:p>
            <a:r>
              <a:rPr lang="en-US" altLang="zh-CN" dirty="0"/>
              <a:t>Input</a:t>
            </a:r>
            <a:r>
              <a:rPr lang="zh-CN" altLang="en-US" dirty="0"/>
              <a:t>的位置没有排序</a:t>
            </a:r>
            <a:endParaRPr lang="en-US" altLang="zh-C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D6B6B2-9A2F-4964-A0F6-240FBA543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58987"/>
              </p:ext>
            </p:extLst>
          </p:nvPr>
        </p:nvGraphicFramePr>
        <p:xfrm>
          <a:off x="1483360" y="5811203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5372249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87676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76447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853201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907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872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941918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5602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576422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7392566"/>
                    </a:ext>
                  </a:extLst>
                </a:gridCol>
              </a:tblGrid>
              <a:tr h="1871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26971"/>
                  </a:ext>
                </a:extLst>
              </a:tr>
            </a:tbl>
          </a:graphicData>
        </a:graphic>
      </p:graphicFrame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9819707-8F0E-4B3A-AA56-32BF106A7596}"/>
              </a:ext>
            </a:extLst>
          </p:cNvPr>
          <p:cNvSpPr/>
          <p:nvPr/>
        </p:nvSpPr>
        <p:spPr>
          <a:xfrm>
            <a:off x="1315722" y="5811203"/>
            <a:ext cx="325120" cy="3657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857C4D-ED8B-4A61-9121-CAD59300A1CE}"/>
              </a:ext>
            </a:extLst>
          </p:cNvPr>
          <p:cNvSpPr/>
          <p:nvPr/>
        </p:nvSpPr>
        <p:spPr>
          <a:xfrm>
            <a:off x="2195832" y="5994083"/>
            <a:ext cx="18796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F2A7D9-00B9-4134-B2DF-08C695C51C5A}"/>
              </a:ext>
            </a:extLst>
          </p:cNvPr>
          <p:cNvSpPr/>
          <p:nvPr/>
        </p:nvSpPr>
        <p:spPr>
          <a:xfrm>
            <a:off x="8696962" y="5988765"/>
            <a:ext cx="18796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EDD227-82B2-4B5A-9AA5-13E273699732}"/>
              </a:ext>
            </a:extLst>
          </p:cNvPr>
          <p:cNvSpPr/>
          <p:nvPr/>
        </p:nvSpPr>
        <p:spPr>
          <a:xfrm>
            <a:off x="4673601" y="5988765"/>
            <a:ext cx="18796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1C6BFF-B4F1-42F0-88ED-E81D4B6F2D53}"/>
              </a:ext>
            </a:extLst>
          </p:cNvPr>
          <p:cNvSpPr/>
          <p:nvPr/>
        </p:nvSpPr>
        <p:spPr>
          <a:xfrm>
            <a:off x="2980055" y="5994083"/>
            <a:ext cx="18796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E3648A-3BEE-49C8-A03F-CFAFA14FA5EE}"/>
              </a:ext>
            </a:extLst>
          </p:cNvPr>
          <p:cNvSpPr txBox="1"/>
          <p:nvPr/>
        </p:nvSpPr>
        <p:spPr>
          <a:xfrm>
            <a:off x="1259840" y="6278880"/>
            <a:ext cx="866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0               1             2             3              4             5             6             7              8             9             10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6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2978-1B85-4449-BFED-F57C3E81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50FE2A-7056-4AE8-A86B-C6F0220D6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55128"/>
            <a:ext cx="3838575" cy="2371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3A0C81-A35E-4869-ACE3-3D16A847E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960" y="490220"/>
            <a:ext cx="4686300" cy="4857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81F297-D0E3-4C66-82D9-04270B933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487" y="2919095"/>
            <a:ext cx="2981325" cy="2419350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9FD54D0-D044-4FBC-82BD-E9EB80D90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169334"/>
              </p:ext>
            </p:extLst>
          </p:nvPr>
        </p:nvGraphicFramePr>
        <p:xfrm>
          <a:off x="1483360" y="5811203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5372249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87676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76447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853201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907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872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941918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5602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576422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7392566"/>
                    </a:ext>
                  </a:extLst>
                </a:gridCol>
              </a:tblGrid>
              <a:tr h="1871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26971"/>
                  </a:ext>
                </a:extLst>
              </a:tr>
            </a:tbl>
          </a:graphicData>
        </a:graphic>
      </p:graphicFrame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994894C-049A-40DC-A5EE-67683224AF44}"/>
              </a:ext>
            </a:extLst>
          </p:cNvPr>
          <p:cNvSpPr/>
          <p:nvPr/>
        </p:nvSpPr>
        <p:spPr>
          <a:xfrm>
            <a:off x="1315722" y="5811203"/>
            <a:ext cx="325120" cy="3657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CEAD98B-0C9A-4F66-9382-46D6FF92AF2E}"/>
              </a:ext>
            </a:extLst>
          </p:cNvPr>
          <p:cNvSpPr/>
          <p:nvPr/>
        </p:nvSpPr>
        <p:spPr>
          <a:xfrm>
            <a:off x="2195832" y="5994083"/>
            <a:ext cx="18796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22FB41-6F71-4753-9140-5159F4027815}"/>
              </a:ext>
            </a:extLst>
          </p:cNvPr>
          <p:cNvSpPr/>
          <p:nvPr/>
        </p:nvSpPr>
        <p:spPr>
          <a:xfrm>
            <a:off x="8696962" y="5988765"/>
            <a:ext cx="18796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2D5BE2-560A-41E3-AB8F-1044EF9AB632}"/>
              </a:ext>
            </a:extLst>
          </p:cNvPr>
          <p:cNvSpPr/>
          <p:nvPr/>
        </p:nvSpPr>
        <p:spPr>
          <a:xfrm>
            <a:off x="4673601" y="5988765"/>
            <a:ext cx="18796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CDAC4DB-478C-4DAF-AA1C-A256A98041DA}"/>
              </a:ext>
            </a:extLst>
          </p:cNvPr>
          <p:cNvSpPr/>
          <p:nvPr/>
        </p:nvSpPr>
        <p:spPr>
          <a:xfrm>
            <a:off x="2980055" y="5994083"/>
            <a:ext cx="18796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0DC0D1-BFCC-4AC9-A238-4B11144A47E2}"/>
              </a:ext>
            </a:extLst>
          </p:cNvPr>
          <p:cNvSpPr txBox="1"/>
          <p:nvPr/>
        </p:nvSpPr>
        <p:spPr>
          <a:xfrm>
            <a:off x="1259840" y="6278880"/>
            <a:ext cx="866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0               1             2             3              4             5             6             7              8             9             10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DA1A1A-5CF9-42B5-81AB-1BA3A79425E5}"/>
              </a:ext>
            </a:extLst>
          </p:cNvPr>
          <p:cNvSpPr txBox="1"/>
          <p:nvPr/>
        </p:nvSpPr>
        <p:spPr>
          <a:xfrm>
            <a:off x="8200073" y="1782783"/>
            <a:ext cx="175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T: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case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number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E15D87-D03B-4CC1-A2BC-74B752E18DD2}"/>
              </a:ext>
            </a:extLst>
          </p:cNvPr>
          <p:cNvSpPr txBox="1"/>
          <p:nvPr/>
        </p:nvSpPr>
        <p:spPr>
          <a:xfrm>
            <a:off x="8200073" y="2116882"/>
            <a:ext cx="366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N: number of dos, 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727446-D65F-416A-B76F-36148FD5FEA1}"/>
              </a:ext>
            </a:extLst>
          </p:cNvPr>
          <p:cNvSpPr txBox="1"/>
          <p:nvPr/>
        </p:nvSpPr>
        <p:spPr>
          <a:xfrm>
            <a:off x="8200073" y="2448014"/>
            <a:ext cx="175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P[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]: positions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3E5450-3BF7-43D2-A29A-E78C8E137A6F}"/>
              </a:ext>
            </a:extLst>
          </p:cNvPr>
          <p:cNvSpPr txBox="1"/>
          <p:nvPr/>
        </p:nvSpPr>
        <p:spPr>
          <a:xfrm>
            <a:off x="8200073" y="2785080"/>
            <a:ext cx="175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A[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]: colors</a:t>
            </a:r>
          </a:p>
        </p:txBody>
      </p:sp>
    </p:spTree>
    <p:extLst>
      <p:ext uri="{BB962C8B-B14F-4D97-AF65-F5344CB8AC3E}">
        <p14:creationId xmlns:p14="http://schemas.microsoft.com/office/powerpoint/2010/main" val="128974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0F7F-F257-45F5-BA4C-65542EC2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6DB24-2CD1-4425-8401-27C00DBB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Step1</a:t>
            </a:r>
            <a:r>
              <a:rPr lang="zh-CN" altLang="en-US" dirty="0"/>
              <a:t>： 将狗按颜色分类，并对每种颜色的狗按位置排序</a:t>
            </a:r>
            <a:endParaRPr lang="en-US" altLang="zh-CN" dirty="0"/>
          </a:p>
          <a:p>
            <a:pPr lvl="1"/>
            <a:r>
              <a:rPr lang="zh-CN" altLang="en-US" dirty="0"/>
              <a:t>理由：如果最终的观察路线里，</a:t>
            </a:r>
            <a:r>
              <a:rPr lang="en-US" altLang="zh-CN" dirty="0"/>
              <a:t>Bundle</a:t>
            </a:r>
            <a:r>
              <a:rPr lang="zh-CN" altLang="en-US" dirty="0"/>
              <a:t>对同一种颜色的狗观察了两只及以上，那她在观察这些同种颜色狗的中途没有换衣服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Step2</a:t>
            </a:r>
            <a:r>
              <a:rPr lang="zh-CN" altLang="en-US" dirty="0"/>
              <a:t>：用</a:t>
            </a:r>
            <a:r>
              <a:rPr lang="en-US" altLang="zh-CN" dirty="0"/>
              <a:t>DP</a:t>
            </a:r>
          </a:p>
          <a:p>
            <a:pPr lvl="1"/>
            <a:r>
              <a:rPr lang="zh-CN" altLang="en-US" dirty="0"/>
              <a:t>表达式：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][j][k]: </a:t>
            </a:r>
            <a:r>
              <a:rPr lang="en-US" altLang="zh-CN" dirty="0" err="1"/>
              <a:t>i</a:t>
            </a:r>
            <a:r>
              <a:rPr lang="en-US" altLang="zh-CN" dirty="0"/>
              <a:t> &lt;= N; j &lt;= K; k &lt; 2</a:t>
            </a:r>
          </a:p>
          <a:p>
            <a:pPr lvl="1"/>
            <a:r>
              <a:rPr lang="en-US" altLang="zh-CN" dirty="0"/>
              <a:t>i: </a:t>
            </a:r>
            <a:r>
              <a:rPr lang="zh-CN" altLang="en-US" dirty="0"/>
              <a:t>有</a:t>
            </a:r>
            <a:r>
              <a:rPr lang="en-US" altLang="zh-CN" dirty="0" err="1"/>
              <a:t>i</a:t>
            </a:r>
            <a:r>
              <a:rPr lang="zh-CN" altLang="en-US" dirty="0"/>
              <a:t>种颜色的狗；</a:t>
            </a:r>
            <a:r>
              <a:rPr lang="en-US" altLang="zh-CN" dirty="0"/>
              <a:t>j: </a:t>
            </a:r>
            <a:r>
              <a:rPr lang="zh-CN" altLang="en-US" dirty="0"/>
              <a:t>需要观察</a:t>
            </a:r>
            <a:r>
              <a:rPr lang="en-US" altLang="zh-CN" dirty="0"/>
              <a:t>j</a:t>
            </a:r>
            <a:r>
              <a:rPr lang="zh-CN" altLang="en-US" dirty="0"/>
              <a:t>只狗；</a:t>
            </a:r>
            <a:r>
              <a:rPr lang="en-US" altLang="zh-CN" dirty="0"/>
              <a:t>k: </a:t>
            </a:r>
            <a:r>
              <a:rPr lang="zh-CN" altLang="en-US" dirty="0"/>
              <a:t>后面分析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07DE55-13E2-4652-914D-E6CC688ED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07088"/>
              </p:ext>
            </p:extLst>
          </p:nvPr>
        </p:nvGraphicFramePr>
        <p:xfrm>
          <a:off x="1483360" y="5811203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5372249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87676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76447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853201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7907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872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941918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5602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576422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7392566"/>
                    </a:ext>
                  </a:extLst>
                </a:gridCol>
              </a:tblGrid>
              <a:tr h="1871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26971"/>
                  </a:ext>
                </a:extLst>
              </a:tr>
            </a:tbl>
          </a:graphicData>
        </a:graphic>
      </p:graphicFrame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B701814-240F-430B-8FA0-C206FCB2E801}"/>
              </a:ext>
            </a:extLst>
          </p:cNvPr>
          <p:cNvSpPr/>
          <p:nvPr/>
        </p:nvSpPr>
        <p:spPr>
          <a:xfrm>
            <a:off x="1315722" y="5811203"/>
            <a:ext cx="325120" cy="3657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7B2455-EC73-4946-9EEA-C3F884CF0402}"/>
              </a:ext>
            </a:extLst>
          </p:cNvPr>
          <p:cNvSpPr/>
          <p:nvPr/>
        </p:nvSpPr>
        <p:spPr>
          <a:xfrm>
            <a:off x="2195832" y="5994083"/>
            <a:ext cx="18796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EEFF1C-0C59-4AE5-9413-C2ACEE6D8364}"/>
              </a:ext>
            </a:extLst>
          </p:cNvPr>
          <p:cNvSpPr/>
          <p:nvPr/>
        </p:nvSpPr>
        <p:spPr>
          <a:xfrm>
            <a:off x="8696962" y="5988765"/>
            <a:ext cx="18796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A92BDF-1B70-42B8-A9C4-9A8966DF032C}"/>
              </a:ext>
            </a:extLst>
          </p:cNvPr>
          <p:cNvSpPr/>
          <p:nvPr/>
        </p:nvSpPr>
        <p:spPr>
          <a:xfrm>
            <a:off x="4673601" y="5988765"/>
            <a:ext cx="18796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E46EABD-C150-40A2-BE98-9DAC39D8790B}"/>
              </a:ext>
            </a:extLst>
          </p:cNvPr>
          <p:cNvSpPr/>
          <p:nvPr/>
        </p:nvSpPr>
        <p:spPr>
          <a:xfrm>
            <a:off x="2980055" y="5994083"/>
            <a:ext cx="18796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A0CF82-6A03-40B1-A704-C60A7F3658DA}"/>
              </a:ext>
            </a:extLst>
          </p:cNvPr>
          <p:cNvSpPr txBox="1"/>
          <p:nvPr/>
        </p:nvSpPr>
        <p:spPr>
          <a:xfrm>
            <a:off x="1259840" y="6278880"/>
            <a:ext cx="866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0               1             2             3              4             5             6             7              8             9             10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38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B8F0-FA61-49BB-8FD4-9AB387E7D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解法 </a:t>
            </a:r>
            <a:r>
              <a:rPr lang="en-US" altLang="zh-CN" dirty="0"/>
              <a:t>– step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1E9CE-0D05-4D48-B9B3-78F2204A8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0CC16-FBF0-48AB-A0C5-4C997EE6C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296525" cy="449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1678FE-514B-43B6-8A1E-EC561FC7E13F}"/>
              </a:ext>
            </a:extLst>
          </p:cNvPr>
          <p:cNvSpPr txBox="1"/>
          <p:nvPr/>
        </p:nvSpPr>
        <p:spPr>
          <a:xfrm>
            <a:off x="6238240" y="542538"/>
            <a:ext cx="1158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4 3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1 2 4 9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3 3 2 3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435BB-3459-435D-B3F2-1D134B322CA9}"/>
              </a:ext>
            </a:extLst>
          </p:cNvPr>
          <p:cNvSpPr txBox="1"/>
          <p:nvPr/>
        </p:nvSpPr>
        <p:spPr>
          <a:xfrm>
            <a:off x="8097520" y="681037"/>
            <a:ext cx="1788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color[0]: 1 2 9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color[1]: 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AACE97-BA8C-4661-AB09-22659FFDF737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172960" y="1004203"/>
            <a:ext cx="924560" cy="1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70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893F-223A-4E69-9B68-C8A0816C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 </a:t>
            </a:r>
            <a:r>
              <a:rPr lang="en-US" altLang="zh-CN" dirty="0"/>
              <a:t>– step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D7CA8-B559-4332-8021-50C5EC028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47895"/>
          </a:xfrm>
        </p:spPr>
        <p:txBody>
          <a:bodyPr/>
          <a:lstStyle/>
          <a:p>
            <a:r>
              <a:rPr lang="zh-CN" altLang="en-US" dirty="0"/>
              <a:t>推导方式：</a:t>
            </a:r>
            <a:endParaRPr lang="en-US" altLang="zh-CN" dirty="0"/>
          </a:p>
          <a:p>
            <a:pPr lvl="1"/>
            <a:r>
              <a:rPr lang="zh-CN" altLang="en-US" dirty="0"/>
              <a:t>如果用</a:t>
            </a:r>
            <a:r>
              <a:rPr lang="en-US" altLang="zh-CN" dirty="0"/>
              <a:t>2D array</a:t>
            </a:r>
            <a:r>
              <a:rPr lang="zh-CN" altLang="en-US" dirty="0"/>
              <a:t>来推导：</a:t>
            </a:r>
            <a:endParaRPr lang="en-US" altLang="zh-CN" dirty="0"/>
          </a:p>
          <a:p>
            <a:pPr lvl="2"/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 = </a:t>
            </a:r>
            <a:r>
              <a:rPr lang="en-US" altLang="zh-CN" dirty="0" err="1"/>
              <a:t>dp</a:t>
            </a:r>
            <a:r>
              <a:rPr lang="en-US" altLang="zh-CN" dirty="0"/>
              <a:t>[i-1][j]</a:t>
            </a:r>
          </a:p>
          <a:p>
            <a:pPr lvl="2"/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 = </a:t>
            </a:r>
            <a:r>
              <a:rPr lang="en-US" altLang="zh-CN" b="1" dirty="0"/>
              <a:t>min</a:t>
            </a:r>
            <a:r>
              <a:rPr lang="en-US" altLang="zh-CN" dirty="0"/>
              <a:t> {a = 0…color[</a:t>
            </a:r>
            <a:r>
              <a:rPr lang="en-US" altLang="zh-CN" dirty="0" err="1"/>
              <a:t>i</a:t>
            </a:r>
            <a:r>
              <a:rPr lang="en-US" altLang="zh-CN" dirty="0"/>
              <a:t>].size()} </a:t>
            </a:r>
            <a:r>
              <a:rPr lang="en-US" altLang="zh-CN" b="1" dirty="0"/>
              <a:t>(</a:t>
            </a:r>
            <a:r>
              <a:rPr lang="en-US" altLang="zh-CN" b="1" dirty="0" err="1"/>
              <a:t>dp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][j], </a:t>
            </a:r>
            <a:r>
              <a:rPr lang="en-US" altLang="zh-CN" b="1" dirty="0" err="1"/>
              <a:t>dp</a:t>
            </a:r>
            <a:r>
              <a:rPr lang="en-US" altLang="zh-CN" b="1" dirty="0"/>
              <a:t>[i-1][j-a] + color[</a:t>
            </a:r>
            <a:r>
              <a:rPr lang="en-US" altLang="zh-CN" b="1" dirty="0" err="1"/>
              <a:t>i</a:t>
            </a:r>
            <a:r>
              <a:rPr lang="en-US" altLang="zh-CN" b="1" dirty="0"/>
              <a:t>][a] * 2)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问题：默认最后</a:t>
            </a:r>
            <a:r>
              <a:rPr lang="en-US" altLang="zh-CN" dirty="0"/>
              <a:t>Bundle</a:t>
            </a:r>
            <a:r>
              <a:rPr lang="zh-CN" altLang="en-US" dirty="0"/>
              <a:t>停留的位置不在</a:t>
            </a:r>
            <a:r>
              <a:rPr lang="en-US" altLang="zh-CN" dirty="0"/>
              <a:t>color[</a:t>
            </a:r>
            <a:r>
              <a:rPr lang="en-US" altLang="zh-CN" dirty="0" err="1"/>
              <a:t>i</a:t>
            </a:r>
            <a:r>
              <a:rPr lang="en-US" altLang="zh-CN" dirty="0"/>
              <a:t>][a]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解决：用</a:t>
            </a:r>
            <a:r>
              <a:rPr lang="en-US" altLang="zh-CN" dirty="0"/>
              <a:t>3D </a:t>
            </a:r>
            <a:r>
              <a:rPr lang="en-US" altLang="zh-CN" dirty="0" err="1"/>
              <a:t>arrya</a:t>
            </a:r>
            <a:r>
              <a:rPr lang="zh-CN" altLang="en-US" dirty="0"/>
              <a:t>，再加一维</a:t>
            </a:r>
            <a:r>
              <a:rPr lang="en-US" altLang="zh-CN" dirty="0"/>
              <a:t>k</a:t>
            </a:r>
            <a:r>
              <a:rPr lang="zh-CN" altLang="en-US" dirty="0"/>
              <a:t>，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][j][k]</a:t>
            </a:r>
          </a:p>
          <a:p>
            <a:pPr lvl="2"/>
            <a:r>
              <a:rPr lang="en-US" altLang="zh-CN" dirty="0"/>
              <a:t>K = 0: Bundle</a:t>
            </a:r>
            <a:r>
              <a:rPr lang="zh-CN" altLang="en-US" dirty="0"/>
              <a:t>最后停留在原点（坐标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K = 1: Bundle</a:t>
            </a:r>
            <a:r>
              <a:rPr lang="zh-CN" altLang="en-US" dirty="0"/>
              <a:t>最后没有停留在原点</a:t>
            </a:r>
            <a:endParaRPr lang="en-US" altLang="zh-CN" dirty="0"/>
          </a:p>
          <a:p>
            <a:pPr lvl="2"/>
            <a:endParaRPr lang="en-US" altLang="zh-CN" dirty="0"/>
          </a:p>
          <a:p>
            <a:r>
              <a:rPr lang="zh-CN" altLang="en-US" dirty="0"/>
              <a:t>最后答案：</a:t>
            </a:r>
            <a:r>
              <a:rPr lang="en-US" altLang="zh-CN" dirty="0" err="1"/>
              <a:t>dp</a:t>
            </a:r>
            <a:r>
              <a:rPr lang="en-US" altLang="zh-CN" dirty="0"/>
              <a:t>[N][K][1]</a:t>
            </a:r>
          </a:p>
        </p:txBody>
      </p:sp>
    </p:spTree>
    <p:extLst>
      <p:ext uri="{BB962C8B-B14F-4D97-AF65-F5344CB8AC3E}">
        <p14:creationId xmlns:p14="http://schemas.microsoft.com/office/powerpoint/2010/main" val="289006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ACFDC-1F66-485C-BCA4-8952E96F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 </a:t>
            </a:r>
            <a:r>
              <a:rPr lang="en-US" altLang="zh-CN" dirty="0"/>
              <a:t>– step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EDDB1-123F-4611-B1DD-03ABE420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03156-38A3-4880-8D78-2D42E0D1A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5082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7E91F5-292F-496C-BB82-6C913B39C6F8}"/>
              </a:ext>
            </a:extLst>
          </p:cNvPr>
          <p:cNvSpPr txBox="1"/>
          <p:nvPr/>
        </p:nvSpPr>
        <p:spPr>
          <a:xfrm>
            <a:off x="5049520" y="548640"/>
            <a:ext cx="612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N*K*(N/</a:t>
            </a:r>
            <a:r>
              <a:rPr lang="en-US" dirty="0" err="1"/>
              <a:t>colorCount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711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06A6-6494-42A7-BEAF-80383067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错误解法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451A9-6BFE-4410-80DA-8A82F09C4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</a:t>
            </a:r>
            <a:r>
              <a:rPr lang="zh-CN" altLang="en-US" dirty="0"/>
              <a:t>：所需最小时间</a:t>
            </a:r>
            <a:endParaRPr lang="en-US" altLang="zh-CN" dirty="0"/>
          </a:p>
          <a:p>
            <a:r>
              <a:rPr lang="en-US" dirty="0" err="1"/>
              <a:t>endP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</a:t>
            </a:r>
            <a:r>
              <a:rPr lang="zh-CN" altLang="en-US" dirty="0"/>
              <a:t>：最后停留位置</a:t>
            </a:r>
            <a:endParaRPr lang="en-US" altLang="zh-CN" dirty="0"/>
          </a:p>
          <a:p>
            <a:r>
              <a:rPr lang="zh-CN" altLang="en-US" dirty="0"/>
              <a:t>推导公式：</a:t>
            </a:r>
            <a:endParaRPr lang="en-US" altLang="zh-CN" dirty="0"/>
          </a:p>
          <a:p>
            <a:pPr lvl="1"/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 = min (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][j], </a:t>
            </a:r>
            <a:r>
              <a:rPr lang="en-US" altLang="zh-CN" dirty="0" err="1"/>
              <a:t>dp</a:t>
            </a:r>
            <a:r>
              <a:rPr lang="en-US" altLang="zh-CN" dirty="0"/>
              <a:t>[i-1][j-k] + color[</a:t>
            </a:r>
            <a:r>
              <a:rPr lang="en-US" altLang="zh-CN" dirty="0" err="1"/>
              <a:t>i</a:t>
            </a:r>
            <a:r>
              <a:rPr lang="en-US" altLang="zh-CN" dirty="0"/>
              <a:t>][k] + min (</a:t>
            </a:r>
            <a:r>
              <a:rPr lang="en-US" altLang="zh-CN" dirty="0" err="1"/>
              <a:t>endP</a:t>
            </a:r>
            <a:r>
              <a:rPr lang="en-US" altLang="zh-CN" dirty="0"/>
              <a:t>[i-1][j-k], color[</a:t>
            </a:r>
            <a:r>
              <a:rPr lang="en-US" altLang="zh-CN" dirty="0" err="1"/>
              <a:t>i</a:t>
            </a:r>
            <a:r>
              <a:rPr lang="en-US" altLang="zh-CN" dirty="0"/>
              <a:t>][k]))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49619B-ADBD-4C0D-8885-1E5EC8255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60850"/>
            <a:ext cx="112109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8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532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Catch Some</vt:lpstr>
      <vt:lpstr>题目</vt:lpstr>
      <vt:lpstr>题目</vt:lpstr>
      <vt:lpstr>解法</vt:lpstr>
      <vt:lpstr>解法 – step 1</vt:lpstr>
      <vt:lpstr>解法 – step 2</vt:lpstr>
      <vt:lpstr>解法 – step 2</vt:lpstr>
      <vt:lpstr>错误解法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Catch Some</dc:title>
  <dc:creator>mengna</dc:creator>
  <cp:lastModifiedBy>mengna</cp:lastModifiedBy>
  <cp:revision>15</cp:revision>
  <dcterms:created xsi:type="dcterms:W3CDTF">2019-08-11T10:00:25Z</dcterms:created>
  <dcterms:modified xsi:type="dcterms:W3CDTF">2019-08-12T10:14:45Z</dcterms:modified>
</cp:coreProperties>
</file>