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1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90" r:id="rId28"/>
    <p:sldId id="279" r:id="rId29"/>
    <p:sldId id="286" r:id="rId30"/>
    <p:sldId id="287" r:id="rId31"/>
    <p:sldId id="288" r:id="rId32"/>
    <p:sldId id="280" r:id="rId33"/>
    <p:sldId id="289" r:id="rId34"/>
    <p:sldId id="28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01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6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4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91E5-ED5A-462C-BBC9-B2AB2F6729D8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941-FE6E-4219-8770-CA8BAABE0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4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4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0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8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78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2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0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0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6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6E8-25A3-45F9-A381-0C26EF4B1934}" type="datetimeFigureOut">
              <a:rPr lang="en-CA" smtClean="0"/>
              <a:t>2025-10-02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4BE3-D8A5-44ED-A82B-1A0E8242E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plsql-tutorial/plsql-anonymous-block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A97630_01/appdev.920/a96624/01_oview.htm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A97630_01/appdev.920/a96624/01_oview.htm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L/SQ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A97630_01/appdev.920/a96624/01_oview.ht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plsql-tutorial/plsql-variables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lsql/plsql_variable_types.htm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A97630_01/appdev.920/a96624/01_oview.htm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3AFB6-9794-BD05-B4A5-0FCBE0119F74}"/>
              </a:ext>
            </a:extLst>
          </p:cNvPr>
          <p:cNvSpPr txBox="1">
            <a:spLocks/>
          </p:cNvSpPr>
          <p:nvPr/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/>
              <a:t>Unit 4</a:t>
            </a:r>
          </a:p>
        </p:txBody>
      </p:sp>
      <p:pic>
        <p:nvPicPr>
          <p:cNvPr id="7" name="Picture 4" descr="101010 data lines to infinity">
            <a:extLst>
              <a:ext uri="{FF2B5EF4-FFF2-40B4-BE49-F238E27FC236}">
                <a16:creationId xmlns:a16="http://schemas.microsoft.com/office/drawing/2014/main" id="{D30DED18-C695-FB31-5723-CD2D97534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3" r="26225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B6EC-7380-59A0-B717-37CDDEA4A223}"/>
              </a:ext>
            </a:extLst>
          </p:cNvPr>
          <p:cNvSpPr txBox="1">
            <a:spLocks/>
          </p:cNvSpPr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Database Programming Language Structure</a:t>
            </a:r>
          </a:p>
          <a:p>
            <a:pPr lvl="1"/>
            <a:r>
              <a:rPr lang="en-US" sz="2200"/>
              <a:t>Content created by Bing AI</a:t>
            </a:r>
          </a:p>
          <a:p>
            <a:pPr lvl="1"/>
            <a:r>
              <a:rPr lang="en-US" sz="2200"/>
              <a:t>Content modified by SADT</a:t>
            </a:r>
          </a:p>
        </p:txBody>
      </p:sp>
    </p:spTree>
    <p:extLst>
      <p:ext uri="{BB962C8B-B14F-4D97-AF65-F5344CB8AC3E}">
        <p14:creationId xmlns:p14="http://schemas.microsoft.com/office/powerpoint/2010/main" val="289154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#7: Using a combination of %TYPE and data type for data type definition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CHAR(1) := 'D';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employees.hire_date%TYPE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SYSDATE;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BOOLEAN := TRUE;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'Jane';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DBMS_OUTPUT.PUT_LINE('Initial: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823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an inbuilt database procedure to output 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sng" strike="noStrike" baseline="0" dirty="0">
                <a:hlinkClick r:id="rId2"/>
              </a:rPr>
              <a:t>You can use the DBMS_OUTPUT.PUT_LINE procedure to display output in SQL*Plus or SQL Developer</a:t>
            </a:r>
            <a:r>
              <a:rPr lang="en-US" sz="1100" b="1" i="0" u="sng" strike="noStrike" baseline="30000" dirty="0">
                <a:hlinkClick r:id="rId2"/>
              </a:rPr>
              <a:t>3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>
              <a:lnSpc>
                <a:spcPct val="100000"/>
              </a:lnSpc>
            </a:pPr>
            <a:r>
              <a:rPr lang="en-US" sz="1100" b="0" i="0" u="none" strike="noStrike" baseline="0" dirty="0"/>
              <a:t>For example:</a:t>
            </a:r>
          </a:p>
          <a:p>
            <a:pPr marR="0" lvl="0">
              <a:lnSpc>
                <a:spcPct val="100000"/>
              </a:lnSpc>
            </a:pPr>
            <a:endParaRPr lang="en-US" sz="400" b="0" i="0" u="none" strike="noStrike" baseline="0" dirty="0"/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VARCHAR2(20) := 'John';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DBMS_OUTPUT.PUT_LINE('Employee name is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R="0" lvl="0"/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  <a:r>
              <a:rPr lang="en-US" sz="1100" b="0" u="none" strike="noStrike" baseline="0" dirty="0"/>
              <a:t> is a SQL*Plus command that enables the display of output generated by the DBMS_OUTPUT package from PL/SQL procedures.   </a:t>
            </a:r>
            <a:r>
              <a:rPr lang="en-US" sz="1100" b="1" i="1" u="none" strike="noStrike" baseline="0" dirty="0"/>
              <a:t>Do not use this SET command in APEX as an error will be generated (APEX’s environment will automatically allow the display of </a:t>
            </a:r>
            <a:r>
              <a:rPr lang="en-US" sz="1100" b="1" i="1" u="none" strike="noStrike" baseline="0"/>
              <a:t>data using </a:t>
            </a:r>
            <a:r>
              <a:rPr lang="en-US" sz="1100" b="1" i="1" u="none" strike="noStrike" baseline="0" dirty="0"/>
              <a:t>DBMS_OUTPUT).</a:t>
            </a:r>
          </a:p>
          <a:p>
            <a:pPr marR="0" lvl="1"/>
            <a:r>
              <a:rPr lang="en-US" sz="1100" b="0" u="none" strike="noStrike" baseline="0" dirty="0"/>
              <a:t>When you execute a PL/SQL anonymous block, procedure, or function that contains calls to the DBMS_OUTPUT.PUT_LINE procedure, SQL*Plus checks for and displays the output generated.</a:t>
            </a:r>
          </a:p>
          <a:p>
            <a:pPr marR="0" lvl="1"/>
            <a:r>
              <a:rPr lang="en-US" sz="1100" b="0" u="none" strike="noStrike" baseline="0" dirty="0"/>
              <a:t>Here’s an example of how to use it:</a:t>
            </a:r>
          </a:p>
          <a:p>
            <a:pPr marR="0" lvl="1"/>
            <a:endParaRPr lang="en-US" sz="1100" b="0" u="none" strike="noStrike" baseline="0" dirty="0"/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pPr marR="0" lvl="2">
              <a:lnSpc>
                <a:spcPct val="100000"/>
              </a:lnSpc>
              <a:spcBef>
                <a:spcPts val="0"/>
              </a:spcBef>
            </a:pPr>
            <a:endParaRPr lang="en-US" sz="11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VARCHAR2(20) NOT NULL := 'John';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914400" marR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983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Explain the use of SQL functions in a programming block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none" strike="noStrike" baseline="0" dirty="0"/>
              <a:t>SQL functions are used to perform operations on data. </a:t>
            </a:r>
          </a:p>
          <a:p>
            <a:pPr marR="0" lvl="0"/>
            <a:r>
              <a:rPr lang="en-US" sz="1100" b="0" i="0" u="sng" strike="noStrike" baseline="0" dirty="0">
                <a:hlinkClick r:id="rId2"/>
              </a:rPr>
              <a:t>You can use SQL functions in PL/SQL blocks to manipulate data</a:t>
            </a:r>
            <a:r>
              <a:rPr lang="en-US" sz="1100" b="1" i="0" u="sng" strike="noStrike" baseline="30000" dirty="0">
                <a:hlinkClick r:id="rId2"/>
              </a:rPr>
              <a:t>4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You can use any of Oracle’s single functions inside of PL/SQL statements.</a:t>
            </a:r>
          </a:p>
          <a:p>
            <a:pPr marR="0" lvl="0"/>
            <a:r>
              <a:rPr lang="en-US" sz="1100" b="0" i="0" u="none" strike="noStrike" baseline="0" dirty="0"/>
              <a:t>You cannot use group functions in this way.</a:t>
            </a:r>
          </a:p>
          <a:p>
            <a:pPr marR="0" lvl="1"/>
            <a:r>
              <a:rPr lang="en-US" sz="1100" b="0" i="0" u="none" strike="noStrike" baseline="0" dirty="0"/>
              <a:t>Group functions can only be used inside of SQL commands.</a:t>
            </a:r>
          </a:p>
          <a:p>
            <a:pPr marR="0" lvl="1"/>
            <a:r>
              <a:rPr lang="en-US" sz="1100" b="0" i="0" u="none" strike="noStrike" baseline="0" dirty="0"/>
              <a:t>In this course, we will use them in SELECT statements.</a:t>
            </a:r>
          </a:p>
          <a:p>
            <a:pPr marR="0" lvl="0"/>
            <a:r>
              <a:rPr lang="en-US" sz="1100" b="0" i="0" u="none" strike="noStrike" baseline="0" dirty="0"/>
              <a:t>Example of using a single function in a PL/SQL command:</a:t>
            </a:r>
          </a:p>
          <a:p>
            <a:pPr marR="0" lvl="0"/>
            <a:endParaRPr lang="en-US" sz="300" b="0" i="0" u="none" strike="noStrike" baseline="0" dirty="0"/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DBMS_OUTPUT.PUT_LINE(TO_CHAR(SYSDATE, '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fmMonth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583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 SQL commands in a programming block to manipulate and retrieve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sng" strike="noStrike" baseline="0" dirty="0">
                <a:hlinkClick r:id="rId2"/>
              </a:rPr>
              <a:t>You can use SQL commands such as SELECT, INSERT, UPDATE, DELETE in PL/SQL blocks to manipulate and retrieve data</a:t>
            </a:r>
            <a:r>
              <a:rPr lang="en-US" sz="1100" b="1" i="0" u="sng" strike="noStrike" baseline="30000" dirty="0">
                <a:hlinkClick r:id="rId2"/>
              </a:rPr>
              <a:t>4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From a syntax perspective, DML commands have the same structure as we learned in the second semester, but you can now use PL/SQL variables within these commands.</a:t>
            </a:r>
          </a:p>
          <a:p>
            <a:pPr marR="0" lvl="0"/>
            <a:r>
              <a:rPr lang="en-US" sz="1100" b="0" i="0" u="none" strike="noStrike" baseline="0" dirty="0"/>
              <a:t>The syntax for the SELECT changes slightly as SELECT is retrieving information.</a:t>
            </a:r>
          </a:p>
          <a:p>
            <a:pPr marR="0" lvl="1"/>
            <a:r>
              <a:rPr lang="en-US" sz="1100" b="0" i="0" u="none" strike="noStrike" baseline="0" dirty="0"/>
              <a:t>We need to put this information somewhere, we put them into variables.</a:t>
            </a:r>
          </a:p>
          <a:p>
            <a:pPr marR="0" lvl="1"/>
            <a:r>
              <a:rPr lang="en-US" sz="1100" b="0" i="0" u="none" strike="noStrike" baseline="0" dirty="0"/>
              <a:t>To do this, we add a new clause to the SELECT statement, the INTO clause.</a:t>
            </a:r>
          </a:p>
          <a:p>
            <a:pPr marR="0" lvl="1"/>
            <a:r>
              <a:rPr lang="en-US" sz="1100" b="0" i="0" u="none" strike="noStrike" baseline="0" dirty="0"/>
              <a:t>INTO always goes between the SELECT and FROM clauses.</a:t>
            </a:r>
          </a:p>
          <a:p>
            <a:pPr marR="0" lvl="1"/>
            <a:endParaRPr lang="en-US" sz="1100" dirty="0"/>
          </a:p>
          <a:p>
            <a:pPr marR="0" lvl="1"/>
            <a:endParaRPr lang="en-US" sz="1100" b="0" i="0" u="none" strike="noStrike" baseline="0" dirty="0"/>
          </a:p>
          <a:p>
            <a:r>
              <a:rPr lang="en-US" sz="1100" dirty="0"/>
              <a:t>Note that DDL commands cannot be issued inside of PL/SQL as directly as DML and DQL.</a:t>
            </a:r>
          </a:p>
          <a:p>
            <a:pPr lvl="1"/>
            <a:r>
              <a:rPr lang="en-US" sz="1100" b="0" i="0" u="none" strike="noStrike" baseline="0" dirty="0"/>
              <a:t>We generally do not want to mix DDL and DML commands as this</a:t>
            </a:r>
            <a:r>
              <a:rPr lang="en-US" sz="1100" b="0" i="0" u="none" strike="noStrike" dirty="0"/>
              <a:t> reduces the flexibility we have with code flow and COMMIT/ROLLBACK.</a:t>
            </a:r>
          </a:p>
          <a:p>
            <a:pPr lvl="1"/>
            <a:r>
              <a:rPr lang="en-US" sz="1100" dirty="0"/>
              <a:t>To issue DDL commands, we need to use dynamic SQL inside of our PL/SQL code.</a:t>
            </a:r>
          </a:p>
          <a:p>
            <a:pPr lvl="1"/>
            <a:r>
              <a:rPr lang="en-US" sz="1100" b="0" i="0" u="none" strike="noStrike" dirty="0"/>
              <a:t>This is beyond the scope of this course.</a:t>
            </a:r>
          </a:p>
          <a:p>
            <a:pPr lvl="2"/>
            <a:r>
              <a:rPr lang="en-US" sz="1100" dirty="0"/>
              <a:t>Any DDL commands you need to issue will be outside and separate from your PL/SQL code.</a:t>
            </a:r>
            <a:endParaRPr lang="en-US" sz="1100" b="0" i="0" u="none" strike="noStrike" dirty="0"/>
          </a:p>
          <a:p>
            <a:pPr lvl="1"/>
            <a:endParaRPr lang="en-US" sz="11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77362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#1:  INSERT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 := 100;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VARCHAR2(20)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7035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#2:  INSERT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VARCHAR2(20)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age)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inserted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308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#3:  INSERT with older method of putting a sequence value into a variable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VARCHAR2(20)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NUMBER(5);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employees_seq.NEXTVAL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FROM dual;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age)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inserted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5755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#4:  INSERT with newer method of putting a  sequence value into a variable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VARCHAR2(20)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NUMBER(5);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employees_seq.NEXTVAL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age)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inserted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7244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#5:  INSERT using the sequence directly in the DML command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VARCHAR2(20)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age)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employees_seq.NEXTVAL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inserted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215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#6:  UPDATE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VARCHAR2(20) </a:t>
            </a:r>
            <a:r>
              <a:rPr lang="en-US" sz="1100" b="0" i="0" u="none" strike="noStrike" baseline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NULL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:= '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Weilong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baseline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1;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SET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updated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7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Describe the structure of a programming block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none" strike="noStrike" baseline="0" dirty="0"/>
              <a:t>A PL/SQL block is defined by the keywords DECLARE, BEGIN, EXCEPTION, and END. </a:t>
            </a:r>
          </a:p>
          <a:p>
            <a:pPr marR="0" lvl="0"/>
            <a:r>
              <a:rPr lang="en-US" sz="1100" b="0" i="0" u="none" strike="noStrike" baseline="0" dirty="0"/>
              <a:t>These keywords divide the block into a declarative part, an executable part, and an exception-handling part. </a:t>
            </a:r>
          </a:p>
          <a:p>
            <a:pPr marR="0" lvl="0"/>
            <a:r>
              <a:rPr lang="en-US" sz="1100" b="0" i="0" u="sng" strike="noStrike" baseline="0" dirty="0">
                <a:hlinkClick r:id="rId2"/>
              </a:rPr>
              <a:t>The declaration section is optional and may be used to define and initialize constants and variables</a:t>
            </a:r>
            <a:r>
              <a:rPr lang="en-US" sz="1100" b="1" i="0" u="sng" strike="noStrike" baseline="30000" dirty="0">
                <a:hlinkClick r:id="rId2"/>
              </a:rPr>
              <a:t>1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The exception-handling section is also optional.</a:t>
            </a:r>
          </a:p>
          <a:p>
            <a:pPr marR="0" lvl="0"/>
            <a:r>
              <a:rPr lang="en-US" sz="1100" b="0" i="0" u="none" strike="noStrike" baseline="0" dirty="0"/>
              <a:t>Only BEGIN and END; are required from a block completion point of view.</a:t>
            </a:r>
          </a:p>
          <a:p>
            <a:pPr marR="0" lvl="0"/>
            <a:r>
              <a:rPr lang="en-US" sz="1100" b="0" i="0" u="none" strike="noStrike" baseline="0" dirty="0"/>
              <a:t>Here is an example of what a simple anonymous block looks like:</a:t>
            </a:r>
          </a:p>
          <a:p>
            <a:pPr marR="0" lvl="0"/>
            <a:endParaRPr lang="en-US" sz="1100" b="0" i="0" u="none" strike="noStrike" baseline="0" dirty="0"/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VARCHAR2(20) := 'John';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DBMS_OUTPUT.PUT_LINE('Employee name is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Exception-handling section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DBMS_OUTPUT.PUT_LINE('An error occurred: ' || SQLERRM);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1145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#7:  DELETE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 NUMBER(5) := 1; </a:t>
            </a:r>
            <a:r>
              <a:rPr lang="en-US" sz="1100" b="0" i="0" u="none" strike="noStrike" baseline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 the data base on special id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0" i="0" u="none" strike="noStrike" baseline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DBMS_OUTPUT.PUT_LINE('Data deleted successfully!');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430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#8:  SELECT with data type defined scalar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CONSTANT NUMBER(5)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VARCHAR2(20);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NUMBER(3);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|| ', 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215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#9:  SELECT with %TYPE defined scalar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CONSTANT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employees.age%TYPE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|| ', 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7542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#10:  SELECT with a custom record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TYPE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 (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employees.age%TYPE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and data type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CONSTANT NUMBER(5)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r_employee.name,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DBMS_OUTPUT.PUT_LINE('Name: ' || r_employee.name);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891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#11:  SELECT with a custom record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TYPE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 (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employees.age%TYPE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CONSTANT NUMBER(5)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DBMS_OUTPUT.PUT_LINE('Name: ' || r_employee.name);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0676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#12:  SELECT with a %ROWTYPE record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CONSTANT NUMBER(5)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age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5031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INTO 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dirty="0"/>
              <a:t>The SELECT INTO has one very large limitation.</a:t>
            </a:r>
          </a:p>
          <a:p>
            <a:pPr lvl="1"/>
            <a:r>
              <a:rPr lang="en-US" sz="1100" b="0" i="0" strike="noStrike" baseline="0" dirty="0"/>
              <a:t>It</a:t>
            </a:r>
            <a:r>
              <a:rPr lang="en-US" sz="1100" b="0" i="0" strike="noStrike" dirty="0"/>
              <a:t> can only retrieve one row of data, no more and no less.</a:t>
            </a:r>
          </a:p>
          <a:p>
            <a:r>
              <a:rPr lang="en-US" sz="1100" baseline="0" dirty="0"/>
              <a:t>If</a:t>
            </a:r>
            <a:r>
              <a:rPr lang="en-US" sz="1100" dirty="0"/>
              <a:t> a SELECT INTO retrieves no rows, a predefined error of NO_DATA_FOUND will occur.  </a:t>
            </a:r>
          </a:p>
          <a:p>
            <a:pPr lvl="1"/>
            <a:r>
              <a:rPr lang="en-US" sz="1100" b="0" i="0" strike="noStrike" baseline="0" dirty="0"/>
              <a:t>This</a:t>
            </a:r>
            <a:r>
              <a:rPr lang="en-US" sz="1100" b="0" i="0" strike="noStrike" dirty="0"/>
              <a:t> is a runtime error.</a:t>
            </a:r>
          </a:p>
          <a:p>
            <a:r>
              <a:rPr lang="en-US" sz="1100" baseline="0" dirty="0"/>
              <a:t>If</a:t>
            </a:r>
            <a:r>
              <a:rPr lang="en-US" sz="1100" dirty="0"/>
              <a:t> a SELECT INTO retrieves more than one row, a predefined error of TOO_MANY_ROWS will occur.</a:t>
            </a:r>
          </a:p>
          <a:p>
            <a:pPr lvl="1"/>
            <a:r>
              <a:rPr lang="en-US" sz="1100" b="0" i="0" strike="noStrike" baseline="0" dirty="0"/>
              <a:t>This</a:t>
            </a:r>
            <a:r>
              <a:rPr lang="en-US" sz="1100" b="0" i="0" strike="noStrike" dirty="0"/>
              <a:t> is a runtime error.</a:t>
            </a:r>
          </a:p>
          <a:p>
            <a:endParaRPr lang="en-US" sz="1100" baseline="0" dirty="0"/>
          </a:p>
          <a:p>
            <a:r>
              <a:rPr lang="en-US" sz="1100" b="0" i="0" strike="noStrike" dirty="0"/>
              <a:t>Right now, this limitation may seem extreme, but you will see how this is a really nice feature.</a:t>
            </a:r>
          </a:p>
          <a:p>
            <a:pPr lvl="1"/>
            <a:r>
              <a:rPr lang="en-US" sz="1100" dirty="0"/>
              <a:t>We can use these errors that are automatically generated to help us determine what to do next in our code.</a:t>
            </a:r>
          </a:p>
          <a:p>
            <a:pPr lvl="2"/>
            <a:r>
              <a:rPr lang="en-US" sz="1100" dirty="0"/>
              <a:t>It becomes another tool in our tool kit.</a:t>
            </a:r>
          </a:p>
          <a:p>
            <a:pPr lvl="2"/>
            <a:r>
              <a:rPr lang="en-US" sz="1100" dirty="0"/>
              <a:t>We will see how we can use these errors to our advantage when we talk about exception handling.</a:t>
            </a:r>
          </a:p>
          <a:p>
            <a:pPr lvl="1"/>
            <a:r>
              <a:rPr lang="en-US" sz="1100" baseline="0" dirty="0"/>
              <a:t>When</a:t>
            </a:r>
            <a:r>
              <a:rPr lang="en-US" sz="1100" dirty="0"/>
              <a:t> we need to retrieve more than one row of data PL/SQL has another structure for this, an explicit cursors, which we will learn about shortly.</a:t>
            </a:r>
          </a:p>
        </p:txBody>
      </p:sp>
    </p:spTree>
    <p:extLst>
      <p:ext uri="{BB962C8B-B14F-4D97-AF65-F5344CB8AC3E}">
        <p14:creationId xmlns:p14="http://schemas.microsoft.com/office/powerpoint/2010/main" val="303017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 SELECT INTO retrieves no rows of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2841" y="420819"/>
            <a:ext cx="605366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The following runtime error occurs if a SELECT INTO retrieves no rows of data:</a:t>
            </a:r>
          </a:p>
          <a:p>
            <a:endParaRPr lang="en-CA" sz="1100" dirty="0"/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DECLARE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-- Declaration section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CONSTANT NUMBER(5) := 20;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4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6  BEGIN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7     -- Executable section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     SELECT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age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9       INTO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    FROM employees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11     WHERE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13     DBMS_OUTPUT.PUT_LINE('Name: ' ||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14     DBMS_OUTPUT.PUT_LINE('Age: ' ||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16  END;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17  /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ORA-01403: no data found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ORA-06512: at line 8</a:t>
            </a:r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4089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 SELECT INTO retrieves more than one row of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2841" y="420819"/>
            <a:ext cx="605366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The following runtime error occurs if a SELECT INTO retrieves more than one row of data:</a:t>
            </a:r>
          </a:p>
          <a:p>
            <a:endParaRPr lang="en-CA" sz="1100" dirty="0"/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DECLARE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-- Declaration section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5  BEGIN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6     -- Executable section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7     SELECT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age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       INTO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9     FROM employees;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11     DBMS_OUTPUT.PUT_LINE('Name: ' ||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12     DBMS_OUTPUT.PUT_LINE('Age: ' ||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13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14  END;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/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ORA-01422: exact fetch returns more than requested number of rows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ORA-06512: at line 7</a:t>
            </a:r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65704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Modify code to correct syntax errors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169333"/>
            <a:ext cx="7490692" cy="66886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 lvl="0"/>
            <a:r>
              <a:rPr lang="en-US" sz="1100" b="0" i="0" u="sng" strike="noStrike" baseline="0" dirty="0">
                <a:hlinkClick r:id="rId2"/>
              </a:rPr>
              <a:t>To correct syntax errors in PL/SQL code, you can use the compiler feedback messages that indicate where the error occurred</a:t>
            </a:r>
            <a:r>
              <a:rPr lang="en-US" sz="1100" b="1" i="0" u="sng" strike="noStrike" baseline="30000" dirty="0">
                <a:hlinkClick r:id="rId2"/>
              </a:rPr>
              <a:t>4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PL/SQL uses a multi-pass compiler.</a:t>
            </a:r>
          </a:p>
          <a:p>
            <a:pPr marR="0" lvl="1"/>
            <a:r>
              <a:rPr lang="en-US" sz="1100" b="0" i="0" u="none" strike="noStrike" baseline="0" dirty="0"/>
              <a:t>You may get one error, correct it, and then get 10 more errors.</a:t>
            </a:r>
          </a:p>
          <a:p>
            <a:pPr marR="0" lvl="1"/>
            <a:r>
              <a:rPr lang="en-US" sz="1100" b="0" i="0" u="none" strike="noStrike" baseline="0" dirty="0"/>
              <a:t>This is because the next errors were identified in a later pass.</a:t>
            </a:r>
          </a:p>
          <a:p>
            <a:pPr marR="0" lvl="0"/>
            <a:r>
              <a:rPr lang="en-US" sz="1100" b="0" i="0" u="none" strike="noStrike" baseline="0" dirty="0"/>
              <a:t>Always resolve the first error listed </a:t>
            </a:r>
            <a:r>
              <a:rPr lang="en-US" sz="1100" b="1" i="0" u="none" strike="noStrike" baseline="0" dirty="0"/>
              <a:t>FIRST</a:t>
            </a:r>
            <a:r>
              <a:rPr lang="en-US" sz="1100" b="0" i="0" u="none" strike="noStrike" baseline="0" dirty="0"/>
              <a:t>.</a:t>
            </a:r>
          </a:p>
          <a:p>
            <a:pPr marR="0" lvl="1"/>
            <a:r>
              <a:rPr lang="en-US" sz="1100" b="0" i="0" u="none" strike="noStrike" baseline="0" dirty="0"/>
              <a:t>The errors that follow the first one might be connected to that first error.</a:t>
            </a:r>
          </a:p>
          <a:p>
            <a:pPr marR="0" lvl="1"/>
            <a:r>
              <a:rPr lang="en-US" sz="1100" b="0" i="0" u="none" strike="noStrike" baseline="0" dirty="0"/>
              <a:t>Correcting the first error, may resolve the errors that follow.</a:t>
            </a:r>
          </a:p>
          <a:p>
            <a:pPr marR="0" lvl="0"/>
            <a:r>
              <a:rPr lang="en-US" sz="1100" b="0" i="0" u="none" strike="noStrike" baseline="0" dirty="0"/>
              <a:t>Error example: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10;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DBMS_OUTPUT.PUT_LINE('Square of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|| ' is ' || POWER(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100" b="0" i="1" u="none" strike="noStrike" baseline="0" dirty="0"/>
          </a:p>
          <a:p>
            <a:pPr lvl="1"/>
            <a:r>
              <a:rPr lang="en-US" sz="1100" b="0" u="none" strike="noStrike" baseline="0" dirty="0"/>
              <a:t>This code will generate an error message like “PLS-00306: wrong number or types of arguments in call to ‘POWER’”.</a:t>
            </a:r>
            <a:endParaRPr lang="en-US" sz="11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DECLARE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10;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4  BEGIN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5     DBMS_OUTPUT.PUT_LINE('Square of ' ||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|| ' is ' || POWER(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6  END;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7  /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DBMS_OUTPUT.PUT_LINE('Square of ' ||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|| ' is ' || POWER(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*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5: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ORA-06550: line 5, column 60: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PLS-00306: wrong number or types of arguments in call to 'POWER'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ORA-06550: line 5, column 4: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PL/SQL: Statement ignored</a:t>
            </a:r>
          </a:p>
          <a:p>
            <a:pPr marL="457200" lvl="1" indent="0">
              <a:buNone/>
            </a:pPr>
            <a:endParaRPr lang="en-US" sz="1100" b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2178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Describe data declarations for scalar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none" strike="noStrike" baseline="0" dirty="0"/>
              <a:t>In PL/SQL, a scalar variable is a named storage location that stores a single value of a particular data type. </a:t>
            </a:r>
          </a:p>
          <a:p>
            <a:pPr marR="0" lvl="0"/>
            <a:r>
              <a:rPr lang="en-US" sz="1100" b="0" i="0" u="none" strike="noStrike" baseline="0" dirty="0"/>
              <a:t>The value of the variable can be changed in the executable section of the anonymous block. </a:t>
            </a:r>
          </a:p>
          <a:p>
            <a:pPr marR="0" lvl="0"/>
            <a:r>
              <a:rPr lang="en-US" sz="1100" b="0" i="0" u="sng" strike="noStrike" baseline="0" dirty="0">
                <a:hlinkClick r:id="rId2"/>
              </a:rPr>
              <a:t>Before using a variable, you must declare it in the declaration section of a block</a:t>
            </a:r>
            <a:r>
              <a:rPr lang="en-US" sz="1100" b="1" i="0" u="sng" strike="noStrike" baseline="30000" dirty="0">
                <a:hlinkClick r:id="rId2"/>
              </a:rPr>
              <a:t>2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For scalar variables we have to two methods of identifying the data type:</a:t>
            </a:r>
          </a:p>
          <a:p>
            <a:pPr marR="0" lvl="1"/>
            <a:r>
              <a:rPr lang="en-US" sz="1100" b="0" i="0" u="none" strike="noStrike" baseline="0" dirty="0"/>
              <a:t>Using a specific data type</a:t>
            </a:r>
          </a:p>
          <a:p>
            <a:pPr marR="0" lvl="1"/>
            <a:r>
              <a:rPr lang="en-US" sz="1100" b="0" i="0" u="none" strike="noStrike" baseline="0" dirty="0"/>
              <a:t>Retrieving the data type </a:t>
            </a:r>
            <a:r>
              <a:rPr lang="en-US" sz="1100" dirty="0"/>
              <a:t>from </a:t>
            </a:r>
            <a:r>
              <a:rPr lang="en-US" sz="1100" b="0" i="0" u="none" strike="noStrike" baseline="0" dirty="0"/>
              <a:t>a specific column in the database (%TYPE)</a:t>
            </a:r>
          </a:p>
          <a:p>
            <a:pPr marR="0" lvl="0"/>
            <a:r>
              <a:rPr lang="en-US" sz="1100" b="0" i="0" u="none" strike="noStrike" baseline="0" dirty="0"/>
              <a:t>We can also create two types of special scalar variables:</a:t>
            </a:r>
          </a:p>
          <a:p>
            <a:pPr marR="0" lvl="1"/>
            <a:r>
              <a:rPr lang="en-US" sz="1100" b="0" i="0" u="none" strike="noStrike" baseline="0" dirty="0"/>
              <a:t>NOT NULL</a:t>
            </a:r>
          </a:p>
          <a:p>
            <a:pPr marR="0" lvl="2"/>
            <a:r>
              <a:rPr lang="en-US" sz="1100" b="0" i="1" u="none" strike="noStrike" baseline="0" dirty="0"/>
              <a:t>Must be initialized in the declaration section to something</a:t>
            </a:r>
            <a:r>
              <a:rPr lang="en-US" sz="1100" b="0" i="1" u="none" strike="noStrike" dirty="0"/>
              <a:t> other than NULL</a:t>
            </a:r>
            <a:r>
              <a:rPr lang="en-US" sz="1100" b="0" i="1" u="none" strike="noStrike" baseline="0" dirty="0"/>
              <a:t>.</a:t>
            </a:r>
          </a:p>
          <a:p>
            <a:pPr marR="0" lvl="2"/>
            <a:r>
              <a:rPr lang="en-US" sz="1100" b="0" i="1" u="none" strike="noStrike" baseline="0" dirty="0"/>
              <a:t>The value can be changed in the body of the code, but cannot be changed to NULL.</a:t>
            </a:r>
          </a:p>
          <a:p>
            <a:pPr marR="0" lvl="1"/>
            <a:r>
              <a:rPr lang="en-US" sz="1100" b="0" i="0" u="none" strike="noStrike" baseline="0" dirty="0"/>
              <a:t>CONSTANT</a:t>
            </a:r>
          </a:p>
          <a:p>
            <a:pPr marR="0" lvl="2"/>
            <a:r>
              <a:rPr lang="en-US" sz="1100" b="0" i="1" u="none" strike="noStrike" baseline="0" dirty="0"/>
              <a:t>Must be initialized in the declaration section.</a:t>
            </a:r>
          </a:p>
          <a:p>
            <a:pPr marR="0" lvl="2"/>
            <a:r>
              <a:rPr lang="en-US" sz="1100" b="0" i="1" u="none" strike="noStrike" baseline="0" dirty="0"/>
              <a:t>The value cannot be changed after initialization during creation.</a:t>
            </a:r>
          </a:p>
        </p:txBody>
      </p:sp>
    </p:spTree>
    <p:extLst>
      <p:ext uri="{BB962C8B-B14F-4D97-AF65-F5344CB8AC3E}">
        <p14:creationId xmlns:p14="http://schemas.microsoft.com/office/powerpoint/2010/main" val="1730311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errors vs. runtime errors vs.</a:t>
            </a:r>
            <a:r>
              <a:rPr lang="en-US" b="0" i="0" u="none" strike="noStrik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logic errors</a:t>
            </a:r>
            <a:endParaRPr lang="en-US" b="0" i="0" u="none" strike="noStrike" kern="1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dirty="0"/>
              <a:t>Syntax Errors</a:t>
            </a:r>
          </a:p>
          <a:p>
            <a:pPr lvl="1"/>
            <a:r>
              <a:rPr lang="en-CA" sz="1100" dirty="0"/>
              <a:t>In PL/SQL, syntax errors are errors that occur when the code violates the syntax rules of the language. </a:t>
            </a:r>
          </a:p>
          <a:p>
            <a:pPr lvl="1"/>
            <a:r>
              <a:rPr lang="en-CA" sz="1100" dirty="0"/>
              <a:t>These errors are detected by the compiler before the program is executed. </a:t>
            </a:r>
          </a:p>
          <a:p>
            <a:pPr lvl="1"/>
            <a:r>
              <a:rPr lang="en-CA" sz="1100" dirty="0"/>
              <a:t>Examples of syntax errors include missing semicolons, misspelled keywords, incorrect table or column names, and incorrect use of operators.</a:t>
            </a:r>
          </a:p>
          <a:p>
            <a:pPr lvl="1"/>
            <a:r>
              <a:rPr lang="en-CA" sz="1100" dirty="0"/>
              <a:t>Syntax errors cannot be caught by exception handlers as exception handlers only exist if the program is executing.</a:t>
            </a:r>
          </a:p>
          <a:p>
            <a:pPr lvl="2"/>
            <a:r>
              <a:rPr lang="en-CA" sz="1100" dirty="0"/>
              <a:t>Syntax errors occur before the program executes.</a:t>
            </a:r>
          </a:p>
          <a:p>
            <a:pPr lvl="1"/>
            <a:endParaRPr lang="en-US" sz="1100" dirty="0"/>
          </a:p>
          <a:p>
            <a:pPr marR="0" lvl="0"/>
            <a:r>
              <a:rPr lang="en-US" sz="1100" b="0" i="0" strike="noStrike" baseline="0" dirty="0"/>
              <a:t>Runtime</a:t>
            </a:r>
            <a:r>
              <a:rPr lang="en-US" sz="1100" b="0" i="0" strike="noStrike" dirty="0"/>
              <a:t> Errors</a:t>
            </a:r>
          </a:p>
          <a:p>
            <a:pPr lvl="1"/>
            <a:r>
              <a:rPr lang="en-CA" sz="1100" dirty="0"/>
              <a:t>Runtime errors occur when a program is running and something goes wrong. </a:t>
            </a:r>
          </a:p>
          <a:p>
            <a:pPr lvl="1"/>
            <a:r>
              <a:rPr lang="en-CA" sz="1100" dirty="0"/>
              <a:t>They are caused by unexpected conditions that occur during program execution. </a:t>
            </a:r>
          </a:p>
          <a:p>
            <a:pPr lvl="1"/>
            <a:r>
              <a:rPr lang="en-CA" sz="1100" dirty="0"/>
              <a:t>Examples of runtime errors include division by zero, SELECT INTO retrieving more or less than one row of data, and an unhandled exception.</a:t>
            </a:r>
          </a:p>
          <a:p>
            <a:pPr marR="0" lvl="0"/>
            <a:endParaRPr lang="en-US" sz="1100" b="0" i="0" strike="noStrike" dirty="0"/>
          </a:p>
          <a:p>
            <a:pPr marR="0" lvl="0"/>
            <a:r>
              <a:rPr lang="en-US" sz="1100" baseline="0" dirty="0"/>
              <a:t>Logic</a:t>
            </a:r>
            <a:r>
              <a:rPr lang="en-US" sz="1100" dirty="0"/>
              <a:t> Errors</a:t>
            </a:r>
          </a:p>
          <a:p>
            <a:pPr lvl="1"/>
            <a:r>
              <a:rPr lang="en-CA" sz="1100" dirty="0"/>
              <a:t>Logic errors are errors that occur when a program runs without crashing but produces incorrect results.</a:t>
            </a:r>
          </a:p>
          <a:p>
            <a:pPr lvl="2"/>
            <a:r>
              <a:rPr lang="en-CA" sz="1100" dirty="0"/>
              <a:t>Incorrect results in PL/SQL can be incorrect information being presented to the screen or written to a file, or incorrect changes being made to data. </a:t>
            </a:r>
          </a:p>
          <a:p>
            <a:pPr lvl="1"/>
            <a:r>
              <a:rPr lang="en-CA" sz="1100" dirty="0"/>
              <a:t>These errors are caused by mistakes in the program’s logic or design. </a:t>
            </a:r>
          </a:p>
          <a:p>
            <a:pPr lvl="1"/>
            <a:r>
              <a:rPr lang="en-CA" sz="1100" dirty="0"/>
              <a:t>Examples of logic errors include incorrect calculations and incorrect use of conditional statements.</a:t>
            </a:r>
          </a:p>
          <a:p>
            <a:pPr marR="0" lvl="0"/>
            <a:endParaRPr lang="en-US" sz="1100" dirty="0"/>
          </a:p>
          <a:p>
            <a:pPr marR="0" lvl="0"/>
            <a:endParaRPr lang="en-US" sz="1100" b="0" i="0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24832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Demonstrate variables that dynamically retrieve a data type from database columns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1100" b="0" i="0" u="none" strike="noStrike" baseline="0" dirty="0"/>
              <a:t>These are the %TYPE and %ROWTYPE variables.</a:t>
            </a:r>
          </a:p>
          <a:p>
            <a:pPr marR="0" lvl="0"/>
            <a:r>
              <a:rPr lang="en-US" sz="1100" b="0" i="0" u="none" strike="noStrike" baseline="0" dirty="0"/>
              <a:t>Examples of these were provided in an earlier section.</a:t>
            </a:r>
          </a:p>
          <a:p>
            <a:pPr marR="0" lvl="0"/>
            <a:r>
              <a:rPr lang="en-US" sz="1100" b="0" i="0" u="sng" strike="noStrike" baseline="0" dirty="0">
                <a:hlinkClick r:id="rId2"/>
              </a:rPr>
              <a:t>You can use %TYPE attribute to declare variables that dynamically retrieve a data type from database columns</a:t>
            </a:r>
            <a:r>
              <a:rPr lang="en-US" sz="1100" b="1" i="0" u="sng" strike="noStrike" baseline="30000" dirty="0">
                <a:hlinkClick r:id="rId2"/>
              </a:rPr>
              <a:t>5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Additional examples:</a:t>
            </a:r>
          </a:p>
          <a:p>
            <a:pPr marR="0" lvl="0"/>
            <a:endParaRPr lang="en-US" sz="1100" b="0" i="0" u="none" strike="noStrike" baseline="0" dirty="0"/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CONSTANT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2;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1">
              <a:lnSpc>
                <a:spcPct val="100000"/>
              </a:lnSpc>
              <a:spcBef>
                <a:spcPts val="0"/>
              </a:spcBef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CONSTANT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DBMS_OUTPUT.PUT_LINE('Employee name is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r_emp.first_name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marR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67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composite data types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100" b="0" i="0" u="none" strike="noStrike" baseline="0" dirty="0"/>
              <a:t>Composite data types, specifically records, are user-defined types that combine several attributes into one variable. </a:t>
            </a:r>
          </a:p>
          <a:p>
            <a:pPr marR="0" lvl="1"/>
            <a:r>
              <a:rPr lang="en-US" sz="1100" b="0" i="0" u="none" strike="noStrike" baseline="0" dirty="0"/>
              <a:t>This is in contrast to scalar variables which hold only one value.</a:t>
            </a:r>
          </a:p>
          <a:p>
            <a:pPr marR="0" lvl="0"/>
            <a:r>
              <a:rPr lang="en-US" sz="1100" b="0" i="0" u="sng" strike="noStrike" baseline="0" dirty="0">
                <a:hlinkClick r:id="rId2"/>
              </a:rPr>
              <a:t>You can use composite data types in PL/SQL blocks</a:t>
            </a:r>
            <a:r>
              <a:rPr lang="en-US" sz="1100" b="1" i="0" u="sng" strike="noStrike" baseline="30000" dirty="0">
                <a:hlinkClick r:id="rId2"/>
              </a:rPr>
              <a:t>4</a:t>
            </a:r>
            <a:r>
              <a:rPr lang="en-US" sz="1100" b="0" i="0" u="none" strike="noStrike" baseline="0" dirty="0">
                <a:hlinkClick r:id="rId2"/>
              </a:rPr>
              <a:t>.</a:t>
            </a:r>
          </a:p>
          <a:p>
            <a:pPr marR="0" lvl="0"/>
            <a:r>
              <a:rPr lang="en-US" sz="1100" b="0" i="0" u="none" strike="noStrike" baseline="0" dirty="0"/>
              <a:t>One analogy as a comparison is to think of a record as a class.  Inside of this class are multiple attributes that we can use to store different values.</a:t>
            </a:r>
          </a:p>
          <a:p>
            <a:pPr marR="0" lvl="0"/>
            <a:r>
              <a:rPr lang="en-US" sz="1100" b="0" i="0" u="none" strike="noStrike" baseline="0" dirty="0"/>
              <a:t>We have two ways to create records in PL/SQL:</a:t>
            </a:r>
          </a:p>
          <a:p>
            <a:pPr marR="0" lvl="1"/>
            <a:r>
              <a:rPr lang="en-US" sz="1100" b="0" i="0" u="none" strike="noStrike" baseline="0" dirty="0"/>
              <a:t>Custom record</a:t>
            </a:r>
          </a:p>
          <a:p>
            <a:pPr marR="0" lvl="2"/>
            <a:r>
              <a:rPr lang="en-US" sz="1100" b="0" u="none" strike="noStrike" baseline="0" dirty="0"/>
              <a:t>We define what this record looks like.</a:t>
            </a:r>
          </a:p>
          <a:p>
            <a:pPr marR="0" lvl="3"/>
            <a:r>
              <a:rPr lang="en-US" sz="1100" b="0" u="none" strike="noStrike" baseline="0" dirty="0"/>
              <a:t>We define the attributes.</a:t>
            </a:r>
          </a:p>
          <a:p>
            <a:pPr marR="0" lvl="2"/>
            <a:r>
              <a:rPr lang="en-US" sz="1100" b="0" u="none" strike="noStrike" baseline="0" dirty="0"/>
              <a:t>Basically, with a custom record we are creating our own data type that will exist while our code executes.</a:t>
            </a:r>
          </a:p>
          <a:p>
            <a:pPr marR="0" lvl="3"/>
            <a:r>
              <a:rPr lang="en-US" sz="1100" b="0" u="none" strike="noStrike" baseline="0" dirty="0"/>
              <a:t>After code execution, it will no longer exist.</a:t>
            </a:r>
          </a:p>
          <a:p>
            <a:pPr marR="0" lvl="2"/>
            <a:r>
              <a:rPr lang="en-US" sz="1100" b="0" u="none" strike="noStrike" baseline="0" dirty="0"/>
              <a:t>To use a custom record there are two steps:</a:t>
            </a:r>
          </a:p>
          <a:p>
            <a:pPr marR="0" lvl="3"/>
            <a:r>
              <a:rPr lang="en-US" sz="1100" b="0" u="none" strike="noStrike" baseline="0" dirty="0"/>
              <a:t>Define the record structure (our new data type).</a:t>
            </a:r>
          </a:p>
          <a:p>
            <a:pPr marR="0" lvl="3"/>
            <a:r>
              <a:rPr lang="en-US" sz="1100" b="0" u="none" strike="noStrike" baseline="0" dirty="0"/>
              <a:t>Create a variable defined with the new data type.</a:t>
            </a:r>
          </a:p>
          <a:p>
            <a:pPr lvl="1"/>
            <a:r>
              <a:rPr lang="en-US" sz="1100" b="0" u="none" strike="noStrike" baseline="0" dirty="0"/>
              <a:t>%ROWTYPE</a:t>
            </a:r>
          </a:p>
          <a:p>
            <a:pPr lvl="2"/>
            <a:r>
              <a:rPr lang="en-US" sz="1100" b="0" u="none" strike="noStrike" baseline="0" dirty="0"/>
              <a:t>This will have a record structure that looks like a row from the identified table.</a:t>
            </a:r>
          </a:p>
          <a:p>
            <a:pPr lvl="3"/>
            <a:r>
              <a:rPr lang="en-US" sz="1100" b="0" u="none" strike="noStrike" baseline="0" dirty="0"/>
              <a:t>It will have attributes defined for each column in the table with the same names and data type.</a:t>
            </a:r>
          </a:p>
          <a:p>
            <a:pPr lvl="3"/>
            <a:r>
              <a:rPr lang="en-US" sz="1100" b="0" u="none" strike="noStrike" baseline="0" dirty="0"/>
              <a:t>Similar to %TYPE, this information is dynamically retrieved at runtime.</a:t>
            </a:r>
          </a:p>
          <a:p>
            <a:pPr lvl="2"/>
            <a:r>
              <a:rPr lang="en-US" sz="1100" b="0" u="none" strike="noStrike" baseline="0" dirty="0"/>
              <a:t>To use a %ROWTYPE record there is only one step:</a:t>
            </a:r>
          </a:p>
          <a:p>
            <a:pPr lvl="3"/>
            <a:r>
              <a:rPr lang="en-US" sz="1100" b="0" u="none" strike="noStrike" baseline="0" dirty="0"/>
              <a:t>Create a variable defined with %ROWTYPE.</a:t>
            </a:r>
          </a:p>
        </p:txBody>
      </p:sp>
    </p:spTree>
    <p:extLst>
      <p:ext uri="{BB962C8B-B14F-4D97-AF65-F5344CB8AC3E}">
        <p14:creationId xmlns:p14="http://schemas.microsoft.com/office/powerpoint/2010/main" val="371220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#1:  Custom Record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 (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NUMBER,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VARCHAR2(20),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salary   NUMBER(8,2)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_employee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2;</a:t>
            </a: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DBMS_OUTPUT.PUT_LINE('ID: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r_employee.emp_id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r_employee.emp_name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DBMS_OUTPUT.PUT_LINE('Salary: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r_employee.salary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buNone/>
            </a:pPr>
            <a:r>
              <a:rPr lang="en-US" sz="1300" b="0" i="0" u="none" strike="noStrike" baseline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91940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#2:  %ROWTYPE Record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CONSTANT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employees.employee_id%TYPE</a:t>
            </a:r>
            <a:r>
              <a:rPr lang="en-US" sz="11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:=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INTO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DBMS_OUTPUT.PUT_LINE('ID: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r_employee.employee_id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r_employee.first_name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DBMS_OUTPUT.PUT_LINE('Salary: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r_employee.sal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r_employee.hire_date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03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#1: Using a specific data type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VARCHAR2(20)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CHAR(1) := 'D';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NUMBER(3)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DATE := SYSDATE;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BOOLEAN := TRUE;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DBMS_OUTPUT.PUT_LINE('Initial: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-- Note: a variable with a BOOLEAN data type cannot be used as an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      input parameter in the DBMS_OUTPUT.PUT_LINE procedure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3562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#2: Using a specific data type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VARCHAR2(20);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CHAR(1);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NUMBER(3);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BOOLEAN;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'D';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SYSDATE;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TRUE;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DBMS_OUTPUT.PUT_LINE('Initial: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112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#3: Using a specific data type for NOT NULL and CONSTANT type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VARCHAR2(20)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k_company_name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 VARCHAR2(20) := 'ABC Company';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'Jane';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DBMS_OUTPUT.PUT_LINE('Company 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k_company_name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53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#4: Using a %TYPE for data type definition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employees.middle_initial%TYPE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'D';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employees.age%TYPE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employees.hire_date%TYPE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SYSDATE;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BOOLEAN is not a database data type so cannot use %TYPE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BOOLEAN := TRUE;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'Jane';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DBMS_OUTPUT.PUT_LINE('Initial: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358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#5: Using a %TYPE for data type definition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employees.middle_initial%TYPE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employees.age%TYPE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employees.hire_date%TYPE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BOOLEAN;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Initialization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'D';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30;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SYSDATE;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v_is_active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TRUE;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'Jane';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DBMS_OUTPUT.PUT_LINE('Initial: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v_initial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DBMS_OUTPUT.PUT_LINE('Age: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v_age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DBMS_OUTPUT.PUT_LINE('Hire date: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v_hire_date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85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#6: Using %TYPE for NOT NULL and CONSTANT type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Declaration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employees.first_name%TYPE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:= 'John';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k_company_name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CONSTANT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employees.company_name%TYPE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'ABC Company';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-- Executable section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:= 'Jane';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DBMS_OUTPUT.PUT_LINE('Company name: ' || </a:t>
            </a:r>
            <a:r>
              <a:rPr lang="en-US" sz="11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k_company_name</a:t>
            </a: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8720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A7A08E10BB9F4EB426573AFF383D08" ma:contentTypeVersion="11" ma:contentTypeDescription="Create a new document." ma:contentTypeScope="" ma:versionID="d92646adf567e6148cca4a1900d44e91">
  <xsd:schema xmlns:xsd="http://www.w3.org/2001/XMLSchema" xmlns:xs="http://www.w3.org/2001/XMLSchema" xmlns:p="http://schemas.microsoft.com/office/2006/metadata/properties" xmlns:ns3="22c1c382-f30e-45be-99ad-9e3813d041f0" xmlns:ns4="24fd3dd9-5dcd-4486-bc0a-d8936a75df3d" targetNamespace="http://schemas.microsoft.com/office/2006/metadata/properties" ma:root="true" ma:fieldsID="5091b1201ffe5218db5b2fef608787d8" ns3:_="" ns4:_="">
    <xsd:import namespace="22c1c382-f30e-45be-99ad-9e3813d041f0"/>
    <xsd:import namespace="24fd3dd9-5dcd-4486-bc0a-d8936a75df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1c382-f30e-45be-99ad-9e3813d04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d3dd9-5dcd-4486-bc0a-d8936a75df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c1c382-f30e-45be-99ad-9e3813d041f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EB6354-96E0-4710-AE93-EA62317907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c1c382-f30e-45be-99ad-9e3813d041f0"/>
    <ds:schemaRef ds:uri="24fd3dd9-5dcd-4486-bc0a-d8936a75df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8BF4B-FE2E-4C09-984F-702043C53F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22c1c382-f30e-45be-99ad-9e3813d041f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4fd3dd9-5dcd-4486-bc0a-d8936a75df3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D4AE831-B31F-4E93-BC6E-CEF7F0BEF6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5061</Words>
  <Application>Microsoft Office PowerPoint</Application>
  <PresentationFormat>Widescreen</PresentationFormat>
  <Paragraphs>681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PowerPoint Presentation</vt:lpstr>
      <vt:lpstr>Describe the structure of a programming block</vt:lpstr>
      <vt:lpstr>Describe data declarations for scalar variables</vt:lpstr>
      <vt:lpstr>Example #1: Using a specific data type</vt:lpstr>
      <vt:lpstr>Example #2: Using a specific data type</vt:lpstr>
      <vt:lpstr>Example #3: Using a specific data type for NOT NULL and CONSTANT type variables</vt:lpstr>
      <vt:lpstr>Example #4: Using a %TYPE for data type definition</vt:lpstr>
      <vt:lpstr>Example #5: Using a %TYPE for data type definition</vt:lpstr>
      <vt:lpstr>Example #6: Using %TYPE for NOT NULL and CONSTANT type variables</vt:lpstr>
      <vt:lpstr>Example #7: Using a combination of %TYPE and data type for data type definition</vt:lpstr>
      <vt:lpstr>Use an inbuilt database procedure to output results</vt:lpstr>
      <vt:lpstr>Explain the use of SQL functions in a programming block</vt:lpstr>
      <vt:lpstr>Employ SQL commands in a programming block to manipulate and retrieve data</vt:lpstr>
      <vt:lpstr>Example #1:  INSERT</vt:lpstr>
      <vt:lpstr>Example #2:  INSERT</vt:lpstr>
      <vt:lpstr>Example #3:  INSERT with older method of putting a sequence value into a variable</vt:lpstr>
      <vt:lpstr>Example #4:  INSERT with newer method of putting a  sequence value into a variable</vt:lpstr>
      <vt:lpstr>Example #5:  INSERT using the sequence directly in the DML command</vt:lpstr>
      <vt:lpstr>Example #6:  UPDATE</vt:lpstr>
      <vt:lpstr>Example #7:  DELETE</vt:lpstr>
      <vt:lpstr>Example #8:  SELECT with data type defined scalar variables</vt:lpstr>
      <vt:lpstr>Example #9:  SELECT with %TYPE defined scalar variables</vt:lpstr>
      <vt:lpstr>Example #10:  SELECT with a custom record</vt:lpstr>
      <vt:lpstr>Example #11:  SELECT with a custom record</vt:lpstr>
      <vt:lpstr>Example #12:  SELECT with a %ROWTYPE record</vt:lpstr>
      <vt:lpstr>SELECT INTO limitations</vt:lpstr>
      <vt:lpstr>Example:  SELECT INTO retrieves no rows of data</vt:lpstr>
      <vt:lpstr>Example:  SELECT INTO retrieves more than one row of data</vt:lpstr>
      <vt:lpstr>Modify code to correct syntax errors</vt:lpstr>
      <vt:lpstr>Syntax errors vs. runtime errors vs. logic errors</vt:lpstr>
      <vt:lpstr>Demonstrate variables that dynamically retrieve a data type from database columns</vt:lpstr>
      <vt:lpstr>Use composite data types</vt:lpstr>
      <vt:lpstr>Example #1:  Custom Record</vt:lpstr>
      <vt:lpstr>Example #2:  %ROWTYPE Record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Berard</dc:creator>
  <cp:lastModifiedBy>Huymay He</cp:lastModifiedBy>
  <cp:revision>55</cp:revision>
  <dcterms:created xsi:type="dcterms:W3CDTF">2023-05-19T18:57:50Z</dcterms:created>
  <dcterms:modified xsi:type="dcterms:W3CDTF">2025-10-03T01:53:09Z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0x010100AEA7A08E10BB9F4EB426573AFF383D08</vt:lpwstr>
  </property>
</Properties>
</file>