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93" r:id="rId3"/>
    <p:sldId id="310" r:id="rId4"/>
    <p:sldId id="304" r:id="rId5"/>
    <p:sldId id="302" r:id="rId6"/>
    <p:sldId id="272" r:id="rId7"/>
    <p:sldId id="317" r:id="rId8"/>
    <p:sldId id="307" r:id="rId9"/>
    <p:sldId id="308" r:id="rId10"/>
    <p:sldId id="309" r:id="rId11"/>
    <p:sldId id="313" r:id="rId12"/>
    <p:sldId id="314" r:id="rId13"/>
    <p:sldId id="315" r:id="rId14"/>
    <p:sldId id="29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F658FF-0C33-406B-9A9E-ECA21C5094E3}">
          <p14:sldIdLst>
            <p14:sldId id="256"/>
            <p14:sldId id="293"/>
            <p14:sldId id="310"/>
            <p14:sldId id="304"/>
            <p14:sldId id="302"/>
            <p14:sldId id="272"/>
            <p14:sldId id="317"/>
            <p14:sldId id="307"/>
            <p14:sldId id="308"/>
            <p14:sldId id="309"/>
          </p14:sldIdLst>
        </p14:section>
        <p14:section name="Untitled Section" id="{F6C70877-2201-4315-BA27-6F7ACD61A749}">
          <p14:sldIdLst>
            <p14:sldId id="313"/>
            <p14:sldId id="314"/>
            <p14:sldId id="315"/>
            <p14:sldId id="29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stafa abdulrahim" initials="ma" lastIdx="1" clrIdx="0">
    <p:extLst>
      <p:ext uri="{19B8F6BF-5375-455C-9EA6-DF929625EA0E}">
        <p15:presenceInfo xmlns:p15="http://schemas.microsoft.com/office/powerpoint/2012/main" userId="45dca833df0511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E8A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1" autoAdjust="0"/>
    <p:restoredTop sz="94660"/>
  </p:normalViewPr>
  <p:slideViewPr>
    <p:cSldViewPr snapToGrid="0">
      <p:cViewPr varScale="1">
        <p:scale>
          <a:sx n="85" d="100"/>
          <a:sy n="85" d="100"/>
        </p:scale>
        <p:origin x="3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60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257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66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2293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396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9201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426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22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227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673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100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358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180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18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923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277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822611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0484" y="2173028"/>
            <a:ext cx="9572625" cy="1255972"/>
          </a:xfrm>
        </p:spPr>
        <p:txBody>
          <a:bodyPr>
            <a:noAutofit/>
          </a:bodyPr>
          <a:lstStyle/>
          <a:p>
            <a:pPr algn="ctr"/>
            <a:r>
              <a:rPr lang="en-US" sz="7200" b="1" cap="none" dirty="0">
                <a:solidFill>
                  <a:srgbClr val="0070C0"/>
                </a:solidFill>
                <a:effectLst>
                  <a:outerShdw blurRad="38100" dist="38100" dir="2700000" algn="tl">
                    <a:srgbClr val="000000">
                      <a:alpha val="43137"/>
                    </a:srgbClr>
                  </a:outerShdw>
                </a:effectLst>
                <a:latin typeface="Arial Rounded MT Bold" panose="020F0704030504030204" pitchFamily="34" charset="0"/>
              </a:rPr>
              <a:t>02 Household Power Consumption</a:t>
            </a:r>
            <a:endParaRPr lang="ar-EG" sz="7200" b="1" cap="none"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sp>
        <p:nvSpPr>
          <p:cNvPr id="3" name="Subtitle 2"/>
          <p:cNvSpPr>
            <a:spLocks noGrp="1"/>
          </p:cNvSpPr>
          <p:nvPr>
            <p:ph type="subTitle" idx="1"/>
          </p:nvPr>
        </p:nvSpPr>
        <p:spPr>
          <a:xfrm>
            <a:off x="1909762" y="3676650"/>
            <a:ext cx="8372475" cy="1800225"/>
          </a:xfrm>
        </p:spPr>
        <p:txBody>
          <a:bodyPr>
            <a:normAutofit/>
          </a:bodyPr>
          <a:lstStyle/>
          <a:p>
            <a:pPr algn="ctr"/>
            <a:endParaRPr lang="en-US" sz="2800" cap="none" dirty="0">
              <a:solidFill>
                <a:schemeClr val="accent1"/>
              </a:solidFill>
              <a:latin typeface="Arial Rounded MT Bold" panose="020F0704030504030204" pitchFamily="34" charset="0"/>
            </a:endParaRPr>
          </a:p>
          <a:p>
            <a:pPr algn="ctr"/>
            <a:r>
              <a:rPr lang="en-US" sz="5100" b="1" cap="none" dirty="0">
                <a:solidFill>
                  <a:schemeClr val="accent1"/>
                </a:solidFill>
                <a:effectLst>
                  <a:outerShdw blurRad="38100" dist="38100" dir="2700000" algn="tl">
                    <a:srgbClr val="000000">
                      <a:alpha val="43137"/>
                    </a:srgbClr>
                  </a:outerShdw>
                </a:effectLst>
                <a:latin typeface="Arial Rounded MT Bold" panose="020F0704030504030204" pitchFamily="34" charset="0"/>
              </a:rPr>
              <a:t>ML Project</a:t>
            </a:r>
          </a:p>
        </p:txBody>
      </p:sp>
    </p:spTree>
    <p:extLst>
      <p:ext uri="{BB962C8B-B14F-4D97-AF65-F5344CB8AC3E}">
        <p14:creationId xmlns:p14="http://schemas.microsoft.com/office/powerpoint/2010/main" val="221603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0810" y="5570994"/>
            <a:ext cx="2199898" cy="523220"/>
          </a:xfrm>
          <a:prstGeom prst="rect">
            <a:avLst/>
          </a:prstGeom>
        </p:spPr>
        <p:txBody>
          <a:bodyPr wrap="none">
            <a:spAutoFit/>
          </a:bodyPr>
          <a:lstStyle/>
          <a:p>
            <a:r>
              <a:rPr lang="en-US" sz="2800" dirty="0">
                <a:latin typeface="Arial Rounded MT Bold" panose="020F0704030504030204" pitchFamily="34" charset="0"/>
              </a:rPr>
              <a:t> final result </a:t>
            </a:r>
          </a:p>
        </p:txBody>
      </p:sp>
      <p:sp>
        <p:nvSpPr>
          <p:cNvPr id="3" name="Rectangle 2"/>
          <p:cNvSpPr/>
          <p:nvPr/>
        </p:nvSpPr>
        <p:spPr>
          <a:xfrm>
            <a:off x="2045108" y="462257"/>
            <a:ext cx="9143999" cy="461665"/>
          </a:xfrm>
          <a:prstGeom prst="rect">
            <a:avLst/>
          </a:prstGeom>
        </p:spPr>
        <p:txBody>
          <a:bodyPr wrap="square">
            <a:spAutoFit/>
          </a:bodyPr>
          <a:lstStyle/>
          <a:p>
            <a:r>
              <a:rPr lang="en-US" sz="2400" b="1" dirty="0">
                <a:solidFill>
                  <a:srgbClr val="000000"/>
                </a:solidFill>
                <a:latin typeface="Arial Rounded MT Bold" panose="020F0704030504030204" pitchFamily="34" charset="0"/>
              </a:rPr>
              <a:t>Chart</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for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General</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power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416" y="1115556"/>
            <a:ext cx="5653990" cy="4180344"/>
          </a:xfrm>
          <a:prstGeom prst="rect">
            <a:avLst/>
          </a:prstGeom>
        </p:spPr>
      </p:pic>
    </p:spTree>
    <p:extLst>
      <p:ext uri="{BB962C8B-B14F-4D97-AF65-F5344CB8AC3E}">
        <p14:creationId xmlns:p14="http://schemas.microsoft.com/office/powerpoint/2010/main" val="93055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743075" y="729377"/>
            <a:ext cx="8791575" cy="3785652"/>
          </a:xfrm>
          <a:prstGeom prst="rect">
            <a:avLst/>
          </a:prstGeom>
        </p:spPr>
        <p:txBody>
          <a:bodyPr wrap="square">
            <a:spAutoFit/>
          </a:bodyPr>
          <a:lstStyle/>
          <a:p>
            <a:r>
              <a:rPr lang="en-US" sz="4800" b="1" dirty="0">
                <a:solidFill>
                  <a:srgbClr val="0070C0"/>
                </a:solidFill>
                <a:effectLst>
                  <a:outerShdw blurRad="38100" dist="38100" dir="2700000" algn="tl">
                    <a:srgbClr val="000000">
                      <a:alpha val="43137"/>
                    </a:srgbClr>
                  </a:outerShdw>
                </a:effectLst>
                <a:latin typeface="Arial Rounded MT Bold" panose="020F0704030504030204" pitchFamily="34" charset="0"/>
              </a:rPr>
              <a:t>Prediction the Global Active Power as values of y.</a:t>
            </a:r>
            <a:endParaRPr lang="en-US" sz="2400" dirty="0">
              <a:latin typeface="Arial Rounded MT Bold" panose="020F0704030504030204" pitchFamily="34" charset="0"/>
            </a:endParaRPr>
          </a:p>
          <a:p>
            <a:endParaRPr lang="en-US" sz="2400" dirty="0">
              <a:latin typeface="Arial Rounded MT Bold" panose="020F0704030504030204" pitchFamily="34" charset="0"/>
            </a:endParaRPr>
          </a:p>
          <a:p>
            <a:r>
              <a:rPr lang="en-US" sz="2400" dirty="0">
                <a:latin typeface="Arial Rounded MT Bold" panose="020F0704030504030204" pitchFamily="34" charset="0"/>
              </a:rPr>
              <a:t>The other theory is to take the values of Global Active Power to be the value of the y-value, which are the values that are the prediction values, and the other values will be the X- values, so the model will deduce the Global Active Power using polynomial features.</a:t>
            </a:r>
            <a:endParaRPr lang="en-US" sz="2400" b="1"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66228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700212" y="738902"/>
            <a:ext cx="8791575" cy="5816977"/>
          </a:xfrm>
          <a:prstGeom prst="rect">
            <a:avLst/>
          </a:prstGeom>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Polynomial features:</a:t>
            </a:r>
          </a:p>
          <a:p>
            <a:endParaRPr lang="en-US" sz="2800" dirty="0">
              <a:latin typeface="Arial Rounded MT Bold" panose="020F0704030504030204" pitchFamily="34" charset="0"/>
            </a:endParaRPr>
          </a:p>
          <a:p>
            <a:r>
              <a:rPr lang="en-US" sz="2800" dirty="0">
                <a:latin typeface="Arial Rounded MT Bold" panose="020F0704030504030204" pitchFamily="34" charset="0"/>
              </a:rPr>
              <a:t>Polynomial features are those features created by raising existing features to an exponent.</a:t>
            </a:r>
          </a:p>
          <a:p>
            <a:endParaRPr lang="en-US" sz="2800" dirty="0">
              <a:latin typeface="Arial Rounded MT Bold" panose="020F0704030504030204" pitchFamily="34" charset="0"/>
            </a:endParaRPr>
          </a:p>
          <a:p>
            <a:r>
              <a:rPr lang="en-US" sz="2800" dirty="0">
                <a:latin typeface="Arial Rounded MT Bold" panose="020F0704030504030204" pitchFamily="34" charset="0"/>
              </a:rPr>
              <a:t>For example, if a dataset had one input feature X, then a polynomial feature would be the addition of a new feature (column) where values were calculated by squaring the values in X, e.g. X^2. This process can be repeated for each input variable in the dataset, creating a transformed version of each.</a:t>
            </a:r>
          </a:p>
          <a:p>
            <a:endParaRPr lang="en-US" sz="16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318096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86A93-DABC-427E-905C-C290C21DE731}"/>
              </a:ext>
            </a:extLst>
          </p:cNvPr>
          <p:cNvSpPr txBox="1"/>
          <p:nvPr/>
        </p:nvSpPr>
        <p:spPr>
          <a:xfrm>
            <a:off x="1885949" y="717500"/>
            <a:ext cx="8867775" cy="3539430"/>
          </a:xfrm>
          <a:prstGeom prst="rect">
            <a:avLst/>
          </a:prstGeom>
          <a:noFill/>
        </p:spPr>
        <p:txBody>
          <a:bodyPr wrap="square">
            <a:spAutoFit/>
          </a:bodyPr>
          <a:lstStyle/>
          <a:p>
            <a:r>
              <a:rPr lang="en-US" sz="2800" dirty="0">
                <a:latin typeface="Arial Rounded MT Bold" panose="020F0704030504030204" pitchFamily="34" charset="0"/>
              </a:rPr>
              <a:t>As such, polynomial features are a type of feature engineering, e.g. the creation of new input features based on the existing features.</a:t>
            </a:r>
          </a:p>
          <a:p>
            <a:endParaRPr lang="en-US" sz="2800" dirty="0">
              <a:latin typeface="Arial Rounded MT Bold" panose="020F0704030504030204" pitchFamily="34" charset="0"/>
            </a:endParaRPr>
          </a:p>
          <a:p>
            <a:r>
              <a:rPr lang="en-US" sz="2800" dirty="0">
                <a:latin typeface="Arial Rounded MT Bold" panose="020F0704030504030204" pitchFamily="34" charset="0"/>
              </a:rPr>
              <a:t>The “degree” of the polynomial is used to control the number of features added, e.g. a degree of 3 will add two new variables for each input variable. Typically a small degree is used such as 2 or 3.</a:t>
            </a:r>
            <a:endParaRPr lang="en-US" sz="2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411836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7A3A-DC73-4911-9808-3F890CF3C063}"/>
              </a:ext>
            </a:extLst>
          </p:cNvPr>
          <p:cNvSpPr>
            <a:spLocks noGrp="1"/>
          </p:cNvSpPr>
          <p:nvPr>
            <p:ph type="title"/>
          </p:nvPr>
        </p:nvSpPr>
        <p:spPr>
          <a:xfrm>
            <a:off x="2097624" y="1633759"/>
            <a:ext cx="8911687" cy="2871565"/>
          </a:xfrm>
        </p:spPr>
        <p:txBody>
          <a:bodyPr>
            <a:noAutofit/>
          </a:bodyPr>
          <a:lstStyle/>
          <a:p>
            <a:pPr algn="ctr"/>
            <a:r>
              <a:rPr lang="en-US" sz="8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Thanks For Listening</a:t>
            </a:r>
            <a:endParaRPr lang="ar-EG" sz="8800" b="1" dirty="0">
              <a:solidFill>
                <a:schemeClr val="accent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65865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014B5-1CA1-4D5E-9165-2F8701B69040}"/>
              </a:ext>
            </a:extLst>
          </p:cNvPr>
          <p:cNvSpPr txBox="1"/>
          <p:nvPr/>
        </p:nvSpPr>
        <p:spPr>
          <a:xfrm>
            <a:off x="2019300" y="2028616"/>
            <a:ext cx="8724900" cy="2739211"/>
          </a:xfrm>
          <a:prstGeom prst="rect">
            <a:avLst/>
          </a:prstGeom>
          <a:noFill/>
        </p:spPr>
        <p:txBody>
          <a:bodyPr wrap="square">
            <a:spAutoFit/>
          </a:bodyPr>
          <a:lstStyle/>
          <a:p>
            <a:pPr algn="ctr"/>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Project Definition</a:t>
            </a:r>
          </a:p>
          <a:p>
            <a:pPr algn="ctr"/>
            <a:endParaRPr lang="en-US" sz="40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 </a:t>
            </a:r>
            <a:r>
              <a:rPr lang="en-US" sz="2800" b="1" dirty="0"/>
              <a:t>Using Linear regression to monitor overall household electrical energy consumption in kilowatts per minute.</a:t>
            </a:r>
            <a:endParaRPr lang="ar-EG"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69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482A5-FC92-4FE3-9EE0-25C22C4073A1}"/>
              </a:ext>
            </a:extLst>
          </p:cNvPr>
          <p:cNvSpPr txBox="1"/>
          <p:nvPr/>
        </p:nvSpPr>
        <p:spPr>
          <a:xfrm>
            <a:off x="2305049" y="745301"/>
            <a:ext cx="8524875" cy="3724096"/>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Linear Regression </a:t>
            </a:r>
          </a:p>
          <a:p>
            <a:endParaRPr lang="en-US" sz="20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A machine learning algorithm based on supervised learning. It performs a regression task. Regression models a target prediction value based on independent variables. It is mostly used for finding out the relationship between variables and forecasting.</a:t>
            </a:r>
          </a:p>
        </p:txBody>
      </p:sp>
    </p:spTree>
    <p:extLst>
      <p:ext uri="{BB962C8B-B14F-4D97-AF65-F5344CB8AC3E}">
        <p14:creationId xmlns:p14="http://schemas.microsoft.com/office/powerpoint/2010/main" val="312464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0D287-34C3-432A-A31E-4FD1ED31A68C}"/>
              </a:ext>
            </a:extLst>
          </p:cNvPr>
          <p:cNvSpPr txBox="1"/>
          <p:nvPr/>
        </p:nvSpPr>
        <p:spPr>
          <a:xfrm>
            <a:off x="1866899" y="581025"/>
            <a:ext cx="9324976" cy="4154984"/>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What is Scikit-Learn (</a:t>
            </a:r>
            <a:r>
              <a:rPr lang="en-US" sz="4800" b="1" dirty="0" err="1">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Sklearn</a:t>
            </a:r>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a:t>
            </a:r>
          </a:p>
          <a:p>
            <a:endParaRPr lang="ar-EG" sz="1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400" dirty="0">
                <a:latin typeface="Arial Rounded MT Bold" panose="020F0704030504030204" pitchFamily="34" charset="0"/>
                <a:cs typeface="Arial" panose="020B0604020202020204" pitchFamily="34" charset="0"/>
              </a:rPr>
              <a:t>Scikit-learn (</a:t>
            </a:r>
            <a:r>
              <a:rPr lang="en-US" sz="2400" dirty="0" err="1">
                <a:latin typeface="Arial Rounded MT Bold" panose="020F0704030504030204" pitchFamily="34" charset="0"/>
                <a:cs typeface="Arial" panose="020B0604020202020204" pitchFamily="34" charset="0"/>
              </a:rPr>
              <a:t>Sklearn</a:t>
            </a:r>
            <a:r>
              <a:rPr lang="en-US" sz="2400" dirty="0">
                <a:latin typeface="Arial Rounded MT Bold" panose="020F0704030504030204" pitchFamily="34" charset="0"/>
                <a:cs typeface="Arial" panose="020B0604020202020204" pitchFamily="34" charset="0"/>
              </a:rPr>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a:t>
            </a:r>
          </a:p>
          <a:p>
            <a:endParaRPr lang="en-US" sz="1800"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ar-EG" sz="18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1E763C0-649B-4055-9234-ADAA69EEB48A}"/>
              </a:ext>
            </a:extLst>
          </p:cNvPr>
          <p:cNvPicPr>
            <a:picLocks noChangeAspect="1"/>
          </p:cNvPicPr>
          <p:nvPr/>
        </p:nvPicPr>
        <p:blipFill rotWithShape="1">
          <a:blip r:embed="rId2"/>
          <a:srcRect t="-1" b="33460"/>
          <a:stretch/>
        </p:blipFill>
        <p:spPr>
          <a:xfrm>
            <a:off x="7498556" y="3940611"/>
            <a:ext cx="3157538" cy="2166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302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6E65FA-C21C-4207-9743-9C2192E96448}"/>
              </a:ext>
            </a:extLst>
          </p:cNvPr>
          <p:cNvSpPr txBox="1"/>
          <p:nvPr/>
        </p:nvSpPr>
        <p:spPr>
          <a:xfrm>
            <a:off x="1885949" y="573851"/>
            <a:ext cx="8143876" cy="6155531"/>
          </a:xfrm>
          <a:prstGeom prst="rect">
            <a:avLst/>
          </a:prstGeom>
          <a:noFill/>
        </p:spPr>
        <p:txBody>
          <a:bodyPr wrap="square">
            <a:spAutoFit/>
          </a:bodyPr>
          <a:lstStyle/>
          <a:p>
            <a:r>
              <a:rPr lang="en-US" sz="4800" b="1" dirty="0">
                <a:solidFill>
                  <a:schemeClr val="accent1"/>
                </a:solidFill>
                <a:effectLst>
                  <a:outerShdw blurRad="38100" dist="38100" dir="2700000" algn="tl">
                    <a:srgbClr val="000000">
                      <a:alpha val="43137"/>
                    </a:srgbClr>
                  </a:outerShdw>
                </a:effectLst>
                <a:latin typeface="Arial Rounded MT Bold" panose="020F0704030504030204" pitchFamily="34" charset="0"/>
              </a:rPr>
              <a:t>We tried to find the best predictor values by using two methods:</a:t>
            </a:r>
          </a:p>
          <a:p>
            <a:endParaRPr lang="en-US" sz="3600" b="1" dirty="0">
              <a:solidFill>
                <a:schemeClr val="accent1"/>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r>
              <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 Main Difference Between Active and Reactive Power.</a:t>
            </a:r>
          </a:p>
          <a:p>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r>
              <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rPr>
              <a:t> Prediction the Global Active Power as values of y.</a:t>
            </a:r>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endParaRPr lang="en-US" sz="2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285750" indent="-285750">
              <a:buFont typeface="Wingdings" panose="05000000000000000000" pitchFamily="2" charset="2"/>
              <a:buChar char="Ø"/>
            </a:pPr>
            <a:endParaRPr lang="ar-EG" sz="2800" dirty="0">
              <a:solidFill>
                <a:srgbClr val="0070C0"/>
              </a:solidFill>
            </a:endParaRPr>
          </a:p>
          <a:p>
            <a:pPr marL="285750" indent="-285750">
              <a:buFont typeface="Wingdings" panose="05000000000000000000" pitchFamily="2" charset="2"/>
              <a:buChar char="Ø"/>
            </a:pPr>
            <a:endParaRPr lang="ar-EG" sz="18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388449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FF308-1563-42B5-94CD-2DED4A0F680F}"/>
              </a:ext>
            </a:extLst>
          </p:cNvPr>
          <p:cNvSpPr/>
          <p:nvPr/>
        </p:nvSpPr>
        <p:spPr>
          <a:xfrm>
            <a:off x="1905000" y="529352"/>
            <a:ext cx="8982076" cy="4401205"/>
          </a:xfrm>
          <a:prstGeom prst="rect">
            <a:avLst/>
          </a:prstGeom>
        </p:spPr>
        <p:txBody>
          <a:bodyPr wrap="square">
            <a:spAutoFit/>
          </a:bodyPr>
          <a:lstStyle/>
          <a:p>
            <a:r>
              <a:rPr lang="en-US" sz="48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Main Difference Between Active and Reactive Power</a:t>
            </a:r>
            <a:endParaRPr lang="ar-EG" sz="4800" dirty="0">
              <a:solidFill>
                <a:srgbClr val="0070C0"/>
              </a:solidFill>
            </a:endParaRPr>
          </a:p>
          <a:p>
            <a:endParaRPr lang="ar-EG" sz="2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The main difference between active and reactive power is that Active Power is actual or real power which is used in the circuit while Reactive power bounce back and forth between load and source which is theoretically useless.</a:t>
            </a:r>
          </a:p>
          <a:p>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67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268C18-E5C7-4403-A878-87F9758873D6}"/>
              </a:ext>
            </a:extLst>
          </p:cNvPr>
          <p:cNvPicPr>
            <a:picLocks noChangeAspect="1"/>
          </p:cNvPicPr>
          <p:nvPr/>
        </p:nvPicPr>
        <p:blipFill>
          <a:blip r:embed="rId2"/>
          <a:stretch>
            <a:fillRect/>
          </a:stretch>
        </p:blipFill>
        <p:spPr>
          <a:xfrm>
            <a:off x="2601686" y="1012371"/>
            <a:ext cx="7717971" cy="5155066"/>
          </a:xfrm>
          <a:prstGeom prst="rect">
            <a:avLst/>
          </a:prstGeom>
        </p:spPr>
      </p:pic>
    </p:spTree>
    <p:extLst>
      <p:ext uri="{BB962C8B-B14F-4D97-AF65-F5344CB8AC3E}">
        <p14:creationId xmlns:p14="http://schemas.microsoft.com/office/powerpoint/2010/main" val="277600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31B41-4519-44E9-9279-0F1D98961B38}"/>
              </a:ext>
            </a:extLst>
          </p:cNvPr>
          <p:cNvSpPr txBox="1"/>
          <p:nvPr/>
        </p:nvSpPr>
        <p:spPr>
          <a:xfrm>
            <a:off x="1917289" y="727587"/>
            <a:ext cx="9399640" cy="461665"/>
          </a:xfrm>
          <a:prstGeom prst="rect">
            <a:avLst/>
          </a:prstGeom>
          <a:noFill/>
        </p:spPr>
        <p:txBody>
          <a:bodyPr wrap="square">
            <a:spAutoFit/>
          </a:bodyPr>
          <a:lstStyle/>
          <a:p>
            <a:r>
              <a:rPr lang="en-US" sz="2400" b="1" dirty="0">
                <a:solidFill>
                  <a:srgbClr val="000000"/>
                </a:solidFill>
                <a:effectLst/>
                <a:latin typeface="Arial Rounded MT Bold" panose="020F0704030504030204" pitchFamily="34" charset="0"/>
              </a:rPr>
              <a:t>Chart for General power 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600" y="1491586"/>
            <a:ext cx="5372514" cy="3680617"/>
          </a:xfrm>
          <a:prstGeom prst="rect">
            <a:avLst/>
          </a:prstGeom>
        </p:spPr>
      </p:pic>
      <p:sp>
        <p:nvSpPr>
          <p:cNvPr id="6" name="Rectangle 5"/>
          <p:cNvSpPr/>
          <p:nvPr/>
        </p:nvSpPr>
        <p:spPr>
          <a:xfrm>
            <a:off x="4442406" y="5474537"/>
            <a:ext cx="3307187" cy="523220"/>
          </a:xfrm>
          <a:prstGeom prst="rect">
            <a:avLst/>
          </a:prstGeom>
        </p:spPr>
        <p:txBody>
          <a:bodyPr wrap="none">
            <a:spAutoFit/>
          </a:bodyPr>
          <a:lstStyle/>
          <a:p>
            <a:r>
              <a:rPr lang="en-US" sz="2800" dirty="0">
                <a:latin typeface="Arial Rounded MT Bold" panose="020F0704030504030204" pitchFamily="34" charset="0"/>
              </a:rPr>
              <a:t>Before prediction </a:t>
            </a:r>
          </a:p>
        </p:txBody>
      </p:sp>
    </p:spTree>
    <p:extLst>
      <p:ext uri="{BB962C8B-B14F-4D97-AF65-F5344CB8AC3E}">
        <p14:creationId xmlns:p14="http://schemas.microsoft.com/office/powerpoint/2010/main" val="191996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5459" y="5629254"/>
            <a:ext cx="4417299" cy="523220"/>
          </a:xfrm>
          <a:prstGeom prst="rect">
            <a:avLst/>
          </a:prstGeom>
        </p:spPr>
        <p:txBody>
          <a:bodyPr wrap="none">
            <a:spAutoFit/>
          </a:bodyPr>
          <a:lstStyle/>
          <a:p>
            <a:r>
              <a:rPr lang="en-US" sz="2800" dirty="0">
                <a:latin typeface="Arial Rounded MT Bold" panose="020F0704030504030204" pitchFamily="34" charset="0"/>
              </a:rPr>
              <a:t>prediction without X &amp; Y </a:t>
            </a:r>
          </a:p>
        </p:txBody>
      </p:sp>
      <p:sp>
        <p:nvSpPr>
          <p:cNvPr id="4" name="Rectangle 3"/>
          <p:cNvSpPr/>
          <p:nvPr/>
        </p:nvSpPr>
        <p:spPr>
          <a:xfrm>
            <a:off x="2045108" y="462257"/>
            <a:ext cx="9143999" cy="461665"/>
          </a:xfrm>
          <a:prstGeom prst="rect">
            <a:avLst/>
          </a:prstGeom>
        </p:spPr>
        <p:txBody>
          <a:bodyPr wrap="square">
            <a:spAutoFit/>
          </a:bodyPr>
          <a:lstStyle/>
          <a:p>
            <a:r>
              <a:rPr lang="en-US" sz="2400" b="1" dirty="0">
                <a:solidFill>
                  <a:srgbClr val="000000"/>
                </a:solidFill>
                <a:latin typeface="Arial Rounded MT Bold" panose="020F0704030504030204" pitchFamily="34" charset="0"/>
              </a:rPr>
              <a:t>Chart</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for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General</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power</a:t>
            </a:r>
            <a:r>
              <a:rPr lang="en-US" b="1" dirty="0">
                <a:solidFill>
                  <a:srgbClr val="000000"/>
                </a:solidFill>
                <a:latin typeface="Arial Rounded MT Bold" panose="020F0704030504030204" pitchFamily="34" charset="0"/>
              </a:rPr>
              <a:t> </a:t>
            </a:r>
            <a:r>
              <a:rPr lang="en-US" sz="2400" b="1" dirty="0">
                <a:solidFill>
                  <a:srgbClr val="000000"/>
                </a:solidFill>
                <a:latin typeface="Arial Rounded MT Bold" panose="020F0704030504030204" pitchFamily="34" charset="0"/>
              </a:rPr>
              <a:t>with power consumption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931" y="1220123"/>
            <a:ext cx="5681169" cy="4112930"/>
          </a:xfrm>
          <a:prstGeom prst="rect">
            <a:avLst/>
          </a:prstGeom>
        </p:spPr>
      </p:pic>
    </p:spTree>
    <p:extLst>
      <p:ext uri="{BB962C8B-B14F-4D97-AF65-F5344CB8AC3E}">
        <p14:creationId xmlns:p14="http://schemas.microsoft.com/office/powerpoint/2010/main" val="38362366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3032</TotalTime>
  <Words>462</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Rounded MT Bold</vt:lpstr>
      <vt:lpstr>Century Gothic</vt:lpstr>
      <vt:lpstr>Wingdings</vt:lpstr>
      <vt:lpstr>Wingdings 3</vt:lpstr>
      <vt:lpstr>Wisp</vt:lpstr>
      <vt:lpstr>02 Household Power Consumption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dc:creator>Windows User</dc:creator>
  <cp:lastModifiedBy>منى محمد حمدى جمعة</cp:lastModifiedBy>
  <cp:revision>302</cp:revision>
  <dcterms:created xsi:type="dcterms:W3CDTF">2020-07-21T20:46:42Z</dcterms:created>
  <dcterms:modified xsi:type="dcterms:W3CDTF">2024-03-06T09:28:55Z</dcterms:modified>
</cp:coreProperties>
</file>