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76" r:id="rId6"/>
    <p:sldId id="277" r:id="rId7"/>
    <p:sldId id="278" r:id="rId8"/>
    <p:sldId id="286" r:id="rId9"/>
    <p:sldId id="288" r:id="rId10"/>
    <p:sldId id="295" r:id="rId11"/>
    <p:sldId id="300" r:id="rId12"/>
    <p:sldId id="299" r:id="rId13"/>
    <p:sldId id="296" r:id="rId14"/>
    <p:sldId id="313" r:id="rId15"/>
    <p:sldId id="314" r:id="rId16"/>
    <p:sldId id="289" r:id="rId17"/>
    <p:sldId id="292" r:id="rId18"/>
    <p:sldId id="293" r:id="rId19"/>
    <p:sldId id="294" r:id="rId20"/>
    <p:sldId id="297" r:id="rId21"/>
    <p:sldId id="298" r:id="rId22"/>
    <p:sldId id="301" r:id="rId23"/>
    <p:sldId id="302" r:id="rId24"/>
    <p:sldId id="303" r:id="rId25"/>
    <p:sldId id="304" r:id="rId26"/>
    <p:sldId id="315" r:id="rId27"/>
    <p:sldId id="316" r:id="rId28"/>
    <p:sldId id="305" r:id="rId29"/>
    <p:sldId id="307" r:id="rId30"/>
    <p:sldId id="308" r:id="rId31"/>
    <p:sldId id="309" r:id="rId32"/>
    <p:sldId id="317" r:id="rId33"/>
    <p:sldId id="310" r:id="rId34"/>
    <p:sldId id="312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0" d="100"/>
          <a:sy n="60" d="100"/>
        </p:scale>
        <p:origin x="908" y="20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4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6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Credit 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con approved loan or credit Royalty Free Vector Image">
            <a:extLst>
              <a:ext uri="{FF2B5EF4-FFF2-40B4-BE49-F238E27FC236}">
                <a16:creationId xmlns:a16="http://schemas.microsoft.com/office/drawing/2014/main" id="{A7E6DD3D-D34B-4792-AB9F-C3F940C4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678950"/>
            <a:ext cx="1390650" cy="15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C8C340-4985-4065-BCA0-532896745A3F}"/>
              </a:ext>
            </a:extLst>
          </p:cNvPr>
          <p:cNvSpPr txBox="1">
            <a:spLocks/>
          </p:cNvSpPr>
          <p:nvPr/>
        </p:nvSpPr>
        <p:spPr>
          <a:xfrm>
            <a:off x="5715000" y="5594831"/>
            <a:ext cx="9144000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</a:rPr>
              <a:t>-By Monalisa Shekhawat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0050" y="5228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Imbalance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C00DC-F473-4C2F-835A-FE816E7F977F}"/>
              </a:ext>
            </a:extLst>
          </p:cNvPr>
          <p:cNvSpPr/>
          <p:nvPr/>
        </p:nvSpPr>
        <p:spPr>
          <a:xfrm>
            <a:off x="228600" y="1038225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 (Headings)"/>
              </a:rPr>
              <a:t>Data Imbalance in Gender ,House ownership and car ownership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1D8173-9D7A-4A8D-B021-C1372204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6" y="1792029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1314E5F-A1A5-4B9A-BDFD-DD1911FF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75" y="1792029"/>
            <a:ext cx="3914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661C73E-EB36-4041-9052-DAE43D46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46" y="1775376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823958-2179-4E83-A873-947F263E71F3}"/>
              </a:ext>
            </a:extLst>
          </p:cNvPr>
          <p:cNvSpPr/>
          <p:nvPr/>
        </p:nvSpPr>
        <p:spPr>
          <a:xfrm>
            <a:off x="1495646" y="5623476"/>
            <a:ext cx="232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 (Headings)"/>
              </a:rPr>
              <a:t>Gender</a:t>
            </a:r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2441B4-89FA-4E00-8891-6897B8B84D9D}"/>
              </a:ext>
            </a:extLst>
          </p:cNvPr>
          <p:cNvSpPr/>
          <p:nvPr/>
        </p:nvSpPr>
        <p:spPr>
          <a:xfrm>
            <a:off x="5900738" y="5640129"/>
            <a:ext cx="232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 (Headings)"/>
              </a:rPr>
              <a:t>House Ownership</a:t>
            </a:r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5C1E-7A65-461F-853C-F092E3B2ED89}"/>
              </a:ext>
            </a:extLst>
          </p:cNvPr>
          <p:cNvSpPr/>
          <p:nvPr/>
        </p:nvSpPr>
        <p:spPr>
          <a:xfrm>
            <a:off x="9641957" y="5640129"/>
            <a:ext cx="232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 (Headings)"/>
              </a:rPr>
              <a:t>Car Ownership</a:t>
            </a:r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9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Categorical 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Univariant Analysis for Categorical Columns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553591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defaulters are people with Medium total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credit people are less likely to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starting application process on Sunday are less likely to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loan applications on Saturday and Sunday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with house or apartment tend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 people usually tend to take more Loan as compared to other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Secondary/special educated people apply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 estate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without a car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Female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tend to take more cash loans, and default percentage of revolving loans is less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982B38C-8B6A-4E4D-AC36-79B14573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86" y="925033"/>
            <a:ext cx="7200013" cy="55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9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Univariant Analysis for Continuous Columns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553591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People with lower total income are more likely to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who just got employed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who retired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number of applications are filed in 10 AM to 2 PM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with age between 27yrs(10000-days) and 41(15000-days) </a:t>
            </a:r>
            <a:r>
              <a:rPr lang="en-US" dirty="0" err="1"/>
              <a:t>yrs</a:t>
            </a:r>
            <a:r>
              <a:rPr lang="en-US" dirty="0"/>
              <a:t> tend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People whose id(s) got published between 4000 days and 5000 days ago tend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nuclear family tends to take more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less goods amount people take loans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amount annuity has high number of loans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F1CD5FE-603D-4CC5-B4B0-7E10DC08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96" y="739007"/>
            <a:ext cx="7634804" cy="60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1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0915C3AF-79A5-4689-94DE-2997325B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60" y="850612"/>
            <a:ext cx="8220740" cy="30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CE8905-2C3B-4A40-B80B-B8051710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388" y="1457888"/>
            <a:ext cx="3391786" cy="510238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Female count is higher for on time payment where as male count is more for defaulters.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Income range from 100000 to 200000 is having more number of credits for both meaning people with income in this range tends to more apply for loan 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Very less for income range above 400000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Female seem to have more success rate in paying amount on time that males.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D4FB1CAE-D555-4BDD-A12E-64792154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3777091"/>
            <a:ext cx="8449340" cy="29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range for Defaulters and on Time</a:t>
            </a:r>
          </a:p>
        </p:txBody>
      </p:sp>
    </p:spTree>
    <p:extLst>
      <p:ext uri="{BB962C8B-B14F-4D97-AF65-F5344CB8AC3E}">
        <p14:creationId xmlns:p14="http://schemas.microsoft.com/office/powerpoint/2010/main" val="359348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Type for Defaulters and on Time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4B3C476-E9ED-4851-AB01-980B3DA9C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606057"/>
            <a:ext cx="8353646" cy="33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EB0F58D-3DB4-4E54-B17E-3618AFE4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4036741"/>
            <a:ext cx="8353646" cy="25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24EDF27-2EB2-4059-B1FF-8C0972B1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388" y="1457888"/>
            <a:ext cx="3391786" cy="510238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Female count is higher for on time payment.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 income type ‘working’, ’commercial associate’, ‘Pensioner’ and ‘State Servant’ the number of credits are higher than others.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Less number of credits for income type  ‘Maternity leave’ and ‘Unemployed’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 defaulters: There is no income type for ‘student’ and ‘Businessman’ which means they don’t do any late payments.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Contract Type for Defaulters and on Time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9BD69E-0D2B-4857-8A38-8DB43DF6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3551995"/>
            <a:ext cx="8316434" cy="32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674BA93-8115-4672-B3DE-B98AEB96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568886"/>
            <a:ext cx="8449340" cy="29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343788" y="1610288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Female count is having more credit.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 contract type ‘cash loans’ is having higher number of credits than ‘Revolving loans’ contract type.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Only Female are there for defaulters for ‘Revolving loans’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Contract Type for Defaulters and on Time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343788" y="1610288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Clients which have applied for credits are from most of the organization type ‘Business entity Type 3’ , ‘XNA’, ‘Self employed’ , ‘Other’ , ‘Medicine’ and ‘Government’.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clients are from Industry type 8,type 6, type 10, religion and  trade type 5, type 4.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Same distribution for defaulter and non-</a:t>
            </a:r>
            <a:r>
              <a:rPr lang="en-US" dirty="0" err="1"/>
              <a:t>defaultor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C22FEF-C589-4A69-9A69-D1318AB8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680484"/>
            <a:ext cx="4127500" cy="58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802F21E-60D3-4A97-9089-4D36BA5D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77" y="522898"/>
            <a:ext cx="3879406" cy="57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8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for On 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EA53396-179F-417F-8545-1C5DE35D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6" y="805144"/>
            <a:ext cx="7761986" cy="52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ED62A7-8A34-4494-8D12-9F027310A3F5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Total income is inversely proportion to employed days(as employed days are negative), higher employed day, higher total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client work address is not equal to permeant address , day of employment is less(negatively) or to say more number of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income and credit amount in relative populated region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28E3E81-1AE7-42D2-A882-963C6B907BC8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of variables for Target=0</a:t>
            </a:r>
          </a:p>
        </p:txBody>
      </p:sp>
    </p:spTree>
    <p:extLst>
      <p:ext uri="{BB962C8B-B14F-4D97-AF65-F5344CB8AC3E}">
        <p14:creationId xmlns:p14="http://schemas.microsoft.com/office/powerpoint/2010/main" val="365987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for On 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of variables for Target=1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Total income is inversely proportion to employed days(as employed days are negative), higher employed day, higher total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client work address is not equal to permeant address , day of employment is less(negatively) or to say more number of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number to children will have more number of employee days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children in highly populated region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4F0A4B5C-A7CE-420E-BCA5-087AF3E6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04" y="807539"/>
            <a:ext cx="6263018" cy="54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7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Credit amount vs Education Status for target =0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Family status ‘married have max number of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Family status of 'civil marriage', '</a:t>
            </a:r>
            <a:r>
              <a:rPr lang="en-US" dirty="0" err="1"/>
              <a:t>marriaged</a:t>
            </a:r>
            <a:r>
              <a:rPr lang="en-US" dirty="0"/>
              <a:t>' and 'separated' of Academic degree education are having higher number of credits than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education of family status of 'marriage', 'single' and 'civil marriage' are having more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Civil marriage for Academic degree is having most of the credits in the third quartile.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Academic Degree have higher credit with minimum outliers.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6E77C13-C4EC-46B5-B912-5B8D69FD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92" y="763771"/>
            <a:ext cx="8210108" cy="561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8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11B15FE-39DA-4B4D-AAD2-E1D47C86CB6F}"/>
              </a:ext>
            </a:extLst>
          </p:cNvPr>
          <p:cNvSpPr/>
          <p:nvPr/>
        </p:nvSpPr>
        <p:spPr>
          <a:xfrm>
            <a:off x="228600" y="1038225"/>
            <a:ext cx="11049000" cy="4582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>
                <a:latin typeface="Century Gothic (Headings)"/>
              </a:rPr>
              <a:t>The loan providing companies find it hard to give loans to the people due to their insufficient or non-existent credit history. Because of that, some consumers use it as their advantage by becoming a defaulter.</a:t>
            </a:r>
          </a:p>
          <a:p>
            <a:r>
              <a:rPr lang="en-US" dirty="0">
                <a:latin typeface="Century Gothic (Headings)"/>
              </a:rPr>
              <a:t>When the company receives a loan application, the company has to decide for loan approval based on the applicant’s profile.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  <a:p>
            <a:r>
              <a:rPr lang="en-US" dirty="0">
                <a:latin typeface="Century Gothic (Headings)"/>
              </a:rPr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endParaRPr lang="en-US" dirty="0">
              <a:latin typeface="Century Gothic (Headings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 (Headings)"/>
              </a:rPr>
              <a:t>If the applicant is likely to repay the loan, then not approving the loan results in a loss of business to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 (Headings)"/>
              </a:rPr>
              <a:t>If the applicant is not likely to repay the loan, i.e. he/she is likely to default, then approving the loan may lead to a financial loss for the company.</a:t>
            </a: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Only Married people default credit with education status as ‘Married’.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Separated people have major credit in 3</a:t>
            </a:r>
            <a:r>
              <a:rPr lang="en-US" baseline="30000" dirty="0"/>
              <a:t>rd</a:t>
            </a:r>
            <a:r>
              <a:rPr lang="en-US" dirty="0"/>
              <a:t> quartiles across all family status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63F0BAE-2D94-4289-A902-8B37CC0C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63" y="763771"/>
            <a:ext cx="7186613" cy="52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Credit amount vs Education Status for target 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6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891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5E53C9A-4347-43D1-A101-CE9FA4F9912D}"/>
              </a:ext>
            </a:extLst>
          </p:cNvPr>
          <p:cNvSpPr txBox="1">
            <a:spLocks/>
          </p:cNvSpPr>
          <p:nvPr/>
        </p:nvSpPr>
        <p:spPr>
          <a:xfrm>
            <a:off x="95694" y="763771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amount vs Education Status for target =0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Family status ‘married have max number of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Family status of 'civil marriage', 'married' and 'separated' of Academic degree education are having higher number of credits than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education of family status of 'marriage', 'single' and 'civil marriage' are having more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Civil marriage for Academic degree is having most of the credits in the third quartile.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Academic Degree have higher credit with minimum outliers.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8DB8F14-3C76-4E09-BB25-69F7E94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55" y="763771"/>
            <a:ext cx="5497790" cy="54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4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Nearly same income for family status for secondary/secondary special education but large number of outlier.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Only Married defaulter for academic degree.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amount vs Education Status for target =1</a:t>
            </a:r>
          </a:p>
          <a:p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DF93674-2672-4840-8E12-13C5253C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71" y="629385"/>
            <a:ext cx="6101169" cy="60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2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Repeater has highest number of approved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Middle NAME_YIELD_GROUP has highest approval.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has the highest approval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 in current application it is Tuesday.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both in </a:t>
            </a:r>
            <a:r>
              <a:rPr lang="en-US" dirty="0" err="1"/>
              <a:t>Name_Type_suite_Previous</a:t>
            </a:r>
            <a:r>
              <a:rPr lang="en-US" dirty="0"/>
              <a:t> and </a:t>
            </a:r>
            <a:r>
              <a:rPr lang="en-US" dirty="0" err="1"/>
              <a:t>Name_Type_suite_Current</a:t>
            </a:r>
            <a:r>
              <a:rPr lang="en-US" dirty="0"/>
              <a:t> unaccompanied has the highest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bank is only giving two types of loans -Cash and Revolving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Previously bank was providing Cash, Revolving and Consumer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consumer loans were highest previously and now highest number is Cash loans.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 columns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23FF8507-18D0-473A-9C75-20F9A5FE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76" y="701749"/>
            <a:ext cx="7631445" cy="59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3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number of applications are filed in 9 AM to 2 PM for both Current and Previous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busiest hours for bank are form 9 AM to 2 PM.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nuclear family tends to take more loans.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Previously bank had high unused offers but currently refused is high incase of AMT_GOODS_PRICE.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Previously bank had high unused offers and currently cancelled/refused offers are similar for AMT_ANNUITY.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Previously bank had high unused offers and currently high number of refused offers for AMT_CREDIT.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columns 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4B4E571-A821-4E22-8355-2885964E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06" y="659218"/>
            <a:ext cx="7450100" cy="61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2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Most rejection of loans came from purpose ‘XAP’,’XNA’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Paying other loans, building  a house and buying a new car is having significant higher rejection than approves.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Distribution of contract status with purposes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95B581B9-D03C-42D4-BF34-FC4A199D5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07" y="572604"/>
            <a:ext cx="6386919" cy="620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1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Loan purposes with 'Repairs' are facing more difficulties in payment on time after ‘XAP’ and ‘XNA’.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Distribution of purposes with target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57E34A1-A8BA-4743-AB8F-DF48D056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50" y="659218"/>
            <a:ext cx="5762292" cy="61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0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2991CCF-9556-4367-B2DE-32F103A0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483"/>
            <a:ext cx="12365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6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0C63244-321C-46E4-B653-73F131156D82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10903688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The credit amount of Loan purposes like 'Buying a home’, ’Buying a land’, 'Buying a new car' and ‘Building a house' is higher.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 type of state servants have a significant amount of credit applied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Money for third person or a Hobby is having less credits applied for.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6FA7F6-7802-416E-AB99-C58187958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532F57-9039-49E8-B0E2-8902FE90DD4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DE87F-2377-4B66-ACB0-F1930428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1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err="1"/>
              <a:t>AMT_CREDIT_Previous</a:t>
            </a:r>
            <a:r>
              <a:rPr lang="en-US" dirty="0"/>
              <a:t> has highest refused cases and </a:t>
            </a:r>
            <a:r>
              <a:rPr lang="en-US" dirty="0" err="1"/>
              <a:t>AMT_CREDIT_Current</a:t>
            </a:r>
            <a:r>
              <a:rPr lang="en-US" dirty="0"/>
              <a:t> is similar for all 4 cases.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spent in unused offer is higher as compared to other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 bank should reduce time spent on unused offer.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nuclear family(2-3 people in family) get highest approval.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Previously most of the applications were cancelled or refused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 now Refused/Cancelled/Approved/Unused all four have similar situation for AMT_GOODS_PRICE.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Bivariant analysis for continuous columns 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982C9057-34F5-46B5-8825-6BA7C33B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32" y="572603"/>
            <a:ext cx="7795068" cy="62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8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382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09157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50827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18130" y="267336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74729" y="289866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MISSING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442809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IMBALANCE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32004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3796" y="2841985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42303" y="3697598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Check for the missing value in data , identify missing values and steps to handle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156497" y="3659130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Identify data imbalance and its ratio with respect to target columns and other variables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30101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Identify outliers and erroneous data and ways to handle the data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 univariant, bivariant analysis and find correlation between 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Draw meaningful insights from the data to help better understanding of data and decide on actions needed.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58775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5324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577091" y="239552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433402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EA55F-5BC8-4455-A15D-52900C24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674A508-B76A-4140-8C72-E843351E797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Bivariant Analysis Merge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CA458-6CCF-4725-98F8-1C59034B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CE1F0C0-E939-4226-8D5C-E79D6825C42D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3391786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Here for Housing type, office apartment is having higher credit of target 0 and co-op apartment is having higher credit of target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So, we can conclude that bank should avoid giving loans to the housing type of co-op apartment as they are having difficulties in payment.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Bank can focus mostly on housing type with parents or House\apartment or municipal apartment for successful payments.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C03FC8E-BBE9-47AF-A24A-EA988D97BC18}"/>
              </a:ext>
            </a:extLst>
          </p:cNvPr>
          <p:cNvSpPr txBox="1">
            <a:spLocks/>
          </p:cNvSpPr>
          <p:nvPr/>
        </p:nvSpPr>
        <p:spPr>
          <a:xfrm>
            <a:off x="248094" y="873639"/>
            <a:ext cx="3391786" cy="64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Previous Credit amount vs Housing type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74C4309D-509D-402E-88D4-B64099A67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48" y="860991"/>
            <a:ext cx="6053747" cy="54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50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0C63244-321C-46E4-B653-73F131156D82}"/>
              </a:ext>
            </a:extLst>
          </p:cNvPr>
          <p:cNvSpPr txBox="1">
            <a:spLocks/>
          </p:cNvSpPr>
          <p:nvPr/>
        </p:nvSpPr>
        <p:spPr>
          <a:xfrm>
            <a:off x="228600" y="1411897"/>
            <a:ext cx="10903688" cy="51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Banks defaulters are approx. 8.1 %.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Banks provides more loans for females.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Revolving loans have more success rate than cash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Banks should focus more on contract type ‘Student’ ,’pensioner’ and ‘Businessman’ with housing ‘type other than ‘Co-op apartment’ for successful payments.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Banks should focus less on income type ‘Working’ as they are having most number of unsuccessful payments.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Also with loan purpose ‘Repair’ is having higher number of unsuccessful payments 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as much as clients from housing type ‘With parents’ as they are having least number of unsuccessful payments.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Major columns effecting prediction to minimize risk: NAME_EDUCATION_TYPE,AMT_INCOME_TOTAL,DAYS_BIRTH,AMT_CREDIT,DAYS_EMPLOYED,AMT_ANNUITY,  NAME_INCOME_TYPE,CODE_GENDER,NAME_HOUSING_TYPE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6FA7F6-7802-416E-AB99-C58187958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532F57-9039-49E8-B0E2-8902FE90DD49}"/>
              </a:ext>
            </a:extLst>
          </p:cNvPr>
          <p:cNvSpPr txBox="1">
            <a:spLocks/>
          </p:cNvSpPr>
          <p:nvPr/>
        </p:nvSpPr>
        <p:spPr>
          <a:xfrm>
            <a:off x="228600" y="184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DE87F-2377-4B66-ACB0-F1930428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6547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2559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8571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8571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8571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2794047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5180059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5978571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1314497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Type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3705271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Null Value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6086521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15-50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6086521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50-100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6086521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0-15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3712018" y="450972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Find Percentage of null value in each columns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1326005" y="4509721"/>
            <a:ext cx="1587499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Identify datatype of each column in data frame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7674021" y="178988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Drop column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7674021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new category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7674021" y="4881232"/>
            <a:ext cx="1348582" cy="10056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Impute mean/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median / mode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B1507A-E56D-4CA4-A170-D0F1B95A6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928" y="3829270"/>
            <a:ext cx="944806" cy="10601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1B8B9B-765C-4B7E-B6C8-F25E68C2C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928" y="5355177"/>
            <a:ext cx="944806" cy="10601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8685DCE-7149-4D1F-95FA-62FD19CA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2"/>
            <a:endCxn id="47" idx="2"/>
          </p:cNvCxnSpPr>
          <p:nvPr/>
        </p:nvCxnSpPr>
        <p:spPr>
          <a:xfrm rot="10800000" flipV="1">
            <a:off x="9881928" y="4359324"/>
            <a:ext cx="12700" cy="1525907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01BDCC-FD39-4721-8261-F5362A7A0856}"/>
              </a:ext>
            </a:extLst>
          </p:cNvPr>
          <p:cNvSpPr/>
          <p:nvPr/>
        </p:nvSpPr>
        <p:spPr>
          <a:xfrm>
            <a:off x="9934261" y="4251602"/>
            <a:ext cx="89247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4215DE-4DBC-4DAF-8DD6-5DD8B8DF4833}"/>
              </a:ext>
            </a:extLst>
          </p:cNvPr>
          <p:cNvSpPr/>
          <p:nvPr/>
        </p:nvSpPr>
        <p:spPr>
          <a:xfrm>
            <a:off x="9934262" y="5777509"/>
            <a:ext cx="664958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8FECBC-6B50-4A4E-AA1C-878601F1F33C}"/>
              </a:ext>
            </a:extLst>
          </p:cNvPr>
          <p:cNvSpPr/>
          <p:nvPr/>
        </p:nvSpPr>
        <p:spPr>
          <a:xfrm>
            <a:off x="11052690" y="2425614"/>
            <a:ext cx="653799" cy="94852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Skew data  for numerical data type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E93AD7-17A0-4DB0-AC09-2C5720E14066}"/>
              </a:ext>
            </a:extLst>
          </p:cNvPr>
          <p:cNvSpPr/>
          <p:nvPr/>
        </p:nvSpPr>
        <p:spPr>
          <a:xfrm>
            <a:off x="11129828" y="5336857"/>
            <a:ext cx="653799" cy="7048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Categorical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dtaa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F841234-A58E-4DFB-9D7D-6AFCBBE38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5" idx="2"/>
          </p:cNvCxnSpPr>
          <p:nvPr/>
        </p:nvCxnSpPr>
        <p:spPr>
          <a:xfrm rot="10800000" flipV="1">
            <a:off x="9659669" y="2833418"/>
            <a:ext cx="222258" cy="1525906"/>
          </a:xfrm>
          <a:prstGeom prst="bentConnector2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8D80AA2-6F2B-490B-8271-CE1E5157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927" y="2303363"/>
            <a:ext cx="950965" cy="10601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Median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82B3AF-1D3C-4A49-BAD7-64EE2C6FF3DA}"/>
              </a:ext>
            </a:extLst>
          </p:cNvPr>
          <p:cNvCxnSpPr>
            <a:cxnSpLocks/>
          </p:cNvCxnSpPr>
          <p:nvPr/>
        </p:nvCxnSpPr>
        <p:spPr>
          <a:xfrm>
            <a:off x="7566071" y="5384062"/>
            <a:ext cx="2088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BD47821-49A2-4841-B980-50C41EC1E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1928" y="3829270"/>
            <a:ext cx="769627" cy="10601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5786F9-0D93-413E-9199-1DFD428A10DE}"/>
              </a:ext>
            </a:extLst>
          </p:cNvPr>
          <p:cNvSpPr/>
          <p:nvPr/>
        </p:nvSpPr>
        <p:spPr>
          <a:xfrm>
            <a:off x="11205090" y="4013405"/>
            <a:ext cx="744227" cy="94852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Normalized data  for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numericall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 Recommendation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C00DC-F473-4C2F-835A-FE816E7F977F}"/>
              </a:ext>
            </a:extLst>
          </p:cNvPr>
          <p:cNvSpPr/>
          <p:nvPr/>
        </p:nvSpPr>
        <p:spPr>
          <a:xfrm>
            <a:off x="228600" y="1038225"/>
            <a:ext cx="11049000" cy="2293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Century Gothic (Headings)"/>
              </a:rPr>
              <a:t>High level of missing value (threshold &gt;50 percent) 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Total columns to recommended to drop 41.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Column list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FC144A-1FF5-48D0-8BFC-A7119DE4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48" y="2408343"/>
            <a:ext cx="8715154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['OWN_CAR_AGE', 'EXT_SOURCE_1', 'APARTMENTS_AVG', 'BASEMENTAREA_AVG', 'YEARS_BUILD_AVG', 'COMMONAREA_AVG', 'ELEVATORS_AVG', 'ENTRANCES_AVG’,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'FLOORSMIN_AVG', 'LANDAREA_AVG', 'LIVINGAPARTMENTS_AVG', 'LIVINGAREA_AVG', 'NONLIVINGAPARTMENTS_AVG', 'NONLIVINGAREA_AVG', 'APARTMENTS_MODE’,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'BASEMENTAREA_MODE', 'YEARS_BUILD_MODE', 'COMMONAREA_MODE', 'ELEVATORS_MODE', 'ENTRANCES_MODE', 'FLOORSMIN_MODE', 'LANDAREA_MODE’,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'LIVINGAPARTMENTS_MODE', 'LIVINGAREA_MODE', 'NONLIVINGAPARTMENTS_MODE', 'NONLIVINGAREA_MODE', 'APARTMENTS_MEDI', 'BASEMENTAREA_MEDI’,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'YEARS_BUILD_MEDI', 'COMMONAREA_MEDI', 'ELEVATORS_MEDI', 'ENTRANCES_MEDI', 'FLOORSMIN_MEDI', 'LANDAREA_MEDI', 'LIVINGAPARTMENTS_MEDI’,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'LIVINGAREA_MEDI', 'NONLIVINGAPARTMENTS_MEDI', 'NONLIVINGAREA_MEDI', 'FONDKAPREMONT_MODE', 'HOUSETYPE_MODE', 'WALLSMATERIAL_MODE']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032319-23DB-450F-A069-9AA4F60924B1}"/>
              </a:ext>
            </a:extLst>
          </p:cNvPr>
          <p:cNvSpPr/>
          <p:nvPr/>
        </p:nvSpPr>
        <p:spPr>
          <a:xfrm>
            <a:off x="228600" y="4701791"/>
            <a:ext cx="11049000" cy="2293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>
                <a:latin typeface="Century Gothic (Headings)"/>
              </a:rPr>
              <a:t>2.   Few level of missing value (threshold &gt;15 and threshold &lt;=50) 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Total columns to recommended to drop 10.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Column list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58DB31-841C-4D6D-882F-154A15F1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48" y="6027325"/>
            <a:ext cx="109621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['OCCUPATION_TYPE', 'EXT_SOURCE_3', 'YEARS_BEGINEXPLUATATION_AVG', 'FLOORSMAX_AVG', 'YEARS_BEGINEXPLUATATION_MODE', 'FLOORSMAX_MODE', 'YEARS_BEGINEXPLUATATION_MEDI', 'FLOORSMAX_MEDI', 'TOTALAREA_MODE', 'EMERGENCYSTATE_MODE']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6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 Recommendation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C00DC-F473-4C2F-835A-FE816E7F977F}"/>
              </a:ext>
            </a:extLst>
          </p:cNvPr>
          <p:cNvSpPr/>
          <p:nvPr/>
        </p:nvSpPr>
        <p:spPr>
          <a:xfrm>
            <a:off x="228600" y="1038225"/>
            <a:ext cx="11049000" cy="437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dirty="0">
                <a:latin typeface="Century Gothic (Headings)"/>
              </a:rPr>
              <a:t>3.   Very few level of missing value (threshold &gt;0 and threshold &lt;=15) 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Total columns to recommended to impute  16 columns with mean/median/mode.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If column belongs  to categorical data type , use mode to impute as that’s the most frequent occurring value 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If column belongs  to numerical data type , check if mean &gt; median  or mean&lt; median ,representing data is positively skewed or negatively skewed. If Data is skewed , mean represent correct representation of missing value .If there is no major difference between mean or mode , represent normally distributed data and can use mean to impute.</a:t>
            </a: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Column list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C9B185-06EF-440C-8970-A00077BCE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6" y="4545983"/>
            <a:ext cx="1045180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['AMT_ANNUITY', 'AMT_GOODS_PRICE', 'NAME_TYPE_SUITE', 'CNT_FAM_MEMBERS', 'EXT_SOURCE_2', 'OBS_30_CNT_SOCIAL_CIRCLE', 'DEF_30_CNT_SOCIAL_CIRCLE', 'OBS_60_CNT_SOCIAL_CIRCLE', 'DEF_60_CNT_SOCIAL_CIRCLE', 'DAYS_LAST_PHONE_CHANGE', 'AMT_REQ_CREDIT_BUREAU_HOUR', 'AMT_REQ_CREDIT_BUREAU_DAY', 'AMT_REQ_CREDIT_BUREAU_WEEK', 'AMT_REQ_CREDIT_BUREAU_MON', 'AMT_REQ_CREDIT_BUREAU_QRT', 'AMT_REQ_CREDIT_BUREAU_YEAR']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5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0050" y="5228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Outlier(Box Plot)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>
            <a:extLst>
              <a:ext uri="{FF2B5EF4-FFF2-40B4-BE49-F238E27FC236}">
                <a16:creationId xmlns:a16="http://schemas.microsoft.com/office/drawing/2014/main" id="{86CC6462-C0BC-434D-ABE3-8CD9DA6C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15" y="736305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A27C8F-A958-4499-A95C-21ADC6883570}"/>
              </a:ext>
            </a:extLst>
          </p:cNvPr>
          <p:cNvSpPr/>
          <p:nvPr/>
        </p:nvSpPr>
        <p:spPr>
          <a:xfrm>
            <a:off x="228600" y="1038225"/>
            <a:ext cx="11049000" cy="184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Outliers with value greater than 3 children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1</a:t>
            </a:r>
            <a:r>
              <a:rPr lang="en-US" baseline="30000" dirty="0">
                <a:latin typeface="Century Gothic (Headings)"/>
              </a:rPr>
              <a:t>st</a:t>
            </a:r>
            <a:r>
              <a:rPr lang="en-US" dirty="0">
                <a:latin typeface="Century Gothic (Headings)"/>
              </a:rPr>
              <a:t> quartile is at zero and median is also zero.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3FA71-68A9-4995-B677-D079F5EC786E}"/>
              </a:ext>
            </a:extLst>
          </p:cNvPr>
          <p:cNvSpPr/>
          <p:nvPr/>
        </p:nvSpPr>
        <p:spPr>
          <a:xfrm>
            <a:off x="228600" y="4614309"/>
            <a:ext cx="6873949" cy="1862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Outliers with value greater than 3 children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1</a:t>
            </a:r>
            <a:r>
              <a:rPr lang="en-US" baseline="30000" dirty="0">
                <a:latin typeface="Century Gothic (Headings)"/>
              </a:rPr>
              <a:t>st</a:t>
            </a:r>
            <a:r>
              <a:rPr lang="en-US" dirty="0">
                <a:latin typeface="Century Gothic (Headings)"/>
              </a:rPr>
              <a:t> quartile is smaller than 3</a:t>
            </a:r>
            <a:r>
              <a:rPr lang="en-US" baseline="30000" dirty="0">
                <a:latin typeface="Century Gothic (Headings)"/>
              </a:rPr>
              <a:t>rd</a:t>
            </a:r>
            <a:r>
              <a:rPr lang="en-US" dirty="0">
                <a:latin typeface="Century Gothic (Headings)"/>
              </a:rPr>
              <a:t> meaning most of the client present in 3</a:t>
            </a:r>
            <a:r>
              <a:rPr lang="en-US" baseline="30000" dirty="0">
                <a:latin typeface="Century Gothic (Headings)"/>
              </a:rPr>
              <a:t>rd</a:t>
            </a:r>
            <a:r>
              <a:rPr lang="en-US" dirty="0">
                <a:latin typeface="Century Gothic (Headings)"/>
              </a:rPr>
              <a:t>  quartile.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DCDD1B9E-C49F-4289-9B96-53D3214A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15" y="3759516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3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0050" y="5228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Outlier(Box Plot)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>
            <a:extLst>
              <a:ext uri="{FF2B5EF4-FFF2-40B4-BE49-F238E27FC236}">
                <a16:creationId xmlns:a16="http://schemas.microsoft.com/office/drawing/2014/main" id="{86CC6462-C0BC-434D-ABE3-8CD9DA6C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15" y="736305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A27C8F-A958-4499-A95C-21ADC6883570}"/>
              </a:ext>
            </a:extLst>
          </p:cNvPr>
          <p:cNvSpPr/>
          <p:nvPr/>
        </p:nvSpPr>
        <p:spPr>
          <a:xfrm>
            <a:off x="228600" y="1038225"/>
            <a:ext cx="11049000" cy="184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Outliers with value greater than 3 children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1</a:t>
            </a:r>
            <a:r>
              <a:rPr lang="en-US" baseline="30000" dirty="0">
                <a:latin typeface="Century Gothic (Headings)"/>
              </a:rPr>
              <a:t>st</a:t>
            </a:r>
            <a:r>
              <a:rPr lang="en-US" dirty="0">
                <a:latin typeface="Century Gothic (Headings)"/>
              </a:rPr>
              <a:t> quartile is at zero and median is also zero.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3FA71-68A9-4995-B677-D079F5EC786E}"/>
              </a:ext>
            </a:extLst>
          </p:cNvPr>
          <p:cNvSpPr/>
          <p:nvPr/>
        </p:nvSpPr>
        <p:spPr>
          <a:xfrm>
            <a:off x="228600" y="4614309"/>
            <a:ext cx="6873949" cy="1862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Outliers with value greater than 3 children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1</a:t>
            </a:r>
            <a:r>
              <a:rPr lang="en-US" baseline="30000" dirty="0">
                <a:latin typeface="Century Gothic (Headings)"/>
              </a:rPr>
              <a:t>st</a:t>
            </a:r>
            <a:r>
              <a:rPr lang="en-US" dirty="0">
                <a:latin typeface="Century Gothic (Headings)"/>
              </a:rPr>
              <a:t> quartile is smaller than 3</a:t>
            </a:r>
            <a:r>
              <a:rPr lang="en-US" baseline="30000" dirty="0">
                <a:latin typeface="Century Gothic (Headings)"/>
              </a:rPr>
              <a:t>rd</a:t>
            </a:r>
            <a:r>
              <a:rPr lang="en-US" dirty="0">
                <a:latin typeface="Century Gothic (Headings)"/>
              </a:rPr>
              <a:t> meaning most of the client present in 3</a:t>
            </a:r>
            <a:r>
              <a:rPr lang="en-US" baseline="30000" dirty="0">
                <a:latin typeface="Century Gothic (Headings)"/>
              </a:rPr>
              <a:t>rd</a:t>
            </a:r>
            <a:r>
              <a:rPr lang="en-US" dirty="0">
                <a:latin typeface="Century Gothic (Headings)"/>
              </a:rPr>
              <a:t>  quartile.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dirty="0">
              <a:latin typeface="Century Gothic (Headings)"/>
            </a:endParaRP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DCDD1B9E-C49F-4289-9B96-53D3214A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15" y="3759516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9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0050" y="5228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7354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Imbalance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C00DC-F473-4C2F-835A-FE816E7F977F}"/>
              </a:ext>
            </a:extLst>
          </p:cNvPr>
          <p:cNvSpPr/>
          <p:nvPr/>
        </p:nvSpPr>
        <p:spPr>
          <a:xfrm>
            <a:off x="228600" y="1038225"/>
            <a:ext cx="11049000" cy="139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Defaulter are 8.1 % of the total population for credit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entury Gothic (Headings)"/>
              </a:rPr>
              <a:t>Imbalance ratio is 11.39</a:t>
            </a:r>
          </a:p>
          <a:p>
            <a:r>
              <a:rPr lang="en-US" dirty="0">
                <a:latin typeface="Century Gothic (Headings)"/>
              </a:rPr>
              <a:t> </a:t>
            </a:r>
          </a:p>
          <a:p>
            <a:endParaRPr lang="en-US" b="1" kern="0" dirty="0">
              <a:solidFill>
                <a:srgbClr val="333333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1FDC537-7569-4DBD-92B4-CB8FC68C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01" y="1980919"/>
            <a:ext cx="38481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2552</Words>
  <Application>Microsoft Office PowerPoint</Application>
  <PresentationFormat>Widescreen</PresentationFormat>
  <Paragraphs>250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Century Gothic (Headings)</vt:lpstr>
      <vt:lpstr>Courier New</vt:lpstr>
      <vt:lpstr>Segoe UI Light</vt:lpstr>
      <vt:lpstr>Office Theme</vt:lpstr>
      <vt:lpstr>Credit Analysis 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2021-04-04T09:15:49Z</dcterms:created>
  <dcterms:modified xsi:type="dcterms:W3CDTF">2021-04-05T15:54:07Z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