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7" r:id="rId2"/>
    <p:sldId id="258" r:id="rId3"/>
    <p:sldId id="259" r:id="rId4"/>
    <p:sldId id="265" r:id="rId5"/>
    <p:sldId id="266" r:id="rId6"/>
    <p:sldId id="264" r:id="rId7"/>
    <p:sldId id="260" r:id="rId8"/>
    <p:sldId id="281" r:id="rId9"/>
    <p:sldId id="285" r:id="rId10"/>
    <p:sldId id="262" r:id="rId11"/>
    <p:sldId id="267" r:id="rId12"/>
    <p:sldId id="286" r:id="rId13"/>
    <p:sldId id="283" r:id="rId14"/>
    <p:sldId id="292" r:id="rId15"/>
    <p:sldId id="293" r:id="rId16"/>
    <p:sldId id="294" r:id="rId17"/>
    <p:sldId id="291" r:id="rId18"/>
    <p:sldId id="287" r:id="rId19"/>
    <p:sldId id="295" r:id="rId20"/>
    <p:sldId id="289" r:id="rId21"/>
    <p:sldId id="280" r:id="rId22"/>
    <p:sldId id="273" r:id="rId23"/>
    <p:sldId id="275" r:id="rId24"/>
    <p:sldId id="28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660"/>
  </p:normalViewPr>
  <p:slideViewPr>
    <p:cSldViewPr snapToGrid="0">
      <p:cViewPr varScale="1">
        <p:scale>
          <a:sx n="82" d="100"/>
          <a:sy n="82" d="100"/>
        </p:scale>
        <p:origin x="87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83632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67096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3510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9229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016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22012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53144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3124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8A87A34-81AB-432B-8DAE-1953F412C126}" type="datetimeFigureOut">
              <a:rPr lang="en-US" smtClean="0"/>
              <a:t>6/8/2025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768024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8A87A34-81AB-432B-8DAE-1953F412C126}" type="datetimeFigureOut">
              <a:rPr lang="en-US" smtClean="0"/>
              <a:t>6/8/2025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22F896-40B5-4ADD-8801-0D06FADFA095}" type="slidenum">
              <a:rPr lang="en-US" smtClean="0"/>
              <a:t>‹#›</a:t>
            </a:fld>
            <a:endParaRPr lang="en-US" dirty="0"/>
          </a:p>
        </p:txBody>
      </p:sp>
    </p:spTree>
    <p:extLst>
      <p:ext uri="{BB962C8B-B14F-4D97-AF65-F5344CB8AC3E}">
        <p14:creationId xmlns:p14="http://schemas.microsoft.com/office/powerpoint/2010/main" val="2630797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6/8/2025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172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8A87A34-81AB-432B-8DAE-1953F412C126}" type="datetimeFigureOut">
              <a:rPr lang="en-US" smtClean="0"/>
              <a:pPr/>
              <a:t>6/8/2025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6D22F896-40B5-4ADD-8801-0D06FADFA09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72089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309" y="217714"/>
            <a:ext cx="11416937" cy="714103"/>
          </a:xfrm>
        </p:spPr>
        <p:txBody>
          <a:bodyPr>
            <a:normAutofit/>
          </a:bodyPr>
          <a:lstStyle/>
          <a:p>
            <a:pPr algn="ctr"/>
            <a:r>
              <a:rPr lang="en-US" sz="2200" b="1" dirty="0">
                <a:latin typeface="Times New Roman" panose="02020603050405020304" pitchFamily="18" charset="0"/>
                <a:cs typeface="Times New Roman" panose="02020603050405020304" pitchFamily="18" charset="0"/>
              </a:rPr>
              <a:t>SKN Sinhgad Institute of Technology &amp; Science, Kusgaon (Bk), Lonavala.</a:t>
            </a:r>
            <a:endParaRPr lang="en-IN" dirty="0"/>
          </a:p>
        </p:txBody>
      </p:sp>
      <p:sp>
        <p:nvSpPr>
          <p:cNvPr id="3" name="Content Placeholder 2"/>
          <p:cNvSpPr>
            <a:spLocks noGrp="1"/>
          </p:cNvSpPr>
          <p:nvPr>
            <p:ph idx="1"/>
          </p:nvPr>
        </p:nvSpPr>
        <p:spPr>
          <a:xfrm>
            <a:off x="992777" y="2046513"/>
            <a:ext cx="10024628" cy="4093029"/>
          </a:xfrm>
        </p:spPr>
        <p:txBody>
          <a:bodyPr>
            <a:normAutofit/>
          </a:bodyPr>
          <a:lstStyle/>
          <a:p>
            <a:pPr algn="ctr">
              <a:buNone/>
            </a:pPr>
            <a:r>
              <a:rPr lang="en-US" altLang="en-US" b="1" dirty="0">
                <a:latin typeface="Times New Roman" panose="02020603050405020304" pitchFamily="18" charset="0"/>
                <a:ea typeface="MS PGothic" panose="020B0600070205080204" pitchFamily="34" charset="-128"/>
              </a:rPr>
              <a:t>Class :B.E                Group No:02             Year : 2024-25</a:t>
            </a:r>
          </a:p>
          <a:p>
            <a:pPr algn="ctr">
              <a:buNone/>
            </a:pPr>
            <a:r>
              <a:rPr lang="en-US" altLang="en-US" dirty="0">
                <a:latin typeface="Times New Roman" panose="02020603050405020304" pitchFamily="18" charset="0"/>
                <a:ea typeface="MS PGothic" panose="020B0600070205080204" pitchFamily="34" charset="-128"/>
              </a:rPr>
              <a:t>Presented by:</a:t>
            </a:r>
          </a:p>
          <a:p>
            <a:pPr algn="ctr">
              <a:lnSpc>
                <a:spcPct val="150000"/>
              </a:lnSpc>
              <a:buNone/>
            </a:pPr>
            <a:r>
              <a:rPr lang="en-US" b="1" dirty="0">
                <a:solidFill>
                  <a:srgbClr val="FF0000"/>
                </a:solidFill>
                <a:latin typeface="Times New Roman" panose="02020603050405020304" pitchFamily="18" charset="0"/>
                <a:cs typeface="Times New Roman" panose="02020603050405020304" pitchFamily="18" charset="0"/>
              </a:rPr>
              <a:t>1. Monali Hire (B_46)</a:t>
            </a:r>
          </a:p>
          <a:p>
            <a:pPr algn="ctr">
              <a:buNone/>
            </a:pPr>
            <a:r>
              <a:rPr lang="en-US" b="1" dirty="0">
                <a:solidFill>
                  <a:srgbClr val="FF0000"/>
                </a:solidFill>
                <a:latin typeface="Times New Roman" panose="02020603050405020304" pitchFamily="18" charset="0"/>
                <a:cs typeface="Times New Roman" panose="02020603050405020304" pitchFamily="18" charset="0"/>
              </a:rPr>
              <a:t> 2. Siddhi Shelar (B_58)</a:t>
            </a:r>
          </a:p>
          <a:p>
            <a:pPr algn="ctr">
              <a:buNone/>
            </a:pPr>
            <a:r>
              <a:rPr lang="en-US" b="1" dirty="0">
                <a:solidFill>
                  <a:srgbClr val="FF0000"/>
                </a:solidFill>
                <a:latin typeface="Times New Roman" panose="02020603050405020304" pitchFamily="18" charset="0"/>
                <a:cs typeface="Times New Roman" panose="02020603050405020304" pitchFamily="18" charset="0"/>
              </a:rPr>
              <a:t>   3. Ganesh Salgar (B_12)</a:t>
            </a:r>
          </a:p>
          <a:p>
            <a:pPr algn="ctr">
              <a:buNone/>
            </a:pPr>
            <a:r>
              <a:rPr lang="en-US" altLang="en-US" dirty="0">
                <a:latin typeface="Times New Roman" panose="02020603050405020304" pitchFamily="18" charset="0"/>
                <a:ea typeface="MS PGothic" panose="020B0600070205080204" pitchFamily="34" charset="-128"/>
                <a:cs typeface="Times New Roman" panose="02020603050405020304" pitchFamily="18" charset="0"/>
              </a:rPr>
              <a:t>  Under The Guidance Of:</a:t>
            </a:r>
          </a:p>
          <a:p>
            <a:pPr algn="ctr">
              <a:buNone/>
            </a:pPr>
            <a:r>
              <a:rPr lang="en-US" altLang="en-US" dirty="0">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Prof. S. P. </a:t>
            </a:r>
            <a:r>
              <a:rPr lang="en-US" altLang="en-US" dirty="0" err="1">
                <a:solidFill>
                  <a:srgbClr val="FF0000"/>
                </a:solidFill>
                <a:latin typeface="Times New Roman" panose="02020603050405020304" pitchFamily="18" charset="0"/>
                <a:ea typeface="MS PGothic" panose="020B0600070205080204" pitchFamily="34" charset="-128"/>
                <a:cs typeface="Times New Roman" panose="02020603050405020304" pitchFamily="18" charset="0"/>
              </a:rPr>
              <a:t>Gunjal</a:t>
            </a:r>
            <a:endParaRPr lang="en-US" altLang="en-US" b="1" dirty="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a:p>
            <a:pPr algn="ctr">
              <a:buNone/>
            </a:pPr>
            <a:r>
              <a:rPr lang="en-IN" altLang="en-US" dirty="0">
                <a:latin typeface="Times New Roman" panose="02020603050405020304" pitchFamily="18" charset="0"/>
                <a:ea typeface="MS PGothic" panose="020B0600070205080204" pitchFamily="34" charset="-128"/>
                <a:cs typeface="Times New Roman" panose="02020603050405020304" pitchFamily="18" charset="0"/>
              </a:rPr>
              <a:t>Department of  Computer  Engineering</a:t>
            </a:r>
          </a:p>
          <a:p>
            <a:pPr algn="ctr">
              <a:buNone/>
            </a:pPr>
            <a:endParaRPr lang="en-US" altLang="en-US" dirty="0">
              <a:solidFill>
                <a:srgbClr val="FF0000"/>
              </a:solidFill>
              <a:latin typeface="Times New Roman" panose="02020603050405020304" pitchFamily="18" charset="0"/>
              <a:ea typeface="MS PGothic" panose="020B0600070205080204" pitchFamily="34" charset="-128"/>
              <a:cs typeface="Times New Roman" panose="02020603050405020304" pitchFamily="18" charset="0"/>
            </a:endParaRPr>
          </a:p>
        </p:txBody>
      </p:sp>
      <p:sp>
        <p:nvSpPr>
          <p:cNvPr id="4" name="TextBox 3"/>
          <p:cNvSpPr txBox="1"/>
          <p:nvPr/>
        </p:nvSpPr>
        <p:spPr>
          <a:xfrm>
            <a:off x="2144979" y="792205"/>
            <a:ext cx="8527242" cy="954107"/>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Topic: AI-Driven Data Scraping and Predictive Analytics for Multi-Industry Lead Generation</a:t>
            </a:r>
            <a:endParaRPr lang="en-IN" sz="2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3136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4025" y="573757"/>
            <a:ext cx="4832474" cy="1049235"/>
          </a:xfrm>
        </p:spPr>
        <p:txBody>
          <a:bodyPr>
            <a:normAutofit/>
          </a:bodyPr>
          <a:lstStyle/>
          <a:p>
            <a:pPr algn="r"/>
            <a:r>
              <a:rPr lang="en-US" sz="3600" b="1" dirty="0">
                <a:latin typeface="Times New Roman" panose="02020603050405020304" pitchFamily="18" charset="0"/>
                <a:cs typeface="Times New Roman" panose="02020603050405020304" pitchFamily="18" charset="0"/>
              </a:rPr>
              <a:t>  FLOWCHART</a:t>
            </a:r>
            <a:endParaRPr lang="en-IN" sz="3600" b="1" dirty="0">
              <a:latin typeface="Times New Roman" panose="02020603050405020304" pitchFamily="18" charset="0"/>
              <a:cs typeface="Times New Roman" panose="02020603050405020304" pitchFamily="18" charset="0"/>
            </a:endParaRPr>
          </a:p>
        </p:txBody>
      </p:sp>
      <p:sp>
        <p:nvSpPr>
          <p:cNvPr id="3" name="Flowchart: Terminator 2">
            <a:extLst>
              <a:ext uri="{FF2B5EF4-FFF2-40B4-BE49-F238E27FC236}">
                <a16:creationId xmlns:a16="http://schemas.microsoft.com/office/drawing/2014/main" id="{6F213E1D-D0BE-B74E-10FC-521A0FA986A6}"/>
              </a:ext>
            </a:extLst>
          </p:cNvPr>
          <p:cNvSpPr/>
          <p:nvPr/>
        </p:nvSpPr>
        <p:spPr>
          <a:xfrm>
            <a:off x="1897225" y="2054292"/>
            <a:ext cx="1303176" cy="401216"/>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Start</a:t>
            </a:r>
          </a:p>
        </p:txBody>
      </p:sp>
      <p:sp>
        <p:nvSpPr>
          <p:cNvPr id="5" name="Rectangle 4">
            <a:extLst>
              <a:ext uri="{FF2B5EF4-FFF2-40B4-BE49-F238E27FC236}">
                <a16:creationId xmlns:a16="http://schemas.microsoft.com/office/drawing/2014/main" id="{D0325BD1-C2A0-8F7A-5360-DC703B9DD4C2}"/>
              </a:ext>
            </a:extLst>
          </p:cNvPr>
          <p:cNvSpPr/>
          <p:nvPr/>
        </p:nvSpPr>
        <p:spPr>
          <a:xfrm>
            <a:off x="3778898" y="1994151"/>
            <a:ext cx="1222311" cy="643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Login</a:t>
            </a:r>
          </a:p>
        </p:txBody>
      </p:sp>
      <p:sp>
        <p:nvSpPr>
          <p:cNvPr id="16" name="Rectangle 15">
            <a:extLst>
              <a:ext uri="{FF2B5EF4-FFF2-40B4-BE49-F238E27FC236}">
                <a16:creationId xmlns:a16="http://schemas.microsoft.com/office/drawing/2014/main" id="{58E2F3F9-6B0F-0E03-22A4-CDCB40D07E4F}"/>
              </a:ext>
            </a:extLst>
          </p:cNvPr>
          <p:cNvSpPr/>
          <p:nvPr/>
        </p:nvSpPr>
        <p:spPr>
          <a:xfrm>
            <a:off x="5579706" y="1994151"/>
            <a:ext cx="1222311" cy="643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 Data Scraping</a:t>
            </a:r>
          </a:p>
        </p:txBody>
      </p:sp>
      <p:sp>
        <p:nvSpPr>
          <p:cNvPr id="17" name="Rectangle 16">
            <a:extLst>
              <a:ext uri="{FF2B5EF4-FFF2-40B4-BE49-F238E27FC236}">
                <a16:creationId xmlns:a16="http://schemas.microsoft.com/office/drawing/2014/main" id="{ED01A818-18BB-0F7A-F773-EAAF40EAFB19}"/>
              </a:ext>
            </a:extLst>
          </p:cNvPr>
          <p:cNvSpPr/>
          <p:nvPr/>
        </p:nvSpPr>
        <p:spPr>
          <a:xfrm>
            <a:off x="7380514" y="3107094"/>
            <a:ext cx="1387151" cy="643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Lead Generation</a:t>
            </a:r>
          </a:p>
        </p:txBody>
      </p:sp>
      <p:sp>
        <p:nvSpPr>
          <p:cNvPr id="18" name="Rectangle 17">
            <a:extLst>
              <a:ext uri="{FF2B5EF4-FFF2-40B4-BE49-F238E27FC236}">
                <a16:creationId xmlns:a16="http://schemas.microsoft.com/office/drawing/2014/main" id="{05C9D61C-1343-1801-2D2D-B80498C334C0}"/>
              </a:ext>
            </a:extLst>
          </p:cNvPr>
          <p:cNvSpPr/>
          <p:nvPr/>
        </p:nvSpPr>
        <p:spPr>
          <a:xfrm>
            <a:off x="7380514" y="1994151"/>
            <a:ext cx="1222311" cy="643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 Data Processing</a:t>
            </a:r>
          </a:p>
        </p:txBody>
      </p:sp>
      <p:sp>
        <p:nvSpPr>
          <p:cNvPr id="19" name="Rectangle 18">
            <a:extLst>
              <a:ext uri="{FF2B5EF4-FFF2-40B4-BE49-F238E27FC236}">
                <a16:creationId xmlns:a16="http://schemas.microsoft.com/office/drawing/2014/main" id="{6D976752-C240-06E4-B212-126BD0FAA8A3}"/>
              </a:ext>
            </a:extLst>
          </p:cNvPr>
          <p:cNvSpPr/>
          <p:nvPr/>
        </p:nvSpPr>
        <p:spPr>
          <a:xfrm>
            <a:off x="5496509" y="4220037"/>
            <a:ext cx="1452466" cy="643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Display Leads to User</a:t>
            </a:r>
          </a:p>
        </p:txBody>
      </p:sp>
      <p:sp>
        <p:nvSpPr>
          <p:cNvPr id="20" name="Rectangle 19">
            <a:extLst>
              <a:ext uri="{FF2B5EF4-FFF2-40B4-BE49-F238E27FC236}">
                <a16:creationId xmlns:a16="http://schemas.microsoft.com/office/drawing/2014/main" id="{EADAD595-FAB7-D01F-02A8-6AF664672A86}"/>
              </a:ext>
            </a:extLst>
          </p:cNvPr>
          <p:cNvSpPr/>
          <p:nvPr/>
        </p:nvSpPr>
        <p:spPr>
          <a:xfrm>
            <a:off x="3670818" y="4220037"/>
            <a:ext cx="1222311" cy="643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Interaction</a:t>
            </a:r>
          </a:p>
        </p:txBody>
      </p:sp>
      <p:sp>
        <p:nvSpPr>
          <p:cNvPr id="22" name="Rectangle 21">
            <a:extLst>
              <a:ext uri="{FF2B5EF4-FFF2-40B4-BE49-F238E27FC236}">
                <a16:creationId xmlns:a16="http://schemas.microsoft.com/office/drawing/2014/main" id="{3E810F06-001E-FFB8-EC5B-F9AF9EAD9980}"/>
              </a:ext>
            </a:extLst>
          </p:cNvPr>
          <p:cNvSpPr/>
          <p:nvPr/>
        </p:nvSpPr>
        <p:spPr>
          <a:xfrm>
            <a:off x="3651378" y="5223874"/>
            <a:ext cx="1222311" cy="643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Feedback Collection</a:t>
            </a:r>
          </a:p>
        </p:txBody>
      </p:sp>
      <p:sp>
        <p:nvSpPr>
          <p:cNvPr id="23" name="Rectangle 22">
            <a:extLst>
              <a:ext uri="{FF2B5EF4-FFF2-40B4-BE49-F238E27FC236}">
                <a16:creationId xmlns:a16="http://schemas.microsoft.com/office/drawing/2014/main" id="{DAEB29E0-8BC1-E996-6751-EF6C8A325C98}"/>
              </a:ext>
            </a:extLst>
          </p:cNvPr>
          <p:cNvSpPr/>
          <p:nvPr/>
        </p:nvSpPr>
        <p:spPr>
          <a:xfrm>
            <a:off x="7462933" y="4220037"/>
            <a:ext cx="1222311" cy="643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Predictive Analysis</a:t>
            </a:r>
          </a:p>
        </p:txBody>
      </p:sp>
      <p:sp>
        <p:nvSpPr>
          <p:cNvPr id="24" name="Flowchart: Terminator 23">
            <a:extLst>
              <a:ext uri="{FF2B5EF4-FFF2-40B4-BE49-F238E27FC236}">
                <a16:creationId xmlns:a16="http://schemas.microsoft.com/office/drawing/2014/main" id="{CA4B2028-0A62-42A6-0FDC-B4147DD8A652}"/>
              </a:ext>
            </a:extLst>
          </p:cNvPr>
          <p:cNvSpPr/>
          <p:nvPr/>
        </p:nvSpPr>
        <p:spPr>
          <a:xfrm>
            <a:off x="5496509" y="5365492"/>
            <a:ext cx="1138334" cy="401216"/>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End</a:t>
            </a:r>
          </a:p>
        </p:txBody>
      </p:sp>
      <p:sp>
        <p:nvSpPr>
          <p:cNvPr id="25" name="Rectangle 24">
            <a:extLst>
              <a:ext uri="{FF2B5EF4-FFF2-40B4-BE49-F238E27FC236}">
                <a16:creationId xmlns:a16="http://schemas.microsoft.com/office/drawing/2014/main" id="{F36E4C7F-D254-F724-A2F2-7D3897D271DF}"/>
              </a:ext>
            </a:extLst>
          </p:cNvPr>
          <p:cNvSpPr/>
          <p:nvPr/>
        </p:nvSpPr>
        <p:spPr>
          <a:xfrm>
            <a:off x="1807029" y="3052665"/>
            <a:ext cx="1452466" cy="64381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User Registration</a:t>
            </a:r>
          </a:p>
        </p:txBody>
      </p:sp>
      <p:cxnSp>
        <p:nvCxnSpPr>
          <p:cNvPr id="27" name="Straight Arrow Connector 26">
            <a:extLst>
              <a:ext uri="{FF2B5EF4-FFF2-40B4-BE49-F238E27FC236}">
                <a16:creationId xmlns:a16="http://schemas.microsoft.com/office/drawing/2014/main" id="{ECC92F73-F27A-36C7-AE85-2AD42DBF7606}"/>
              </a:ext>
            </a:extLst>
          </p:cNvPr>
          <p:cNvCxnSpPr>
            <a:stCxn id="3" idx="2"/>
            <a:endCxn id="25" idx="0"/>
          </p:cNvCxnSpPr>
          <p:nvPr/>
        </p:nvCxnSpPr>
        <p:spPr>
          <a:xfrm flipH="1">
            <a:off x="2533262" y="2455508"/>
            <a:ext cx="15551" cy="597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E3F3042B-03E4-7F72-4158-9B75744D53BA}"/>
              </a:ext>
            </a:extLst>
          </p:cNvPr>
          <p:cNvCxnSpPr>
            <a:stCxn id="3" idx="3"/>
          </p:cNvCxnSpPr>
          <p:nvPr/>
        </p:nvCxnSpPr>
        <p:spPr>
          <a:xfrm>
            <a:off x="3200401" y="2254900"/>
            <a:ext cx="5784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FAEA30A-9459-A8B8-1D90-162AFFC83E71}"/>
              </a:ext>
            </a:extLst>
          </p:cNvPr>
          <p:cNvCxnSpPr/>
          <p:nvPr/>
        </p:nvCxnSpPr>
        <p:spPr>
          <a:xfrm>
            <a:off x="5001209" y="2316057"/>
            <a:ext cx="5784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99666929-175A-19FF-6C7D-0130FE253D34}"/>
              </a:ext>
            </a:extLst>
          </p:cNvPr>
          <p:cNvCxnSpPr/>
          <p:nvPr/>
        </p:nvCxnSpPr>
        <p:spPr>
          <a:xfrm>
            <a:off x="6792687" y="2325390"/>
            <a:ext cx="5784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FFC2B5B-C987-79AE-CB95-BC5229403D28}"/>
              </a:ext>
            </a:extLst>
          </p:cNvPr>
          <p:cNvCxnSpPr>
            <a:cxnSpLocks/>
          </p:cNvCxnSpPr>
          <p:nvPr/>
        </p:nvCxnSpPr>
        <p:spPr>
          <a:xfrm>
            <a:off x="8004111" y="2649896"/>
            <a:ext cx="0" cy="4571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2ECA569C-5017-A0DF-0133-53CA68E5DB73}"/>
              </a:ext>
            </a:extLst>
          </p:cNvPr>
          <p:cNvCxnSpPr>
            <a:cxnSpLocks/>
          </p:cNvCxnSpPr>
          <p:nvPr/>
        </p:nvCxnSpPr>
        <p:spPr>
          <a:xfrm>
            <a:off x="8004111" y="3762839"/>
            <a:ext cx="0" cy="4571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536AF4F-6338-4E2B-94CF-E83D118D4D04}"/>
              </a:ext>
            </a:extLst>
          </p:cNvPr>
          <p:cNvCxnSpPr>
            <a:cxnSpLocks/>
          </p:cNvCxnSpPr>
          <p:nvPr/>
        </p:nvCxnSpPr>
        <p:spPr>
          <a:xfrm>
            <a:off x="4274198" y="4782986"/>
            <a:ext cx="0" cy="45719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1E5F114-FEAA-77C7-B18E-5D08658DBF5B}"/>
              </a:ext>
            </a:extLst>
          </p:cNvPr>
          <p:cNvCxnSpPr>
            <a:cxnSpLocks/>
          </p:cNvCxnSpPr>
          <p:nvPr/>
        </p:nvCxnSpPr>
        <p:spPr>
          <a:xfrm flipH="1">
            <a:off x="6901541" y="4541943"/>
            <a:ext cx="56139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56C8D65-CD64-26B8-5FE2-13FCC4A9AF25}"/>
              </a:ext>
            </a:extLst>
          </p:cNvPr>
          <p:cNvCxnSpPr>
            <a:cxnSpLocks/>
            <a:stCxn id="19" idx="1"/>
          </p:cNvCxnSpPr>
          <p:nvPr/>
        </p:nvCxnSpPr>
        <p:spPr>
          <a:xfrm flipH="1">
            <a:off x="4873689" y="4541943"/>
            <a:ext cx="62282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1947DC8-E1C4-B316-EA5A-1B61E4632F62}"/>
              </a:ext>
            </a:extLst>
          </p:cNvPr>
          <p:cNvCxnSpPr/>
          <p:nvPr/>
        </p:nvCxnSpPr>
        <p:spPr>
          <a:xfrm>
            <a:off x="4873689" y="5545780"/>
            <a:ext cx="57849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83474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362" y="488332"/>
            <a:ext cx="9603275" cy="1049235"/>
          </a:xfrm>
        </p:spPr>
        <p:txBody>
          <a:bodyPr>
            <a:normAutofit/>
          </a:bodyPr>
          <a:lstStyle/>
          <a:p>
            <a:pPr algn="ctr"/>
            <a:r>
              <a:rPr lang="en-US" sz="3600" b="1"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1294360" y="1707502"/>
            <a:ext cx="10897639" cy="4662166"/>
          </a:xfrm>
        </p:spPr>
        <p:txBody>
          <a:bodyPr>
            <a:normAutofit fontScale="92500" lnSpcReduction="10000"/>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sz="2100" b="1" kern="100" dirty="0">
                <a:effectLst/>
                <a:latin typeface="Times New Roman" panose="02020603050405020304" pitchFamily="18" charset="0"/>
                <a:ea typeface="Aptos" panose="020B0004020202020204" pitchFamily="34" charset="0"/>
                <a:cs typeface="Mangal" panose="02040503050203030202" pitchFamily="18" charset="0"/>
              </a:rPr>
              <a:t>Methodology</a:t>
            </a:r>
            <a:r>
              <a:rPr lang="en-US" sz="2100" kern="100" dirty="0">
                <a:effectLst/>
                <a:latin typeface="Times New Roman" panose="02020603050405020304" pitchFamily="18" charset="0"/>
                <a:ea typeface="Aptos" panose="020B0004020202020204" pitchFamily="34" charset="0"/>
                <a:cs typeface="Mangal" panose="02040503050203030202" pitchFamily="18" charset="0"/>
              </a:rPr>
              <a:t>:</a:t>
            </a:r>
            <a:endParaRPr lang="en-IN" sz="21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US" sz="1900" b="1" kern="100" dirty="0">
                <a:effectLst/>
                <a:latin typeface="Times New Roman" panose="02020603050405020304" pitchFamily="18" charset="0"/>
                <a:ea typeface="Aptos" panose="020B0004020202020204" pitchFamily="34" charset="0"/>
                <a:cs typeface="Times New Roman" panose="02020603050405020304" pitchFamily="18" charset="0"/>
              </a:rPr>
              <a:t>Data Scraping</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Implement web scraping techniques using libraries like BeautifulSoup or Scrapy to gather lead data from selected online sources.</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900" b="1" kern="100" dirty="0">
                <a:effectLst/>
                <a:latin typeface="Times New Roman" panose="02020603050405020304" pitchFamily="18" charset="0"/>
                <a:ea typeface="Aptos" panose="020B0004020202020204" pitchFamily="34" charset="0"/>
                <a:cs typeface="Times New Roman" panose="02020603050405020304" pitchFamily="18" charset="0"/>
              </a:rPr>
              <a:t>Data Processing</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Clean and preprocess the scraped data using Python and Pandas for structured analysis.</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900" b="1" kern="100" dirty="0">
                <a:effectLst/>
                <a:latin typeface="Times New Roman" panose="02020603050405020304" pitchFamily="18" charset="0"/>
                <a:ea typeface="Aptos" panose="020B0004020202020204" pitchFamily="34" charset="0"/>
                <a:cs typeface="Times New Roman" panose="02020603050405020304" pitchFamily="18" charset="0"/>
              </a:rPr>
              <a:t>Predictive Analytics</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Develop machine learning models using Scikit-learn to analyze historical lead data and predict future behavior.</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en-US" sz="1900" b="1" kern="100" dirty="0">
                <a:effectLst/>
                <a:latin typeface="Times New Roman" panose="02020603050405020304" pitchFamily="18" charset="0"/>
                <a:ea typeface="Aptos" panose="020B0004020202020204" pitchFamily="34" charset="0"/>
                <a:cs typeface="Times New Roman" panose="02020603050405020304" pitchFamily="18" charset="0"/>
              </a:rPr>
              <a:t>User Interface Development</a:t>
            </a: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US" sz="1900" kern="100" dirty="0">
                <a:effectLst/>
                <a:latin typeface="Times New Roman" panose="02020603050405020304" pitchFamily="18" charset="0"/>
                <a:ea typeface="Aptos" panose="020B0004020202020204" pitchFamily="34" charset="0"/>
                <a:cs typeface="Times New Roman" panose="02020603050405020304" pitchFamily="18" charset="0"/>
              </a:rPr>
              <a:t>Build a web application using frameworks like Flask or Django for user interaction with leads.</a:t>
            </a:r>
            <a:endParaRPr lang="en-IN" sz="19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en-IN" kern="100" dirty="0">
              <a:effectLst/>
              <a:latin typeface="Aptos" panose="020B0004020202020204" pitchFamily="34" charset="0"/>
              <a:ea typeface="Aptos" panose="020B0004020202020204" pitchFamily="34" charset="0"/>
              <a:cs typeface="Mangal" panose="02040503050203030202"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1947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52E16-4847-8378-8DAE-68A643F5536F}"/>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TECHNOLOGY STACK</a:t>
            </a:r>
          </a:p>
        </p:txBody>
      </p:sp>
      <p:sp>
        <p:nvSpPr>
          <p:cNvPr id="3" name="Content Placeholder 2">
            <a:extLst>
              <a:ext uri="{FF2B5EF4-FFF2-40B4-BE49-F238E27FC236}">
                <a16:creationId xmlns:a16="http://schemas.microsoft.com/office/drawing/2014/main" id="{8ACD46A9-83EE-6ABF-B138-211F6DA43A75}"/>
              </a:ext>
            </a:extLst>
          </p:cNvPr>
          <p:cNvSpPr>
            <a:spLocks noGrp="1"/>
          </p:cNvSpPr>
          <p:nvPr>
            <p:ph idx="1"/>
          </p:nvPr>
        </p:nvSpPr>
        <p:spPr>
          <a:xfrm>
            <a:off x="1066800" y="1731851"/>
            <a:ext cx="10058400" cy="4839546"/>
          </a:xfrm>
        </p:spPr>
        <p:txBody>
          <a:bodyPr>
            <a:normAutofit/>
          </a:bodyPr>
          <a:lstStyle/>
          <a:p>
            <a:pPr marL="0" lvl="0" indent="0">
              <a:lnSpc>
                <a:spcPct val="107000"/>
              </a:lnSpc>
              <a:spcAft>
                <a:spcPts val="800"/>
              </a:spcAft>
              <a:buSzPts val="1000"/>
              <a:buNone/>
              <a:tabLst>
                <a:tab pos="457200" algn="l"/>
              </a:tabLst>
            </a:pPr>
            <a:r>
              <a:rPr lang="en-US" b="1" kern="100" dirty="0">
                <a:effectLst/>
                <a:latin typeface="Times New Roman" panose="02020603050405020304" pitchFamily="18" charset="0"/>
                <a:ea typeface="Aptos" panose="020B0004020202020204" pitchFamily="34" charset="0"/>
                <a:cs typeface="Mangal" panose="02040503050203030202" pitchFamily="18" charset="0"/>
              </a:rPr>
              <a:t>Technology:</a:t>
            </a:r>
          </a:p>
          <a:p>
            <a:pPr lvl="1">
              <a:lnSpc>
                <a:spcPct val="107000"/>
              </a:lnSpc>
              <a:spcAft>
                <a:spcPts val="800"/>
              </a:spcAft>
              <a:buSzPts val="1000"/>
              <a:buFont typeface="Arial" panose="020B0604020202020204" pitchFamily="34" charset="0"/>
              <a:buChar char="•"/>
              <a:tabLst>
                <a:tab pos="457200" algn="l"/>
              </a:tabLst>
            </a:pPr>
            <a:r>
              <a:rPr lang="en-US" sz="2100" kern="100" dirty="0">
                <a:effectLst/>
                <a:latin typeface="Times New Roman" panose="02020603050405020304" pitchFamily="18" charset="0"/>
                <a:ea typeface="Aptos" panose="020B0004020202020204" pitchFamily="34" charset="0"/>
                <a:cs typeface="Times New Roman" panose="02020603050405020304" pitchFamily="18" charset="0"/>
              </a:rPr>
              <a:t>Python programming language.</a:t>
            </a:r>
            <a:endParaRPr lang="en-IN" sz="21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1">
              <a:lnSpc>
                <a:spcPct val="107000"/>
              </a:lnSpc>
              <a:spcAft>
                <a:spcPts val="800"/>
              </a:spcAft>
              <a:buSzPts val="1000"/>
              <a:buFont typeface="Arial" panose="020B0604020202020204" pitchFamily="34" charset="0"/>
              <a:buChar char="•"/>
              <a:tabLst>
                <a:tab pos="457200" algn="l"/>
              </a:tabLst>
            </a:pPr>
            <a:r>
              <a:rPr lang="en-US" sz="2100" kern="100" dirty="0">
                <a:effectLst/>
                <a:latin typeface="Times New Roman" panose="02020603050405020304" pitchFamily="18" charset="0"/>
                <a:ea typeface="Aptos" panose="020B0004020202020204" pitchFamily="34" charset="0"/>
                <a:cs typeface="Times New Roman" panose="02020603050405020304" pitchFamily="18" charset="0"/>
              </a:rPr>
              <a:t>Libraries: BeautifulSoup, Scrapy, Pandas, Scikit-learn, Flask/Django.</a:t>
            </a:r>
            <a:endParaRPr lang="en-IN" sz="21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1">
              <a:lnSpc>
                <a:spcPct val="107000"/>
              </a:lnSpc>
              <a:spcAft>
                <a:spcPts val="800"/>
              </a:spcAft>
              <a:buSzPts val="1000"/>
              <a:buFont typeface="Arial" panose="020B0604020202020204" pitchFamily="34" charset="0"/>
              <a:buChar char="•"/>
              <a:tabLst>
                <a:tab pos="457200" algn="l"/>
              </a:tabLst>
            </a:pPr>
            <a:r>
              <a:rPr lang="en-US" sz="2100" kern="100" dirty="0">
                <a:effectLst/>
                <a:latin typeface="Times New Roman" panose="02020603050405020304" pitchFamily="18" charset="0"/>
                <a:ea typeface="Aptos" panose="020B0004020202020204" pitchFamily="34" charset="0"/>
                <a:cs typeface="Times New Roman" panose="02020603050405020304" pitchFamily="18" charset="0"/>
              </a:rPr>
              <a:t>Database: MySQL or MongoDB for data storage.</a:t>
            </a:r>
            <a:endParaRPr lang="en-IN" sz="21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1">
              <a:lnSpc>
                <a:spcPct val="107000"/>
              </a:lnSpc>
              <a:spcAft>
                <a:spcPts val="800"/>
              </a:spcAft>
              <a:buSzPts val="1000"/>
              <a:buFont typeface="Arial" panose="020B0604020202020204" pitchFamily="34" charset="0"/>
              <a:buChar char="•"/>
              <a:tabLst>
                <a:tab pos="457200" algn="l"/>
              </a:tabLst>
            </a:pPr>
            <a:r>
              <a:rPr lang="en-US" sz="2100" kern="100" dirty="0">
                <a:effectLst/>
                <a:latin typeface="Times New Roman" panose="02020603050405020304" pitchFamily="18" charset="0"/>
                <a:ea typeface="Aptos" panose="020B0004020202020204" pitchFamily="34" charset="0"/>
                <a:cs typeface="Times New Roman" panose="02020603050405020304" pitchFamily="18" charset="0"/>
              </a:rPr>
              <a:t>Cloud Services (optional): AWS or Google Cloud for scalable data processing</a:t>
            </a:r>
            <a:r>
              <a:rPr lang="en-US" sz="1600" kern="100" dirty="0">
                <a:effectLst/>
                <a:latin typeface="Times New Roman" panose="02020603050405020304" pitchFamily="18" charset="0"/>
                <a:ea typeface="Aptos" panose="020B0004020202020204" pitchFamily="34" charset="0"/>
                <a:cs typeface="Mangal" panose="02040503050203030202" pitchFamily="18" charset="0"/>
              </a:rPr>
              <a:t>.</a:t>
            </a:r>
            <a:endParaRPr lang="en-IN" sz="1600" kern="100" dirty="0">
              <a:effectLst/>
              <a:latin typeface="Aptos" panose="020B0004020202020204" pitchFamily="34" charset="0"/>
              <a:ea typeface="Aptos" panose="020B0004020202020204" pitchFamily="34" charset="0"/>
              <a:cs typeface="Mangal" panose="02040503050203030202" pitchFamily="18" charset="0"/>
            </a:endParaRPr>
          </a:p>
          <a:p>
            <a:pPr>
              <a:lnSpc>
                <a:spcPct val="107000"/>
              </a:lnSpc>
              <a:spcAft>
                <a:spcPts val="800"/>
              </a:spcAft>
            </a:pPr>
            <a:r>
              <a:rPr lang="en-US" b="1" kern="100" dirty="0">
                <a:effectLst/>
                <a:latin typeface="Times New Roman" panose="02020603050405020304" pitchFamily="18" charset="0"/>
                <a:ea typeface="Aptos" panose="020B0004020202020204" pitchFamily="34" charset="0"/>
                <a:cs typeface="Times New Roman" panose="02020603050405020304" pitchFamily="18" charset="0"/>
              </a:rPr>
              <a:t>Tools</a:t>
            </a:r>
            <a:r>
              <a:rPr lang="en-US"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1">
              <a:lnSpc>
                <a:spcPct val="107000"/>
              </a:lnSpc>
              <a:spcAft>
                <a:spcPts val="800"/>
              </a:spcAft>
              <a:buSzPts val="1000"/>
              <a:buFont typeface="Arial" panose="020B0604020202020204" pitchFamily="34" charset="0"/>
              <a:buChar char="•"/>
              <a:tabLst>
                <a:tab pos="457200" algn="l"/>
              </a:tabLs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IDE: PyCharm or VS Code for development.</a:t>
            </a: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1">
              <a:lnSpc>
                <a:spcPct val="107000"/>
              </a:lnSpc>
              <a:spcAft>
                <a:spcPts val="800"/>
              </a:spcAft>
              <a:buSzPts val="1000"/>
              <a:buFont typeface="Arial" panose="020B0604020202020204" pitchFamily="34" charset="0"/>
              <a:buChar char="•"/>
              <a:tabLst>
                <a:tab pos="457200" algn="l"/>
              </a:tabLst>
            </a:pPr>
            <a:r>
              <a:rPr lang="en-US" sz="2000" kern="100" dirty="0">
                <a:effectLst/>
                <a:latin typeface="Times New Roman" panose="02020603050405020304" pitchFamily="18" charset="0"/>
                <a:ea typeface="Aptos" panose="020B0004020202020204" pitchFamily="34" charset="0"/>
                <a:cs typeface="Times New Roman" panose="02020603050405020304" pitchFamily="18" charset="0"/>
              </a:rPr>
              <a:t>Data Visualization: Matplotlib or Seaborn for displaying analytics results.</a:t>
            </a: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lvl="1">
              <a:buFont typeface="Arial" panose="020B0604020202020204" pitchFamily="34" charset="0"/>
              <a:buChar char="•"/>
            </a:pPr>
            <a:r>
              <a:rPr lang="en-US" sz="2000" dirty="0">
                <a:effectLst/>
                <a:latin typeface="Times New Roman" panose="02020603050405020304" pitchFamily="18" charset="0"/>
                <a:ea typeface="Aptos" panose="020B0004020202020204" pitchFamily="34" charset="0"/>
                <a:cs typeface="Times New Roman" panose="02020603050405020304" pitchFamily="18" charset="0"/>
              </a:rPr>
              <a:t>Version Control: Git for code management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7613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918D-7026-BFA8-EFFD-CB735AAE245A}"/>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SCREEN SHORTS: Front-End</a:t>
            </a:r>
          </a:p>
        </p:txBody>
      </p:sp>
      <p:pic>
        <p:nvPicPr>
          <p:cNvPr id="1026" name="Picture 2">
            <a:extLst>
              <a:ext uri="{FF2B5EF4-FFF2-40B4-BE49-F238E27FC236}">
                <a16:creationId xmlns:a16="http://schemas.microsoft.com/office/drawing/2014/main" id="{BB82E3F2-07E4-6A6A-631A-DE84CDB418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176" y="2128007"/>
            <a:ext cx="7116082" cy="3764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87408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918D-7026-BFA8-EFFD-CB735AAE245A}"/>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SCREEN SHORTS: Front-End</a:t>
            </a:r>
          </a:p>
        </p:txBody>
      </p:sp>
      <p:pic>
        <p:nvPicPr>
          <p:cNvPr id="2050" name="Picture 2">
            <a:extLst>
              <a:ext uri="{FF2B5EF4-FFF2-40B4-BE49-F238E27FC236}">
                <a16:creationId xmlns:a16="http://schemas.microsoft.com/office/drawing/2014/main" id="{E0413F14-A57B-38A3-5E0F-68AE9AD809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8546" y="2216117"/>
            <a:ext cx="7647927" cy="3804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90479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918D-7026-BFA8-EFFD-CB735AAE245A}"/>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SCREEN SHORTS: Front-End</a:t>
            </a:r>
          </a:p>
        </p:txBody>
      </p:sp>
      <p:pic>
        <p:nvPicPr>
          <p:cNvPr id="3074" name="Picture 2">
            <a:extLst>
              <a:ext uri="{FF2B5EF4-FFF2-40B4-BE49-F238E27FC236}">
                <a16:creationId xmlns:a16="http://schemas.microsoft.com/office/drawing/2014/main" id="{B62B7C14-B430-F2E8-9F43-513D4BF164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2522" y="2010843"/>
            <a:ext cx="7293364" cy="3904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5">
            <a:extLst>
              <a:ext uri="{FF2B5EF4-FFF2-40B4-BE49-F238E27FC236}">
                <a16:creationId xmlns:a16="http://schemas.microsoft.com/office/drawing/2014/main" id="{CF3FC147-EC8C-2006-F917-C311BD797696}"/>
              </a:ext>
            </a:extLst>
          </p:cNvPr>
          <p:cNvSpPr>
            <a:spLocks noGrp="1"/>
          </p:cNvSpPr>
          <p:nvPr>
            <p:ph idx="1"/>
          </p:nvPr>
        </p:nvSpPr>
        <p:spPr>
          <a:xfrm>
            <a:off x="13109509" y="4898571"/>
            <a:ext cx="378823" cy="3088572"/>
          </a:xfrm>
        </p:spPr>
        <p:txBody>
          <a:bodyPr/>
          <a:lstStyle/>
          <a:p>
            <a:endParaRPr lang="en-IN" dirty="0"/>
          </a:p>
        </p:txBody>
      </p:sp>
    </p:spTree>
    <p:extLst>
      <p:ext uri="{BB962C8B-B14F-4D97-AF65-F5344CB8AC3E}">
        <p14:creationId xmlns:p14="http://schemas.microsoft.com/office/powerpoint/2010/main" val="1706828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918D-7026-BFA8-EFFD-CB735AAE245A}"/>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SCREEN SHORTS: Front-End</a:t>
            </a:r>
          </a:p>
        </p:txBody>
      </p:sp>
      <p:pic>
        <p:nvPicPr>
          <p:cNvPr id="4098" name="Picture 2">
            <a:extLst>
              <a:ext uri="{FF2B5EF4-FFF2-40B4-BE49-F238E27FC236}">
                <a16:creationId xmlns:a16="http://schemas.microsoft.com/office/drawing/2014/main" id="{F3C65F10-3216-B116-B132-6FF4D49ABA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7796" y="2347362"/>
            <a:ext cx="6948131" cy="34476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9072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6918D-7026-BFA8-EFFD-CB735AAE245A}"/>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SCREEN SHORTS: WEB SCRAPING </a:t>
            </a:r>
          </a:p>
        </p:txBody>
      </p:sp>
      <p:pic>
        <p:nvPicPr>
          <p:cNvPr id="7" name="Content Placeholder 6">
            <a:extLst>
              <a:ext uri="{FF2B5EF4-FFF2-40B4-BE49-F238E27FC236}">
                <a16:creationId xmlns:a16="http://schemas.microsoft.com/office/drawing/2014/main" id="{101F6112-5DE2-BE5A-52E0-D7AD1E8199EF}"/>
              </a:ext>
            </a:extLst>
          </p:cNvPr>
          <p:cNvPicPr>
            <a:picLocks noGrp="1" noChangeAspect="1"/>
          </p:cNvPicPr>
          <p:nvPr>
            <p:ph idx="1"/>
          </p:nvPr>
        </p:nvPicPr>
        <p:blipFill>
          <a:blip r:embed="rId2"/>
          <a:stretch>
            <a:fillRect/>
          </a:stretch>
        </p:blipFill>
        <p:spPr>
          <a:xfrm>
            <a:off x="2281964" y="1939569"/>
            <a:ext cx="7628072" cy="4022725"/>
          </a:xfrm>
        </p:spPr>
      </p:pic>
    </p:spTree>
    <p:extLst>
      <p:ext uri="{BB962C8B-B14F-4D97-AF65-F5344CB8AC3E}">
        <p14:creationId xmlns:p14="http://schemas.microsoft.com/office/powerpoint/2010/main" val="1830859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D9D6-95F7-CBBE-A251-B29B8917CFCF}"/>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 RESULTS</a:t>
            </a:r>
          </a:p>
        </p:txBody>
      </p:sp>
      <p:pic>
        <p:nvPicPr>
          <p:cNvPr id="5" name="Content Placeholder 4">
            <a:extLst>
              <a:ext uri="{FF2B5EF4-FFF2-40B4-BE49-F238E27FC236}">
                <a16:creationId xmlns:a16="http://schemas.microsoft.com/office/drawing/2014/main" id="{B3D2D5DF-D556-55F2-BF2C-2152E887086C}"/>
              </a:ext>
            </a:extLst>
          </p:cNvPr>
          <p:cNvPicPr>
            <a:picLocks noGrp="1" noChangeAspect="1"/>
          </p:cNvPicPr>
          <p:nvPr>
            <p:ph idx="1"/>
          </p:nvPr>
        </p:nvPicPr>
        <p:blipFill>
          <a:blip r:embed="rId2"/>
          <a:srcRect l="10055" t="507" r="11984" b="-762"/>
          <a:stretch/>
        </p:blipFill>
        <p:spPr>
          <a:xfrm>
            <a:off x="2123440" y="1849120"/>
            <a:ext cx="7321416" cy="4236720"/>
          </a:xfrm>
        </p:spPr>
      </p:pic>
      <p:pic>
        <p:nvPicPr>
          <p:cNvPr id="4" name="Picture 3">
            <a:extLst>
              <a:ext uri="{FF2B5EF4-FFF2-40B4-BE49-F238E27FC236}">
                <a16:creationId xmlns:a16="http://schemas.microsoft.com/office/drawing/2014/main" id="{6101DADF-4280-3595-D281-92C366D4F2E7}"/>
              </a:ext>
            </a:extLst>
          </p:cNvPr>
          <p:cNvPicPr>
            <a:picLocks noChangeAspect="1"/>
          </p:cNvPicPr>
          <p:nvPr/>
        </p:nvPicPr>
        <p:blipFill>
          <a:blip r:embed="rId3"/>
          <a:stretch>
            <a:fillRect/>
          </a:stretch>
        </p:blipFill>
        <p:spPr>
          <a:xfrm>
            <a:off x="1036320" y="1987420"/>
            <a:ext cx="10347027" cy="4021494"/>
          </a:xfrm>
          <a:prstGeom prst="rect">
            <a:avLst/>
          </a:prstGeom>
        </p:spPr>
      </p:pic>
    </p:spTree>
    <p:extLst>
      <p:ext uri="{BB962C8B-B14F-4D97-AF65-F5344CB8AC3E}">
        <p14:creationId xmlns:p14="http://schemas.microsoft.com/office/powerpoint/2010/main" val="8506397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8603" y="313509"/>
            <a:ext cx="3570515" cy="3218732"/>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24249" y="313509"/>
            <a:ext cx="5709887" cy="2838994"/>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4135" y="3755473"/>
            <a:ext cx="4319453" cy="241310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63622" y="3270984"/>
            <a:ext cx="5517291" cy="2790354"/>
          </a:xfrm>
          <a:prstGeom prst="rect">
            <a:avLst/>
          </a:prstGeom>
        </p:spPr>
      </p:pic>
    </p:spTree>
    <p:extLst>
      <p:ext uri="{BB962C8B-B14F-4D97-AF65-F5344CB8AC3E}">
        <p14:creationId xmlns:p14="http://schemas.microsoft.com/office/powerpoint/2010/main" val="3177222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0950" y="395566"/>
            <a:ext cx="5882490" cy="1362114"/>
          </a:xfrm>
        </p:spPr>
        <p:txBody>
          <a:bodyPr>
            <a:normAutofit/>
          </a:bodyPr>
          <a:lstStyle/>
          <a:p>
            <a:pPr algn="r"/>
            <a:r>
              <a:rPr lang="en-US" sz="3600" b="1" dirty="0">
                <a:latin typeface="Times New Roman" panose="02020603050405020304" pitchFamily="18" charset="0"/>
                <a:cs typeface="Times New Roman" panose="02020603050405020304" pitchFamily="18" charset="0"/>
              </a:rPr>
              <a:t>CONTENTS</a:t>
            </a:r>
            <a:endParaRPr lang="en-IN"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53027" y="2034394"/>
            <a:ext cx="9603275" cy="3974520"/>
          </a:xfrm>
        </p:spPr>
        <p:txBody>
          <a:bodyPr>
            <a:normAutofit lnSpcReduction="10000"/>
          </a:bodyPr>
          <a:lstStyle/>
          <a:p>
            <a:pPr lvl="1">
              <a:lnSpc>
                <a:spcPct val="11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Problem Statement </a:t>
            </a:r>
          </a:p>
          <a:p>
            <a:pPr lvl="1">
              <a:lnSpc>
                <a:spcPct val="11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Introduction and Keywords</a:t>
            </a:r>
          </a:p>
          <a:p>
            <a:pPr lvl="1">
              <a:lnSpc>
                <a:spcPct val="11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Objectives</a:t>
            </a:r>
          </a:p>
          <a:p>
            <a:pPr lvl="1">
              <a:lnSpc>
                <a:spcPct val="11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Literature Review </a:t>
            </a:r>
          </a:p>
          <a:p>
            <a:pPr lvl="1">
              <a:lnSpc>
                <a:spcPct val="11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 Flowchart </a:t>
            </a:r>
          </a:p>
          <a:p>
            <a:pPr lvl="1">
              <a:lnSpc>
                <a:spcPct val="11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Methodology, Tools</a:t>
            </a:r>
          </a:p>
          <a:p>
            <a:pPr lvl="1">
              <a:lnSpc>
                <a:spcPct val="11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Limitations </a:t>
            </a:r>
          </a:p>
          <a:p>
            <a:pPr lvl="1">
              <a:lnSpc>
                <a:spcPct val="11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Conclusion</a:t>
            </a:r>
          </a:p>
          <a:p>
            <a:pPr lvl="1">
              <a:lnSpc>
                <a:spcPct val="11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References </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689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CD9D6-95F7-CBBE-A251-B29B8917CFCF}"/>
              </a:ext>
            </a:extLst>
          </p:cNvPr>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 RESULTS</a:t>
            </a:r>
          </a:p>
        </p:txBody>
      </p:sp>
      <p:pic>
        <p:nvPicPr>
          <p:cNvPr id="8" name="Content Placeholder 7">
            <a:extLst>
              <a:ext uri="{FF2B5EF4-FFF2-40B4-BE49-F238E27FC236}">
                <a16:creationId xmlns:a16="http://schemas.microsoft.com/office/drawing/2014/main" id="{DF96CD22-482C-F685-C75A-588344BAB273}"/>
              </a:ext>
            </a:extLst>
          </p:cNvPr>
          <p:cNvPicPr>
            <a:picLocks noGrp="1" noChangeAspect="1"/>
          </p:cNvPicPr>
          <p:nvPr>
            <p:ph idx="1"/>
          </p:nvPr>
        </p:nvPicPr>
        <p:blipFill>
          <a:blip r:embed="rId2"/>
          <a:stretch>
            <a:fillRect/>
          </a:stretch>
        </p:blipFill>
        <p:spPr>
          <a:xfrm>
            <a:off x="1483567" y="1995553"/>
            <a:ext cx="9078686" cy="4022725"/>
          </a:xfrm>
        </p:spPr>
      </p:pic>
    </p:spTree>
    <p:extLst>
      <p:ext uri="{BB962C8B-B14F-4D97-AF65-F5344CB8AC3E}">
        <p14:creationId xmlns:p14="http://schemas.microsoft.com/office/powerpoint/2010/main" val="40824923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BE19-47D0-2D88-3068-65F1A1C17113}"/>
              </a:ext>
            </a:extLst>
          </p:cNvPr>
          <p:cNvSpPr>
            <a:spLocks noGrp="1"/>
          </p:cNvSpPr>
          <p:nvPr>
            <p:ph type="title"/>
          </p:nvPr>
        </p:nvSpPr>
        <p:spPr>
          <a:xfrm>
            <a:off x="1097280" y="656993"/>
            <a:ext cx="10058400" cy="1450757"/>
          </a:xfrm>
        </p:spPr>
        <p:txBody>
          <a:bodyPr>
            <a:normAutofit/>
          </a:bodyPr>
          <a:lstStyle/>
          <a:p>
            <a:pPr algn="ctr"/>
            <a:r>
              <a:rPr lang="en-US" sz="3600" b="1" kern="100" dirty="0">
                <a:effectLst/>
                <a:latin typeface="Times New Roman" panose="02020603050405020304" pitchFamily="18" charset="0"/>
                <a:ea typeface="Aptos" panose="020B0004020202020204" pitchFamily="34" charset="0"/>
                <a:cs typeface="Times New Roman" panose="02020603050405020304" pitchFamily="18" charset="0"/>
              </a:rPr>
              <a:t>CHALLENGES</a:t>
            </a:r>
            <a:br>
              <a:rPr lang="en-IN" sz="3600" b="1"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97FC768-FDCA-5FEA-2675-82FA80A7D7B0}"/>
              </a:ext>
            </a:extLst>
          </p:cNvPr>
          <p:cNvSpPr>
            <a:spLocks noGrp="1"/>
          </p:cNvSpPr>
          <p:nvPr>
            <p:ph idx="1"/>
          </p:nvPr>
        </p:nvSpPr>
        <p:spPr>
          <a:xfrm>
            <a:off x="1317199" y="2107750"/>
            <a:ext cx="10058400" cy="4023360"/>
          </a:xfrm>
        </p:spPr>
        <p:txBody>
          <a:bodyPr/>
          <a:lstStyle/>
          <a:p>
            <a:pPr marL="342900" lvl="0" indent="-342900">
              <a:lnSpc>
                <a:spcPct val="107000"/>
              </a:lnSpc>
              <a:spcAft>
                <a:spcPts val="800"/>
              </a:spcAft>
              <a:buFont typeface="+mj-lt"/>
              <a:buAutoNum type="arabicPeriod"/>
              <a:tabLst>
                <a:tab pos="457200" algn="l"/>
              </a:tabLst>
            </a:pPr>
            <a:r>
              <a:rPr lang="en-US" sz="1800" b="1" kern="100" dirty="0">
                <a:effectLst/>
                <a:latin typeface="Times New Roman" panose="02020603050405020304" pitchFamily="18" charset="0"/>
                <a:ea typeface="Aptos" panose="020B0004020202020204" pitchFamily="34" charset="0"/>
                <a:cs typeface="Mangal" panose="02040503050203030202" pitchFamily="18" charset="0"/>
              </a:rPr>
              <a:t>Data Quality</a:t>
            </a:r>
            <a:r>
              <a:rPr lang="en-US" sz="1800" kern="100" dirty="0">
                <a:effectLst/>
                <a:latin typeface="Times New Roman" panose="02020603050405020304" pitchFamily="18" charset="0"/>
                <a:ea typeface="Aptos" panose="020B0004020202020204" pitchFamily="34" charset="0"/>
                <a:cs typeface="Mangal" panose="02040503050203030202" pitchFamily="18" charset="0"/>
              </a:rPr>
              <a:t>: Ensuring the scraped data is accurate and relevant, minimizing noise and irrelevant information.</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US" sz="1800" b="1" kern="100" dirty="0">
                <a:effectLst/>
                <a:latin typeface="Times New Roman" panose="02020603050405020304" pitchFamily="18" charset="0"/>
                <a:ea typeface="Aptos" panose="020B0004020202020204" pitchFamily="34" charset="0"/>
                <a:cs typeface="Mangal" panose="02040503050203030202" pitchFamily="18" charset="0"/>
              </a:rPr>
              <a:t>Scalability</a:t>
            </a:r>
            <a:r>
              <a:rPr lang="en-US" sz="1800" kern="100" dirty="0">
                <a:effectLst/>
                <a:latin typeface="Times New Roman" panose="02020603050405020304" pitchFamily="18" charset="0"/>
                <a:ea typeface="Aptos" panose="020B0004020202020204" pitchFamily="34" charset="0"/>
                <a:cs typeface="Mangal" panose="02040503050203030202" pitchFamily="18" charset="0"/>
              </a:rPr>
              <a:t>: Designing a system that can handle large volumes of data without compromising performance.</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US" sz="1800" b="1" kern="100" dirty="0">
                <a:effectLst/>
                <a:latin typeface="Times New Roman" panose="02020603050405020304" pitchFamily="18" charset="0"/>
                <a:ea typeface="Aptos" panose="020B0004020202020204" pitchFamily="34" charset="0"/>
                <a:cs typeface="Mangal" panose="02040503050203030202" pitchFamily="18" charset="0"/>
              </a:rPr>
              <a:t>Ethical Considerations</a:t>
            </a:r>
            <a:r>
              <a:rPr lang="en-US" sz="1800" kern="100" dirty="0">
                <a:effectLst/>
                <a:latin typeface="Times New Roman" panose="02020603050405020304" pitchFamily="18" charset="0"/>
                <a:ea typeface="Aptos" panose="020B0004020202020204" pitchFamily="34" charset="0"/>
                <a:cs typeface="Mangal" panose="02040503050203030202" pitchFamily="18" charset="0"/>
              </a:rPr>
              <a:t>: Navigating the legal landscape of web scraping to avoid infringing on copyright or privacy laws.</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pPr marL="342900" lvl="0" indent="-342900">
              <a:lnSpc>
                <a:spcPct val="107000"/>
              </a:lnSpc>
              <a:spcAft>
                <a:spcPts val="800"/>
              </a:spcAft>
              <a:buFont typeface="+mj-lt"/>
              <a:buAutoNum type="arabicPeriod"/>
              <a:tabLst>
                <a:tab pos="457200" algn="l"/>
              </a:tabLst>
            </a:pPr>
            <a:r>
              <a:rPr lang="en-US" sz="1800" b="1" kern="100" dirty="0">
                <a:effectLst/>
                <a:latin typeface="Times New Roman" panose="02020603050405020304" pitchFamily="18" charset="0"/>
                <a:ea typeface="Aptos" panose="020B0004020202020204" pitchFamily="34" charset="0"/>
                <a:cs typeface="Mangal" panose="02040503050203030202" pitchFamily="18" charset="0"/>
              </a:rPr>
              <a:t>Model Accuracy</a:t>
            </a:r>
            <a:r>
              <a:rPr lang="en-US" sz="1800" kern="100" dirty="0">
                <a:effectLst/>
                <a:latin typeface="Times New Roman" panose="02020603050405020304" pitchFamily="18" charset="0"/>
                <a:ea typeface="Aptos" panose="020B0004020202020204" pitchFamily="34" charset="0"/>
                <a:cs typeface="Mangal" panose="02040503050203030202" pitchFamily="18" charset="0"/>
              </a:rPr>
              <a:t>: Achieving a high level of accuracy in predictive analytics models requires continuous refinement and validation.</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1857991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77966"/>
            <a:ext cx="9603275" cy="1049235"/>
          </a:xfrm>
        </p:spPr>
        <p:txBody>
          <a:bodyPr>
            <a:normAutofit/>
          </a:bodyPr>
          <a:lstStyle/>
          <a:p>
            <a:pPr algn="ctr"/>
            <a:r>
              <a:rPr lang="en-US" sz="36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097280" y="1967032"/>
            <a:ext cx="10058400" cy="4023360"/>
          </a:xfrm>
        </p:spPr>
        <p:txBody>
          <a:bodyPr>
            <a:normAutofit/>
          </a:bodyPr>
          <a:lstStyle/>
          <a:p>
            <a:pPr>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Mangal" panose="02040503050203030202" pitchFamily="18" charset="0"/>
              </a:rPr>
              <a:t> The AI-driven data scraping and predictive analytics platform aims to revolutionize lead generation processes for businesses across multiple industries.</a:t>
            </a:r>
          </a:p>
          <a:p>
            <a:pPr>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Mangal" panose="02040503050203030202" pitchFamily="18" charset="0"/>
              </a:rPr>
              <a:t> By automating data collection and leveraging machine learning algorithms, the system enhances lead relevance, improves efficiency, and ultimately drives business growth. </a:t>
            </a:r>
          </a:p>
          <a:p>
            <a:pPr>
              <a:lnSpc>
                <a:spcPct val="107000"/>
              </a:lnSpc>
              <a:spcAft>
                <a:spcPts val="800"/>
              </a:spcAft>
            </a:pPr>
            <a:r>
              <a:rPr lang="en-US" sz="1800" kern="100" dirty="0">
                <a:effectLst/>
                <a:latin typeface="Times New Roman" panose="02020603050405020304" pitchFamily="18" charset="0"/>
                <a:ea typeface="Aptos" panose="020B0004020202020204" pitchFamily="34" charset="0"/>
                <a:cs typeface="Mangal" panose="02040503050203030202" pitchFamily="18" charset="0"/>
              </a:rPr>
              <a:t>The successful implementation of this project has the potential to set a new standard for lead generation practices, addressing the challenges faced by traditional methods.</a:t>
            </a:r>
            <a:endParaRPr lang="en-IN" sz="1800" kern="100" dirty="0">
              <a:effectLst/>
              <a:latin typeface="Aptos" panose="020B0004020202020204" pitchFamily="34" charset="0"/>
              <a:ea typeface="Aptos" panose="020B0004020202020204" pitchFamily="34" charset="0"/>
              <a:cs typeface="Mangal" panose="02040503050203030202" pitchFamily="18" charset="0"/>
            </a:endParaRPr>
          </a:p>
        </p:txBody>
      </p:sp>
    </p:spTree>
    <p:extLst>
      <p:ext uri="{BB962C8B-B14F-4D97-AF65-F5344CB8AC3E}">
        <p14:creationId xmlns:p14="http://schemas.microsoft.com/office/powerpoint/2010/main" val="3257349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24" y="555779"/>
            <a:ext cx="9603275" cy="1049235"/>
          </a:xfrm>
        </p:spPr>
        <p:txBody>
          <a:bodyPr>
            <a:normAutofit/>
          </a:bodyPr>
          <a:lstStyle/>
          <a:p>
            <a:pPr algn="ctr"/>
            <a:r>
              <a:rPr lang="en-US" sz="36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451579" y="2015732"/>
            <a:ext cx="9603275" cy="3727146"/>
          </a:xfrm>
        </p:spPr>
        <p:txBody>
          <a:bodyPr>
            <a:normAutofit/>
          </a:bodyPr>
          <a:lstStyle/>
          <a:p>
            <a:pPr marL="0" lvl="0" indent="0">
              <a:lnSpc>
                <a:spcPct val="107000"/>
              </a:lnSpc>
              <a:spcAft>
                <a:spcPts val="800"/>
              </a:spcAft>
              <a:buNone/>
              <a:tabLst>
                <a:tab pos="457200" algn="l"/>
              </a:tabLst>
            </a:pPr>
            <a:r>
              <a:rPr lang="en-US" sz="1800" kern="100" dirty="0">
                <a:effectLst/>
                <a:latin typeface="Times New Roman" panose="02020603050405020304" pitchFamily="18" charset="0"/>
                <a:ea typeface="Aptos" panose="020B0004020202020204" pitchFamily="34" charset="0"/>
                <a:cs typeface="Mangal" panose="02040503050203030202" pitchFamily="18" charset="0"/>
              </a:rPr>
              <a:t>A. Sharma, “AI and Machine Learning in Lead Generation: A Comprehensive Study,” International Journal of Computer Applications, vol. 182, no. 31, pp. 1-7, Mar. 2022.</a:t>
            </a:r>
          </a:p>
          <a:p>
            <a:pPr marL="0" lvl="0" indent="0">
              <a:lnSpc>
                <a:spcPct val="107000"/>
              </a:lnSpc>
              <a:spcAft>
                <a:spcPts val="800"/>
              </a:spcAft>
              <a:buNone/>
              <a:tabLst>
                <a:tab pos="457200" algn="l"/>
              </a:tabLst>
            </a:pPr>
            <a:r>
              <a:rPr lang="en-US" sz="1800" kern="100" dirty="0">
                <a:effectLst/>
                <a:latin typeface="Times New Roman" panose="02020603050405020304" pitchFamily="18" charset="0"/>
                <a:ea typeface="Aptos" panose="020B0004020202020204" pitchFamily="34" charset="0"/>
                <a:cs typeface="Mangal" panose="02040503050203030202" pitchFamily="18" charset="0"/>
              </a:rPr>
              <a:t>R. Gupta and S. Verma, “Web Scraping: Techniques and Applications,” Journal of Data Science and Analytics, vol. 15, no. 2, pp. 45-60, Jun. 2021.</a:t>
            </a:r>
          </a:p>
          <a:p>
            <a:pPr marL="0" lvl="0" indent="0">
              <a:lnSpc>
                <a:spcPct val="107000"/>
              </a:lnSpc>
              <a:spcAft>
                <a:spcPts val="800"/>
              </a:spcAft>
              <a:buNone/>
              <a:tabLst>
                <a:tab pos="457200" algn="l"/>
              </a:tabLst>
            </a:pPr>
            <a:r>
              <a:rPr lang="en-US" sz="1800" kern="100" dirty="0">
                <a:effectLst/>
                <a:latin typeface="Times New Roman" panose="02020603050405020304" pitchFamily="18" charset="0"/>
                <a:ea typeface="Aptos" panose="020B0004020202020204" pitchFamily="34" charset="0"/>
                <a:cs typeface="Mangal" panose="02040503050203030202" pitchFamily="18" charset="0"/>
              </a:rPr>
              <a:t>M. Khan and P. Singh, “Predictive Analytics for Lead Generation: A Review,” Journal of Marketing Research, vol. 29, no. 4, pp. 221-234, Sep. 2023.</a:t>
            </a:r>
          </a:p>
          <a:p>
            <a:pPr marL="0" lvl="0" indent="0">
              <a:lnSpc>
                <a:spcPct val="107000"/>
              </a:lnSpc>
              <a:spcAft>
                <a:spcPts val="800"/>
              </a:spcAft>
              <a:buNone/>
              <a:tabLst>
                <a:tab pos="457200" algn="l"/>
              </a:tabLst>
            </a:pPr>
            <a:r>
              <a:rPr lang="en-US" sz="1800" kern="100" dirty="0">
                <a:effectLst/>
                <a:latin typeface="Times New Roman" panose="02020603050405020304" pitchFamily="18" charset="0"/>
                <a:ea typeface="Aptos" panose="020B0004020202020204" pitchFamily="34" charset="0"/>
                <a:cs typeface="Mangal" panose="02040503050203030202" pitchFamily="18" charset="0"/>
              </a:rPr>
              <a:t>J. Doe, “Ethical Implications of Data Scraping,” Journal of Business Ethics, vol. 165, no. 3, pp. 503-518, Jul. 2023.</a:t>
            </a:r>
          </a:p>
        </p:txBody>
      </p:sp>
    </p:spTree>
    <p:extLst>
      <p:ext uri="{BB962C8B-B14F-4D97-AF65-F5344CB8AC3E}">
        <p14:creationId xmlns:p14="http://schemas.microsoft.com/office/powerpoint/2010/main" val="2199530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4024" y="555779"/>
            <a:ext cx="9603275" cy="1049235"/>
          </a:xfrm>
        </p:spPr>
        <p:txBody>
          <a:bodyPr>
            <a:normAutofit/>
          </a:bodyPr>
          <a:lstStyle/>
          <a:p>
            <a:pPr algn="ctr"/>
            <a:r>
              <a:rPr lang="en-US" sz="36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1451579" y="2015732"/>
            <a:ext cx="9603275" cy="3727146"/>
          </a:xfrm>
        </p:spPr>
        <p:txBody>
          <a:bodyPr>
            <a:normAutofit fontScale="92500" lnSpcReduction="20000"/>
          </a:bodyPr>
          <a:lstStyle/>
          <a:p>
            <a:pPr marL="0" lvl="0" indent="0">
              <a:lnSpc>
                <a:spcPct val="107000"/>
              </a:lnSpc>
              <a:spcAft>
                <a:spcPts val="800"/>
              </a:spcAft>
              <a:buNone/>
              <a:tabLst>
                <a:tab pos="457200" algn="l"/>
              </a:tabLst>
            </a:pPr>
            <a:r>
              <a:rPr lang="en-US" sz="1900" kern="100" dirty="0">
                <a:effectLst/>
                <a:latin typeface="Times New Roman" panose="02020603050405020304" pitchFamily="18" charset="0"/>
                <a:ea typeface="Aptos" panose="020B0004020202020204" pitchFamily="34" charset="0"/>
                <a:cs typeface="Mangal" panose="02040503050203030202" pitchFamily="18" charset="0"/>
              </a:rPr>
              <a:t>T. A. Smith, “Automating Lead Generation with AI: Opportunities and Challenges,” AI in Business, vol. 10, no. 1, pp. 17-25, Feb. 2022.</a:t>
            </a:r>
          </a:p>
          <a:p>
            <a:pPr marL="0" lvl="0" indent="0">
              <a:lnSpc>
                <a:spcPct val="107000"/>
              </a:lnSpc>
              <a:spcAft>
                <a:spcPts val="800"/>
              </a:spcAft>
              <a:buNone/>
              <a:tabLst>
                <a:tab pos="457200" algn="l"/>
              </a:tabLst>
            </a:pPr>
            <a:r>
              <a:rPr lang="en-US" sz="1900" kern="100" dirty="0">
                <a:effectLst/>
                <a:latin typeface="Times New Roman" panose="02020603050405020304" pitchFamily="18" charset="0"/>
                <a:ea typeface="Aptos" panose="020B0004020202020204" pitchFamily="34" charset="0"/>
                <a:cs typeface="Mangal" panose="02040503050203030202" pitchFamily="18" charset="0"/>
              </a:rPr>
              <a:t>L. Johnson, “Machine Learning Algorithms for Predictive Analytics,” IEEE Transactions on Neural Networks and Learning Systems, vol. 31, no. 4, pp. 1285-1294, Apr. 2020.</a:t>
            </a:r>
          </a:p>
          <a:p>
            <a:pPr marL="0" lvl="0" indent="0">
              <a:lnSpc>
                <a:spcPct val="107000"/>
              </a:lnSpc>
              <a:spcAft>
                <a:spcPts val="800"/>
              </a:spcAft>
              <a:buNone/>
              <a:tabLst>
                <a:tab pos="457200" algn="l"/>
              </a:tabLst>
            </a:pPr>
            <a:r>
              <a:rPr lang="en-US" sz="1900" kern="100" dirty="0">
                <a:effectLst/>
                <a:latin typeface="Times New Roman" panose="02020603050405020304" pitchFamily="18" charset="0"/>
                <a:ea typeface="Aptos" panose="020B0004020202020204" pitchFamily="34" charset="0"/>
                <a:cs typeface="Mangal" panose="02040503050203030202" pitchFamily="18" charset="0"/>
              </a:rPr>
              <a:t>S. Kim, “Data Cleaning Techniques in Web Scraping,” International Journal of Data Science, vol. 22, no. 2, pp. 75-82, May 2021.</a:t>
            </a:r>
          </a:p>
          <a:p>
            <a:pPr marL="0" lvl="0" indent="0">
              <a:lnSpc>
                <a:spcPct val="107000"/>
              </a:lnSpc>
              <a:spcAft>
                <a:spcPts val="800"/>
              </a:spcAft>
              <a:buNone/>
              <a:tabLst>
                <a:tab pos="457200" algn="l"/>
              </a:tabLst>
            </a:pPr>
            <a:r>
              <a:rPr lang="en-US" sz="1900" kern="100" dirty="0">
                <a:effectLst/>
                <a:latin typeface="Times New Roman" panose="02020603050405020304" pitchFamily="18" charset="0"/>
                <a:ea typeface="Aptos" panose="020B0004020202020204" pitchFamily="34" charset="0"/>
                <a:cs typeface="Mangal" panose="02040503050203030202" pitchFamily="18" charset="0"/>
              </a:rPr>
              <a:t>P. H. Wang, “Trends in Multi-Industry Lead Generation: A Data-Driven Approach,” Journal of Business Research, vol. 128, pp. 88-96, Dec. 2021.</a:t>
            </a:r>
          </a:p>
          <a:p>
            <a:pPr marL="0" lvl="0" indent="0">
              <a:lnSpc>
                <a:spcPct val="107000"/>
              </a:lnSpc>
              <a:spcAft>
                <a:spcPts val="800"/>
              </a:spcAft>
              <a:buNone/>
              <a:tabLst>
                <a:tab pos="457200" algn="l"/>
              </a:tabLst>
            </a:pPr>
            <a:r>
              <a:rPr lang="en-US" sz="1900" kern="100" dirty="0">
                <a:effectLst/>
                <a:latin typeface="Times New Roman" panose="02020603050405020304" pitchFamily="18" charset="0"/>
                <a:ea typeface="Aptos" panose="020B0004020202020204" pitchFamily="34" charset="0"/>
                <a:cs typeface="Mangal" panose="02040503050203030202" pitchFamily="18" charset="0"/>
              </a:rPr>
              <a:t>C. L. Martin and R. T. Lee, “The Future of Lead Generation: Integrating AI with Traditional Methods,” Marketing Intelligence &amp; Planning, vol. 39, no. 5, pp. 567-578, Nov. 2023.</a:t>
            </a:r>
          </a:p>
          <a:p>
            <a:pPr marL="342900" lvl="0" indent="-342900">
              <a:lnSpc>
                <a:spcPct val="107000"/>
              </a:lnSpc>
              <a:spcAft>
                <a:spcPts val="800"/>
              </a:spcAft>
              <a:buFont typeface="+mj-lt"/>
              <a:buAutoNum type="arabicPeriod"/>
              <a:tabLst>
                <a:tab pos="457200" algn="l"/>
              </a:tabLst>
            </a:pPr>
            <a:endParaRPr lang="en-US" sz="1800" kern="100" dirty="0">
              <a:effectLst/>
              <a:latin typeface="Times New Roman" panose="02020603050405020304" pitchFamily="18" charset="0"/>
              <a:ea typeface="Aptos" panose="020B0004020202020204" pitchFamily="34" charset="0"/>
              <a:cs typeface="Mangal" panose="02040503050203030202" pitchFamily="18" charset="0"/>
            </a:endParaRPr>
          </a:p>
        </p:txBody>
      </p:sp>
    </p:spTree>
    <p:extLst>
      <p:ext uri="{BB962C8B-B14F-4D97-AF65-F5344CB8AC3E}">
        <p14:creationId xmlns:p14="http://schemas.microsoft.com/office/powerpoint/2010/main" val="287574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024" y="894080"/>
            <a:ext cx="7919616" cy="781699"/>
          </a:xfrm>
        </p:spPr>
        <p:txBody>
          <a:bodyPr>
            <a:noAutofit/>
          </a:bodyPr>
          <a:lstStyle/>
          <a:p>
            <a:pPr algn="r"/>
            <a:r>
              <a:rPr lang="en-US" sz="3600" b="1" cap="none" dirty="0">
                <a:latin typeface="Times New Roman" panose="02020603050405020304" pitchFamily="18" charset="0"/>
                <a:cs typeface="Times New Roman" panose="02020603050405020304" pitchFamily="18" charset="0"/>
              </a:rPr>
              <a:t>PROBLEM</a:t>
            </a:r>
            <a:r>
              <a:rPr lang="en-US" sz="3600" cap="none" dirty="0">
                <a:latin typeface="Times New Roman" panose="02020603050405020304" pitchFamily="18" charset="0"/>
                <a:cs typeface="Times New Roman" panose="02020603050405020304" pitchFamily="18" charset="0"/>
              </a:rPr>
              <a:t> </a:t>
            </a:r>
            <a:r>
              <a:rPr lang="en-US" sz="3600" b="1" cap="none" dirty="0">
                <a:latin typeface="Times New Roman" panose="02020603050405020304" pitchFamily="18" charset="0"/>
                <a:cs typeface="Times New Roman" panose="02020603050405020304" pitchFamily="18" charset="0"/>
              </a:rPr>
              <a:t>STATEMENT</a:t>
            </a:r>
            <a:endParaRPr lang="en-IN" sz="3600" cap="none"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3007" y="2160970"/>
            <a:ext cx="9765985" cy="4345577"/>
          </a:xfrm>
        </p:spPr>
        <p:txBody>
          <a:bodyPr>
            <a:noAutofit/>
          </a:bodyPr>
          <a:lstStyle/>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In today's competitive market, service providers in industries like carpentry, graphic design, and web development struggle to efficiently acquire new clients, as traditional lead generation methods are manual and time-consuming. At the same time, businesses needing these services may not actively seek providers due to limited visibility. Existing platforms on specific sectors and often lack real-time, accurate data across all industries. This project addresses these challenges by developing an AI-driven lead generation system that automates the collection, analysis, and prediction of leads across various sectors. Through web scraping and predictive analytics, the system will extract relevant business details, while an inquiry form feature will turn business inquiries into actionable leads. This solution aims to save time, reduce manual effort, and boost business growth opportunities for providers across industries.</a:t>
            </a:r>
          </a:p>
        </p:txBody>
      </p:sp>
    </p:spTree>
    <p:extLst>
      <p:ext uri="{BB962C8B-B14F-4D97-AF65-F5344CB8AC3E}">
        <p14:creationId xmlns:p14="http://schemas.microsoft.com/office/powerpoint/2010/main" val="935378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76" y="554868"/>
            <a:ext cx="9603275" cy="1049235"/>
          </a:xfrm>
        </p:spPr>
        <p:txBody>
          <a:bodyPr>
            <a:normAutofit/>
          </a:bodyPr>
          <a:lstStyle/>
          <a:p>
            <a:pPr algn="ctr"/>
            <a:r>
              <a:rPr lang="en-US" sz="3600"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294362" y="1995612"/>
            <a:ext cx="9603275" cy="4393581"/>
          </a:xfrm>
        </p:spPr>
        <p:txBody>
          <a:bodyPr>
            <a:normAutofit/>
          </a:bodyPr>
          <a:lstStyle/>
          <a:p>
            <a:pPr>
              <a:buFont typeface="Courier New" panose="02070309020205020404" pitchFamily="49" charset="0"/>
              <a:buChar char="o"/>
            </a:pPr>
            <a:r>
              <a:rPr lang="en-US" dirty="0">
                <a:effectLst/>
                <a:latin typeface="Times New Roman" panose="02020603050405020304" pitchFamily="18" charset="0"/>
                <a:ea typeface="Aptos" panose="020B0004020202020204" pitchFamily="34" charset="0"/>
              </a:rPr>
              <a:t> In today's competitive market, various service providers such as carpenters, painters, graphic designers, and even businesses that lack an online presence, struggle to find new clients. </a:t>
            </a:r>
          </a:p>
          <a:p>
            <a:pPr>
              <a:buFont typeface="Courier New" panose="02070309020205020404" pitchFamily="49" charset="0"/>
              <a:buChar char="o"/>
            </a:pPr>
            <a:r>
              <a:rPr lang="en-US" dirty="0">
                <a:effectLst/>
                <a:latin typeface="Times New Roman" panose="02020603050405020304" pitchFamily="18" charset="0"/>
                <a:ea typeface="Aptos" panose="020B0004020202020204" pitchFamily="34" charset="0"/>
              </a:rPr>
              <a:t> This project aims to automate the process of generating leads across different industries by collecting, filtering, and analyzing data from various sources. </a:t>
            </a:r>
          </a:p>
          <a:p>
            <a:pPr>
              <a:buFont typeface="Courier New" panose="02070309020205020404" pitchFamily="49" charset="0"/>
              <a:buChar char="o"/>
            </a:pPr>
            <a:r>
              <a:rPr lang="en-US" dirty="0">
                <a:effectLst/>
                <a:latin typeface="Times New Roman" panose="02020603050405020304" pitchFamily="18" charset="0"/>
                <a:ea typeface="Aptos" panose="020B0004020202020204" pitchFamily="34" charset="0"/>
              </a:rPr>
              <a:t> The app will provide leads for web developers, carpenters, painters, graphic designers, and others by finding potential clients who need these services.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548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362" y="510001"/>
            <a:ext cx="9603275" cy="1049235"/>
          </a:xfrm>
        </p:spPr>
        <p:txBody>
          <a:bodyPr>
            <a:normAutofit/>
          </a:bodyPr>
          <a:lstStyle/>
          <a:p>
            <a:pPr algn="ctr"/>
            <a:r>
              <a:rPr lang="en-US" sz="3600" b="1" dirty="0">
                <a:latin typeface="Times New Roman" panose="02020603050405020304" pitchFamily="18" charset="0"/>
                <a:cs typeface="Times New Roman" panose="02020603050405020304" pitchFamily="18" charset="0"/>
              </a:rPr>
              <a:t>KEYWORDS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351218" y="2174033"/>
            <a:ext cx="9603275" cy="3834881"/>
          </a:xfrm>
        </p:spPr>
        <p:txBody>
          <a:bodyPr>
            <a:normAutofit/>
          </a:bodyPr>
          <a:lstStyle/>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 User Work assignment</a:t>
            </a:r>
          </a:p>
          <a:p>
            <a:pPr>
              <a:buFont typeface="Courier New" panose="02070309020205020404" pitchFamily="49" charset="0"/>
              <a:buChar char="o"/>
            </a:pPr>
            <a:r>
              <a:rPr lang="en-US" dirty="0">
                <a:effectLst/>
                <a:latin typeface="Times New Roman" panose="02020603050405020304" pitchFamily="18" charset="0"/>
                <a:ea typeface="Aptos" panose="020B0004020202020204" pitchFamily="34" charset="0"/>
              </a:rPr>
              <a:t> Service providers</a:t>
            </a:r>
            <a:endParaRPr lang="en-US" dirty="0"/>
          </a:p>
          <a:p>
            <a:pPr>
              <a:buFont typeface="Courier New" panose="02070309020205020404" pitchFamily="49" charset="0"/>
              <a:buChar char="o"/>
            </a:pPr>
            <a:r>
              <a:rPr lang="en-US" dirty="0">
                <a:effectLst/>
                <a:latin typeface="Times New Roman" panose="02020603050405020304" pitchFamily="18" charset="0"/>
                <a:ea typeface="Aptos" panose="020B0004020202020204" pitchFamily="34" charset="0"/>
              </a:rPr>
              <a:t> Lead generation</a:t>
            </a:r>
          </a:p>
          <a:p>
            <a:pPr>
              <a:buFont typeface="Courier New" panose="02070309020205020404" pitchFamily="49" charset="0"/>
              <a:buChar char="o"/>
            </a:pPr>
            <a:r>
              <a:rPr lang="en-US" dirty="0">
                <a:effectLst/>
                <a:latin typeface="Times New Roman" panose="02020603050405020304" pitchFamily="18" charset="0"/>
                <a:ea typeface="Aptos" panose="020B0004020202020204" pitchFamily="34" charset="0"/>
              </a:rPr>
              <a:t> Web scraping</a:t>
            </a:r>
          </a:p>
          <a:p>
            <a:pPr>
              <a:buFont typeface="Courier New" panose="02070309020205020404" pitchFamily="49" charset="0"/>
              <a:buChar char="o"/>
            </a:pPr>
            <a:r>
              <a:rPr lang="en-US" dirty="0">
                <a:effectLst/>
                <a:latin typeface="Times New Roman" panose="02020603050405020304" pitchFamily="18" charset="0"/>
                <a:ea typeface="Aptos" panose="020B0004020202020204" pitchFamily="34" charset="0"/>
              </a:rPr>
              <a:t> Multi-industry leads</a:t>
            </a:r>
          </a:p>
          <a:p>
            <a:pPr>
              <a:buFont typeface="Courier New" panose="02070309020205020404" pitchFamily="49" charset="0"/>
              <a:buChar char="o"/>
            </a:pPr>
            <a:r>
              <a:rPr lang="en-US" dirty="0">
                <a:effectLst/>
                <a:latin typeface="Times New Roman" panose="02020603050405020304" pitchFamily="18" charset="0"/>
                <a:ea typeface="Aptos" panose="020B0004020202020204" pitchFamily="34" charset="0"/>
              </a:rPr>
              <a:t> Contact retrieval</a:t>
            </a:r>
          </a:p>
          <a:p>
            <a:pPr>
              <a:buFont typeface="Courier New" panose="02070309020205020404" pitchFamily="49" charset="0"/>
              <a:buChar char="o"/>
            </a:pPr>
            <a:r>
              <a:rPr lang="en-US" dirty="0">
                <a:effectLst/>
                <a:latin typeface="Times New Roman" panose="02020603050405020304" pitchFamily="18" charset="0"/>
                <a:ea typeface="Aptos" panose="020B0004020202020204" pitchFamily="34" charset="0"/>
              </a:rPr>
              <a:t> Business growth</a:t>
            </a:r>
          </a:p>
          <a:p>
            <a:pPr>
              <a:buFont typeface="Courier New" panose="02070309020205020404" pitchFamily="49" charset="0"/>
              <a:buChar char="o"/>
            </a:pPr>
            <a:r>
              <a:rPr lang="en-US" dirty="0">
                <a:effectLst/>
                <a:latin typeface="Times New Roman" panose="02020603050405020304" pitchFamily="18" charset="0"/>
                <a:ea typeface="Aptos" panose="020B0004020202020204" pitchFamily="34" charset="0"/>
              </a:rPr>
              <a:t> Automation</a:t>
            </a:r>
          </a:p>
          <a:p>
            <a:pPr>
              <a:buFont typeface="Courier New" panose="02070309020205020404" pitchFamily="49" charset="0"/>
              <a:buChar char="o"/>
            </a:pPr>
            <a:endParaRPr lang="en-US" dirty="0"/>
          </a:p>
        </p:txBody>
      </p:sp>
    </p:spTree>
    <p:extLst>
      <p:ext uri="{BB962C8B-B14F-4D97-AF65-F5344CB8AC3E}">
        <p14:creationId xmlns:p14="http://schemas.microsoft.com/office/powerpoint/2010/main" val="1000098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5440" y="586839"/>
            <a:ext cx="3251199" cy="1049235"/>
          </a:xfrm>
        </p:spPr>
        <p:txBody>
          <a:bodyPr>
            <a:normAutofit/>
          </a:bodyPr>
          <a:lstStyle/>
          <a:p>
            <a:r>
              <a:rPr lang="en-US" sz="2800" b="1"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OBJECTIVE</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368731" y="2015732"/>
            <a:ext cx="8686123" cy="3450613"/>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
        <p:nvSpPr>
          <p:cNvPr id="7" name="TextBox 6"/>
          <p:cNvSpPr txBox="1"/>
          <p:nvPr/>
        </p:nvSpPr>
        <p:spPr>
          <a:xfrm>
            <a:off x="1339854" y="2120690"/>
            <a:ext cx="9358625" cy="3240695"/>
          </a:xfrm>
          <a:prstGeom prst="rect">
            <a:avLst/>
          </a:prstGeom>
          <a:noFill/>
        </p:spPr>
        <p:txBody>
          <a:bodyPr wrap="square" rtlCol="0">
            <a:sp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US" b="1" kern="100" dirty="0">
                <a:effectLst/>
                <a:latin typeface="Times New Roman" panose="02020603050405020304" pitchFamily="18" charset="0"/>
                <a:ea typeface="Aptos" panose="020B0004020202020204" pitchFamily="34" charset="0"/>
                <a:cs typeface="Mangal" panose="02040503050203030202" pitchFamily="18" charset="0"/>
              </a:rPr>
              <a:t>Objective</a:t>
            </a:r>
            <a:r>
              <a:rPr lang="en-US" kern="100" dirty="0">
                <a:effectLst/>
                <a:latin typeface="Times New Roman" panose="02020603050405020304" pitchFamily="18" charset="0"/>
                <a:ea typeface="Aptos" panose="020B0004020202020204" pitchFamily="34" charset="0"/>
                <a:cs typeface="Mangal" panose="02040503050203030202" pitchFamily="18" charset="0"/>
              </a:rPr>
              <a:t>:</a:t>
            </a:r>
            <a:br>
              <a:rPr lang="en-US" kern="100" dirty="0">
                <a:effectLst/>
                <a:latin typeface="Times New Roman" panose="02020603050405020304" pitchFamily="18" charset="0"/>
                <a:ea typeface="Aptos" panose="020B0004020202020204" pitchFamily="34" charset="0"/>
                <a:cs typeface="Mangal" panose="02040503050203030202" pitchFamily="18" charset="0"/>
              </a:rPr>
            </a:br>
            <a:endParaRPr lang="en-US" kern="100" dirty="0">
              <a:effectLst/>
              <a:latin typeface="Times New Roman" panose="02020603050405020304" pitchFamily="18" charset="0"/>
              <a:ea typeface="Aptos" panose="020B0004020202020204" pitchFamily="34" charset="0"/>
              <a:cs typeface="Mangal" panose="02040503050203030202" pitchFamily="18" charset="0"/>
            </a:endParaRPr>
          </a:p>
          <a:p>
            <a:pPr marL="342900" indent="-342900">
              <a:lnSpc>
                <a:spcPct val="150000"/>
              </a:lnSpc>
              <a:buFont typeface="+mj-lt"/>
              <a:buAutoNum type="arabicPeriod"/>
            </a:pPr>
            <a:r>
              <a:rPr lang="en-IN" sz="1800" dirty="0">
                <a:effectLst/>
                <a:latin typeface="Times New Roman" panose="02020603050405020304" pitchFamily="18" charset="0"/>
                <a:ea typeface="Times New Roman" panose="02020603050405020304" pitchFamily="18" charset="0"/>
              </a:rPr>
              <a:t> </a:t>
            </a:r>
            <a:r>
              <a:rPr lang="en-IN" dirty="0">
                <a:latin typeface="Times New Roman" panose="02020603050405020304" pitchFamily="18" charset="0"/>
                <a:ea typeface="Times New Roman" panose="02020603050405020304" pitchFamily="18" charset="0"/>
              </a:rPr>
              <a:t>Improve user Experience</a:t>
            </a:r>
            <a:endParaRPr lang="en-IN" sz="1800" dirty="0">
              <a:effectLst/>
              <a:latin typeface="Times New Roman" panose="02020603050405020304" pitchFamily="18" charset="0"/>
              <a:ea typeface="Times New Roman" panose="02020603050405020304" pitchFamily="18" charset="0"/>
            </a:endParaRPr>
          </a:p>
          <a:p>
            <a:pPr marL="342900" indent="-342900">
              <a:lnSpc>
                <a:spcPct val="150000"/>
              </a:lnSpc>
              <a:buFont typeface="+mj-lt"/>
              <a:buAutoNum type="arabicPeriod"/>
            </a:pPr>
            <a:r>
              <a:rPr lang="en-IN" sz="1800" dirty="0">
                <a:effectLst/>
                <a:latin typeface="Times New Roman" panose="02020603050405020304" pitchFamily="18" charset="0"/>
                <a:ea typeface="Times New Roman" panose="02020603050405020304" pitchFamily="18" charset="0"/>
              </a:rPr>
              <a:t>Convert Inquiries into Actionable From</a:t>
            </a:r>
          </a:p>
          <a:p>
            <a:pPr marL="342900" indent="-342900">
              <a:lnSpc>
                <a:spcPct val="150000"/>
              </a:lnSpc>
              <a:buFont typeface="+mj-lt"/>
              <a:buAutoNum type="arabicPeriod"/>
            </a:pPr>
            <a:r>
              <a:rPr lang="en-IN" sz="1800" dirty="0">
                <a:effectLst/>
                <a:latin typeface="Times New Roman" panose="02020603050405020304" pitchFamily="18" charset="0"/>
                <a:ea typeface="Times New Roman" panose="02020603050405020304" pitchFamily="18" charset="0"/>
              </a:rPr>
              <a:t>Automate Lead Generation</a:t>
            </a:r>
          </a:p>
          <a:p>
            <a:pPr marL="342900" indent="-342900">
              <a:lnSpc>
                <a:spcPct val="150000"/>
              </a:lnSpc>
              <a:buFont typeface="+mj-lt"/>
              <a:buAutoNum type="arabicPeriod"/>
            </a:pPr>
            <a:r>
              <a:rPr lang="en-IN" sz="1800" dirty="0">
                <a:effectLst/>
                <a:latin typeface="Times New Roman" panose="02020603050405020304" pitchFamily="18" charset="0"/>
                <a:ea typeface="Times New Roman" panose="02020603050405020304" pitchFamily="18" charset="0"/>
              </a:rPr>
              <a:t>Implement Predictive Analytics</a:t>
            </a:r>
          </a:p>
          <a:p>
            <a:pPr marL="342900" indent="-342900">
              <a:lnSpc>
                <a:spcPct val="150000"/>
              </a:lnSpc>
              <a:buFont typeface="+mj-lt"/>
              <a:buAutoNum type="arabicPeriod"/>
            </a:pPr>
            <a:r>
              <a:rPr lang="en-IN" sz="1800" dirty="0">
                <a:effectLst/>
                <a:latin typeface="Times New Roman" panose="02020603050405020304" pitchFamily="18" charset="0"/>
                <a:ea typeface="Times New Roman" panose="02020603050405020304" pitchFamily="18" charset="0"/>
              </a:rPr>
              <a:t>Provides real-time data updates</a:t>
            </a:r>
          </a:p>
          <a:p>
            <a:pPr marL="342900" lvl="0" indent="-342900">
              <a:lnSpc>
                <a:spcPct val="150000"/>
              </a:lnSpc>
              <a:spcAft>
                <a:spcPts val="800"/>
              </a:spcAft>
              <a:buSzPts val="1000"/>
              <a:buFont typeface="+mj-lt"/>
              <a:buAutoNum type="arabicPeriod"/>
              <a:tabLst>
                <a:tab pos="457200" algn="l"/>
              </a:tabLst>
            </a:pPr>
            <a:endParaRPr lang="en-IN" kern="100" dirty="0">
              <a:effectLst/>
              <a:latin typeface="Aptos" panose="020B0004020202020204" pitchFamily="34" charset="0"/>
              <a:ea typeface="Aptos" panose="020B0004020202020204" pitchFamily="34" charset="0"/>
              <a:cs typeface="Mangal" panose="02040503050203030202" pitchFamily="18" charset="0"/>
            </a:endParaRPr>
          </a:p>
        </p:txBody>
      </p:sp>
    </p:spTree>
    <p:extLst>
      <p:ext uri="{BB962C8B-B14F-4D97-AF65-F5344CB8AC3E}">
        <p14:creationId xmlns:p14="http://schemas.microsoft.com/office/powerpoint/2010/main" val="3069069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8560" y="812800"/>
            <a:ext cx="7528560" cy="820968"/>
          </a:xfrm>
        </p:spPr>
        <p:txBody>
          <a:bodyPr>
            <a:noAutofit/>
          </a:bodyPr>
          <a:lstStyle/>
          <a:p>
            <a:pPr algn="r"/>
            <a:r>
              <a:rPr lang="en-US" sz="3600" b="1" cap="none" dirty="0">
                <a:latin typeface="Times New Roman" panose="02020603050405020304" pitchFamily="18" charset="0"/>
                <a:cs typeface="Times New Roman" panose="02020603050405020304" pitchFamily="18" charset="0"/>
              </a:rPr>
              <a:t>LITERATURE REVIEWS</a:t>
            </a:r>
            <a:endParaRPr lang="en-IN" sz="3600" b="1" cap="none" dirty="0">
              <a:latin typeface="Times New Roman" panose="02020603050405020304" pitchFamily="18" charset="0"/>
              <a:cs typeface="Times New Roman" panose="02020603050405020304" pitchFamily="18" charset="0"/>
            </a:endParaRPr>
          </a:p>
        </p:txBody>
      </p:sp>
      <p:graphicFrame>
        <p:nvGraphicFramePr>
          <p:cNvPr id="6" name="Content Placeholder 5">
            <a:extLst>
              <a:ext uri="{FF2B5EF4-FFF2-40B4-BE49-F238E27FC236}">
                <a16:creationId xmlns:a16="http://schemas.microsoft.com/office/drawing/2014/main" id="{1CA675D8-47C5-43B9-65E8-0A90F8B24C37}"/>
              </a:ext>
            </a:extLst>
          </p:cNvPr>
          <p:cNvGraphicFramePr>
            <a:graphicFrameLocks noGrp="1"/>
          </p:cNvGraphicFramePr>
          <p:nvPr>
            <p:ph idx="1"/>
            <p:extLst>
              <p:ext uri="{D42A27DB-BD31-4B8C-83A1-F6EECF244321}">
                <p14:modId xmlns:p14="http://schemas.microsoft.com/office/powerpoint/2010/main" val="3607066018"/>
              </p:ext>
            </p:extLst>
          </p:nvPr>
        </p:nvGraphicFramePr>
        <p:xfrm>
          <a:off x="772160" y="1899920"/>
          <a:ext cx="10863111" cy="4071670"/>
        </p:xfrm>
        <a:graphic>
          <a:graphicData uri="http://schemas.openxmlformats.org/drawingml/2006/table">
            <a:tbl>
              <a:tblPr firstRow="1" firstCol="1" bandRow="1">
                <a:tableStyleId>{5C22544A-7EE6-4342-B048-85BDC9FD1C3A}</a:tableStyleId>
              </a:tblPr>
              <a:tblGrid>
                <a:gridCol w="1128162">
                  <a:extLst>
                    <a:ext uri="{9D8B030D-6E8A-4147-A177-3AD203B41FA5}">
                      <a16:colId xmlns:a16="http://schemas.microsoft.com/office/drawing/2014/main" val="2282926128"/>
                    </a:ext>
                  </a:extLst>
                </a:gridCol>
                <a:gridCol w="1390707">
                  <a:extLst>
                    <a:ext uri="{9D8B030D-6E8A-4147-A177-3AD203B41FA5}">
                      <a16:colId xmlns:a16="http://schemas.microsoft.com/office/drawing/2014/main" val="41091255"/>
                    </a:ext>
                  </a:extLst>
                </a:gridCol>
                <a:gridCol w="1390707">
                  <a:extLst>
                    <a:ext uri="{9D8B030D-6E8A-4147-A177-3AD203B41FA5}">
                      <a16:colId xmlns:a16="http://schemas.microsoft.com/office/drawing/2014/main" val="658585827"/>
                    </a:ext>
                  </a:extLst>
                </a:gridCol>
                <a:gridCol w="1390707">
                  <a:extLst>
                    <a:ext uri="{9D8B030D-6E8A-4147-A177-3AD203B41FA5}">
                      <a16:colId xmlns:a16="http://schemas.microsoft.com/office/drawing/2014/main" val="1207884530"/>
                    </a:ext>
                  </a:extLst>
                </a:gridCol>
                <a:gridCol w="1390707">
                  <a:extLst>
                    <a:ext uri="{9D8B030D-6E8A-4147-A177-3AD203B41FA5}">
                      <a16:colId xmlns:a16="http://schemas.microsoft.com/office/drawing/2014/main" val="573926458"/>
                    </a:ext>
                  </a:extLst>
                </a:gridCol>
                <a:gridCol w="1390707">
                  <a:extLst>
                    <a:ext uri="{9D8B030D-6E8A-4147-A177-3AD203B41FA5}">
                      <a16:colId xmlns:a16="http://schemas.microsoft.com/office/drawing/2014/main" val="139909051"/>
                    </a:ext>
                  </a:extLst>
                </a:gridCol>
                <a:gridCol w="1390707">
                  <a:extLst>
                    <a:ext uri="{9D8B030D-6E8A-4147-A177-3AD203B41FA5}">
                      <a16:colId xmlns:a16="http://schemas.microsoft.com/office/drawing/2014/main" val="2529249939"/>
                    </a:ext>
                  </a:extLst>
                </a:gridCol>
                <a:gridCol w="1390707">
                  <a:extLst>
                    <a:ext uri="{9D8B030D-6E8A-4147-A177-3AD203B41FA5}">
                      <a16:colId xmlns:a16="http://schemas.microsoft.com/office/drawing/2014/main" val="2752380873"/>
                    </a:ext>
                  </a:extLst>
                </a:gridCol>
              </a:tblGrid>
              <a:tr h="303223">
                <a:tc>
                  <a:txBody>
                    <a:bodyPr/>
                    <a:lstStyle/>
                    <a:p>
                      <a:pP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Title</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latin typeface="Times New Roman" panose="02020603050405020304" pitchFamily="18" charset="0"/>
                          <a:cs typeface="Times New Roman" panose="02020603050405020304" pitchFamily="18" charset="0"/>
                        </a:rPr>
                        <a:t>Author(s)</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latin typeface="Times New Roman" panose="02020603050405020304" pitchFamily="18" charset="0"/>
                          <a:cs typeface="Times New Roman" panose="02020603050405020304" pitchFamily="18" charset="0"/>
                        </a:rPr>
                        <a:t>Year</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latin typeface="Times New Roman" panose="02020603050405020304" pitchFamily="18" charset="0"/>
                          <a:cs typeface="Times New Roman" panose="02020603050405020304" pitchFamily="18" charset="0"/>
                        </a:rPr>
                        <a:t>Keywords</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latin typeface="Times New Roman" panose="02020603050405020304" pitchFamily="18" charset="0"/>
                          <a:cs typeface="Times New Roman" panose="02020603050405020304" pitchFamily="18" charset="0"/>
                        </a:rPr>
                        <a:t>Methodology</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latin typeface="Times New Roman" panose="02020603050405020304" pitchFamily="18" charset="0"/>
                          <a:cs typeface="Times New Roman" panose="02020603050405020304" pitchFamily="18" charset="0"/>
                        </a:rPr>
                        <a:t>Findings</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latin typeface="Times New Roman" panose="02020603050405020304" pitchFamily="18" charset="0"/>
                          <a:cs typeface="Times New Roman" panose="02020603050405020304" pitchFamily="18" charset="0"/>
                        </a:rPr>
                        <a:t>Future Work</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latin typeface="Times New Roman" panose="02020603050405020304" pitchFamily="18" charset="0"/>
                          <a:cs typeface="Times New Roman" panose="02020603050405020304" pitchFamily="18" charset="0"/>
                        </a:rPr>
                        <a:t>Limitations</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32233296"/>
                  </a:ext>
                </a:extLst>
              </a:tr>
              <a:tr h="1160856">
                <a:tc>
                  <a:txBody>
                    <a:bodyPr/>
                    <a:lstStyle/>
                    <a:p>
                      <a:pP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Automated Lead Generation Systems</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John, D., Smith, A.</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2022</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Lead Generation, Automation, Web</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latin typeface="Times New Roman" panose="02020603050405020304" pitchFamily="18" charset="0"/>
                          <a:cs typeface="Times New Roman" panose="02020603050405020304" pitchFamily="18" charset="0"/>
                        </a:rPr>
                        <a:t>Review of existing automated systems</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latin typeface="Times New Roman" panose="02020603050405020304" pitchFamily="18" charset="0"/>
                          <a:cs typeface="Times New Roman" panose="02020603050405020304" pitchFamily="18" charset="0"/>
                        </a:rPr>
                        <a:t>Discusses strategies for automated lead generation across industries.</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latin typeface="Times New Roman" panose="02020603050405020304" pitchFamily="18" charset="0"/>
                          <a:cs typeface="Times New Roman" panose="02020603050405020304" pitchFamily="18" charset="0"/>
                        </a:rPr>
                        <a:t>Explore integration with AI for smarter predictions.</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latin typeface="Times New Roman" panose="02020603050405020304" pitchFamily="18" charset="0"/>
                          <a:cs typeface="Times New Roman" panose="02020603050405020304" pitchFamily="18" charset="0"/>
                        </a:rPr>
                        <a:t>Limited to specific industries and tools.</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95616274"/>
                  </a:ext>
                </a:extLst>
              </a:tr>
              <a:tr h="1446735">
                <a:tc>
                  <a:txBody>
                    <a:bodyPr/>
                    <a:lstStyle/>
                    <a:p>
                      <a:pPr>
                        <a:lnSpc>
                          <a:spcPct val="107000"/>
                        </a:lnSpc>
                        <a:spcAft>
                          <a:spcPts val="800"/>
                        </a:spcAft>
                      </a:pPr>
                      <a:r>
                        <a:rPr lang="en-US" sz="1400" kern="100">
                          <a:effectLst/>
                          <a:latin typeface="Times New Roman" panose="02020603050405020304" pitchFamily="18" charset="0"/>
                          <a:cs typeface="Times New Roman" panose="02020603050405020304" pitchFamily="18" charset="0"/>
                        </a:rPr>
                        <a:t>Cross-Industry Lead Discovery</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Gupta, R., Kumar, S.</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2021</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Lead Discovery, Cross-Industry</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Survey of service providers and their needs</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Identifies the potential of automation in finding leads for diverse services.</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Assess impact on lead quality versus quantity.</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Sample size may not represent all industries.</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066386348"/>
                  </a:ext>
                </a:extLst>
              </a:tr>
              <a:tr h="1160856">
                <a:tc>
                  <a:txBody>
                    <a:bodyPr/>
                    <a:lstStyle/>
                    <a:p>
                      <a:pPr>
                        <a:lnSpc>
                          <a:spcPct val="107000"/>
                        </a:lnSpc>
                        <a:spcAft>
                          <a:spcPts val="800"/>
                        </a:spcAft>
                      </a:pPr>
                      <a:r>
                        <a:rPr lang="en-US" sz="1400" kern="100">
                          <a:effectLst/>
                          <a:latin typeface="Times New Roman" panose="02020603050405020304" pitchFamily="18" charset="0"/>
                          <a:cs typeface="Times New Roman" panose="02020603050405020304" pitchFamily="18" charset="0"/>
                        </a:rPr>
                        <a:t>Multi-Industry Lead Generation</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latin typeface="Times New Roman" panose="02020603050405020304" pitchFamily="18" charset="0"/>
                          <a:cs typeface="Times New Roman" panose="02020603050405020304" pitchFamily="18" charset="0"/>
                        </a:rPr>
                        <a:t>Patel, N., Roy, S.</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latin typeface="Times New Roman" panose="02020603050405020304" pitchFamily="18" charset="0"/>
                          <a:cs typeface="Times New Roman" panose="02020603050405020304" pitchFamily="18" charset="0"/>
                        </a:rPr>
                        <a:t>2020</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latin typeface="Times New Roman" panose="02020603050405020304" pitchFamily="18" charset="0"/>
                          <a:cs typeface="Times New Roman" panose="02020603050405020304" pitchFamily="18" charset="0"/>
                        </a:rPr>
                        <a:t>Web Scraping, Multi-Industry Leads</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latin typeface="Times New Roman" panose="02020603050405020304" pitchFamily="18" charset="0"/>
                          <a:cs typeface="Times New Roman" panose="02020603050405020304" pitchFamily="18" charset="0"/>
                        </a:rPr>
                        <a:t>Case study on web scraping techniques</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latin typeface="Times New Roman" panose="02020603050405020304" pitchFamily="18" charset="0"/>
                          <a:cs typeface="Times New Roman" panose="02020603050405020304" pitchFamily="18" charset="0"/>
                        </a:rPr>
                        <a:t>Provides insights on using web scraping for lead generation across professions.</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a:effectLst/>
                          <a:latin typeface="Times New Roman" panose="02020603050405020304" pitchFamily="18" charset="0"/>
                          <a:cs typeface="Times New Roman" panose="02020603050405020304" pitchFamily="18" charset="0"/>
                        </a:rPr>
                        <a:t>Develop user-friendly tools for end-users.</a:t>
                      </a:r>
                      <a:endParaRPr lang="en-IN" sz="1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pPr>
                      <a:r>
                        <a:rPr lang="en-US" sz="1400" kern="100" dirty="0">
                          <a:effectLst/>
                          <a:latin typeface="Times New Roman" panose="02020603050405020304" pitchFamily="18" charset="0"/>
                          <a:cs typeface="Times New Roman" panose="02020603050405020304" pitchFamily="18" charset="0"/>
                        </a:rPr>
                        <a:t>Ethical concerns regarding scraping practices.</a:t>
                      </a:r>
                      <a:endParaRPr lang="en-IN" sz="1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26637109"/>
                  </a:ext>
                </a:extLst>
              </a:tr>
            </a:tbl>
          </a:graphicData>
        </a:graphic>
      </p:graphicFrame>
    </p:spTree>
    <p:extLst>
      <p:ext uri="{BB962C8B-B14F-4D97-AF65-F5344CB8AC3E}">
        <p14:creationId xmlns:p14="http://schemas.microsoft.com/office/powerpoint/2010/main" val="26560251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83390-6A08-2A10-61A0-2804413728DC}"/>
              </a:ext>
            </a:extLst>
          </p:cNvPr>
          <p:cNvSpPr>
            <a:spLocks noGrp="1"/>
          </p:cNvSpPr>
          <p:nvPr>
            <p:ph type="title"/>
          </p:nvPr>
        </p:nvSpPr>
        <p:spPr>
          <a:xfrm>
            <a:off x="1451843" y="522050"/>
            <a:ext cx="8419944" cy="1110344"/>
          </a:xfrm>
        </p:spPr>
        <p:txBody>
          <a:bodyPr>
            <a:normAutofit/>
          </a:bodyPr>
          <a:lstStyle/>
          <a:p>
            <a:pPr algn="ctr"/>
            <a:r>
              <a:rPr lang="en-US" sz="2800" b="1" cap="none" dirty="0">
                <a:latin typeface="Times New Roman" panose="02020603050405020304" pitchFamily="18" charset="0"/>
                <a:cs typeface="Times New Roman" panose="02020603050405020304" pitchFamily="18" charset="0"/>
              </a:rPr>
              <a:t>LITERATURE REVIEWS</a:t>
            </a:r>
            <a:endParaRPr lang="en-IN" sz="2800" dirty="0"/>
          </a:p>
        </p:txBody>
      </p:sp>
      <p:graphicFrame>
        <p:nvGraphicFramePr>
          <p:cNvPr id="4" name="Content Placeholder 3">
            <a:extLst>
              <a:ext uri="{FF2B5EF4-FFF2-40B4-BE49-F238E27FC236}">
                <a16:creationId xmlns:a16="http://schemas.microsoft.com/office/drawing/2014/main" id="{478D0D92-69F7-5B16-BBB2-627D70052E87}"/>
              </a:ext>
            </a:extLst>
          </p:cNvPr>
          <p:cNvGraphicFramePr>
            <a:graphicFrameLocks noGrp="1"/>
          </p:cNvGraphicFramePr>
          <p:nvPr>
            <p:ph idx="1"/>
            <p:extLst>
              <p:ext uri="{D42A27DB-BD31-4B8C-83A1-F6EECF244321}">
                <p14:modId xmlns:p14="http://schemas.microsoft.com/office/powerpoint/2010/main" val="1061769210"/>
              </p:ext>
            </p:extLst>
          </p:nvPr>
        </p:nvGraphicFramePr>
        <p:xfrm>
          <a:off x="944880" y="2011680"/>
          <a:ext cx="10435940" cy="3722445"/>
        </p:xfrm>
        <a:graphic>
          <a:graphicData uri="http://schemas.openxmlformats.org/drawingml/2006/table">
            <a:tbl>
              <a:tblPr firstRow="1" firstCol="1" bandRow="1">
                <a:tableStyleId>{5C22544A-7EE6-4342-B048-85BDC9FD1C3A}</a:tableStyleId>
              </a:tblPr>
              <a:tblGrid>
                <a:gridCol w="1209793">
                  <a:extLst>
                    <a:ext uri="{9D8B030D-6E8A-4147-A177-3AD203B41FA5}">
                      <a16:colId xmlns:a16="http://schemas.microsoft.com/office/drawing/2014/main" val="1822400258"/>
                    </a:ext>
                  </a:extLst>
                </a:gridCol>
                <a:gridCol w="1318021">
                  <a:extLst>
                    <a:ext uri="{9D8B030D-6E8A-4147-A177-3AD203B41FA5}">
                      <a16:colId xmlns:a16="http://schemas.microsoft.com/office/drawing/2014/main" val="483036662"/>
                    </a:ext>
                  </a:extLst>
                </a:gridCol>
                <a:gridCol w="1318021">
                  <a:extLst>
                    <a:ext uri="{9D8B030D-6E8A-4147-A177-3AD203B41FA5}">
                      <a16:colId xmlns:a16="http://schemas.microsoft.com/office/drawing/2014/main" val="4088166720"/>
                    </a:ext>
                  </a:extLst>
                </a:gridCol>
                <a:gridCol w="1318021">
                  <a:extLst>
                    <a:ext uri="{9D8B030D-6E8A-4147-A177-3AD203B41FA5}">
                      <a16:colId xmlns:a16="http://schemas.microsoft.com/office/drawing/2014/main" val="443880606"/>
                    </a:ext>
                  </a:extLst>
                </a:gridCol>
                <a:gridCol w="1318021">
                  <a:extLst>
                    <a:ext uri="{9D8B030D-6E8A-4147-A177-3AD203B41FA5}">
                      <a16:colId xmlns:a16="http://schemas.microsoft.com/office/drawing/2014/main" val="1008353094"/>
                    </a:ext>
                  </a:extLst>
                </a:gridCol>
                <a:gridCol w="1318021">
                  <a:extLst>
                    <a:ext uri="{9D8B030D-6E8A-4147-A177-3AD203B41FA5}">
                      <a16:colId xmlns:a16="http://schemas.microsoft.com/office/drawing/2014/main" val="3875522936"/>
                    </a:ext>
                  </a:extLst>
                </a:gridCol>
                <a:gridCol w="1318021">
                  <a:extLst>
                    <a:ext uri="{9D8B030D-6E8A-4147-A177-3AD203B41FA5}">
                      <a16:colId xmlns:a16="http://schemas.microsoft.com/office/drawing/2014/main" val="3557394808"/>
                    </a:ext>
                  </a:extLst>
                </a:gridCol>
                <a:gridCol w="1318021">
                  <a:extLst>
                    <a:ext uri="{9D8B030D-6E8A-4147-A177-3AD203B41FA5}">
                      <a16:colId xmlns:a16="http://schemas.microsoft.com/office/drawing/2014/main" val="2820240011"/>
                    </a:ext>
                  </a:extLst>
                </a:gridCol>
              </a:tblGrid>
              <a:tr h="328979">
                <a:tc>
                  <a:txBody>
                    <a:bodyPr/>
                    <a:lstStyle/>
                    <a:p>
                      <a:pPr>
                        <a:lnSpc>
                          <a:spcPct val="107000"/>
                        </a:lnSpc>
                        <a:spcAft>
                          <a:spcPts val="800"/>
                        </a:spcAft>
                      </a:pPr>
                      <a:r>
                        <a:rPr lang="en-US" sz="1600" kern="100" dirty="0">
                          <a:effectLst/>
                          <a:latin typeface="Times New Roman" panose="02020603050405020304" pitchFamily="18" charset="0"/>
                          <a:cs typeface="Times New Roman" panose="02020603050405020304" pitchFamily="18" charset="0"/>
                        </a:rPr>
                        <a:t>Title</a:t>
                      </a:r>
                      <a:endParaRPr lang="en-IN"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tc>
                  <a:txBody>
                    <a:bodyPr/>
                    <a:lstStyle/>
                    <a:p>
                      <a:pPr>
                        <a:lnSpc>
                          <a:spcPct val="107000"/>
                        </a:lnSpc>
                        <a:spcAft>
                          <a:spcPts val="800"/>
                        </a:spcAft>
                      </a:pPr>
                      <a:r>
                        <a:rPr lang="en-US" sz="1600" kern="100">
                          <a:effectLst/>
                          <a:latin typeface="Times New Roman" panose="02020603050405020304" pitchFamily="18" charset="0"/>
                          <a:cs typeface="Times New Roman" panose="02020603050405020304" pitchFamily="18" charset="0"/>
                        </a:rPr>
                        <a:t>Author(s)</a:t>
                      </a:r>
                      <a:endParaRPr lang="en-IN"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tc>
                  <a:txBody>
                    <a:bodyPr/>
                    <a:lstStyle/>
                    <a:p>
                      <a:pPr>
                        <a:lnSpc>
                          <a:spcPct val="107000"/>
                        </a:lnSpc>
                        <a:spcAft>
                          <a:spcPts val="800"/>
                        </a:spcAft>
                      </a:pPr>
                      <a:r>
                        <a:rPr lang="en-US" sz="1600" kern="100">
                          <a:effectLst/>
                          <a:latin typeface="Times New Roman" panose="02020603050405020304" pitchFamily="18" charset="0"/>
                          <a:cs typeface="Times New Roman" panose="02020603050405020304" pitchFamily="18" charset="0"/>
                        </a:rPr>
                        <a:t>Year</a:t>
                      </a:r>
                      <a:endParaRPr lang="en-IN"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tc>
                  <a:txBody>
                    <a:bodyPr/>
                    <a:lstStyle/>
                    <a:p>
                      <a:pPr>
                        <a:lnSpc>
                          <a:spcPct val="107000"/>
                        </a:lnSpc>
                        <a:spcAft>
                          <a:spcPts val="800"/>
                        </a:spcAft>
                      </a:pPr>
                      <a:r>
                        <a:rPr lang="en-US" sz="1600" kern="100">
                          <a:effectLst/>
                          <a:latin typeface="Times New Roman" panose="02020603050405020304" pitchFamily="18" charset="0"/>
                          <a:cs typeface="Times New Roman" panose="02020603050405020304" pitchFamily="18" charset="0"/>
                        </a:rPr>
                        <a:t>Keywords</a:t>
                      </a:r>
                      <a:endParaRPr lang="en-IN"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tc>
                  <a:txBody>
                    <a:bodyPr/>
                    <a:lstStyle/>
                    <a:p>
                      <a:pPr>
                        <a:lnSpc>
                          <a:spcPct val="107000"/>
                        </a:lnSpc>
                        <a:spcAft>
                          <a:spcPts val="800"/>
                        </a:spcAft>
                      </a:pPr>
                      <a:r>
                        <a:rPr lang="en-US" sz="1600" kern="100">
                          <a:effectLst/>
                          <a:latin typeface="Times New Roman" panose="02020603050405020304" pitchFamily="18" charset="0"/>
                          <a:cs typeface="Times New Roman" panose="02020603050405020304" pitchFamily="18" charset="0"/>
                        </a:rPr>
                        <a:t>Methodology</a:t>
                      </a:r>
                      <a:endParaRPr lang="en-IN"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tc>
                  <a:txBody>
                    <a:bodyPr/>
                    <a:lstStyle/>
                    <a:p>
                      <a:pPr>
                        <a:lnSpc>
                          <a:spcPct val="107000"/>
                        </a:lnSpc>
                        <a:spcAft>
                          <a:spcPts val="800"/>
                        </a:spcAft>
                      </a:pPr>
                      <a:r>
                        <a:rPr lang="en-US" sz="1600" kern="100">
                          <a:effectLst/>
                          <a:latin typeface="Times New Roman" panose="02020603050405020304" pitchFamily="18" charset="0"/>
                          <a:cs typeface="Times New Roman" panose="02020603050405020304" pitchFamily="18" charset="0"/>
                        </a:rPr>
                        <a:t>Findings</a:t>
                      </a:r>
                      <a:endParaRPr lang="en-IN"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tc>
                  <a:txBody>
                    <a:bodyPr/>
                    <a:lstStyle/>
                    <a:p>
                      <a:pPr>
                        <a:lnSpc>
                          <a:spcPct val="107000"/>
                        </a:lnSpc>
                        <a:spcAft>
                          <a:spcPts val="800"/>
                        </a:spcAft>
                      </a:pPr>
                      <a:r>
                        <a:rPr lang="en-US" sz="1600" kern="100">
                          <a:effectLst/>
                          <a:latin typeface="Times New Roman" panose="02020603050405020304" pitchFamily="18" charset="0"/>
                          <a:cs typeface="Times New Roman" panose="02020603050405020304" pitchFamily="18" charset="0"/>
                        </a:rPr>
                        <a:t>Future Work</a:t>
                      </a:r>
                      <a:endParaRPr lang="en-IN"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tc>
                  <a:txBody>
                    <a:bodyPr/>
                    <a:lstStyle/>
                    <a:p>
                      <a:pPr>
                        <a:lnSpc>
                          <a:spcPct val="107000"/>
                        </a:lnSpc>
                        <a:spcAft>
                          <a:spcPts val="800"/>
                        </a:spcAft>
                      </a:pPr>
                      <a:r>
                        <a:rPr lang="en-US" sz="1600" kern="100">
                          <a:effectLst/>
                          <a:latin typeface="Times New Roman" panose="02020603050405020304" pitchFamily="18" charset="0"/>
                          <a:cs typeface="Times New Roman" panose="02020603050405020304" pitchFamily="18" charset="0"/>
                        </a:rPr>
                        <a:t>Limitations</a:t>
                      </a:r>
                      <a:endParaRPr lang="en-IN"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extLst>
                  <a:ext uri="{0D108BD9-81ED-4DB2-BD59-A6C34878D82A}">
                    <a16:rowId xmlns:a16="http://schemas.microsoft.com/office/drawing/2014/main" val="1346464542"/>
                  </a:ext>
                </a:extLst>
              </a:tr>
              <a:tr h="1573821">
                <a:tc>
                  <a:txBody>
                    <a:bodyPr/>
                    <a:lstStyle/>
                    <a:p>
                      <a:pPr>
                        <a:lnSpc>
                          <a:spcPct val="107000"/>
                        </a:lnSpc>
                        <a:spcAft>
                          <a:spcPts val="800"/>
                        </a:spcAft>
                      </a:pPr>
                      <a:r>
                        <a:rPr lang="en-US" sz="1600" kern="100" dirty="0">
                          <a:effectLst/>
                          <a:latin typeface="Times New Roman" panose="02020603050405020304" pitchFamily="18" charset="0"/>
                          <a:cs typeface="Times New Roman" panose="02020603050405020304" pitchFamily="18" charset="0"/>
                        </a:rPr>
                        <a:t>Web Scraping Techniques for Lead Generation</a:t>
                      </a:r>
                      <a:endParaRPr lang="en-IN"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tc>
                  <a:txBody>
                    <a:bodyPr/>
                    <a:lstStyle/>
                    <a:p>
                      <a:pPr>
                        <a:lnSpc>
                          <a:spcPct val="107000"/>
                        </a:lnSpc>
                        <a:spcAft>
                          <a:spcPts val="800"/>
                        </a:spcAft>
                      </a:pPr>
                      <a:r>
                        <a:rPr lang="en-US" sz="1600" kern="100" dirty="0">
                          <a:effectLst/>
                          <a:latin typeface="Times New Roman" panose="02020603050405020304" pitchFamily="18" charset="0"/>
                          <a:cs typeface="Times New Roman" panose="02020603050405020304" pitchFamily="18" charset="0"/>
                        </a:rPr>
                        <a:t>Lee, C. H., Kim, J.</a:t>
                      </a:r>
                      <a:endParaRPr lang="en-IN"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tc>
                  <a:txBody>
                    <a:bodyPr/>
                    <a:lstStyle/>
                    <a:p>
                      <a:pPr>
                        <a:lnSpc>
                          <a:spcPct val="107000"/>
                        </a:lnSpc>
                        <a:spcAft>
                          <a:spcPts val="800"/>
                        </a:spcAft>
                      </a:pPr>
                      <a:r>
                        <a:rPr lang="en-US" sz="1600" kern="100">
                          <a:effectLst/>
                          <a:latin typeface="Times New Roman" panose="02020603050405020304" pitchFamily="18" charset="0"/>
                          <a:cs typeface="Times New Roman" panose="02020603050405020304" pitchFamily="18" charset="0"/>
                        </a:rPr>
                        <a:t>2019</a:t>
                      </a:r>
                      <a:endParaRPr lang="en-IN"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tc>
                  <a:txBody>
                    <a:bodyPr/>
                    <a:lstStyle/>
                    <a:p>
                      <a:pPr>
                        <a:lnSpc>
                          <a:spcPct val="107000"/>
                        </a:lnSpc>
                        <a:spcAft>
                          <a:spcPts val="800"/>
                        </a:spcAft>
                      </a:pPr>
                      <a:r>
                        <a:rPr lang="en-US" sz="1600" kern="100">
                          <a:effectLst/>
                          <a:latin typeface="Times New Roman" panose="02020603050405020304" pitchFamily="18" charset="0"/>
                          <a:cs typeface="Times New Roman" panose="02020603050405020304" pitchFamily="18" charset="0"/>
                        </a:rPr>
                        <a:t>Web Scraping, Techniques</a:t>
                      </a:r>
                      <a:endParaRPr lang="en-IN"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tc>
                  <a:txBody>
                    <a:bodyPr/>
                    <a:lstStyle/>
                    <a:p>
                      <a:pPr>
                        <a:lnSpc>
                          <a:spcPct val="107000"/>
                        </a:lnSpc>
                        <a:spcAft>
                          <a:spcPts val="800"/>
                        </a:spcAft>
                      </a:pPr>
                      <a:r>
                        <a:rPr lang="en-US" sz="1600" kern="100" dirty="0">
                          <a:effectLst/>
                          <a:latin typeface="Times New Roman" panose="02020603050405020304" pitchFamily="18" charset="0"/>
                          <a:cs typeface="Times New Roman" panose="02020603050405020304" pitchFamily="18" charset="0"/>
                        </a:rPr>
                        <a:t>Comparison of scraping techniques</a:t>
                      </a:r>
                      <a:endParaRPr lang="en-IN"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tc>
                  <a:txBody>
                    <a:bodyPr/>
                    <a:lstStyle/>
                    <a:p>
                      <a:pPr>
                        <a:lnSpc>
                          <a:spcPct val="107000"/>
                        </a:lnSpc>
                        <a:spcAft>
                          <a:spcPts val="800"/>
                        </a:spcAft>
                      </a:pPr>
                      <a:r>
                        <a:rPr lang="en-US" sz="1600" kern="100">
                          <a:effectLst/>
                          <a:latin typeface="Times New Roman" panose="02020603050405020304" pitchFamily="18" charset="0"/>
                          <a:cs typeface="Times New Roman" panose="02020603050405020304" pitchFamily="18" charset="0"/>
                        </a:rPr>
                        <a:t>Analyzes effectiveness of different scraping methods in data collection.</a:t>
                      </a:r>
                      <a:endParaRPr lang="en-IN"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tc>
                  <a:txBody>
                    <a:bodyPr/>
                    <a:lstStyle/>
                    <a:p>
                      <a:pPr>
                        <a:lnSpc>
                          <a:spcPct val="107000"/>
                        </a:lnSpc>
                        <a:spcAft>
                          <a:spcPts val="800"/>
                        </a:spcAft>
                      </a:pPr>
                      <a:r>
                        <a:rPr lang="en-US" sz="1600" kern="100">
                          <a:effectLst/>
                          <a:latin typeface="Times New Roman" panose="02020603050405020304" pitchFamily="18" charset="0"/>
                          <a:cs typeface="Times New Roman" panose="02020603050405020304" pitchFamily="18" charset="0"/>
                        </a:rPr>
                        <a:t>Enhance algorithms to improve data accuracy.</a:t>
                      </a:r>
                      <a:endParaRPr lang="en-IN"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tc>
                  <a:txBody>
                    <a:bodyPr/>
                    <a:lstStyle/>
                    <a:p>
                      <a:pPr>
                        <a:lnSpc>
                          <a:spcPct val="107000"/>
                        </a:lnSpc>
                        <a:spcAft>
                          <a:spcPts val="800"/>
                        </a:spcAft>
                      </a:pPr>
                      <a:r>
                        <a:rPr lang="en-US" sz="1600" kern="100" dirty="0">
                          <a:effectLst/>
                          <a:latin typeface="Times New Roman" panose="02020603050405020304" pitchFamily="18" charset="0"/>
                          <a:cs typeface="Times New Roman" panose="02020603050405020304" pitchFamily="18" charset="0"/>
                        </a:rPr>
                        <a:t>Performance varies by website structure.</a:t>
                      </a:r>
                      <a:endParaRPr lang="en-IN"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extLst>
                  <a:ext uri="{0D108BD9-81ED-4DB2-BD59-A6C34878D82A}">
                    <a16:rowId xmlns:a16="http://schemas.microsoft.com/office/drawing/2014/main" val="1951437852"/>
                  </a:ext>
                </a:extLst>
              </a:tr>
              <a:tr h="1819645">
                <a:tc>
                  <a:txBody>
                    <a:bodyPr/>
                    <a:lstStyle/>
                    <a:p>
                      <a:pPr>
                        <a:lnSpc>
                          <a:spcPct val="107000"/>
                        </a:lnSpc>
                        <a:spcAft>
                          <a:spcPts val="800"/>
                        </a:spcAft>
                      </a:pPr>
                      <a:r>
                        <a:rPr lang="en-US" sz="1600" kern="100">
                          <a:effectLst/>
                          <a:latin typeface="Times New Roman" panose="02020603050405020304" pitchFamily="18" charset="0"/>
                          <a:cs typeface="Times New Roman" panose="02020603050405020304" pitchFamily="18" charset="0"/>
                        </a:rPr>
                        <a:t>Targeting Leads in Various Professions</a:t>
                      </a:r>
                      <a:endParaRPr lang="en-IN" sz="16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tc>
                  <a:txBody>
                    <a:bodyPr/>
                    <a:lstStyle/>
                    <a:p>
                      <a:pPr>
                        <a:lnSpc>
                          <a:spcPct val="107000"/>
                        </a:lnSpc>
                        <a:spcAft>
                          <a:spcPts val="800"/>
                        </a:spcAft>
                      </a:pPr>
                      <a:r>
                        <a:rPr lang="en-US" sz="1600" kern="100" dirty="0">
                          <a:effectLst/>
                          <a:latin typeface="Times New Roman" panose="02020603050405020304" pitchFamily="18" charset="0"/>
                          <a:cs typeface="Times New Roman" panose="02020603050405020304" pitchFamily="18" charset="0"/>
                        </a:rPr>
                        <a:t>Brown, T., James, H.</a:t>
                      </a:r>
                      <a:endParaRPr lang="en-IN"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tc>
                  <a:txBody>
                    <a:bodyPr/>
                    <a:lstStyle/>
                    <a:p>
                      <a:pPr>
                        <a:lnSpc>
                          <a:spcPct val="107000"/>
                        </a:lnSpc>
                        <a:spcAft>
                          <a:spcPts val="800"/>
                        </a:spcAft>
                      </a:pPr>
                      <a:r>
                        <a:rPr lang="en-US" sz="1600" kern="100" dirty="0">
                          <a:effectLst/>
                          <a:latin typeface="Times New Roman" panose="02020603050405020304" pitchFamily="18" charset="0"/>
                          <a:cs typeface="Times New Roman" panose="02020603050405020304" pitchFamily="18" charset="0"/>
                        </a:rPr>
                        <a:t>2018</a:t>
                      </a:r>
                      <a:endParaRPr lang="en-IN"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tc>
                  <a:txBody>
                    <a:bodyPr/>
                    <a:lstStyle/>
                    <a:p>
                      <a:pPr>
                        <a:lnSpc>
                          <a:spcPct val="107000"/>
                        </a:lnSpc>
                        <a:spcAft>
                          <a:spcPts val="800"/>
                        </a:spcAft>
                      </a:pPr>
                      <a:r>
                        <a:rPr lang="en-US" sz="1600" kern="100" dirty="0">
                          <a:effectLst/>
                          <a:latin typeface="Times New Roman" panose="02020603050405020304" pitchFamily="18" charset="0"/>
                          <a:cs typeface="Times New Roman" panose="02020603050405020304" pitchFamily="18" charset="0"/>
                        </a:rPr>
                        <a:t>Targeting Leads, Professional Services</a:t>
                      </a:r>
                      <a:endParaRPr lang="en-IN"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tc>
                  <a:txBody>
                    <a:bodyPr/>
                    <a:lstStyle/>
                    <a:p>
                      <a:pPr>
                        <a:lnSpc>
                          <a:spcPct val="107000"/>
                        </a:lnSpc>
                        <a:spcAft>
                          <a:spcPts val="800"/>
                        </a:spcAft>
                      </a:pPr>
                      <a:r>
                        <a:rPr lang="en-US" sz="1600" kern="100" dirty="0">
                          <a:effectLst/>
                          <a:latin typeface="Times New Roman" panose="02020603050405020304" pitchFamily="18" charset="0"/>
                          <a:cs typeface="Times New Roman" panose="02020603050405020304" pitchFamily="18" charset="0"/>
                        </a:rPr>
                        <a:t>Empirical analysis of lead targeting methods</a:t>
                      </a:r>
                      <a:endParaRPr lang="en-IN"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tc>
                  <a:txBody>
                    <a:bodyPr/>
                    <a:lstStyle/>
                    <a:p>
                      <a:pPr>
                        <a:lnSpc>
                          <a:spcPct val="107000"/>
                        </a:lnSpc>
                        <a:spcAft>
                          <a:spcPts val="800"/>
                        </a:spcAft>
                      </a:pPr>
                      <a:r>
                        <a:rPr lang="en-US" sz="1600" kern="100" dirty="0">
                          <a:effectLst/>
                          <a:latin typeface="Times New Roman" panose="02020603050405020304" pitchFamily="18" charset="0"/>
                          <a:cs typeface="Times New Roman" panose="02020603050405020304" pitchFamily="18" charset="0"/>
                        </a:rPr>
                        <a:t>Shows how targeted approaches can improve lead conversion rates.</a:t>
                      </a:r>
                      <a:endParaRPr lang="en-IN"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tc>
                  <a:txBody>
                    <a:bodyPr/>
                    <a:lstStyle/>
                    <a:p>
                      <a:pPr>
                        <a:lnSpc>
                          <a:spcPct val="107000"/>
                        </a:lnSpc>
                        <a:spcAft>
                          <a:spcPts val="800"/>
                        </a:spcAft>
                      </a:pPr>
                      <a:r>
                        <a:rPr lang="en-US" sz="1600" kern="100" dirty="0">
                          <a:effectLst/>
                          <a:latin typeface="Times New Roman" panose="02020603050405020304" pitchFamily="18" charset="0"/>
                          <a:cs typeface="Times New Roman" panose="02020603050405020304" pitchFamily="18" charset="0"/>
                        </a:rPr>
                        <a:t>Investigate machine learning for predictive targeting.</a:t>
                      </a:r>
                      <a:endParaRPr lang="en-IN"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tc>
                  <a:txBody>
                    <a:bodyPr/>
                    <a:lstStyle/>
                    <a:p>
                      <a:pPr>
                        <a:lnSpc>
                          <a:spcPct val="107000"/>
                        </a:lnSpc>
                        <a:spcAft>
                          <a:spcPts val="800"/>
                        </a:spcAft>
                      </a:pPr>
                      <a:r>
                        <a:rPr lang="en-US" sz="1600" kern="100" dirty="0">
                          <a:effectLst/>
                          <a:latin typeface="Times New Roman" panose="02020603050405020304" pitchFamily="18" charset="0"/>
                          <a:cs typeface="Times New Roman" panose="02020603050405020304" pitchFamily="18" charset="0"/>
                        </a:rPr>
                        <a:t>Data availability may skew results.</a:t>
                      </a:r>
                      <a:endParaRPr lang="en-IN" sz="16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8391" marR="8391" marT="8391" marB="8391" anchor="ctr"/>
                </a:tc>
                <a:extLst>
                  <a:ext uri="{0D108BD9-81ED-4DB2-BD59-A6C34878D82A}">
                    <a16:rowId xmlns:a16="http://schemas.microsoft.com/office/drawing/2014/main" val="3395858316"/>
                  </a:ext>
                </a:extLst>
              </a:tr>
            </a:tbl>
          </a:graphicData>
        </a:graphic>
      </p:graphicFrame>
    </p:spTree>
    <p:extLst>
      <p:ext uri="{BB962C8B-B14F-4D97-AF65-F5344CB8AC3E}">
        <p14:creationId xmlns:p14="http://schemas.microsoft.com/office/powerpoint/2010/main" val="3005399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82D37-4C69-B97F-5B31-74FA96E4672E}"/>
              </a:ext>
            </a:extLst>
          </p:cNvPr>
          <p:cNvSpPr>
            <a:spLocks noGrp="1"/>
          </p:cNvSpPr>
          <p:nvPr>
            <p:ph type="title"/>
          </p:nvPr>
        </p:nvSpPr>
        <p:spPr/>
        <p:txBody>
          <a:bodyPr>
            <a:normAutofit/>
          </a:bodyPr>
          <a:lstStyle/>
          <a:p>
            <a:pPr algn="ctr"/>
            <a:r>
              <a:rPr lang="en-IN" sz="2800" b="1" dirty="0">
                <a:latin typeface="Times New Roman" panose="02020603050405020304" pitchFamily="18" charset="0"/>
                <a:cs typeface="Times New Roman" panose="02020603050405020304" pitchFamily="18" charset="0"/>
              </a:rPr>
              <a:t>COMPARISON BETWEEN REFERENCE PAPERS AND OUR APPLICATION</a:t>
            </a:r>
          </a:p>
        </p:txBody>
      </p:sp>
      <p:graphicFrame>
        <p:nvGraphicFramePr>
          <p:cNvPr id="6" name="Table 5">
            <a:extLst>
              <a:ext uri="{FF2B5EF4-FFF2-40B4-BE49-F238E27FC236}">
                <a16:creationId xmlns:a16="http://schemas.microsoft.com/office/drawing/2014/main" id="{DAE147DF-3ED5-C7E8-11FA-28ABC421299D}"/>
              </a:ext>
            </a:extLst>
          </p:cNvPr>
          <p:cNvGraphicFramePr>
            <a:graphicFrameLocks noGrp="1"/>
          </p:cNvGraphicFramePr>
          <p:nvPr>
            <p:extLst>
              <p:ext uri="{D42A27DB-BD31-4B8C-83A1-F6EECF244321}">
                <p14:modId xmlns:p14="http://schemas.microsoft.com/office/powerpoint/2010/main" val="1829114964"/>
              </p:ext>
            </p:extLst>
          </p:nvPr>
        </p:nvGraphicFramePr>
        <p:xfrm>
          <a:off x="2295331" y="1954373"/>
          <a:ext cx="7044610" cy="3737300"/>
        </p:xfrm>
        <a:graphic>
          <a:graphicData uri="http://schemas.openxmlformats.org/drawingml/2006/table">
            <a:tbl>
              <a:tblPr firstRow="1" bandRow="1">
                <a:tableStyleId>{5C22544A-7EE6-4342-B048-85BDC9FD1C3A}</a:tableStyleId>
              </a:tblPr>
              <a:tblGrid>
                <a:gridCol w="3522305">
                  <a:extLst>
                    <a:ext uri="{9D8B030D-6E8A-4147-A177-3AD203B41FA5}">
                      <a16:colId xmlns:a16="http://schemas.microsoft.com/office/drawing/2014/main" val="1578728321"/>
                    </a:ext>
                  </a:extLst>
                </a:gridCol>
                <a:gridCol w="3522305">
                  <a:extLst>
                    <a:ext uri="{9D8B030D-6E8A-4147-A177-3AD203B41FA5}">
                      <a16:colId xmlns:a16="http://schemas.microsoft.com/office/drawing/2014/main" val="3010345242"/>
                    </a:ext>
                  </a:extLst>
                </a:gridCol>
              </a:tblGrid>
              <a:tr h="595772">
                <a:tc>
                  <a:txBody>
                    <a:bodyPr/>
                    <a:lstStyle/>
                    <a:p>
                      <a:r>
                        <a:rPr lang="en-IN" sz="1800" dirty="0">
                          <a:latin typeface="Times New Roman" panose="02020603050405020304" pitchFamily="18" charset="0"/>
                          <a:cs typeface="Times New Roman" panose="02020603050405020304" pitchFamily="18" charset="0"/>
                        </a:rPr>
                        <a:t>Reference Paper</a:t>
                      </a:r>
                    </a:p>
                  </a:txBody>
                  <a:tcPr/>
                </a:tc>
                <a:tc>
                  <a:txBody>
                    <a:bodyPr/>
                    <a:lstStyle/>
                    <a:p>
                      <a:r>
                        <a:rPr lang="en-IN" sz="1800" dirty="0">
                          <a:latin typeface="Times New Roman" panose="02020603050405020304" pitchFamily="18" charset="0"/>
                          <a:cs typeface="Times New Roman" panose="02020603050405020304" pitchFamily="18" charset="0"/>
                        </a:rPr>
                        <a:t>Our project</a:t>
                      </a:r>
                    </a:p>
                  </a:txBody>
                  <a:tcPr/>
                </a:tc>
                <a:extLst>
                  <a:ext uri="{0D108BD9-81ED-4DB2-BD59-A6C34878D82A}">
                    <a16:rowId xmlns:a16="http://schemas.microsoft.com/office/drawing/2014/main" val="555854075"/>
                  </a:ext>
                </a:extLst>
              </a:tr>
              <a:tr h="742512">
                <a:tc>
                  <a:txBody>
                    <a:bodyPr/>
                    <a:lstStyle/>
                    <a:p>
                      <a:r>
                        <a:rPr lang="en-IN" sz="1800" dirty="0">
                          <a:latin typeface="Times New Roman" panose="02020603050405020304" pitchFamily="18" charset="0"/>
                          <a:cs typeface="Times New Roman" panose="02020603050405020304" pitchFamily="18" charset="0"/>
                        </a:rPr>
                        <a:t>Lead generation in real estate industry</a:t>
                      </a:r>
                    </a:p>
                  </a:txBody>
                  <a:tcPr/>
                </a:tc>
                <a:tc>
                  <a:txBody>
                    <a:bodyPr/>
                    <a:lstStyle/>
                    <a:p>
                      <a:r>
                        <a:rPr lang="en-IN" sz="1800" dirty="0">
                          <a:latin typeface="Times New Roman" panose="02020603050405020304" pitchFamily="18" charset="0"/>
                          <a:cs typeface="Times New Roman" panose="02020603050405020304" pitchFamily="18" charset="0"/>
                        </a:rPr>
                        <a:t>Basic Lead generation for multiple businesses.</a:t>
                      </a:r>
                    </a:p>
                  </a:txBody>
                  <a:tcPr/>
                </a:tc>
                <a:extLst>
                  <a:ext uri="{0D108BD9-81ED-4DB2-BD59-A6C34878D82A}">
                    <a16:rowId xmlns:a16="http://schemas.microsoft.com/office/drawing/2014/main" val="2354601101"/>
                  </a:ext>
                </a:extLst>
              </a:tr>
              <a:tr h="1060732">
                <a:tc>
                  <a:txBody>
                    <a:bodyPr/>
                    <a:lstStyle/>
                    <a:p>
                      <a:r>
                        <a:rPr lang="en-IN" sz="1800" dirty="0">
                          <a:latin typeface="Times New Roman" panose="02020603050405020304" pitchFamily="18" charset="0"/>
                          <a:cs typeface="Times New Roman" panose="02020603050405020304" pitchFamily="18" charset="0"/>
                        </a:rPr>
                        <a:t>Reference papers having major focus on benefits of user side clients.</a:t>
                      </a:r>
                    </a:p>
                  </a:txBody>
                  <a:tcPr/>
                </a:tc>
                <a:tc>
                  <a:txBody>
                    <a:bodyPr/>
                    <a:lstStyle/>
                    <a:p>
                      <a:r>
                        <a:rPr lang="en-IN" sz="1800" dirty="0">
                          <a:latin typeface="Times New Roman" panose="02020603050405020304" pitchFamily="18" charset="0"/>
                          <a:cs typeface="Times New Roman" panose="02020603050405020304" pitchFamily="18" charset="0"/>
                        </a:rPr>
                        <a:t>But our system is having both clients and service provider benefits.</a:t>
                      </a:r>
                    </a:p>
                  </a:txBody>
                  <a:tcPr/>
                </a:tc>
                <a:extLst>
                  <a:ext uri="{0D108BD9-81ED-4DB2-BD59-A6C34878D82A}">
                    <a16:rowId xmlns:a16="http://schemas.microsoft.com/office/drawing/2014/main" val="1754020938"/>
                  </a:ext>
                </a:extLst>
              </a:tr>
              <a:tr h="595772">
                <a:tc>
                  <a:txBody>
                    <a:bodyPr/>
                    <a:lstStyle/>
                    <a:p>
                      <a:r>
                        <a:rPr lang="en-IN" sz="1800" dirty="0">
                          <a:latin typeface="Times New Roman" panose="02020603050405020304" pitchFamily="18" charset="0"/>
                          <a:cs typeface="Times New Roman" panose="02020603050405020304" pitchFamily="18" charset="0"/>
                        </a:rPr>
                        <a:t>Less Scalable</a:t>
                      </a:r>
                    </a:p>
                  </a:txBody>
                  <a:tcPr/>
                </a:tc>
                <a:tc>
                  <a:txBody>
                    <a:bodyPr/>
                    <a:lstStyle/>
                    <a:p>
                      <a:r>
                        <a:rPr lang="en-IN" sz="1800" dirty="0">
                          <a:latin typeface="Times New Roman" panose="02020603050405020304" pitchFamily="18" charset="0"/>
                          <a:cs typeface="Times New Roman" panose="02020603050405020304" pitchFamily="18" charset="0"/>
                        </a:rPr>
                        <a:t>More Scalable</a:t>
                      </a:r>
                    </a:p>
                  </a:txBody>
                  <a:tcPr/>
                </a:tc>
                <a:extLst>
                  <a:ext uri="{0D108BD9-81ED-4DB2-BD59-A6C34878D82A}">
                    <a16:rowId xmlns:a16="http://schemas.microsoft.com/office/drawing/2014/main" val="2929462111"/>
                  </a:ext>
                </a:extLst>
              </a:tr>
              <a:tr h="742512">
                <a:tc>
                  <a:txBody>
                    <a:bodyPr/>
                    <a:lstStyle/>
                    <a:p>
                      <a:r>
                        <a:rPr lang="en-IN" sz="1800" dirty="0">
                          <a:latin typeface="Times New Roman" panose="02020603050405020304" pitchFamily="18" charset="0"/>
                          <a:cs typeface="Times New Roman" panose="02020603050405020304" pitchFamily="18" charset="0"/>
                        </a:rPr>
                        <a:t>Tracking system of work is not possible</a:t>
                      </a:r>
                    </a:p>
                  </a:txBody>
                  <a:tcPr/>
                </a:tc>
                <a:tc>
                  <a:txBody>
                    <a:bodyPr/>
                    <a:lstStyle/>
                    <a:p>
                      <a:r>
                        <a:rPr lang="en-IN" sz="1800" dirty="0">
                          <a:latin typeface="Times New Roman" panose="02020603050405020304" pitchFamily="18" charset="0"/>
                          <a:cs typeface="Times New Roman" panose="02020603050405020304" pitchFamily="18" charset="0"/>
                        </a:rPr>
                        <a:t>Tracking system of work is possible</a:t>
                      </a:r>
                    </a:p>
                  </a:txBody>
                  <a:tcPr/>
                </a:tc>
                <a:extLst>
                  <a:ext uri="{0D108BD9-81ED-4DB2-BD59-A6C34878D82A}">
                    <a16:rowId xmlns:a16="http://schemas.microsoft.com/office/drawing/2014/main" val="3647713404"/>
                  </a:ext>
                </a:extLst>
              </a:tr>
            </a:tbl>
          </a:graphicData>
        </a:graphic>
      </p:graphicFrame>
    </p:spTree>
    <p:extLst>
      <p:ext uri="{BB962C8B-B14F-4D97-AF65-F5344CB8AC3E}">
        <p14:creationId xmlns:p14="http://schemas.microsoft.com/office/powerpoint/2010/main" val="134190885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1426</TotalTime>
  <Words>1418</Words>
  <Application>Microsoft Office PowerPoint</Application>
  <PresentationFormat>Widescreen</PresentationFormat>
  <Paragraphs>171</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Aptos</vt:lpstr>
      <vt:lpstr>Arial</vt:lpstr>
      <vt:lpstr>Calibri</vt:lpstr>
      <vt:lpstr>Calibri Light</vt:lpstr>
      <vt:lpstr>Courier New</vt:lpstr>
      <vt:lpstr>Symbol</vt:lpstr>
      <vt:lpstr>Times New Roman</vt:lpstr>
      <vt:lpstr>Retrospect</vt:lpstr>
      <vt:lpstr>SKN Sinhgad Institute of Technology &amp; Science, Kusgaon (Bk), Lonavala.</vt:lpstr>
      <vt:lpstr>CONTENTS</vt:lpstr>
      <vt:lpstr>PROBLEM STATEMENT</vt:lpstr>
      <vt:lpstr>INTRODUCTION</vt:lpstr>
      <vt:lpstr>KEYWORDS</vt:lpstr>
      <vt:lpstr>             OBJECTIVE</vt:lpstr>
      <vt:lpstr>LITERATURE REVIEWS</vt:lpstr>
      <vt:lpstr>LITERATURE REVIEWS</vt:lpstr>
      <vt:lpstr>COMPARISON BETWEEN REFERENCE PAPERS AND OUR APPLICATION</vt:lpstr>
      <vt:lpstr>  FLOWCHART</vt:lpstr>
      <vt:lpstr>METHODOLOGY</vt:lpstr>
      <vt:lpstr>TECHNOLOGY STACK</vt:lpstr>
      <vt:lpstr>SCREEN SHORTS: Front-End</vt:lpstr>
      <vt:lpstr>SCREEN SHORTS: Front-End</vt:lpstr>
      <vt:lpstr>SCREEN SHORTS: Front-End</vt:lpstr>
      <vt:lpstr>SCREEN SHORTS: Front-End</vt:lpstr>
      <vt:lpstr>SCREEN SHORTS: WEB SCRAPING </vt:lpstr>
      <vt:lpstr> RESULTS</vt:lpstr>
      <vt:lpstr>PowerPoint Presentation</vt:lpstr>
      <vt:lpstr> RESULTS</vt:lpstr>
      <vt:lpstr>CHALLENGES </vt:lpstr>
      <vt:lpstr>CONCLUSION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Ravi Timkekar</cp:lastModifiedBy>
  <cp:revision>46</cp:revision>
  <dcterms:created xsi:type="dcterms:W3CDTF">2024-08-25T15:46:15Z</dcterms:created>
  <dcterms:modified xsi:type="dcterms:W3CDTF">2025-06-08T14:03:15Z</dcterms:modified>
</cp:coreProperties>
</file>