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7" r:id="rId4"/>
  </p:sldMasterIdLst>
  <p:notesMasterIdLst>
    <p:notesMasterId r:id="rId54"/>
  </p:notesMasterIdLst>
  <p:handoutMasterIdLst>
    <p:handoutMasterId r:id="rId55"/>
  </p:handoutMasterIdLst>
  <p:sldIdLst>
    <p:sldId id="284" r:id="rId5"/>
    <p:sldId id="258" r:id="rId6"/>
    <p:sldId id="293" r:id="rId7"/>
    <p:sldId id="353" r:id="rId8"/>
    <p:sldId id="357" r:id="rId9"/>
    <p:sldId id="296" r:id="rId10"/>
    <p:sldId id="298" r:id="rId11"/>
    <p:sldId id="294" r:id="rId12"/>
    <p:sldId id="342" r:id="rId13"/>
    <p:sldId id="295" r:id="rId14"/>
    <p:sldId id="304" r:id="rId15"/>
    <p:sldId id="351" r:id="rId16"/>
    <p:sldId id="350" r:id="rId17"/>
    <p:sldId id="310" r:id="rId18"/>
    <p:sldId id="320" r:id="rId19"/>
    <p:sldId id="322" r:id="rId20"/>
    <p:sldId id="355" r:id="rId21"/>
    <p:sldId id="349" r:id="rId22"/>
    <p:sldId id="345" r:id="rId23"/>
    <p:sldId id="348" r:id="rId24"/>
    <p:sldId id="347" r:id="rId25"/>
    <p:sldId id="346" r:id="rId26"/>
    <p:sldId id="308" r:id="rId27"/>
    <p:sldId id="323" r:id="rId28"/>
    <p:sldId id="307" r:id="rId29"/>
    <p:sldId id="315" r:id="rId30"/>
    <p:sldId id="319" r:id="rId31"/>
    <p:sldId id="343" r:id="rId32"/>
    <p:sldId id="326" r:id="rId33"/>
    <p:sldId id="328" r:id="rId34"/>
    <p:sldId id="329" r:id="rId35"/>
    <p:sldId id="330" r:id="rId36"/>
    <p:sldId id="331" r:id="rId37"/>
    <p:sldId id="332" r:id="rId38"/>
    <p:sldId id="354" r:id="rId39"/>
    <p:sldId id="333" r:id="rId40"/>
    <p:sldId id="334" r:id="rId41"/>
    <p:sldId id="336" r:id="rId42"/>
    <p:sldId id="337" r:id="rId43"/>
    <p:sldId id="338" r:id="rId44"/>
    <p:sldId id="339" r:id="rId45"/>
    <p:sldId id="352" r:id="rId46"/>
    <p:sldId id="359" r:id="rId47"/>
    <p:sldId id="356" r:id="rId48"/>
    <p:sldId id="309" r:id="rId49"/>
    <p:sldId id="299" r:id="rId50"/>
    <p:sldId id="300" r:id="rId51"/>
    <p:sldId id="301" r:id="rId52"/>
    <p:sldId id="290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9" autoAdjust="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121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246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9613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749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562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8262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0622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601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428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1413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2991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30311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700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819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52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0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436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3001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619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4904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1488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0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Project Name &amp; Our Team members</a:t>
            </a:r>
          </a:p>
          <a:p>
            <a:r>
              <a:rPr lang="en-US" b="1" dirty="0" smtClean="0"/>
              <a:t>Market </a:t>
            </a:r>
            <a:r>
              <a:rPr lang="en-US" b="1" dirty="0"/>
              <a:t>Research </a:t>
            </a:r>
          </a:p>
          <a:p>
            <a:r>
              <a:rPr lang="en-US" b="1" dirty="0"/>
              <a:t>Project </a:t>
            </a:r>
            <a:r>
              <a:rPr lang="en-US" b="1" dirty="0" smtClean="0"/>
              <a:t>Structure</a:t>
            </a:r>
            <a:r>
              <a:rPr lang="en-US" b="1" dirty="0"/>
              <a:t>	</a:t>
            </a:r>
          </a:p>
          <a:p>
            <a:r>
              <a:rPr lang="en-US" b="1" dirty="0"/>
              <a:t>Methods of </a:t>
            </a:r>
            <a:r>
              <a:rPr lang="en-US" b="1" dirty="0" smtClean="0"/>
              <a:t>Implementation.</a:t>
            </a:r>
            <a:endParaRPr lang="en-US" b="1" dirty="0"/>
          </a:p>
          <a:p>
            <a:r>
              <a:rPr lang="en-US" b="1" dirty="0" smtClean="0"/>
              <a:t>Project </a:t>
            </a:r>
            <a:r>
              <a:rPr lang="en-US" b="1" dirty="0"/>
              <a:t>Outcomes.</a:t>
            </a:r>
          </a:p>
          <a:p>
            <a:r>
              <a:rPr lang="en-US" b="1" dirty="0" smtClean="0"/>
              <a:t>Challenges.</a:t>
            </a:r>
            <a:endParaRPr lang="en-US" b="1" dirty="0"/>
          </a:p>
          <a:p>
            <a:r>
              <a:rPr lang="en-US" b="1" dirty="0" smtClean="0"/>
              <a:t>Learned lessons.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Methods of Implementation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 txBox="1">
            <a:spLocks/>
          </p:cNvSpPr>
          <p:nvPr/>
        </p:nvSpPr>
        <p:spPr>
          <a:xfrm>
            <a:off x="6257109" y="1503904"/>
            <a:ext cx="5468983" cy="627021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 txBox="1">
            <a:spLocks/>
          </p:cNvSpPr>
          <p:nvPr/>
        </p:nvSpPr>
        <p:spPr>
          <a:xfrm>
            <a:off x="5836920" y="485001"/>
            <a:ext cx="6466114" cy="377516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u="sng" dirty="0" smtClean="0"/>
              <a:t>A</a:t>
            </a:r>
            <a:r>
              <a:rPr lang="en-US" u="sng" dirty="0" smtClean="0"/>
              <a:t> </a:t>
            </a:r>
            <a:r>
              <a:rPr lang="en-US" b="1" u="sng" dirty="0" smtClean="0"/>
              <a:t>hybrid implementation methodology</a:t>
            </a:r>
            <a:r>
              <a:rPr lang="en-US" sz="1200" u="sng" dirty="0" smtClean="0"/>
              <a:t>,</a:t>
            </a:r>
            <a:r>
              <a:rPr lang="en-US" u="sng" dirty="0" smtClean="0"/>
              <a:t> 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Requirements </a:t>
            </a:r>
            <a:r>
              <a:rPr lang="en-US" b="1" dirty="0" smtClean="0"/>
              <a:t>Gathering (Waterfall Approach</a:t>
            </a:r>
            <a:r>
              <a:rPr lang="en-US" b="1" dirty="0" smtClean="0"/>
              <a:t>).</a:t>
            </a:r>
          </a:p>
          <a:p>
            <a:pPr marL="201168" lvl="1" indent="0">
              <a:buNone/>
            </a:pPr>
            <a:endParaRPr lang="en-US" sz="1600" dirty="0" smtClean="0"/>
          </a:p>
          <a:p>
            <a:pPr lvl="1"/>
            <a:r>
              <a:rPr lang="en-US" b="1" dirty="0" smtClean="0"/>
              <a:t>Configuration and Customization (Agile Approach)</a:t>
            </a:r>
            <a:endParaRPr lang="en-US" sz="16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1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2-Requirements </a:t>
            </a:r>
            <a:r>
              <a:rPr lang="en-US" dirty="0"/>
              <a:t>Gathering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02" y="465130"/>
            <a:ext cx="6061166" cy="5869577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1700" dirty="0" smtClean="0"/>
          </a:p>
          <a:p>
            <a:pPr lvl="1"/>
            <a:endParaRPr lang="en-US" sz="2500" dirty="0" smtClean="0"/>
          </a:p>
          <a:p>
            <a:pPr lvl="1"/>
            <a:r>
              <a:rPr lang="en-US" sz="6400" b="1" dirty="0" smtClean="0"/>
              <a:t>Auto-generating </a:t>
            </a:r>
            <a:r>
              <a:rPr lang="en-US" sz="6400" b="1" dirty="0"/>
              <a:t>Document Numbering </a:t>
            </a:r>
            <a:r>
              <a:rPr lang="en-US" sz="6400" b="1" dirty="0" smtClean="0"/>
              <a:t>by the system</a:t>
            </a:r>
          </a:p>
          <a:p>
            <a:pPr lvl="2"/>
            <a:r>
              <a:rPr lang="en-US" sz="6400" dirty="0" smtClean="0"/>
              <a:t>Requisitions </a:t>
            </a:r>
          </a:p>
          <a:p>
            <a:pPr lvl="2"/>
            <a:r>
              <a:rPr lang="en-US" sz="6400" dirty="0" smtClean="0"/>
              <a:t>RFQs</a:t>
            </a:r>
          </a:p>
          <a:p>
            <a:pPr lvl="2"/>
            <a:r>
              <a:rPr lang="en-US" sz="6400" dirty="0" smtClean="0"/>
              <a:t>Quotations</a:t>
            </a:r>
          </a:p>
          <a:p>
            <a:pPr lvl="2"/>
            <a:r>
              <a:rPr lang="en-US" sz="6400" dirty="0" smtClean="0"/>
              <a:t>Purchase Orders</a:t>
            </a:r>
          </a:p>
          <a:p>
            <a:pPr lvl="2"/>
            <a:r>
              <a:rPr lang="en-US" sz="6400" dirty="0" smtClean="0"/>
              <a:t>Receipt Number</a:t>
            </a:r>
          </a:p>
          <a:p>
            <a:pPr lvl="2"/>
            <a:endParaRPr lang="en-US" sz="6400" dirty="0" smtClean="0"/>
          </a:p>
          <a:p>
            <a:pPr lvl="1"/>
            <a:r>
              <a:rPr lang="en-US" sz="6400" b="1" dirty="0" smtClean="0"/>
              <a:t>Never cancel a Requisition unless the requester cancels it.</a:t>
            </a:r>
          </a:p>
          <a:p>
            <a:pPr lvl="1"/>
            <a:endParaRPr lang="en-US" sz="6400" b="1" dirty="0"/>
          </a:p>
          <a:p>
            <a:pPr lvl="1"/>
            <a:r>
              <a:rPr lang="en-US" sz="6400" b="1" dirty="0" smtClean="0"/>
              <a:t>Notify </a:t>
            </a:r>
            <a:r>
              <a:rPr lang="en-US" sz="6400" b="1" dirty="0"/>
              <a:t>the buyer if a Blanket PO Agreement exists</a:t>
            </a:r>
            <a:r>
              <a:rPr lang="en-US" sz="6400" b="1" dirty="0" smtClean="0"/>
              <a:t>.</a:t>
            </a:r>
          </a:p>
          <a:p>
            <a:pPr lvl="1"/>
            <a:endParaRPr lang="en-US" sz="6400" b="1" dirty="0" smtClean="0"/>
          </a:p>
          <a:p>
            <a:pPr lvl="1"/>
            <a:r>
              <a:rPr lang="en-US" sz="6400" b="1" dirty="0" smtClean="0"/>
              <a:t>Price </a:t>
            </a:r>
            <a:r>
              <a:rPr lang="en-US" sz="6400" b="1" dirty="0"/>
              <a:t>tolerance % between PR &amp; PO </a:t>
            </a:r>
            <a:r>
              <a:rPr lang="en-US" sz="6400" b="1" dirty="0" smtClean="0"/>
              <a:t>doesn’t exceed </a:t>
            </a:r>
            <a:r>
              <a:rPr lang="en-US" sz="6400" b="1" dirty="0"/>
              <a:t>2% only.</a:t>
            </a:r>
          </a:p>
          <a:p>
            <a:pPr lvl="1"/>
            <a:endParaRPr lang="en-US" sz="6400" b="1" dirty="0" smtClean="0"/>
          </a:p>
          <a:p>
            <a:pPr lvl="1"/>
            <a:r>
              <a:rPr lang="en-US" sz="6400" b="1" dirty="0" smtClean="0"/>
              <a:t>The ability to hold </a:t>
            </a:r>
            <a:r>
              <a:rPr lang="en-US" sz="6400" b="1" dirty="0"/>
              <a:t>Supplier </a:t>
            </a:r>
            <a:r>
              <a:rPr lang="en-US" sz="6400" b="1" dirty="0" smtClean="0"/>
              <a:t>if </a:t>
            </a:r>
            <a:r>
              <a:rPr lang="en-US" sz="6400" b="1" dirty="0"/>
              <a:t>Payables asked.</a:t>
            </a:r>
          </a:p>
          <a:p>
            <a:pPr lvl="1"/>
            <a:endParaRPr lang="en-US" sz="6400" b="1" dirty="0" smtClean="0"/>
          </a:p>
          <a:p>
            <a:pPr lvl="1"/>
            <a:r>
              <a:rPr lang="en-US" sz="6400" b="1" dirty="0" smtClean="0"/>
              <a:t>Enforce </a:t>
            </a:r>
            <a:r>
              <a:rPr lang="en-US" sz="6400" b="1" dirty="0"/>
              <a:t>Buyer Name</a:t>
            </a:r>
            <a:r>
              <a:rPr lang="en-US" sz="6400" b="1" dirty="0" smtClean="0"/>
              <a:t>.</a:t>
            </a:r>
          </a:p>
          <a:p>
            <a:pPr lvl="1"/>
            <a:endParaRPr lang="en-US" sz="2500" b="1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r>
              <a:rPr lang="en-US" sz="1700" dirty="0" smtClean="0"/>
              <a:t> </a:t>
            </a:r>
          </a:p>
          <a:p>
            <a:pPr marL="201168" lvl="1" indent="0">
              <a:buNone/>
            </a:pPr>
            <a:r>
              <a:rPr lang="en-US" sz="1700" dirty="0" smtClean="0"/>
              <a:t> 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454538" y="95798"/>
            <a:ext cx="28215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Purchasing Requirements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2574209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2-Requirements </a:t>
            </a:r>
            <a:r>
              <a:rPr lang="en-US" dirty="0"/>
              <a:t>Gathering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736" y="534801"/>
            <a:ext cx="6566264" cy="4786135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4800" b="1" dirty="0" smtClean="0"/>
          </a:p>
          <a:p>
            <a:pPr lvl="1"/>
            <a:endParaRPr lang="en-US" sz="4800" b="1" dirty="0"/>
          </a:p>
          <a:p>
            <a:pPr lvl="1"/>
            <a:endParaRPr lang="en-US" sz="4800" b="1" dirty="0" smtClean="0"/>
          </a:p>
          <a:p>
            <a:pPr lvl="1"/>
            <a:endParaRPr lang="en-US" sz="4800" b="1" dirty="0"/>
          </a:p>
          <a:p>
            <a:pPr lvl="1"/>
            <a:endParaRPr lang="en-US" sz="4800" b="1" dirty="0" smtClean="0"/>
          </a:p>
          <a:p>
            <a:pPr lvl="1"/>
            <a:endParaRPr lang="en-US" sz="4800" b="1" dirty="0"/>
          </a:p>
          <a:p>
            <a:pPr lvl="1"/>
            <a:endParaRPr lang="en-US" sz="6400" b="1" dirty="0" smtClean="0"/>
          </a:p>
          <a:p>
            <a:pPr lvl="1"/>
            <a:endParaRPr lang="en-US" sz="6400" b="1" dirty="0"/>
          </a:p>
          <a:p>
            <a:pPr lvl="1"/>
            <a:endParaRPr lang="en-US" sz="6400" b="1" dirty="0" smtClean="0"/>
          </a:p>
          <a:p>
            <a:pPr lvl="1"/>
            <a:endParaRPr lang="en-US" sz="6400" b="1" dirty="0" smtClean="0"/>
          </a:p>
          <a:p>
            <a:pPr lvl="1"/>
            <a:endParaRPr lang="en-US" sz="6400" b="1" dirty="0"/>
          </a:p>
          <a:p>
            <a:pPr lvl="1"/>
            <a:endParaRPr lang="en-US" sz="6400" b="1" dirty="0" smtClean="0"/>
          </a:p>
          <a:p>
            <a:pPr lvl="1"/>
            <a:endParaRPr lang="en-US" sz="6400" b="1" dirty="0"/>
          </a:p>
          <a:p>
            <a:pPr lvl="1"/>
            <a:r>
              <a:rPr lang="en-US" sz="6400" b="1" dirty="0" smtClean="0"/>
              <a:t>Automatic </a:t>
            </a:r>
            <a:r>
              <a:rPr lang="en-US" sz="6400" b="1" dirty="0"/>
              <a:t>Receipt Number </a:t>
            </a:r>
            <a:r>
              <a:rPr lang="en-US" sz="6400" b="1" dirty="0" smtClean="0"/>
              <a:t>Generation.</a:t>
            </a:r>
          </a:p>
          <a:p>
            <a:pPr lvl="1"/>
            <a:endParaRPr lang="en-US" sz="6400" b="1" dirty="0" smtClean="0"/>
          </a:p>
          <a:p>
            <a:pPr lvl="1"/>
            <a:r>
              <a:rPr lang="en-US" sz="6400" b="1" dirty="0" smtClean="0"/>
              <a:t>Default Receipt Routing: Standard without inspection.</a:t>
            </a:r>
            <a:endParaRPr lang="en-US" sz="6400" b="1" dirty="0"/>
          </a:p>
          <a:p>
            <a:pPr lvl="1"/>
            <a:endParaRPr lang="en-US" sz="6400" b="1" dirty="0" smtClean="0"/>
          </a:p>
          <a:p>
            <a:pPr lvl="1"/>
            <a:r>
              <a:rPr lang="en-US" sz="6400" b="1" dirty="0" smtClean="0"/>
              <a:t>Don’t </a:t>
            </a:r>
            <a:r>
              <a:rPr lang="en-US" sz="6400" b="1" dirty="0"/>
              <a:t>allow unordered </a:t>
            </a:r>
            <a:r>
              <a:rPr lang="en-US" sz="6400" b="1" dirty="0" smtClean="0"/>
              <a:t>receipts.</a:t>
            </a:r>
            <a:endParaRPr lang="en-US" sz="6400" b="1" dirty="0"/>
          </a:p>
          <a:p>
            <a:pPr lvl="1"/>
            <a:endParaRPr lang="en-US" sz="6400" b="1" dirty="0"/>
          </a:p>
          <a:p>
            <a:pPr lvl="1"/>
            <a:r>
              <a:rPr lang="en-US" sz="6400" b="1" dirty="0"/>
              <a:t>Allow receiving goods either 2 days earlier or 2 days later</a:t>
            </a:r>
            <a:r>
              <a:rPr lang="en-US" sz="6400" b="1" dirty="0" smtClean="0"/>
              <a:t>.</a:t>
            </a:r>
          </a:p>
          <a:p>
            <a:pPr lvl="1"/>
            <a:endParaRPr lang="en-US" sz="6400" b="1" dirty="0"/>
          </a:p>
          <a:p>
            <a:pPr lvl="1"/>
            <a:r>
              <a:rPr lang="en-US" sz="6400" b="1" dirty="0"/>
              <a:t>Give a warning message only if the Receipt days exceed two days.</a:t>
            </a:r>
          </a:p>
          <a:p>
            <a:pPr marL="201168" lvl="1" indent="0">
              <a:buNone/>
            </a:pPr>
            <a:endParaRPr lang="en-US" sz="6400" b="1" dirty="0"/>
          </a:p>
          <a:p>
            <a:pPr lvl="1"/>
            <a:r>
              <a:rPr lang="en-US" sz="6400" b="1" dirty="0"/>
              <a:t>The percentage variance allowed before a shipment is automatically closed for </a:t>
            </a:r>
            <a:r>
              <a:rPr lang="en-US" sz="6400" b="1" dirty="0" smtClean="0"/>
              <a:t>receiving is 5%. </a:t>
            </a:r>
            <a:r>
              <a:rPr lang="en-US" sz="6400" b="1" dirty="0"/>
              <a:t>(Receipt Close Tolerance</a:t>
            </a:r>
            <a:r>
              <a:rPr lang="en-US" sz="6400" b="1" dirty="0" smtClean="0"/>
              <a:t>).</a:t>
            </a:r>
          </a:p>
          <a:p>
            <a:pPr lvl="1"/>
            <a:endParaRPr lang="en-US" sz="6400" b="1" dirty="0"/>
          </a:p>
          <a:p>
            <a:pPr lvl="1"/>
            <a:r>
              <a:rPr lang="en-US" sz="6400" b="1" dirty="0" smtClean="0"/>
              <a:t>We ask the Accounts Payable to provide us with these accounts to complete the configuration of receiving options</a:t>
            </a:r>
          </a:p>
          <a:p>
            <a:pPr lvl="2"/>
            <a:r>
              <a:rPr lang="en-US" sz="6000" b="1" dirty="0" smtClean="0"/>
              <a:t> </a:t>
            </a:r>
            <a:r>
              <a:rPr lang="en-US" sz="6200" dirty="0" smtClean="0"/>
              <a:t>Receiving </a:t>
            </a:r>
            <a:r>
              <a:rPr lang="en-US" sz="6200" dirty="0"/>
              <a:t>Inventory </a:t>
            </a:r>
            <a:r>
              <a:rPr lang="en-US" sz="6200" dirty="0" smtClean="0"/>
              <a:t>Account</a:t>
            </a:r>
          </a:p>
          <a:p>
            <a:pPr lvl="2"/>
            <a:r>
              <a:rPr lang="en-US" sz="6200" dirty="0" smtClean="0"/>
              <a:t> Clearing Account</a:t>
            </a:r>
            <a:endParaRPr lang="en-US" sz="6000" b="1" dirty="0" smtClean="0"/>
          </a:p>
          <a:p>
            <a:pPr lvl="1"/>
            <a:endParaRPr lang="en-US" sz="6400" b="1" dirty="0"/>
          </a:p>
          <a:p>
            <a:pPr lvl="1"/>
            <a:endParaRPr lang="en-US" sz="6400" b="1" dirty="0"/>
          </a:p>
          <a:p>
            <a:pPr marL="201168" lvl="1" indent="0">
              <a:buNone/>
            </a:pPr>
            <a:endParaRPr lang="en-US" sz="6400" b="1" dirty="0" smtClean="0"/>
          </a:p>
          <a:p>
            <a:pPr marL="201168" lvl="1" indent="0">
              <a:buNone/>
            </a:pPr>
            <a:endParaRPr lang="en-US" sz="6400" b="1" dirty="0" smtClean="0"/>
          </a:p>
          <a:p>
            <a:pPr lvl="1"/>
            <a:endParaRPr lang="en-US" sz="4900" b="1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25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endParaRPr lang="en-US" sz="1700" dirty="0" smtClean="0"/>
          </a:p>
          <a:p>
            <a:pPr lvl="1"/>
            <a:r>
              <a:rPr lang="en-US" sz="1700" dirty="0" smtClean="0"/>
              <a:t> </a:t>
            </a:r>
          </a:p>
          <a:p>
            <a:pPr marL="201168" lvl="1" indent="0">
              <a:buNone/>
            </a:pPr>
            <a:r>
              <a:rPr lang="en-US" sz="1700" dirty="0" smtClean="0"/>
              <a:t> 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4538" y="78380"/>
            <a:ext cx="28215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Receiving Requirements</a:t>
            </a:r>
            <a:endParaRPr lang="en-US" b="1" u="sng" dirty="0"/>
          </a:p>
        </p:txBody>
      </p:sp>
      <p:pic>
        <p:nvPicPr>
          <p:cNvPr id="1030" name="Picture 6" descr="http://apps.example.com:8000/OA_HTML/cabo/images/skyros/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71475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apps.example.com:8000/OA_HTML/cabo/images/skyros/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75" y="3714750"/>
            <a:ext cx="76200" cy="7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1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2-Requirements </a:t>
            </a:r>
            <a:r>
              <a:rPr lang="en-US" dirty="0"/>
              <a:t>Gathering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7656" y="226431"/>
            <a:ext cx="6444343" cy="6183085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sz="1700" dirty="0" smtClean="0"/>
          </a:p>
          <a:p>
            <a:pPr lvl="1"/>
            <a:endParaRPr lang="en-US" sz="1700" dirty="0"/>
          </a:p>
          <a:p>
            <a:pPr lvl="1"/>
            <a:r>
              <a:rPr lang="en-US" sz="2200" b="1" u="sng" dirty="0" smtClean="0"/>
              <a:t>We asked the Payable Accountant to provide us with the Accounts required for creating Procure to Pay journals:-</a:t>
            </a:r>
          </a:p>
          <a:p>
            <a:pPr lvl="2"/>
            <a:r>
              <a:rPr lang="en-US" sz="1700" dirty="0" smtClean="0"/>
              <a:t>Liability </a:t>
            </a:r>
            <a:r>
              <a:rPr lang="en-US" sz="1700" dirty="0"/>
              <a:t>Account</a:t>
            </a:r>
            <a:endParaRPr lang="en-US" sz="1700" dirty="0" smtClean="0"/>
          </a:p>
          <a:p>
            <a:pPr lvl="2"/>
            <a:r>
              <a:rPr lang="en-US" sz="1700" dirty="0" smtClean="0"/>
              <a:t>Prepayment </a:t>
            </a:r>
            <a:r>
              <a:rPr lang="en-US" sz="1700" dirty="0"/>
              <a:t>Account</a:t>
            </a:r>
            <a:endParaRPr lang="en-US" sz="1700" dirty="0" smtClean="0"/>
          </a:p>
          <a:p>
            <a:pPr lvl="2"/>
            <a:r>
              <a:rPr lang="en-US" sz="1700" dirty="0" smtClean="0"/>
              <a:t>Bills Payable </a:t>
            </a:r>
            <a:r>
              <a:rPr lang="en-US" sz="1700" dirty="0"/>
              <a:t>Account</a:t>
            </a:r>
            <a:endParaRPr lang="en-US" sz="1700" dirty="0" smtClean="0"/>
          </a:p>
          <a:p>
            <a:pPr lvl="2"/>
            <a:r>
              <a:rPr lang="en-US" sz="1700" dirty="0" smtClean="0"/>
              <a:t>Discount taken </a:t>
            </a:r>
            <a:r>
              <a:rPr lang="en-US" sz="1700" dirty="0"/>
              <a:t>Account</a:t>
            </a:r>
            <a:endParaRPr lang="en-US" sz="1700" dirty="0" smtClean="0"/>
          </a:p>
          <a:p>
            <a:pPr lvl="2"/>
            <a:r>
              <a:rPr lang="en-US" sz="1700" dirty="0" smtClean="0"/>
              <a:t>PO Rate Variance Gain </a:t>
            </a:r>
            <a:r>
              <a:rPr lang="en-US" sz="1700" dirty="0"/>
              <a:t>Account</a:t>
            </a:r>
            <a:r>
              <a:rPr lang="en-US" sz="1700" dirty="0" smtClean="0"/>
              <a:t> </a:t>
            </a:r>
          </a:p>
          <a:p>
            <a:pPr lvl="2"/>
            <a:r>
              <a:rPr lang="en-US" sz="1700" dirty="0"/>
              <a:t>PO Rate Variance </a:t>
            </a:r>
            <a:r>
              <a:rPr lang="en-US" sz="1700" dirty="0" smtClean="0"/>
              <a:t>Loss </a:t>
            </a:r>
            <a:r>
              <a:rPr lang="en-US" sz="1700" dirty="0"/>
              <a:t>Account</a:t>
            </a:r>
            <a:endParaRPr lang="en-US" sz="1700" dirty="0" smtClean="0"/>
          </a:p>
          <a:p>
            <a:pPr lvl="2"/>
            <a:r>
              <a:rPr lang="en-US" sz="1700" dirty="0" smtClean="0"/>
              <a:t>Expense AP Accrual Account  </a:t>
            </a:r>
          </a:p>
          <a:p>
            <a:pPr lvl="2"/>
            <a:r>
              <a:rPr lang="en-US" sz="1700" dirty="0" smtClean="0"/>
              <a:t>Receiving Inventory Account </a:t>
            </a:r>
          </a:p>
          <a:p>
            <a:pPr lvl="2"/>
            <a:r>
              <a:rPr lang="en-US" sz="1700" dirty="0" smtClean="0"/>
              <a:t>Clearing Account</a:t>
            </a:r>
          </a:p>
          <a:p>
            <a:pPr marL="384048" lvl="2" indent="0">
              <a:buNone/>
            </a:pPr>
            <a:endParaRPr lang="en-US" sz="1700" dirty="0" smtClean="0"/>
          </a:p>
          <a:p>
            <a:pPr lvl="1"/>
            <a:r>
              <a:rPr lang="en-US" sz="2200" dirty="0" smtClean="0"/>
              <a:t>Match the Approval Level between Invoice, Purchase Order, and Goods Receipt Note.</a:t>
            </a:r>
          </a:p>
          <a:p>
            <a:pPr lvl="1"/>
            <a:r>
              <a:rPr lang="en-US" sz="2200" dirty="0"/>
              <a:t>Create a Journal at receipt for Accrue </a:t>
            </a:r>
            <a:r>
              <a:rPr lang="en-US" sz="2200" dirty="0" smtClean="0"/>
              <a:t>Expense items </a:t>
            </a:r>
            <a:r>
              <a:rPr lang="en-US" sz="2200" dirty="0"/>
              <a:t>&amp; Inventory Items</a:t>
            </a:r>
            <a:r>
              <a:rPr lang="en-US" sz="2200" dirty="0" smtClean="0"/>
              <a:t>.</a:t>
            </a:r>
          </a:p>
          <a:p>
            <a:pPr lvl="1"/>
            <a:endParaRPr lang="en-US" sz="2200" dirty="0"/>
          </a:p>
          <a:p>
            <a:pPr lvl="1"/>
            <a:endParaRPr lang="en-US" sz="2200" dirty="0" smtClean="0"/>
          </a:p>
          <a:p>
            <a:pPr marL="201168" lvl="1" indent="0">
              <a:buNone/>
            </a:pPr>
            <a:r>
              <a:rPr lang="en-US" sz="1700" dirty="0" smtClean="0"/>
              <a:t> </a:t>
            </a:r>
            <a:endParaRPr lang="en-US" sz="2800" dirty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54538" y="-1"/>
            <a:ext cx="282157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Finance Requirements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015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3MS</a:t>
            </a:r>
            <a:br>
              <a:rPr lang="en-US" dirty="0" smtClean="0"/>
            </a:br>
            <a:r>
              <a:rPr lang="en-US" dirty="0" smtClean="0"/>
              <a:t>pharmaceutical </a:t>
            </a:r>
            <a:br>
              <a:rPr lang="en-US" dirty="0" smtClean="0"/>
            </a:br>
            <a:r>
              <a:rPr lang="en-US" dirty="0" smtClean="0"/>
              <a:t>Company 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97486" y="507709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755" y="731521"/>
            <a:ext cx="6152696" cy="4640594"/>
          </a:xfrm>
        </p:spPr>
      </p:pic>
    </p:spTree>
    <p:extLst>
      <p:ext uri="{BB962C8B-B14F-4D97-AF65-F5344CB8AC3E}">
        <p14:creationId xmlns:p14="http://schemas.microsoft.com/office/powerpoint/2010/main" val="4241639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20" y="259909"/>
            <a:ext cx="8276745" cy="639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5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9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045029"/>
            <a:ext cx="4537164" cy="35008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3. Demo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Stakeholders</a:t>
            </a:r>
            <a:br>
              <a:rPr lang="en-US" dirty="0" smtClean="0"/>
            </a:br>
            <a:r>
              <a:rPr lang="en-US" dirty="0" smtClean="0"/>
              <a:t>Sign </a:t>
            </a:r>
            <a:r>
              <a:rPr lang="en-US" dirty="0"/>
              <a:t>off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Approval </a:t>
            </a:r>
            <a:r>
              <a:rPr lang="en-US" dirty="0"/>
              <a:t>Document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7486" y="5077097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502" y="0"/>
            <a:ext cx="7515498" cy="5826034"/>
          </a:xfrm>
        </p:spPr>
      </p:pic>
    </p:spTree>
    <p:extLst>
      <p:ext uri="{BB962C8B-B14F-4D97-AF65-F5344CB8AC3E}">
        <p14:creationId xmlns:p14="http://schemas.microsoft.com/office/powerpoint/2010/main" val="52992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4-Execution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869" y="548641"/>
            <a:ext cx="6061166" cy="5155478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2700" dirty="0" smtClean="0"/>
          </a:p>
          <a:p>
            <a:pPr lvl="1"/>
            <a:endParaRPr lang="en-US" sz="7200" dirty="0" smtClean="0"/>
          </a:p>
          <a:p>
            <a:pPr lvl="1"/>
            <a:endParaRPr lang="en-US" sz="7200" dirty="0"/>
          </a:p>
          <a:p>
            <a:pPr lvl="1"/>
            <a:endParaRPr lang="en-US" sz="7200" b="1" dirty="0" smtClean="0"/>
          </a:p>
          <a:p>
            <a:pPr lvl="1"/>
            <a:r>
              <a:rPr lang="en-US" sz="7200" b="1" dirty="0" smtClean="0"/>
              <a:t>Creating the Operating Unit </a:t>
            </a:r>
            <a:r>
              <a:rPr lang="en-US" sz="7200" b="1" u="sng" dirty="0" smtClean="0"/>
              <a:t>3MS</a:t>
            </a:r>
            <a:r>
              <a:rPr lang="en-US" sz="7200" b="1" dirty="0" smtClean="0"/>
              <a:t> (Company Name)</a:t>
            </a:r>
          </a:p>
          <a:p>
            <a:pPr marL="201168" lvl="1" indent="0">
              <a:buNone/>
            </a:pPr>
            <a:r>
              <a:rPr lang="en-US" sz="7200" b="1" dirty="0" smtClean="0"/>
              <a:t> </a:t>
            </a:r>
          </a:p>
          <a:p>
            <a:pPr lvl="1"/>
            <a:r>
              <a:rPr lang="en-US" sz="7200" b="1" dirty="0" smtClean="0"/>
              <a:t>Legal location (Al </a:t>
            </a:r>
            <a:r>
              <a:rPr lang="en-US" sz="7200" b="1" dirty="0" err="1" smtClean="0"/>
              <a:t>Abour</a:t>
            </a:r>
            <a:r>
              <a:rPr lang="en-US" sz="7200" b="1" dirty="0" smtClean="0"/>
              <a:t> City).</a:t>
            </a:r>
          </a:p>
          <a:p>
            <a:pPr lvl="1"/>
            <a:endParaRPr lang="en-US" sz="7200" b="1" dirty="0"/>
          </a:p>
          <a:p>
            <a:pPr lvl="1"/>
            <a:r>
              <a:rPr lang="en-US" sz="7200" b="1" dirty="0" smtClean="0"/>
              <a:t>Using </a:t>
            </a:r>
            <a:r>
              <a:rPr lang="en-US" sz="7200" b="1" u="sng" dirty="0" smtClean="0"/>
              <a:t>Vision Corporate </a:t>
            </a:r>
            <a:r>
              <a:rPr lang="en-US" sz="7200" b="1" dirty="0" smtClean="0"/>
              <a:t>as a Business Group.</a:t>
            </a:r>
          </a:p>
          <a:p>
            <a:pPr lvl="1"/>
            <a:endParaRPr lang="en-US" sz="7200" b="1" dirty="0"/>
          </a:p>
          <a:p>
            <a:pPr lvl="1"/>
            <a:r>
              <a:rPr lang="en-US" sz="7200" b="1" dirty="0"/>
              <a:t>Using </a:t>
            </a:r>
            <a:r>
              <a:rPr lang="en-US" sz="7200" b="1" u="sng" dirty="0"/>
              <a:t>Vision Corporate </a:t>
            </a:r>
            <a:r>
              <a:rPr lang="en-US" sz="7200" b="1" dirty="0"/>
              <a:t>as a </a:t>
            </a:r>
            <a:r>
              <a:rPr lang="en-US" sz="7200" b="1" dirty="0" smtClean="0"/>
              <a:t>Legal Entity.</a:t>
            </a:r>
            <a:endParaRPr lang="en-US" sz="7200" b="1" dirty="0"/>
          </a:p>
          <a:p>
            <a:pPr lvl="1"/>
            <a:endParaRPr lang="en-US" sz="7200" b="1" dirty="0" smtClean="0"/>
          </a:p>
          <a:p>
            <a:pPr lvl="1"/>
            <a:r>
              <a:rPr lang="en-US" sz="7200" b="1" dirty="0" smtClean="0"/>
              <a:t>Using </a:t>
            </a:r>
            <a:r>
              <a:rPr lang="en-US" sz="7200" b="1" u="sng" dirty="0" smtClean="0"/>
              <a:t>Vision operations (USA)</a:t>
            </a:r>
            <a:r>
              <a:rPr lang="en-US" sz="7200" b="1" dirty="0" smtClean="0"/>
              <a:t> Ledger.</a:t>
            </a:r>
          </a:p>
          <a:p>
            <a:pPr lvl="1"/>
            <a:endParaRPr lang="en-US" sz="7200" b="1" dirty="0" smtClean="0"/>
          </a:p>
          <a:p>
            <a:pPr lvl="1"/>
            <a:r>
              <a:rPr lang="en-US" sz="7200" b="1" dirty="0" smtClean="0"/>
              <a:t>Creating a Master Item Organization (MAS).</a:t>
            </a:r>
          </a:p>
          <a:p>
            <a:pPr lvl="1"/>
            <a:endParaRPr lang="en-US" sz="7200" b="1" dirty="0" smtClean="0"/>
          </a:p>
          <a:p>
            <a:pPr lvl="1"/>
            <a:r>
              <a:rPr lang="en-US" sz="7200" b="1" dirty="0" smtClean="0"/>
              <a:t>Creating an Inventory organization (M01).</a:t>
            </a:r>
          </a:p>
          <a:p>
            <a:pPr lvl="1"/>
            <a:endParaRPr lang="en-US" sz="7200" b="1" dirty="0" smtClean="0"/>
          </a:p>
          <a:p>
            <a:pPr lvl="1"/>
            <a:r>
              <a:rPr lang="en-US" sz="7200" b="1" dirty="0" smtClean="0"/>
              <a:t>3 Sub-inventory </a:t>
            </a:r>
            <a:r>
              <a:rPr lang="en-US" sz="7200" b="1" dirty="0" smtClean="0"/>
              <a:t>organizations (RAW, Spare Parts, FGs).</a:t>
            </a:r>
          </a:p>
          <a:p>
            <a:pPr lvl="1"/>
            <a:endParaRPr lang="en-US" sz="7200" dirty="0"/>
          </a:p>
          <a:p>
            <a:pPr lvl="1"/>
            <a:endParaRPr lang="en-US" sz="27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4-Execution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5771" y="365760"/>
            <a:ext cx="6601097" cy="5286103"/>
          </a:xfrm>
        </p:spPr>
        <p:txBody>
          <a:bodyPr>
            <a:normAutofit fontScale="85000" lnSpcReduction="20000"/>
          </a:bodyPr>
          <a:lstStyle/>
          <a:p>
            <a:pPr lvl="1"/>
            <a:endParaRPr lang="en-US" sz="2300" dirty="0" smtClean="0"/>
          </a:p>
          <a:p>
            <a:pPr lvl="1"/>
            <a:endParaRPr lang="en-US" sz="2300" dirty="0"/>
          </a:p>
          <a:p>
            <a:pPr lvl="1"/>
            <a:r>
              <a:rPr lang="en-US" sz="2300" dirty="0" smtClean="0"/>
              <a:t>Defining items in the Master </a:t>
            </a:r>
            <a:r>
              <a:rPr lang="en-US" sz="2300" dirty="0"/>
              <a:t>Item Organization and </a:t>
            </a:r>
            <a:r>
              <a:rPr lang="en-US" sz="2300" dirty="0" smtClean="0"/>
              <a:t>assigning them to M01 </a:t>
            </a:r>
            <a:r>
              <a:rPr lang="en-US" sz="2300" dirty="0"/>
              <a:t>Inventory Organization</a:t>
            </a:r>
            <a:r>
              <a:rPr lang="en-US" sz="3800" dirty="0"/>
              <a:t>. </a:t>
            </a:r>
            <a:endParaRPr lang="en-US" sz="3800" dirty="0" smtClean="0"/>
          </a:p>
          <a:p>
            <a:pPr lvl="1"/>
            <a:endParaRPr lang="en-US" sz="7200" dirty="0" smtClean="0"/>
          </a:p>
          <a:p>
            <a:pPr marL="201168" lvl="1" indent="0">
              <a:buNone/>
            </a:pPr>
            <a:endParaRPr lang="en-US" sz="7200" dirty="0" smtClean="0"/>
          </a:p>
          <a:p>
            <a:pPr lvl="1"/>
            <a:endParaRPr lang="en-US" sz="5500" dirty="0"/>
          </a:p>
          <a:p>
            <a:pPr lvl="1"/>
            <a:endParaRPr lang="en-US" sz="27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62" y="1621470"/>
            <a:ext cx="6616838" cy="362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Group of people talking">
            <a:extLst>
              <a:ext uri="{FF2B5EF4-FFF2-40B4-BE49-F238E27FC236}">
                <a16:creationId xmlns:a16="http://schemas.microsoft.com/office/drawing/2014/main" id="{C7D5F6B1-1228-4C2A-AE2C-950C34054CE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287589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51320" y="1432720"/>
            <a:ext cx="5440680" cy="296510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Implementing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Oracle EBS 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Purchasing Module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in </a:t>
            </a:r>
            <a:b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3MS pharmaceutical company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+mj-lt"/>
              </a:rPr>
              <a:t>29-04-2025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4-Execution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02" y="644434"/>
            <a:ext cx="6061166" cy="5007429"/>
          </a:xfrm>
        </p:spPr>
        <p:txBody>
          <a:bodyPr>
            <a:normAutofit fontScale="25000" lnSpcReduction="20000"/>
          </a:bodyPr>
          <a:lstStyle/>
          <a:p>
            <a:pPr lvl="1"/>
            <a:endParaRPr lang="en-US" sz="2700" dirty="0" smtClean="0"/>
          </a:p>
          <a:p>
            <a:pPr lvl="1"/>
            <a:endParaRPr lang="en-US" sz="7200" dirty="0" smtClean="0"/>
          </a:p>
          <a:p>
            <a:pPr lvl="1"/>
            <a:r>
              <a:rPr lang="en-US" sz="7200" b="1" dirty="0" smtClean="0"/>
              <a:t>Define company departments as </a:t>
            </a:r>
            <a:r>
              <a:rPr lang="en-US" sz="7200" b="1" u="sng" dirty="0" smtClean="0"/>
              <a:t>HR organizations</a:t>
            </a:r>
            <a:r>
              <a:rPr lang="en-US" sz="7200" dirty="0" smtClean="0"/>
              <a:t>.</a:t>
            </a:r>
          </a:p>
          <a:p>
            <a:pPr lvl="2"/>
            <a:r>
              <a:rPr lang="en-US" sz="6800" dirty="0" smtClean="0"/>
              <a:t>Top Management</a:t>
            </a:r>
          </a:p>
          <a:p>
            <a:pPr lvl="2"/>
            <a:r>
              <a:rPr lang="en-US" sz="6800" dirty="0" smtClean="0"/>
              <a:t>Finance</a:t>
            </a:r>
          </a:p>
          <a:p>
            <a:pPr lvl="2"/>
            <a:r>
              <a:rPr lang="en-US" sz="6800" dirty="0" smtClean="0"/>
              <a:t> Inventory</a:t>
            </a:r>
          </a:p>
          <a:p>
            <a:pPr lvl="2"/>
            <a:r>
              <a:rPr lang="en-US" sz="6800" dirty="0" smtClean="0"/>
              <a:t> Procurement</a:t>
            </a:r>
          </a:p>
          <a:p>
            <a:pPr lvl="1"/>
            <a:endParaRPr lang="en-US" sz="7200" dirty="0" smtClean="0"/>
          </a:p>
          <a:p>
            <a:pPr lvl="1"/>
            <a:r>
              <a:rPr lang="en-US" sz="7200" b="1" dirty="0" smtClean="0"/>
              <a:t>Define users as employees in the HR Module.</a:t>
            </a:r>
          </a:p>
          <a:p>
            <a:pPr lvl="2"/>
            <a:r>
              <a:rPr lang="en-US" sz="6800" dirty="0" smtClean="0"/>
              <a:t>General Manager</a:t>
            </a:r>
          </a:p>
          <a:p>
            <a:pPr lvl="2"/>
            <a:r>
              <a:rPr lang="en-US" sz="6800" dirty="0" smtClean="0"/>
              <a:t>Financial Manager</a:t>
            </a:r>
          </a:p>
          <a:p>
            <a:pPr lvl="2"/>
            <a:r>
              <a:rPr lang="en-US" sz="6800" dirty="0" smtClean="0"/>
              <a:t>Supply Chain Manager</a:t>
            </a:r>
          </a:p>
          <a:p>
            <a:pPr lvl="2"/>
            <a:r>
              <a:rPr lang="en-US" sz="6800" dirty="0" smtClean="0"/>
              <a:t>Procurement Manager </a:t>
            </a:r>
          </a:p>
          <a:p>
            <a:pPr lvl="2"/>
            <a:r>
              <a:rPr lang="en-US" sz="6800" dirty="0" smtClean="0"/>
              <a:t>2 Buyers</a:t>
            </a:r>
          </a:p>
          <a:p>
            <a:pPr lvl="2"/>
            <a:r>
              <a:rPr lang="en-US" sz="6800" dirty="0" smtClean="0"/>
              <a:t>Inventory Manager</a:t>
            </a:r>
          </a:p>
          <a:p>
            <a:pPr marL="201168" lvl="1" indent="0">
              <a:buNone/>
            </a:pPr>
            <a:endParaRPr lang="en-US" sz="7200" dirty="0" smtClean="0"/>
          </a:p>
          <a:p>
            <a:pPr lvl="1"/>
            <a:endParaRPr lang="en-US" sz="5500" dirty="0"/>
          </a:p>
          <a:p>
            <a:pPr lvl="1"/>
            <a:endParaRPr lang="en-US" sz="27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3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4-Execution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577" y="574768"/>
            <a:ext cx="6061166" cy="4720045"/>
          </a:xfrm>
        </p:spPr>
        <p:txBody>
          <a:bodyPr>
            <a:normAutofit lnSpcReduction="10000"/>
          </a:bodyPr>
          <a:lstStyle/>
          <a:p>
            <a:pPr lvl="1"/>
            <a:endParaRPr lang="en-US" sz="1800" b="1" dirty="0" smtClean="0"/>
          </a:p>
          <a:p>
            <a:pPr lvl="1"/>
            <a:r>
              <a:rPr lang="en-US" sz="1800" b="1" dirty="0" smtClean="0"/>
              <a:t>Customizing </a:t>
            </a:r>
            <a:r>
              <a:rPr lang="en-US" sz="1800" b="1" dirty="0"/>
              <a:t>responsibilities</a:t>
            </a:r>
            <a:r>
              <a:rPr lang="en-US" sz="1800" dirty="0" smtClean="0"/>
              <a:t>.</a:t>
            </a:r>
          </a:p>
          <a:p>
            <a:pPr lvl="2"/>
            <a:r>
              <a:rPr lang="en-US" sz="1400" dirty="0" smtClean="0"/>
              <a:t>Purchasing responsibility without the setup menu </a:t>
            </a:r>
            <a:r>
              <a:rPr lang="en-US" sz="1400" b="1" u="sng" dirty="0" smtClean="0"/>
              <a:t>(</a:t>
            </a:r>
            <a:r>
              <a:rPr lang="en-US" sz="1400" b="1" u="sng" dirty="0" err="1" smtClean="0"/>
              <a:t>New_Purchasing</a:t>
            </a:r>
            <a:r>
              <a:rPr lang="en-US" sz="1400" b="1" u="sng" dirty="0" smtClean="0"/>
              <a:t>).</a:t>
            </a:r>
          </a:p>
          <a:p>
            <a:pPr lvl="2"/>
            <a:r>
              <a:rPr lang="en-US" sz="1400" dirty="0"/>
              <a:t>Requesting </a:t>
            </a:r>
            <a:r>
              <a:rPr lang="en-US" sz="1400" dirty="0" smtClean="0"/>
              <a:t>Responsibility includes Purchase requisition </a:t>
            </a:r>
            <a:r>
              <a:rPr lang="en-US" sz="1400" b="1" u="sng" dirty="0" smtClean="0"/>
              <a:t>(</a:t>
            </a:r>
            <a:r>
              <a:rPr lang="en-US" sz="1400" b="1" u="sng" dirty="0" err="1" smtClean="0"/>
              <a:t>PR_Purchasing</a:t>
            </a:r>
            <a:r>
              <a:rPr lang="en-US" sz="1400" b="1" u="sng" dirty="0" smtClean="0"/>
              <a:t>)  </a:t>
            </a:r>
            <a:endParaRPr lang="en-US" sz="1400" b="1" u="sng" dirty="0"/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Defining 8 System </a:t>
            </a:r>
            <a:r>
              <a:rPr lang="en-US" sz="1800" b="1" dirty="0"/>
              <a:t>Profile options.</a:t>
            </a:r>
          </a:p>
          <a:p>
            <a:pPr lvl="1"/>
            <a:endParaRPr lang="en-US" sz="5500" dirty="0"/>
          </a:p>
          <a:p>
            <a:pPr lvl="1"/>
            <a:endParaRPr lang="en-US" sz="27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1" y="2751265"/>
            <a:ext cx="3894157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5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4-Execution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1" y="583472"/>
            <a:ext cx="6061166" cy="6061167"/>
          </a:xfrm>
        </p:spPr>
        <p:txBody>
          <a:bodyPr>
            <a:normAutofit fontScale="32500" lnSpcReduction="20000"/>
          </a:bodyPr>
          <a:lstStyle/>
          <a:p>
            <a:pPr lvl="1"/>
            <a:endParaRPr lang="en-US" sz="2700" dirty="0" smtClean="0"/>
          </a:p>
          <a:p>
            <a:pPr lvl="1"/>
            <a:r>
              <a:rPr lang="en-US" sz="5500" b="1" dirty="0" smtClean="0"/>
              <a:t>Approval Groups</a:t>
            </a:r>
          </a:p>
          <a:p>
            <a:pPr lvl="2"/>
            <a:r>
              <a:rPr lang="en-US" sz="4500" dirty="0" smtClean="0"/>
              <a:t>1 Million</a:t>
            </a:r>
          </a:p>
          <a:p>
            <a:pPr lvl="2"/>
            <a:r>
              <a:rPr lang="en-US" sz="4500" dirty="0"/>
              <a:t>2 Million</a:t>
            </a:r>
          </a:p>
          <a:p>
            <a:pPr lvl="2"/>
            <a:r>
              <a:rPr lang="en-US" sz="4500" dirty="0"/>
              <a:t>3 Million</a:t>
            </a:r>
          </a:p>
          <a:p>
            <a:pPr lvl="2"/>
            <a:r>
              <a:rPr lang="en-US" sz="4500" dirty="0" smtClean="0"/>
              <a:t>Unlimited</a:t>
            </a:r>
            <a:endParaRPr lang="en-US" sz="4500" dirty="0" smtClean="0"/>
          </a:p>
          <a:p>
            <a:pPr lvl="2"/>
            <a:endParaRPr lang="en-US" sz="4500" b="1" dirty="0"/>
          </a:p>
          <a:p>
            <a:pPr lvl="2"/>
            <a:r>
              <a:rPr lang="en-US" sz="5500" b="1" dirty="0" smtClean="0"/>
              <a:t>Assigning </a:t>
            </a:r>
            <a:r>
              <a:rPr lang="en-US" sz="5500" b="1" dirty="0"/>
              <a:t>Approval groups to each </a:t>
            </a:r>
            <a:r>
              <a:rPr lang="en-US" sz="5500" b="1" dirty="0" smtClean="0"/>
              <a:t>position</a:t>
            </a:r>
            <a:endParaRPr lang="en-US" sz="5500" b="1" dirty="0"/>
          </a:p>
          <a:p>
            <a:pPr lvl="1"/>
            <a:endParaRPr lang="en-US" sz="5500" b="1" dirty="0"/>
          </a:p>
          <a:p>
            <a:pPr lvl="1"/>
            <a:r>
              <a:rPr lang="en-US" sz="5500" b="1" dirty="0" smtClean="0"/>
              <a:t>Position Hierarchy Approval Cycle</a:t>
            </a:r>
          </a:p>
          <a:p>
            <a:pPr lvl="2"/>
            <a:r>
              <a:rPr lang="en-US" sz="4100" dirty="0" smtClean="0"/>
              <a:t>Purchase Requisitions  </a:t>
            </a:r>
          </a:p>
          <a:p>
            <a:pPr lvl="2"/>
            <a:r>
              <a:rPr lang="en-US" sz="4100" dirty="0" smtClean="0"/>
              <a:t>Standard Purchase orders</a:t>
            </a:r>
            <a:r>
              <a:rPr lang="en-US" sz="4100" dirty="0" smtClean="0"/>
              <a:t>.</a:t>
            </a:r>
          </a:p>
          <a:p>
            <a:pPr lvl="2"/>
            <a:r>
              <a:rPr lang="en-US" sz="4100" dirty="0" smtClean="0"/>
              <a:t>Blanket Purchase Orders.</a:t>
            </a:r>
            <a:endParaRPr lang="en-US" sz="4100" dirty="0" smtClean="0"/>
          </a:p>
          <a:p>
            <a:pPr lvl="1"/>
            <a:endParaRPr lang="en-US" sz="4500" dirty="0" smtClean="0"/>
          </a:p>
          <a:p>
            <a:pPr lvl="1"/>
            <a:r>
              <a:rPr lang="en-US" sz="5500" b="1" dirty="0"/>
              <a:t>3-way matching</a:t>
            </a:r>
          </a:p>
          <a:p>
            <a:pPr lvl="2"/>
            <a:r>
              <a:rPr lang="en-US" sz="4500" dirty="0" smtClean="0"/>
              <a:t> Purchase order</a:t>
            </a:r>
          </a:p>
          <a:p>
            <a:pPr lvl="2"/>
            <a:r>
              <a:rPr lang="en-US" sz="4500" dirty="0" smtClean="0"/>
              <a:t> Receipt Note</a:t>
            </a:r>
          </a:p>
          <a:p>
            <a:pPr lvl="2"/>
            <a:r>
              <a:rPr lang="en-US" sz="4500" dirty="0" smtClean="0"/>
              <a:t>Invoice.</a:t>
            </a:r>
          </a:p>
          <a:p>
            <a:pPr lvl="1"/>
            <a:endParaRPr lang="en-US" sz="4500" dirty="0"/>
          </a:p>
          <a:p>
            <a:pPr lvl="1"/>
            <a:endParaRPr lang="en-US" sz="4500" dirty="0" smtClean="0"/>
          </a:p>
          <a:p>
            <a:pPr marL="201168" lvl="1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0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5-Training</a:t>
            </a:r>
            <a:br>
              <a:rPr lang="en-US" dirty="0" smtClean="0"/>
            </a:br>
            <a:r>
              <a:rPr lang="en-US" dirty="0" smtClean="0"/>
              <a:t>Business Users 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0" y="171494"/>
            <a:ext cx="6061166" cy="55212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b="1" dirty="0" smtClean="0"/>
              <a:t>Training Business Users &amp; Documentation</a:t>
            </a:r>
            <a:endParaRPr lang="en-US" sz="2700" b="1" dirty="0"/>
          </a:p>
          <a:p>
            <a:pPr lvl="2"/>
            <a:r>
              <a:rPr lang="en-US" sz="2200" u="sng" dirty="0"/>
              <a:t>Train procurement </a:t>
            </a:r>
            <a:r>
              <a:rPr lang="en-US" sz="2200" u="sng" dirty="0" smtClean="0"/>
              <a:t>teams</a:t>
            </a:r>
          </a:p>
          <a:p>
            <a:pPr lvl="3"/>
            <a:r>
              <a:rPr lang="en-US" sz="2200" dirty="0" smtClean="0"/>
              <a:t>Procurement Managers.</a:t>
            </a:r>
          </a:p>
          <a:p>
            <a:pPr lvl="3"/>
            <a:r>
              <a:rPr lang="en-US" sz="2200" dirty="0" smtClean="0"/>
              <a:t>Buyers.</a:t>
            </a:r>
            <a:endParaRPr lang="en-US" sz="2200" dirty="0"/>
          </a:p>
          <a:p>
            <a:pPr lvl="2"/>
            <a:r>
              <a:rPr lang="en-US" sz="2200" dirty="0"/>
              <a:t>Develop </a:t>
            </a:r>
            <a:r>
              <a:rPr lang="en-US" sz="2200" dirty="0" smtClean="0"/>
              <a:t>a user guide for all procurement processes</a:t>
            </a:r>
            <a:r>
              <a:rPr lang="en-US" sz="2200" dirty="0" smtClean="0"/>
              <a:t>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86929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86"/>
            <a:ext cx="12192000" cy="648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5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 smtClean="0"/>
              <a:t>6-Testing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989" y="293420"/>
            <a:ext cx="6296297" cy="60028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300" b="1" dirty="0" smtClean="0"/>
          </a:p>
          <a:p>
            <a:pPr lvl="0"/>
            <a:r>
              <a:rPr lang="en-US" b="1" dirty="0" smtClean="0"/>
              <a:t>Create </a:t>
            </a:r>
            <a:r>
              <a:rPr lang="en-US" b="1" dirty="0"/>
              <a:t>Test </a:t>
            </a:r>
            <a:r>
              <a:rPr lang="en-US" b="1" dirty="0" smtClean="0"/>
              <a:t>Scenarios (Test Environment)</a:t>
            </a:r>
          </a:p>
          <a:p>
            <a:pPr lvl="1"/>
            <a:r>
              <a:rPr lang="en-US" b="1" u="sng" dirty="0" smtClean="0"/>
              <a:t>Procure to Pay Complete Cycle</a:t>
            </a:r>
          </a:p>
          <a:p>
            <a:pPr lvl="2"/>
            <a:r>
              <a:rPr lang="en-US" sz="2100" dirty="0"/>
              <a:t>Requisition No.:</a:t>
            </a:r>
            <a:r>
              <a:rPr lang="en-US" sz="2100" dirty="0" smtClean="0"/>
              <a:t>20251000010</a:t>
            </a:r>
            <a:endParaRPr lang="en-US" sz="2100" dirty="0"/>
          </a:p>
          <a:p>
            <a:pPr lvl="2"/>
            <a:r>
              <a:rPr lang="en-US" sz="2100" dirty="0"/>
              <a:t>Approved Supplier List</a:t>
            </a:r>
          </a:p>
          <a:p>
            <a:pPr lvl="2"/>
            <a:r>
              <a:rPr lang="en-US" sz="2100" dirty="0"/>
              <a:t>Bid RFQ No.:</a:t>
            </a:r>
            <a:r>
              <a:rPr lang="en-US" sz="2100" dirty="0" smtClean="0"/>
              <a:t>20252000005</a:t>
            </a:r>
            <a:endParaRPr lang="en-US" sz="2100" dirty="0"/>
          </a:p>
          <a:p>
            <a:pPr lvl="2"/>
            <a:r>
              <a:rPr lang="en-US" sz="2100" dirty="0"/>
              <a:t>Quotations</a:t>
            </a:r>
          </a:p>
          <a:p>
            <a:pPr lvl="3"/>
            <a:r>
              <a:rPr lang="en-US" sz="2100" dirty="0"/>
              <a:t>Approved </a:t>
            </a:r>
            <a:r>
              <a:rPr lang="en-US" sz="2100" dirty="0" smtClean="0"/>
              <a:t>Quotation:20254000007</a:t>
            </a:r>
            <a:endParaRPr lang="en-US" sz="2100" dirty="0"/>
          </a:p>
          <a:p>
            <a:pPr lvl="3"/>
            <a:r>
              <a:rPr lang="en-US" sz="2100" dirty="0"/>
              <a:t>Unapproved </a:t>
            </a:r>
            <a:r>
              <a:rPr lang="en-US" sz="2100" dirty="0" smtClean="0"/>
              <a:t>Quotation:20254000008</a:t>
            </a:r>
            <a:endParaRPr lang="en-US" sz="2100" dirty="0"/>
          </a:p>
          <a:p>
            <a:pPr lvl="2"/>
            <a:r>
              <a:rPr lang="en-US" sz="2100" dirty="0"/>
              <a:t>Converting quotation to Standard Purchase order</a:t>
            </a:r>
          </a:p>
          <a:p>
            <a:pPr lvl="3"/>
            <a:r>
              <a:rPr lang="en-US" sz="2100" dirty="0"/>
              <a:t>Standard Purchase Order No.: </a:t>
            </a:r>
            <a:r>
              <a:rPr lang="en-US" sz="2100" dirty="0" smtClean="0"/>
              <a:t>20253000038</a:t>
            </a:r>
            <a:endParaRPr lang="en-US" sz="2100" dirty="0"/>
          </a:p>
          <a:p>
            <a:pPr lvl="1"/>
            <a:endParaRPr lang="en-US" b="1" dirty="0"/>
          </a:p>
          <a:p>
            <a:pPr lvl="1"/>
            <a:r>
              <a:rPr lang="en-US" b="1" u="sng" dirty="0"/>
              <a:t>Requisition to Purchase Order : </a:t>
            </a:r>
            <a:endParaRPr lang="en-US" b="1" u="sng" dirty="0" smtClean="0"/>
          </a:p>
          <a:p>
            <a:pPr lvl="1"/>
            <a:r>
              <a:rPr lang="en-US" dirty="0" smtClean="0"/>
              <a:t>Requisition  </a:t>
            </a:r>
            <a:r>
              <a:rPr lang="en-US" dirty="0"/>
              <a:t>No.: </a:t>
            </a:r>
            <a:r>
              <a:rPr lang="en-US" dirty="0" smtClean="0"/>
              <a:t>20251000007</a:t>
            </a:r>
          </a:p>
          <a:p>
            <a:pPr lvl="1"/>
            <a:r>
              <a:rPr lang="en-US" dirty="0"/>
              <a:t>Standard PO No.:</a:t>
            </a:r>
            <a:r>
              <a:rPr lang="en-US" dirty="0" smtClean="0"/>
              <a:t>20253000027</a:t>
            </a:r>
            <a:endParaRPr lang="en-US" dirty="0"/>
          </a:p>
          <a:p>
            <a:pPr marL="384048" lvl="2" indent="0">
              <a:buNone/>
            </a:pPr>
            <a:endParaRPr lang="en-US" dirty="0"/>
          </a:p>
          <a:p>
            <a:pPr lvl="1"/>
            <a:r>
              <a:rPr lang="en-US" b="1" u="sng" dirty="0" smtClean="0"/>
              <a:t>Return to Supplier after inspection.</a:t>
            </a:r>
          </a:p>
          <a:p>
            <a:pPr lvl="2"/>
            <a:r>
              <a:rPr lang="en-US" sz="2000" dirty="0"/>
              <a:t>Standard PO No.:20253000026</a:t>
            </a:r>
          </a:p>
          <a:p>
            <a:pPr lvl="2"/>
            <a:r>
              <a:rPr lang="en-US" sz="2000" dirty="0"/>
              <a:t>Receipt No.:	    20255000001</a:t>
            </a:r>
          </a:p>
          <a:p>
            <a:pPr lvl="2"/>
            <a:r>
              <a:rPr lang="en-US" sz="2000" dirty="0"/>
              <a:t>Item No: 3MS0017</a:t>
            </a:r>
          </a:p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6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837" y="0"/>
            <a:ext cx="6718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6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427" y="704614"/>
            <a:ext cx="7209145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903" y="203284"/>
            <a:ext cx="9579428" cy="641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910" y="594114"/>
            <a:ext cx="7148179" cy="566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1" y="758734"/>
            <a:ext cx="5930537" cy="464251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Hend</a:t>
            </a:r>
            <a:r>
              <a:rPr lang="en-US" b="1" dirty="0"/>
              <a:t> </a:t>
            </a:r>
            <a:r>
              <a:rPr lang="en-US" b="1" dirty="0" err="1" smtClean="0"/>
              <a:t>Yehia</a:t>
            </a: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Gehad</a:t>
            </a:r>
            <a:r>
              <a:rPr lang="en-US" b="1" dirty="0"/>
              <a:t> </a:t>
            </a:r>
            <a:r>
              <a:rPr lang="en-US" b="1" dirty="0" err="1"/>
              <a:t>Fahim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 smtClean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/>
              <a:t>Mona Al </a:t>
            </a:r>
            <a:r>
              <a:rPr lang="en-US" b="1" dirty="0" err="1" smtClean="0"/>
              <a:t>Saadawi</a:t>
            </a:r>
            <a:endParaRPr lang="en-US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 smtClean="0"/>
              <a:t>Youstina</a:t>
            </a:r>
            <a:r>
              <a:rPr lang="en-US" b="1" dirty="0" smtClean="0"/>
              <a:t> </a:t>
            </a:r>
            <a:r>
              <a:rPr lang="en-US" b="1" dirty="0" err="1" smtClean="0"/>
              <a:t>Yousry</a:t>
            </a:r>
            <a:endParaRPr lang="en-US" b="1" dirty="0" smtClean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290398" y="3979100"/>
            <a:ext cx="1818562" cy="1818562"/>
            <a:chOff x="4995131" y="758734"/>
            <a:chExt cx="1818562" cy="1818562"/>
          </a:xfrm>
        </p:grpSpPr>
        <p:sp>
          <p:nvSpPr>
            <p:cNvPr id="4" name="Oval 3"/>
            <p:cNvSpPr/>
            <p:nvPr/>
          </p:nvSpPr>
          <p:spPr>
            <a:xfrm>
              <a:off x="4995131" y="758734"/>
              <a:ext cx="1818562" cy="18185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tangle 4" descr="Users"/>
            <p:cNvSpPr/>
            <p:nvPr/>
          </p:nvSpPr>
          <p:spPr>
            <a:xfrm>
              <a:off x="5382694" y="1146297"/>
              <a:ext cx="1043437" cy="104343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lc="http://schemas.openxmlformats.org/drawingml/2006/lockedCanvas" xmlns="" xmlns:asvg="http://schemas.microsoft.com/office/drawing/2016/SVG/main" xmlns:dgm="http://schemas.openxmlformats.org/drawingml/2006/diagram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132454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11" y="234293"/>
            <a:ext cx="10058400" cy="524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26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65" y="815187"/>
            <a:ext cx="10058400" cy="31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84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0" y="319770"/>
            <a:ext cx="7369179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9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00" y="628407"/>
            <a:ext cx="7155800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377" y="491235"/>
            <a:ext cx="768924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63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2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669" y="620786"/>
            <a:ext cx="7178662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479" y="632217"/>
            <a:ext cx="7171041" cy="559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3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516" y="437891"/>
            <a:ext cx="8618967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5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20" y="609355"/>
            <a:ext cx="7140559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6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8" y="1885125"/>
            <a:ext cx="3594976" cy="2093975"/>
          </a:xfrm>
        </p:spPr>
        <p:txBody>
          <a:bodyPr/>
          <a:lstStyle/>
          <a:p>
            <a:r>
              <a:rPr lang="en-US" dirty="0"/>
              <a:t>Market Survey</a:t>
            </a:r>
          </a:p>
        </p:txBody>
      </p:sp>
      <p:pic>
        <p:nvPicPr>
          <p:cNvPr id="4" name="Picture 3" descr="Sales_Comparison_ERP_Egyp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513806"/>
            <a:ext cx="7315200" cy="466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14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52" y="277857"/>
            <a:ext cx="9403895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1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8" y="726762"/>
            <a:ext cx="10058400" cy="411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3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113" y="27680"/>
            <a:ext cx="6601098" cy="68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46744"/>
            <a:ext cx="11338559" cy="677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1928" y="1885125"/>
            <a:ext cx="4537164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Sign-Off</a:t>
            </a:r>
            <a:br>
              <a:rPr lang="en-US" dirty="0" smtClean="0"/>
            </a:br>
            <a:r>
              <a:rPr lang="en-US" dirty="0" smtClean="0"/>
              <a:t>User </a:t>
            </a:r>
            <a:r>
              <a:rPr lang="en-US" dirty="0"/>
              <a:t>Acceptance Test (UAT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6366" y="313509"/>
            <a:ext cx="6435634" cy="2908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u="sng" dirty="0"/>
              <a:t>User Acceptance Test (UAT) Sign-Off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	</a:t>
            </a:r>
          </a:p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smtClean="0"/>
              <a:t>After </a:t>
            </a:r>
            <a:r>
              <a:rPr lang="en-US" sz="2800" dirty="0"/>
              <a:t>successful testing, the customer signs off on the UAT document to confirm functionality.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172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794" y="444137"/>
            <a:ext cx="7410995" cy="488508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98045"/>
            <a:ext cx="4537164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6-Go-Live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&amp;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Post-Go-Live </a:t>
            </a:r>
            <a:br>
              <a:rPr lang="en-US" dirty="0" smtClean="0"/>
            </a:br>
            <a:r>
              <a:rPr lang="en-US" dirty="0" smtClean="0"/>
              <a:t>Support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423" y="3683729"/>
            <a:ext cx="6775923" cy="3039290"/>
          </a:xfrm>
        </p:spPr>
        <p:txBody>
          <a:bodyPr>
            <a:normAutofit/>
          </a:bodyPr>
          <a:lstStyle/>
          <a:p>
            <a:pPr algn="ctr"/>
            <a:endParaRPr lang="en-US" sz="2300" b="1" dirty="0" smtClean="0">
              <a:solidFill>
                <a:schemeClr val="tx1"/>
              </a:solidFill>
            </a:endParaRPr>
          </a:p>
          <a:p>
            <a:r>
              <a:rPr lang="en-US" sz="2200" dirty="0"/>
              <a:t> Migrate configurations and customizations from the testing environment to the production environment.</a:t>
            </a:r>
          </a:p>
          <a:p>
            <a:pPr lvl="0"/>
            <a:r>
              <a:rPr lang="en-US" sz="2200" dirty="0" smtClean="0"/>
              <a:t>Go-Live. </a:t>
            </a:r>
            <a:endParaRPr lang="en-US" sz="2200" dirty="0"/>
          </a:p>
          <a:p>
            <a:pPr lvl="0"/>
            <a:r>
              <a:rPr lang="en-US" sz="2200" dirty="0"/>
              <a:t>Provide post-go-live support for a predefined period </a:t>
            </a:r>
            <a:r>
              <a:rPr lang="en-US" sz="2200" dirty="0" smtClean="0"/>
              <a:t>(30 </a:t>
            </a:r>
            <a:r>
              <a:rPr lang="en-US" sz="2200" dirty="0"/>
              <a:t>days) to resolve any immediate issues.</a:t>
            </a:r>
          </a:p>
        </p:txBody>
      </p:sp>
    </p:spTree>
    <p:extLst>
      <p:ext uri="{BB962C8B-B14F-4D97-AF65-F5344CB8AC3E}">
        <p14:creationId xmlns:p14="http://schemas.microsoft.com/office/powerpoint/2010/main" val="78218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0969" y="1885125"/>
            <a:ext cx="4537164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Project Outcomes</a:t>
            </a:r>
            <a:br>
              <a:rPr lang="en-US" dirty="0" smtClean="0"/>
            </a:br>
            <a:r>
              <a:rPr lang="en-US" sz="4200" dirty="0" smtClean="0"/>
              <a:t>from </a:t>
            </a:r>
            <a:br>
              <a:rPr lang="en-US" sz="4200" dirty="0" smtClean="0"/>
            </a:br>
            <a:r>
              <a:rPr lang="en-US" sz="4200" dirty="0" smtClean="0"/>
              <a:t>Stakeholders Feedback</a:t>
            </a:r>
            <a:endParaRPr lang="en-US" sz="42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2825" y="60961"/>
            <a:ext cx="6453052" cy="5590902"/>
          </a:xfrm>
        </p:spPr>
        <p:txBody>
          <a:bodyPr>
            <a:normAutofit/>
          </a:bodyPr>
          <a:lstStyle/>
          <a:p>
            <a:r>
              <a:rPr lang="en-US" b="1" dirty="0" smtClean="0"/>
              <a:t>1. </a:t>
            </a:r>
            <a:r>
              <a:rPr lang="en-US" b="1" u="sng" dirty="0"/>
              <a:t>Operational Impact</a:t>
            </a:r>
          </a:p>
          <a:p>
            <a:pPr lvl="2"/>
            <a:r>
              <a:rPr lang="en-US" b="1" dirty="0"/>
              <a:t>Order processing time decreased by </a:t>
            </a:r>
            <a:r>
              <a:rPr lang="en-US" b="1" dirty="0" smtClean="0"/>
              <a:t>60</a:t>
            </a:r>
            <a:r>
              <a:rPr lang="en-US" b="1" dirty="0"/>
              <a:t>%</a:t>
            </a:r>
            <a:r>
              <a:rPr lang="en-US" dirty="0"/>
              <a:t>, improving customer service.</a:t>
            </a:r>
          </a:p>
          <a:p>
            <a:pPr lvl="2"/>
            <a:r>
              <a:rPr lang="en-US" b="1" dirty="0"/>
              <a:t>Procurement cycle time reduced by </a:t>
            </a:r>
            <a:r>
              <a:rPr lang="en-US" b="1" dirty="0" smtClean="0"/>
              <a:t>80</a:t>
            </a:r>
            <a:r>
              <a:rPr lang="en-US" b="1" dirty="0"/>
              <a:t>%</a:t>
            </a:r>
            <a:r>
              <a:rPr lang="en-US" dirty="0"/>
              <a:t>, streamlining vendor management.</a:t>
            </a:r>
          </a:p>
          <a:p>
            <a:pPr lvl="2"/>
            <a:r>
              <a:rPr lang="en-US" b="1" dirty="0"/>
              <a:t>Inventory accuracy improved to 95%</a:t>
            </a:r>
            <a:r>
              <a:rPr lang="en-US" dirty="0"/>
              <a:t>, preventing stock </a:t>
            </a:r>
            <a:r>
              <a:rPr lang="en-US" dirty="0" smtClean="0"/>
              <a:t>variations.</a:t>
            </a:r>
          </a:p>
          <a:p>
            <a:pPr marL="384048" lvl="2" indent="0">
              <a:buNone/>
            </a:pPr>
            <a:endParaRPr lang="en-US" dirty="0"/>
          </a:p>
          <a:p>
            <a:r>
              <a:rPr lang="en-US" b="1" dirty="0" smtClean="0"/>
              <a:t>2. </a:t>
            </a:r>
            <a:r>
              <a:rPr lang="en-US" b="1" u="sng" dirty="0"/>
              <a:t>User Adoption &amp; System Usability</a:t>
            </a:r>
          </a:p>
          <a:p>
            <a:pPr lvl="2"/>
            <a:r>
              <a:rPr lang="en-US" b="1" dirty="0"/>
              <a:t>85% of employees</a:t>
            </a:r>
            <a:r>
              <a:rPr lang="en-US" dirty="0"/>
              <a:t> reported improved efficiency in daily tasks.</a:t>
            </a:r>
          </a:p>
          <a:p>
            <a:pPr lvl="2"/>
            <a:r>
              <a:rPr lang="en-US" b="1" dirty="0"/>
              <a:t>70% adoption rate</a:t>
            </a:r>
            <a:r>
              <a:rPr lang="en-US" dirty="0"/>
              <a:t> within the first month, with ongoing training for remaining users.</a:t>
            </a:r>
          </a:p>
          <a:p>
            <a:pPr lvl="2"/>
            <a:r>
              <a:rPr lang="en-US" b="1" dirty="0" smtClean="0"/>
              <a:t>90</a:t>
            </a:r>
            <a:r>
              <a:rPr lang="en-US" b="1" dirty="0"/>
              <a:t>% reduction in manual data entry errors</a:t>
            </a:r>
            <a:r>
              <a:rPr lang="en-US" dirty="0"/>
              <a:t>, enhancing accuracy.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pPr algn="ctr"/>
            <a:r>
              <a:rPr lang="en-US" dirty="0"/>
              <a:t>Implementation </a:t>
            </a:r>
            <a:r>
              <a:rPr lang="en-US" dirty="0" smtClean="0"/>
              <a:t>Challenges</a:t>
            </a:r>
            <a:br>
              <a:rPr lang="en-US" dirty="0" smtClean="0"/>
            </a:br>
            <a:r>
              <a:rPr lang="en-US" dirty="0" smtClean="0"/>
              <a:t>Faced our team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1" y="-78377"/>
            <a:ext cx="6061166" cy="6226627"/>
          </a:xfrm>
        </p:spPr>
        <p:txBody>
          <a:bodyPr>
            <a:normAutofit/>
          </a:bodyPr>
          <a:lstStyle/>
          <a:p>
            <a:r>
              <a:rPr lang="en-US" b="1" dirty="0"/>
              <a:t>Challenge 1: Data </a:t>
            </a:r>
            <a:r>
              <a:rPr lang="en-US" b="1" dirty="0" smtClean="0"/>
              <a:t>Migration Issues</a:t>
            </a:r>
            <a:endParaRPr lang="en-US" dirty="0"/>
          </a:p>
          <a:p>
            <a:pPr lvl="1"/>
            <a:r>
              <a:rPr lang="en-US" sz="1600" b="1" dirty="0"/>
              <a:t>Data Quality</a:t>
            </a:r>
            <a:r>
              <a:rPr lang="en-US" sz="1600" dirty="0"/>
              <a:t>: </a:t>
            </a:r>
            <a:r>
              <a:rPr lang="en-US" sz="1600" dirty="0" smtClean="0"/>
              <a:t>Inaccuracy </a:t>
            </a:r>
            <a:r>
              <a:rPr lang="en-US" sz="1600" dirty="0"/>
              <a:t>and completeness of data being </a:t>
            </a:r>
            <a:r>
              <a:rPr lang="en-US" sz="1600" dirty="0" smtClean="0"/>
              <a:t>migrated.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r>
              <a:rPr lang="en-US" b="1" dirty="0" smtClean="0"/>
              <a:t>Challenge </a:t>
            </a:r>
            <a:r>
              <a:rPr lang="en-US" b="1" dirty="0"/>
              <a:t>2: User Adoption</a:t>
            </a:r>
            <a:endParaRPr lang="en-US" dirty="0"/>
          </a:p>
          <a:p>
            <a:pPr lvl="0"/>
            <a:r>
              <a:rPr lang="en-US" sz="1600" b="1" dirty="0" smtClean="0"/>
              <a:t>Resistance </a:t>
            </a:r>
            <a:r>
              <a:rPr lang="en-US" sz="1600" b="1" dirty="0"/>
              <a:t>to Change</a:t>
            </a:r>
            <a:r>
              <a:rPr lang="en-US" sz="1600" dirty="0"/>
              <a:t>: </a:t>
            </a:r>
            <a:r>
              <a:rPr lang="en-US" sz="1600" dirty="0" smtClean="0"/>
              <a:t>Some employees resist </a:t>
            </a:r>
            <a:r>
              <a:rPr lang="en-US" sz="1600" dirty="0"/>
              <a:t>changes to their established workflows and processes.</a:t>
            </a:r>
          </a:p>
          <a:p>
            <a:pPr lvl="0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659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Learned Lessons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06" y="78375"/>
            <a:ext cx="6331133" cy="5268687"/>
          </a:xfrm>
        </p:spPr>
        <p:txBody>
          <a:bodyPr>
            <a:normAutofit fontScale="92500" lnSpcReduction="20000"/>
          </a:bodyPr>
          <a:lstStyle/>
          <a:p>
            <a:endParaRPr lang="en-US" sz="2300" b="1" dirty="0" smtClean="0"/>
          </a:p>
          <a:p>
            <a:pPr marL="0" indent="0">
              <a:buNone/>
            </a:pPr>
            <a:r>
              <a:rPr lang="en-US" sz="2700" b="1" dirty="0" smtClean="0"/>
              <a:t>1. </a:t>
            </a:r>
            <a:r>
              <a:rPr lang="en-US" b="1" u="sng" dirty="0" smtClean="0"/>
              <a:t>Clear Communication with Business Users </a:t>
            </a:r>
            <a:endParaRPr lang="en-US" b="1" u="sng" dirty="0"/>
          </a:p>
          <a:p>
            <a:pPr algn="just"/>
            <a:r>
              <a:rPr lang="en-US" dirty="0"/>
              <a:t>Explain the benefits of the ERP system, addressing concerns about job security, workflow changes, and efficiency improvements.</a:t>
            </a:r>
          </a:p>
          <a:p>
            <a:pPr marL="0" indent="0">
              <a:buNone/>
            </a:pPr>
            <a:r>
              <a:rPr lang="en-US" b="1" dirty="0" smtClean="0"/>
              <a:t>2. </a:t>
            </a:r>
            <a:r>
              <a:rPr lang="en-US" b="1" u="sng" dirty="0"/>
              <a:t>Comprehensive Training Programs</a:t>
            </a:r>
          </a:p>
          <a:p>
            <a:pPr algn="just"/>
            <a:r>
              <a:rPr lang="en-US" dirty="0"/>
              <a:t>Provide hands-on training tailored to different user roles to ensure employees feel confident using the new system.</a:t>
            </a:r>
          </a:p>
          <a:p>
            <a:pPr marL="0" lvl="0" indent="0">
              <a:buNone/>
            </a:pPr>
            <a:r>
              <a:rPr lang="en-US" b="1" dirty="0" smtClean="0"/>
              <a:t>3. </a:t>
            </a:r>
            <a:r>
              <a:rPr lang="en-US" b="1" u="sng" dirty="0" smtClean="0"/>
              <a:t>Structured Data Migration Plan</a:t>
            </a:r>
            <a:endParaRPr lang="en-US" u="sng" dirty="0" smtClean="0"/>
          </a:p>
          <a:p>
            <a:pPr lvl="1"/>
            <a:r>
              <a:rPr lang="en-US" sz="2400" dirty="0"/>
              <a:t>Develop a detailed data migration plan that includes data </a:t>
            </a:r>
            <a:r>
              <a:rPr lang="en-US" sz="2400" dirty="0" smtClean="0"/>
              <a:t>cleansing and validation.</a:t>
            </a:r>
            <a:endParaRPr lang="en-US" sz="2400" dirty="0"/>
          </a:p>
          <a:p>
            <a:pPr lvl="1"/>
            <a:r>
              <a:rPr lang="en-US" sz="2400" dirty="0"/>
              <a:t>Perform multiple rounds of data migration testing to identify and resolve issues before go-live</a:t>
            </a:r>
            <a:r>
              <a:rPr lang="en-US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797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8" y="1885125"/>
            <a:ext cx="3594976" cy="2093975"/>
          </a:xfrm>
        </p:spPr>
        <p:txBody>
          <a:bodyPr/>
          <a:lstStyle/>
          <a:p>
            <a:r>
              <a:rPr lang="en-US" dirty="0"/>
              <a:t>Market Survey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3" y="0"/>
            <a:ext cx="1219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9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914" y="513806"/>
            <a:ext cx="5904411" cy="57650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sz="10800" b="1" dirty="0"/>
              <a:t>1. Project Initiation</a:t>
            </a:r>
            <a:endParaRPr lang="en-US" sz="10800" dirty="0"/>
          </a:p>
          <a:p>
            <a:pPr marL="0" indent="0">
              <a:buNone/>
            </a:pPr>
            <a:r>
              <a:rPr lang="en-US" sz="10800" b="1" dirty="0"/>
              <a:t>2. </a:t>
            </a:r>
            <a:r>
              <a:rPr lang="en-US" sz="10800" b="1" dirty="0" smtClean="0"/>
              <a:t>Requirements Gathering</a:t>
            </a:r>
            <a:endParaRPr lang="en-US" sz="10800" b="1" dirty="0"/>
          </a:p>
          <a:p>
            <a:pPr marL="0" indent="0">
              <a:buNone/>
            </a:pPr>
            <a:r>
              <a:rPr lang="en-US" sz="10800" b="1" dirty="0" smtClean="0"/>
              <a:t>3. Demo &amp; Stakeholder Acceptance</a:t>
            </a:r>
          </a:p>
          <a:p>
            <a:pPr marL="0" indent="0">
              <a:buNone/>
            </a:pPr>
            <a:r>
              <a:rPr lang="en-US" sz="10800" b="1" dirty="0" smtClean="0"/>
              <a:t>4. </a:t>
            </a:r>
            <a:r>
              <a:rPr lang="en-US" sz="10800" b="1" dirty="0"/>
              <a:t>Execution</a:t>
            </a:r>
          </a:p>
          <a:p>
            <a:pPr marL="0" indent="0">
              <a:buNone/>
            </a:pPr>
            <a:r>
              <a:rPr lang="en-US" sz="10800" b="1" dirty="0" smtClean="0"/>
              <a:t>5. Training &amp; Documentation</a:t>
            </a:r>
          </a:p>
          <a:p>
            <a:pPr marL="0" indent="0">
              <a:buNone/>
            </a:pPr>
            <a:r>
              <a:rPr lang="en-US" sz="10800" b="1" dirty="0" smtClean="0"/>
              <a:t>6. </a:t>
            </a:r>
            <a:r>
              <a:rPr lang="en-US" sz="10800" b="1" dirty="0"/>
              <a:t>Testing &amp; Validation</a:t>
            </a:r>
          </a:p>
          <a:p>
            <a:pPr marL="0" indent="0">
              <a:buNone/>
            </a:pPr>
            <a:r>
              <a:rPr lang="en-US" sz="10800" b="1" dirty="0" smtClean="0"/>
              <a:t>7. </a:t>
            </a:r>
            <a:r>
              <a:rPr lang="en-US" sz="10800" b="1" dirty="0"/>
              <a:t>Go-Live &amp; Post-Go-Live Support </a:t>
            </a:r>
          </a:p>
          <a:p>
            <a:pPr marL="201168" lvl="1" indent="0">
              <a:buNone/>
            </a:pPr>
            <a:endParaRPr lang="en-US" sz="10800" dirty="0" smtClean="0"/>
          </a:p>
          <a:p>
            <a:pPr marL="201168" lvl="1" indent="0">
              <a:buNone/>
            </a:pPr>
            <a:endParaRPr lang="en-US" sz="10800" dirty="0"/>
          </a:p>
          <a:p>
            <a:pPr marL="0" indent="0">
              <a:buNone/>
            </a:pPr>
            <a:endParaRPr lang="en-US" sz="5200" dirty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sz="1800" dirty="0" smtClean="0"/>
          </a:p>
          <a:p>
            <a:pPr marL="0" indent="0">
              <a:buNone/>
            </a:pPr>
            <a:r>
              <a:rPr lang="en-US" b="1" dirty="0" smtClean="0"/>
              <a:t> 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4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41" y="1885125"/>
            <a:ext cx="4580021" cy="2093975"/>
          </a:xfrm>
        </p:spPr>
        <p:txBody>
          <a:bodyPr/>
          <a:lstStyle/>
          <a:p>
            <a:r>
              <a:rPr lang="en-US" dirty="0" smtClean="0"/>
              <a:t>1-Project initiation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9245" y="478972"/>
            <a:ext cx="6061166" cy="5190312"/>
          </a:xfrm>
        </p:spPr>
        <p:txBody>
          <a:bodyPr>
            <a:noAutofit/>
          </a:bodyPr>
          <a:lstStyle/>
          <a:p>
            <a:pPr>
              <a:lnSpc>
                <a:spcPts val="1295"/>
              </a:lnSpc>
              <a:spcAft>
                <a:spcPts val="800"/>
              </a:spcAft>
              <a:tabLst>
                <a:tab pos="457200" algn="l"/>
              </a:tabLst>
            </a:pPr>
            <a:endParaRPr lang="en-US" sz="1800" b="1" dirty="0">
              <a:latin typeface="Aptos"/>
              <a:ea typeface="Times New Roman" panose="02020603050405020304" pitchFamily="18" charset="0"/>
              <a:cs typeface="Aptos"/>
            </a:endParaRPr>
          </a:p>
          <a:p>
            <a:pPr marL="0" indent="0">
              <a:lnSpc>
                <a:spcPts val="1295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b="1" u="sng" dirty="0"/>
              <a:t>Kickoff Meeting: [1-1-2025</a:t>
            </a:r>
            <a:r>
              <a:rPr lang="en-US" sz="1800" b="1" u="sng" dirty="0" smtClean="0"/>
              <a:t>]</a:t>
            </a:r>
          </a:p>
          <a:p>
            <a:pPr lvl="1"/>
            <a:r>
              <a:rPr lang="en-US" sz="1800" b="1" dirty="0" smtClean="0"/>
              <a:t>Project Objectives.</a:t>
            </a:r>
          </a:p>
          <a:p>
            <a:pPr lvl="1"/>
            <a:r>
              <a:rPr lang="en-US" sz="1800" b="1" dirty="0" smtClean="0"/>
              <a:t>Project Scope.</a:t>
            </a:r>
          </a:p>
          <a:p>
            <a:pPr lvl="1"/>
            <a:r>
              <a:rPr lang="en-US" sz="1800" b="1" dirty="0"/>
              <a:t>Project </a:t>
            </a:r>
            <a:r>
              <a:rPr lang="en-US" sz="1800" b="1" dirty="0" smtClean="0"/>
              <a:t>Timeline</a:t>
            </a:r>
            <a:endParaRPr lang="en-US" sz="1800" dirty="0"/>
          </a:p>
          <a:p>
            <a:pPr lvl="1"/>
            <a:r>
              <a:rPr lang="en-US" sz="1800" b="1" dirty="0" smtClean="0"/>
              <a:t>Define Stakeholders </a:t>
            </a:r>
          </a:p>
          <a:p>
            <a:pPr lvl="2"/>
            <a:r>
              <a:rPr lang="en-US" sz="1800" dirty="0"/>
              <a:t>General Manager (Mr. Ahmed Hassan )</a:t>
            </a:r>
          </a:p>
          <a:p>
            <a:pPr lvl="2"/>
            <a:r>
              <a:rPr lang="en-US" sz="1800" dirty="0" smtClean="0"/>
              <a:t>Financial Manager (Mr. </a:t>
            </a:r>
            <a:r>
              <a:rPr lang="en-US" sz="1800" dirty="0" err="1" smtClean="0"/>
              <a:t>Zaki</a:t>
            </a:r>
            <a:r>
              <a:rPr lang="en-US" sz="1800" dirty="0" smtClean="0"/>
              <a:t> Ahmed)</a:t>
            </a:r>
          </a:p>
          <a:p>
            <a:pPr lvl="2"/>
            <a:r>
              <a:rPr lang="en-US" sz="1800" dirty="0" smtClean="0"/>
              <a:t>Supply Chain Manager (Mr. Amir </a:t>
            </a:r>
            <a:r>
              <a:rPr lang="en-US" sz="1800" dirty="0" err="1" smtClean="0"/>
              <a:t>Fakry</a:t>
            </a:r>
            <a:r>
              <a:rPr lang="en-US" sz="1800" dirty="0" smtClean="0"/>
              <a:t>)</a:t>
            </a:r>
          </a:p>
          <a:p>
            <a:pPr lvl="2"/>
            <a:r>
              <a:rPr lang="en-US" sz="1800" dirty="0" smtClean="0"/>
              <a:t>Logistics Manager (Mr. </a:t>
            </a:r>
            <a:r>
              <a:rPr lang="en-US" sz="1800" dirty="0" err="1" smtClean="0"/>
              <a:t>Samy</a:t>
            </a:r>
            <a:r>
              <a:rPr lang="en-US" sz="1800" dirty="0" smtClean="0"/>
              <a:t> Ahmed)</a:t>
            </a:r>
          </a:p>
          <a:p>
            <a:pPr lvl="1"/>
            <a:r>
              <a:rPr lang="en-US" sz="1800" b="1" dirty="0" smtClean="0"/>
              <a:t>Methods of implementation (Hybrid)</a:t>
            </a:r>
          </a:p>
          <a:p>
            <a:pPr lvl="2"/>
            <a:r>
              <a:rPr lang="en-US" sz="1800" dirty="0" smtClean="0"/>
              <a:t>Water Fall </a:t>
            </a:r>
          </a:p>
          <a:p>
            <a:pPr lvl="2"/>
            <a:r>
              <a:rPr lang="en-US" sz="1800" dirty="0" smtClean="0"/>
              <a:t>Agile 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19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Project Objectives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1" y="943430"/>
            <a:ext cx="6061166" cy="4333964"/>
          </a:xfrm>
        </p:spPr>
        <p:txBody>
          <a:bodyPr>
            <a:normAutofit/>
          </a:bodyPr>
          <a:lstStyle/>
          <a:p>
            <a:r>
              <a:rPr lang="en-US" b="1" dirty="0"/>
              <a:t>Streamline Procurement </a:t>
            </a:r>
            <a:r>
              <a:rPr lang="en-US" b="1" dirty="0" smtClean="0"/>
              <a:t>Processes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Enhance Supplier </a:t>
            </a:r>
            <a:r>
              <a:rPr lang="en-US" b="1" dirty="0" smtClean="0"/>
              <a:t>Management.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Optimize Inventory </a:t>
            </a:r>
            <a:r>
              <a:rPr lang="en-US" b="1" dirty="0" smtClean="0"/>
              <a:t>Control.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Improve Cost </a:t>
            </a:r>
            <a:r>
              <a:rPr lang="en-US" b="1" dirty="0" smtClean="0"/>
              <a:t>Efficiency.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0" y="1885125"/>
            <a:ext cx="4537164" cy="2093975"/>
          </a:xfrm>
        </p:spPr>
        <p:txBody>
          <a:bodyPr/>
          <a:lstStyle/>
          <a:p>
            <a:r>
              <a:rPr lang="en-US" dirty="0" smtClean="0"/>
              <a:t>Project Scope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1" y="943430"/>
            <a:ext cx="6061166" cy="43339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Limited to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The </a:t>
            </a:r>
            <a:r>
              <a:rPr lang="en-US" b="1" dirty="0"/>
              <a:t>implementation of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b="1" dirty="0" smtClean="0"/>
              <a:t>The </a:t>
            </a:r>
            <a:r>
              <a:rPr lang="en-US" b="1" dirty="0"/>
              <a:t>Oracle EBS Purchasing Module</a:t>
            </a:r>
            <a:r>
              <a:rPr lang="en-US" b="1" dirty="0" smtClean="0"/>
              <a:t>.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4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E879E6-8FFE-4154-8F2A-F7518B89B376}">
  <ds:schemaRefs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71af3243-3dd4-4a8d-8c0d-dd76da1f02a5"/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0</TotalTime>
  <Words>1002</Words>
  <Application>Microsoft Office PowerPoint</Application>
  <PresentationFormat>Widescreen</PresentationFormat>
  <Paragraphs>348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Arial</vt:lpstr>
      <vt:lpstr>Calibri</vt:lpstr>
      <vt:lpstr>Calibri Light</vt:lpstr>
      <vt:lpstr>Times New Roman</vt:lpstr>
      <vt:lpstr>Wingdings</vt:lpstr>
      <vt:lpstr>RetrospectVTI</vt:lpstr>
      <vt:lpstr>Agenda</vt:lpstr>
      <vt:lpstr>Implementing Oracle EBS  Purchasing Module in  3MS pharmaceutical company</vt:lpstr>
      <vt:lpstr>Team Members</vt:lpstr>
      <vt:lpstr>Market Survey</vt:lpstr>
      <vt:lpstr>Market Survey</vt:lpstr>
      <vt:lpstr>Project Structure</vt:lpstr>
      <vt:lpstr>1-Project initiation</vt:lpstr>
      <vt:lpstr>Project Objectives</vt:lpstr>
      <vt:lpstr>Project Scope</vt:lpstr>
      <vt:lpstr>Methods of Implementation</vt:lpstr>
      <vt:lpstr>2-Requirements Gathering</vt:lpstr>
      <vt:lpstr>2-Requirements Gathering</vt:lpstr>
      <vt:lpstr>2-Requirements Gathering</vt:lpstr>
      <vt:lpstr>3MS pharmaceutical  Company  Structure</vt:lpstr>
      <vt:lpstr>PowerPoint Presentation</vt:lpstr>
      <vt:lpstr>PowerPoint Presentation</vt:lpstr>
      <vt:lpstr>3. Demo &amp; Stakeholders Sign off  Approval Document</vt:lpstr>
      <vt:lpstr>4-Execution</vt:lpstr>
      <vt:lpstr>4-Execution</vt:lpstr>
      <vt:lpstr>4-Execution</vt:lpstr>
      <vt:lpstr>4-Execution</vt:lpstr>
      <vt:lpstr>4-Execution</vt:lpstr>
      <vt:lpstr>5-Training Business Users  &amp; Documentation</vt:lpstr>
      <vt:lpstr>PowerPoint Presentation</vt:lpstr>
      <vt:lpstr>6-Testing  &amp;  Validation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Sign-Off User Acceptance Test (UAT)</vt:lpstr>
      <vt:lpstr>6-Go-Live  &amp;  Post-Go-Live  Support</vt:lpstr>
      <vt:lpstr>Project Outcomes from  Stakeholders Feedback</vt:lpstr>
      <vt:lpstr>Implementation Challenges Faced our team</vt:lpstr>
      <vt:lpstr>Learned Lessons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2025-04-05T16:58:01Z</dcterms:created>
  <dcterms:modified xsi:type="dcterms:W3CDTF">2025-04-28T21:21:41Z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