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Proxima Nova"/>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italic.fntdata"/><Relationship Id="rId72" Type="http://schemas.openxmlformats.org/officeDocument/2006/relationships/font" Target="fonts/ProximaNova-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ProximaNova-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roximaNova-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e0b7c62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e0b7c62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e0b7c6fd9_1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e0b7c6fd9_1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e0b7c6fd9_1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e0b7c6fd9_1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e0b7c6fd9_1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e0b7c6fd9_1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e0b7c6fd9_1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e0b7c6fd9_1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e2da9195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e2da9195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e0b7c6fd9_1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e0b7c6fd9_1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e0b7c6fd9_1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e0b7c6fd9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e0b7c62d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e0b7c62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e0b7c62d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e0b7c62d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e0b7c6fd9_1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e0b7c6fd9_1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e0b7c62d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e0b7c62d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e0b7c6fd9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e0b7c6fd9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e0b7c6fd9_1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e0b7c6fd9_1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e0b7c6fd9_1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e0b7c6fd9_1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e0b7c6fd9_16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e0b7c6fd9_1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e0b7c6fd9_1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e0b7c6fd9_1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e2da919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e2da919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e2da919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9e2da919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e2da919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9e2da919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e2da9195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e2da919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e0b7c6fd9_16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e0b7c6fd9_1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e2da9195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9e2da919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e2da919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e2da919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9e2da9195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9e2da9195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e2da9195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e2da9195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e2da9195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e2da9195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e2da9195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e2da9195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e2da9195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9e2da9195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e2da9195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9e2da9195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e39363773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9e39363773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e39363773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e39363773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e0b7c6fd9_16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e0b7c6fd9_16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e39363773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9e39363773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e39363773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9e39363773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e39363773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9e39363773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9e39363773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9e39363773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9e39363773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9e39363773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e39363773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9e39363773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e39363773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e39363773_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e39363773_6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e39363773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9e39363773_6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9e39363773_6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9e39363773_6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9e39363773_6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e0b7c6fd9_16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e0b7c6fd9_1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9e39363773_6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9e39363773_6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9e39363773_6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9e39363773_6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9e39363773_6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9e39363773_6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9e39363773_6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9e39363773_6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9e39363773_6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9e39363773_6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9e39363773_6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9e39363773_6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9e39363773_6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9e39363773_6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9e39363773_6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9e39363773_6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9e39363773_6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9e39363773_6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9e39363773_6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9e39363773_6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3a6adb4f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3a6adb4f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9e39363773_6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9e39363773_6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a04f44425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a04f44425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9e39363773_6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9e39363773_6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a04f44425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a04f44425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a04f4442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a04f4442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a04f44425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a04f44425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e0b7c6fd9_1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e0b7c6fd9_1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e0b7c6fd9_1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e0b7c6fd9_1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e0b7c6fd9_1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e0b7c6fd9_1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5.png"/><Relationship Id="rId8"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v.to/rhymu8354/git-renaming-the-master-branch-137b" TargetMode="External"/><Relationship Id="rId4" Type="http://schemas.openxmlformats.org/officeDocument/2006/relationships/hyperlink" Target="https://docs.github.com/en/free-pro-team@latest/github/using-git/caching-your-github-credentials-in-gi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markdownguide.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 TargetMode="External"/><Relationship Id="rId4" Type="http://schemas.openxmlformats.org/officeDocument/2006/relationships/hyperlink" Target="https://atom.io" TargetMode="External"/><Relationship Id="rId5" Type="http://schemas.openxmlformats.org/officeDocument/2006/relationships/hyperlink" Target="https://git-scm.com/downloads" TargetMode="External"/><Relationship Id="rId6" Type="http://schemas.openxmlformats.org/officeDocument/2006/relationships/hyperlink" Target="https://gitforwindows.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0.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hyperlink" Target="https://creativecommons.org/licenses/by/4.0/" TargetMode="External"/><Relationship Id="rId4" Type="http://schemas.openxmlformats.org/officeDocument/2006/relationships/image" Target="../media/image23.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Proxima Nova"/>
                <a:ea typeface="Proxima Nova"/>
                <a:cs typeface="Proxima Nova"/>
                <a:sym typeface="Proxima Nova"/>
              </a:rPr>
              <a:t>Bootcamp</a:t>
            </a:r>
            <a:endParaRPr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2000">
                <a:solidFill>
                  <a:srgbClr val="FFFFFF"/>
                </a:solidFill>
                <a:latin typeface="Proxima Nova"/>
                <a:ea typeface="Proxima Nova"/>
                <a:cs typeface="Proxima Nova"/>
                <a:sym typeface="Proxima Nova"/>
              </a:rPr>
              <a:t>MA Digital Text Analysis</a:t>
            </a:r>
            <a:endParaRPr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2000">
                <a:solidFill>
                  <a:srgbClr val="FFFFFF"/>
                </a:solidFill>
                <a:latin typeface="Proxima Nova"/>
                <a:ea typeface="Proxima Nova"/>
                <a:cs typeface="Proxima Nova"/>
                <a:sym typeface="Proxima Nova"/>
              </a:rPr>
              <a:t>Wout Dillen</a:t>
            </a:r>
            <a:endParaRPr sz="2000">
              <a:solidFill>
                <a:srgbClr val="FFFFFF"/>
              </a:solidFill>
              <a:latin typeface="Proxima Nova"/>
              <a:ea typeface="Proxima Nova"/>
              <a:cs typeface="Proxima Nova"/>
              <a:sym typeface="Proxima Nova"/>
            </a:endParaRPr>
          </a:p>
        </p:txBody>
      </p:sp>
      <p:sp>
        <p:nvSpPr>
          <p:cNvPr id="60" name="Google Shape;60;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Started with Git(Hub) </a:t>
            </a:r>
            <a:endParaRPr/>
          </a:p>
        </p:txBody>
      </p:sp>
      <p:pic>
        <p:nvPicPr>
          <p:cNvPr id="61" name="Google Shape;61;p13"/>
          <p:cNvPicPr preferRelativeResize="0"/>
          <p:nvPr/>
        </p:nvPicPr>
        <p:blipFill>
          <a:blip r:embed="rId3">
            <a:alphaModFix/>
          </a:blip>
          <a:stretch>
            <a:fillRect/>
          </a:stretch>
        </p:blipFill>
        <p:spPr>
          <a:xfrm>
            <a:off x="586659" y="4695025"/>
            <a:ext cx="798440" cy="281450"/>
          </a:xfrm>
          <a:prstGeom prst="rect">
            <a:avLst/>
          </a:prstGeom>
          <a:noFill/>
          <a:ln>
            <a:noFill/>
          </a:ln>
        </p:spPr>
      </p:pic>
      <p:pic>
        <p:nvPicPr>
          <p:cNvPr id="62" name="Google Shape;62;p13"/>
          <p:cNvPicPr preferRelativeResize="0"/>
          <p:nvPr/>
        </p:nvPicPr>
        <p:blipFill>
          <a:blip r:embed="rId4">
            <a:alphaModFix/>
          </a:blip>
          <a:stretch>
            <a:fillRect/>
          </a:stretch>
        </p:blipFill>
        <p:spPr>
          <a:xfrm>
            <a:off x="7701375" y="76198"/>
            <a:ext cx="1366425" cy="405900"/>
          </a:xfrm>
          <a:prstGeom prst="rect">
            <a:avLst/>
          </a:prstGeom>
          <a:noFill/>
          <a:ln>
            <a:noFill/>
          </a:ln>
        </p:spPr>
      </p:pic>
      <p:sp>
        <p:nvSpPr>
          <p:cNvPr id="63" name="Google Shape;63;p13"/>
          <p:cNvSpPr txBox="1"/>
          <p:nvPr/>
        </p:nvSpPr>
        <p:spPr>
          <a:xfrm>
            <a:off x="0" y="41400"/>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http://bit.ly/woutGitSlides</a:t>
            </a:r>
            <a:endParaRPr>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Proxima Nova"/>
              <a:ea typeface="Proxima Nova"/>
              <a:cs typeface="Proxima Nova"/>
              <a:sym typeface="Proxima Nova"/>
            </a:endParaRPr>
          </a:p>
          <a:p>
            <a:pPr indent="0" lvl="0" marL="457200" rtl="0" algn="l">
              <a:spcBef>
                <a:spcPts val="1000"/>
              </a:spcBef>
              <a:spcAft>
                <a:spcPts val="0"/>
              </a:spcAft>
              <a:buNone/>
            </a:pPr>
            <a:r>
              <a:t/>
            </a:r>
            <a:endParaRPr>
              <a:latin typeface="Proxima Nova"/>
              <a:ea typeface="Proxima Nova"/>
              <a:cs typeface="Proxima Nova"/>
              <a:sym typeface="Proxima Nova"/>
            </a:endParaRPr>
          </a:p>
          <a:p>
            <a:pPr indent="0" lvl="0" marL="457200" rtl="0" algn="l">
              <a:spcBef>
                <a:spcPts val="1000"/>
              </a:spcBef>
              <a:spcAft>
                <a:spcPts val="0"/>
              </a:spcAft>
              <a:buNone/>
            </a:pPr>
            <a:r>
              <a:rPr lang="en">
                <a:latin typeface="Proxima Nova"/>
                <a:ea typeface="Proxima Nova"/>
                <a:cs typeface="Proxima Nova"/>
                <a:sym typeface="Proxima Nova"/>
              </a:rPr>
              <a:t>You initiate git. </a:t>
            </a:r>
            <a:endParaRPr>
              <a:latin typeface="Proxima Nova"/>
              <a:ea typeface="Proxima Nova"/>
              <a:cs typeface="Proxima Nova"/>
              <a:sym typeface="Proxima Nova"/>
            </a:endParaRPr>
          </a:p>
          <a:p>
            <a:pPr indent="0" lvl="0" marL="457200" rtl="0" algn="l">
              <a:spcBef>
                <a:spcPts val="1000"/>
              </a:spcBef>
              <a:spcAft>
                <a:spcPts val="0"/>
              </a:spcAft>
              <a:buNone/>
            </a:pPr>
            <a:r>
              <a:rPr lang="en">
                <a:latin typeface="Proxima Nova"/>
                <a:ea typeface="Proxima Nova"/>
                <a:cs typeface="Proxima Nova"/>
                <a:sym typeface="Proxima Nova"/>
              </a:rPr>
              <a:t>Git start to keep track of your changes in this directory.</a:t>
            </a:r>
            <a:endParaRPr>
              <a:latin typeface="Proxima Nova"/>
              <a:ea typeface="Proxima Nova"/>
              <a:cs typeface="Proxima Nova"/>
              <a:sym typeface="Proxima Nova"/>
            </a:endParaRPr>
          </a:p>
          <a:p>
            <a:pPr indent="0" lvl="0" marL="457200" rtl="0" algn="l">
              <a:spcBef>
                <a:spcPts val="1000"/>
              </a:spcBef>
              <a:spcAft>
                <a:spcPts val="1000"/>
              </a:spcAft>
              <a:buNone/>
            </a:pPr>
            <a:r>
              <a:rPr lang="en">
                <a:latin typeface="Proxima Nova"/>
                <a:ea typeface="Proxima Nova"/>
                <a:cs typeface="Proxima Nova"/>
                <a:sym typeface="Proxima Nova"/>
              </a:rPr>
              <a:t>This folder is now your working directory.</a:t>
            </a:r>
            <a:endParaRPr>
              <a:latin typeface="Proxima Nova"/>
              <a:ea typeface="Proxima Nova"/>
              <a:cs typeface="Proxima Nova"/>
              <a:sym typeface="Proxima Nova"/>
            </a:endParaRPr>
          </a:p>
        </p:txBody>
      </p:sp>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a:t>
            </a:r>
            <a:r>
              <a:rPr lang="en"/>
              <a:t> Initiating a Git Project</a:t>
            </a:r>
            <a:endParaRPr/>
          </a:p>
        </p:txBody>
      </p:sp>
      <p:pic>
        <p:nvPicPr>
          <p:cNvPr descr="Laptop" id="115" name="Google Shape;115;p22"/>
          <p:cNvPicPr preferRelativeResize="0"/>
          <p:nvPr/>
        </p:nvPicPr>
        <p:blipFill rotWithShape="1">
          <a:blip r:embed="rId3">
            <a:alphaModFix/>
          </a:blip>
          <a:srcRect b="0" l="0" r="0" t="0"/>
          <a:stretch/>
        </p:blipFill>
        <p:spPr>
          <a:xfrm>
            <a:off x="3534575" y="2642300"/>
            <a:ext cx="2082550" cy="2082550"/>
          </a:xfrm>
          <a:prstGeom prst="rect">
            <a:avLst/>
          </a:prstGeom>
          <a:noFill/>
          <a:ln>
            <a:noFill/>
          </a:ln>
        </p:spPr>
      </p:pic>
      <p:sp>
        <p:nvSpPr>
          <p:cNvPr id="116" name="Google Shape;116;p22"/>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roxima Nova"/>
                <a:ea typeface="Proxima Nova"/>
                <a:cs typeface="Proxima Nova"/>
                <a:sym typeface="Proxima Nova"/>
              </a:rPr>
              <a:t>You start your computer, and log into your user account.</a:t>
            </a:r>
            <a:endParaRPr>
              <a:latin typeface="Proxima Nova"/>
              <a:ea typeface="Proxima Nova"/>
              <a:cs typeface="Proxima Nova"/>
              <a:sym typeface="Proxima Nova"/>
            </a:endParaRPr>
          </a:p>
          <a:p>
            <a:pPr indent="0" lvl="0" marL="457200" rtl="0" algn="l">
              <a:spcBef>
                <a:spcPts val="1000"/>
              </a:spcBef>
              <a:spcAft>
                <a:spcPts val="1000"/>
              </a:spcAft>
              <a:buNone/>
            </a:pPr>
            <a:r>
              <a:rPr lang="en">
                <a:latin typeface="Proxima Nova"/>
                <a:ea typeface="Proxima Nova"/>
                <a:cs typeface="Proxima Nova"/>
                <a:sym typeface="Proxima Nova"/>
              </a:rPr>
              <a:t>You navigate to a folder that you’d like to keep track of. </a:t>
            </a:r>
            <a:endParaRPr>
              <a:latin typeface="Proxima Nova"/>
              <a:ea typeface="Proxima Nova"/>
              <a:cs typeface="Proxima Nova"/>
              <a:sym typeface="Proxima Nova"/>
            </a:endParaRPr>
          </a:p>
        </p:txBody>
      </p:sp>
      <p:pic>
        <p:nvPicPr>
          <p:cNvPr descr="User" id="117" name="Google Shape;117;p22"/>
          <p:cNvPicPr preferRelativeResize="0"/>
          <p:nvPr/>
        </p:nvPicPr>
        <p:blipFill rotWithShape="1">
          <a:blip r:embed="rId4">
            <a:alphaModFix/>
          </a:blip>
          <a:srcRect b="0" l="0" r="0" t="0"/>
          <a:stretch/>
        </p:blipFill>
        <p:spPr>
          <a:xfrm>
            <a:off x="2058950" y="2571751"/>
            <a:ext cx="1985450" cy="1985450"/>
          </a:xfrm>
          <a:prstGeom prst="rect">
            <a:avLst/>
          </a:prstGeom>
          <a:noFill/>
          <a:ln>
            <a:noFill/>
          </a:ln>
        </p:spPr>
      </p:pic>
      <p:pic>
        <p:nvPicPr>
          <p:cNvPr descr="Folder" id="118" name="Google Shape;118;p22"/>
          <p:cNvPicPr preferRelativeResize="0"/>
          <p:nvPr/>
        </p:nvPicPr>
        <p:blipFill rotWithShape="1">
          <a:blip r:embed="rId5">
            <a:alphaModFix/>
          </a:blip>
          <a:srcRect b="0" l="0" r="0" t="0"/>
          <a:stretch/>
        </p:blipFill>
        <p:spPr>
          <a:xfrm>
            <a:off x="4229101" y="3257505"/>
            <a:ext cx="685800" cy="685800"/>
          </a:xfrm>
          <a:prstGeom prst="rect">
            <a:avLst/>
          </a:prstGeom>
          <a:noFill/>
          <a:ln>
            <a:noFill/>
          </a:ln>
        </p:spPr>
      </p:pic>
      <p:pic>
        <p:nvPicPr>
          <p:cNvPr descr="Mining tools" id="119" name="Google Shape;119;p22"/>
          <p:cNvPicPr preferRelativeResize="0"/>
          <p:nvPr/>
        </p:nvPicPr>
        <p:blipFill rotWithShape="1">
          <a:blip r:embed="rId6">
            <a:alphaModFix/>
          </a:blip>
          <a:srcRect b="0" l="0" r="0" t="0"/>
          <a:stretch/>
        </p:blipFill>
        <p:spPr>
          <a:xfrm>
            <a:off x="4405807" y="3472227"/>
            <a:ext cx="332375" cy="33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Effect filter="fade" transition="in">
                                      <p:cBhvr>
                                        <p:cTn dur="1000"/>
                                        <p:tgtEl>
                                          <p:spTgt spid="113">
                                            <p:txEl>
                                              <p:pRg end="4" st="4"/>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Making Changes to Your Files</a:t>
            </a:r>
            <a:endParaRPr/>
          </a:p>
        </p:txBody>
      </p:sp>
      <p:sp>
        <p:nvSpPr>
          <p:cNvPr id="125" name="Google Shape;125;p23"/>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roxima Nova"/>
                <a:ea typeface="Proxima Nova"/>
                <a:cs typeface="Proxima Nova"/>
                <a:sym typeface="Proxima Nova"/>
              </a:rPr>
              <a:t>You start making changes to your working directory. </a:t>
            </a:r>
            <a:endParaRPr>
              <a:latin typeface="Proxima Nova"/>
              <a:ea typeface="Proxima Nova"/>
              <a:cs typeface="Proxima Nova"/>
              <a:sym typeface="Proxima Nova"/>
            </a:endParaRPr>
          </a:p>
          <a:p>
            <a:pPr indent="0" lvl="0" marL="457200" rtl="0" algn="l">
              <a:spcBef>
                <a:spcPts val="1000"/>
              </a:spcBef>
              <a:spcAft>
                <a:spcPts val="0"/>
              </a:spcAft>
              <a:buNone/>
            </a:pPr>
            <a:r>
              <a:rPr lang="en">
                <a:latin typeface="Proxima Nova"/>
                <a:ea typeface="Proxima Nova"/>
                <a:cs typeface="Proxima Nova"/>
                <a:sym typeface="Proxima Nova"/>
              </a:rPr>
              <a:t>You add files, you modify files, you remove files, etc.</a:t>
            </a:r>
            <a:endParaRPr>
              <a:latin typeface="Proxima Nova"/>
              <a:ea typeface="Proxima Nova"/>
              <a:cs typeface="Proxima Nova"/>
              <a:sym typeface="Proxima Nova"/>
            </a:endParaRPr>
          </a:p>
          <a:p>
            <a:pPr indent="0" lvl="0" marL="457200" rtl="0" algn="l">
              <a:spcBef>
                <a:spcPts val="1000"/>
              </a:spcBef>
              <a:spcAft>
                <a:spcPts val="0"/>
              </a:spcAft>
              <a:buNone/>
            </a:pPr>
            <a:r>
              <a:rPr lang="en">
                <a:latin typeface="Proxima Nova"/>
                <a:ea typeface="Proxima Nova"/>
                <a:cs typeface="Proxima Nova"/>
                <a:sym typeface="Proxima Nova"/>
              </a:rPr>
              <a:t>When you are pleased with some of the changes you have made, you start bundling them together.</a:t>
            </a:r>
            <a:endParaRPr>
              <a:latin typeface="Proxima Nova"/>
              <a:ea typeface="Proxima Nova"/>
              <a:cs typeface="Proxima Nova"/>
              <a:sym typeface="Proxima Nova"/>
            </a:endParaRPr>
          </a:p>
          <a:p>
            <a:pPr indent="0" lvl="0" marL="457200" rtl="0" algn="l">
              <a:spcBef>
                <a:spcPts val="1000"/>
              </a:spcBef>
              <a:spcAft>
                <a:spcPts val="0"/>
              </a:spcAft>
              <a:buNone/>
            </a:pPr>
            <a:r>
              <a:rPr lang="en">
                <a:latin typeface="Proxima Nova"/>
                <a:ea typeface="Proxima Nova"/>
                <a:cs typeface="Proxima Nova"/>
                <a:sym typeface="Proxima Nova"/>
              </a:rPr>
              <a:t>This is called ‘staging’ your changes.</a:t>
            </a:r>
            <a:endParaRPr>
              <a:latin typeface="Proxima Nova"/>
              <a:ea typeface="Proxima Nova"/>
              <a:cs typeface="Proxima Nova"/>
              <a:sym typeface="Proxima Nova"/>
            </a:endParaRPr>
          </a:p>
          <a:p>
            <a:pPr indent="0" lvl="0" marL="457200" rtl="0" algn="l">
              <a:spcBef>
                <a:spcPts val="1000"/>
              </a:spcBef>
              <a:spcAft>
                <a:spcPts val="1000"/>
              </a:spcAft>
              <a:buNone/>
            </a:pPr>
            <a:r>
              <a:rPr lang="en">
                <a:latin typeface="Proxima Nova"/>
                <a:ea typeface="Proxima Nova"/>
                <a:cs typeface="Proxima Nova"/>
                <a:sym typeface="Proxima Nova"/>
              </a:rPr>
              <a:t>Your ‘staged’ documents are bundled together in what is called the ‘Staging Area.’  </a:t>
            </a:r>
            <a:endParaRPr>
              <a:latin typeface="Proxima Nova"/>
              <a:ea typeface="Proxima Nova"/>
              <a:cs typeface="Proxima Nova"/>
              <a:sym typeface="Proxima Nova"/>
            </a:endParaRPr>
          </a:p>
        </p:txBody>
      </p:sp>
      <p:pic>
        <p:nvPicPr>
          <p:cNvPr descr="Folder" id="126" name="Google Shape;126;p23"/>
          <p:cNvPicPr preferRelativeResize="0"/>
          <p:nvPr/>
        </p:nvPicPr>
        <p:blipFill rotWithShape="1">
          <a:blip r:embed="rId3">
            <a:alphaModFix/>
          </a:blip>
          <a:srcRect b="0" l="0" r="0" t="0"/>
          <a:stretch/>
        </p:blipFill>
        <p:spPr>
          <a:xfrm>
            <a:off x="311699" y="2571744"/>
            <a:ext cx="1611150" cy="1500725"/>
          </a:xfrm>
          <a:prstGeom prst="rect">
            <a:avLst/>
          </a:prstGeom>
          <a:noFill/>
          <a:ln>
            <a:noFill/>
          </a:ln>
        </p:spPr>
      </p:pic>
      <p:pic>
        <p:nvPicPr>
          <p:cNvPr descr="Mining tools" id="127" name="Google Shape;127;p23"/>
          <p:cNvPicPr preferRelativeResize="0"/>
          <p:nvPr/>
        </p:nvPicPr>
        <p:blipFill rotWithShape="1">
          <a:blip r:embed="rId4">
            <a:alphaModFix/>
          </a:blip>
          <a:srcRect b="0" l="0" r="0" t="0"/>
          <a:stretch/>
        </p:blipFill>
        <p:spPr>
          <a:xfrm>
            <a:off x="726833" y="3041618"/>
            <a:ext cx="780849" cy="727331"/>
          </a:xfrm>
          <a:prstGeom prst="rect">
            <a:avLst/>
          </a:prstGeom>
          <a:noFill/>
          <a:ln>
            <a:noFill/>
          </a:ln>
        </p:spPr>
      </p:pic>
      <p:pic>
        <p:nvPicPr>
          <p:cNvPr descr="Paper" id="128" name="Google Shape;128;p23"/>
          <p:cNvPicPr preferRelativeResize="0"/>
          <p:nvPr/>
        </p:nvPicPr>
        <p:blipFill rotWithShape="1">
          <a:blip r:embed="rId5">
            <a:alphaModFix/>
          </a:blip>
          <a:srcRect b="0" l="0" r="0" t="0"/>
          <a:stretch/>
        </p:blipFill>
        <p:spPr>
          <a:xfrm>
            <a:off x="4056232" y="2979204"/>
            <a:ext cx="685800" cy="685800"/>
          </a:xfrm>
          <a:prstGeom prst="rect">
            <a:avLst/>
          </a:prstGeom>
          <a:noFill/>
          <a:ln>
            <a:noFill/>
          </a:ln>
        </p:spPr>
      </p:pic>
      <p:pic>
        <p:nvPicPr>
          <p:cNvPr descr="Document" id="129" name="Google Shape;129;p23"/>
          <p:cNvPicPr preferRelativeResize="0"/>
          <p:nvPr/>
        </p:nvPicPr>
        <p:blipFill rotWithShape="1">
          <a:blip r:embed="rId6">
            <a:alphaModFix/>
          </a:blip>
          <a:srcRect b="0" l="0" r="0" t="0"/>
          <a:stretch/>
        </p:blipFill>
        <p:spPr>
          <a:xfrm>
            <a:off x="4309157" y="3188723"/>
            <a:ext cx="685800" cy="685800"/>
          </a:xfrm>
          <a:prstGeom prst="rect">
            <a:avLst/>
          </a:prstGeom>
          <a:noFill/>
          <a:ln>
            <a:noFill/>
          </a:ln>
        </p:spPr>
      </p:pic>
      <p:cxnSp>
        <p:nvCxnSpPr>
          <p:cNvPr id="130" name="Google Shape;130;p23"/>
          <p:cNvCxnSpPr>
            <a:endCxn id="128" idx="1"/>
          </p:cNvCxnSpPr>
          <p:nvPr/>
        </p:nvCxnSpPr>
        <p:spPr>
          <a:xfrm>
            <a:off x="1922932" y="3322104"/>
            <a:ext cx="2133300" cy="0"/>
          </a:xfrm>
          <a:prstGeom prst="straightConnector1">
            <a:avLst/>
          </a:prstGeom>
          <a:noFill/>
          <a:ln cap="flat" cmpd="sng" w="28575">
            <a:solidFill>
              <a:schemeClr val="dk2"/>
            </a:solidFill>
            <a:prstDash val="solid"/>
            <a:round/>
            <a:headEnd len="med" w="med" type="none"/>
            <a:tailEnd len="med" w="med" type="stealth"/>
          </a:ln>
        </p:spPr>
      </p:cxnSp>
      <p:sp>
        <p:nvSpPr>
          <p:cNvPr id="131" name="Google Shape;131;p23"/>
          <p:cNvSpPr txBox="1"/>
          <p:nvPr/>
        </p:nvSpPr>
        <p:spPr>
          <a:xfrm>
            <a:off x="408525" y="3836100"/>
            <a:ext cx="1611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Working Directory</a:t>
            </a:r>
            <a:endParaRPr b="1" sz="12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&gt; Make changes to files:</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Additions</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Deletions</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Modifications </a:t>
            </a:r>
            <a:endParaRPr sz="1000">
              <a:latin typeface="Proxima Nova"/>
              <a:ea typeface="Proxima Nova"/>
              <a:cs typeface="Proxima Nova"/>
              <a:sym typeface="Proxima Nova"/>
            </a:endParaRPr>
          </a:p>
        </p:txBody>
      </p:sp>
      <p:sp>
        <p:nvSpPr>
          <p:cNvPr id="132" name="Google Shape;132;p23"/>
          <p:cNvSpPr txBox="1"/>
          <p:nvPr/>
        </p:nvSpPr>
        <p:spPr>
          <a:xfrm>
            <a:off x="2019825" y="2961350"/>
            <a:ext cx="19365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Stage changes </a:t>
            </a:r>
            <a:endParaRPr sz="1200">
              <a:latin typeface="Proxima Nova"/>
              <a:ea typeface="Proxima Nova"/>
              <a:cs typeface="Proxima Nova"/>
              <a:sym typeface="Proxima Nova"/>
            </a:endParaRPr>
          </a:p>
          <a:p>
            <a:pPr indent="0" lvl="0" marL="0" rtl="0" algn="ctr">
              <a:spcBef>
                <a:spcPts val="0"/>
              </a:spcBef>
              <a:spcAft>
                <a:spcPts val="0"/>
              </a:spcAft>
              <a:buNone/>
            </a:pPr>
            <a:r>
              <a:t/>
            </a:r>
            <a:endParaRPr sz="1200">
              <a:latin typeface="Proxima Nova"/>
              <a:ea typeface="Proxima Nova"/>
              <a:cs typeface="Proxima Nova"/>
              <a:sym typeface="Proxima Nova"/>
            </a:endParaRPr>
          </a:p>
          <a:p>
            <a:pPr indent="0" lvl="0" marL="0" rtl="0" algn="ctr">
              <a:spcBef>
                <a:spcPts val="0"/>
              </a:spcBef>
              <a:spcAft>
                <a:spcPts val="0"/>
              </a:spcAft>
              <a:buNone/>
            </a:pPr>
            <a:r>
              <a:rPr lang="en" sz="1200">
                <a:solidFill>
                  <a:srgbClr val="FF00FF"/>
                </a:solidFill>
                <a:latin typeface="Consolas"/>
                <a:ea typeface="Consolas"/>
                <a:cs typeface="Consolas"/>
                <a:sym typeface="Consolas"/>
              </a:rPr>
              <a:t>g</a:t>
            </a:r>
            <a:r>
              <a:rPr lang="en" sz="1200">
                <a:solidFill>
                  <a:srgbClr val="FF00FF"/>
                </a:solidFill>
                <a:latin typeface="Consolas"/>
                <a:ea typeface="Consolas"/>
                <a:cs typeface="Consolas"/>
                <a:sym typeface="Consolas"/>
              </a:rPr>
              <a:t>it add</a:t>
            </a:r>
            <a:endParaRPr sz="1200">
              <a:solidFill>
                <a:srgbClr val="FF00FF"/>
              </a:solidFill>
              <a:latin typeface="Consolas"/>
              <a:ea typeface="Consolas"/>
              <a:cs typeface="Consolas"/>
              <a:sym typeface="Consolas"/>
            </a:endParaRPr>
          </a:p>
        </p:txBody>
      </p:sp>
      <p:sp>
        <p:nvSpPr>
          <p:cNvPr id="133" name="Google Shape;133;p23"/>
          <p:cNvSpPr txBox="1"/>
          <p:nvPr/>
        </p:nvSpPr>
        <p:spPr>
          <a:xfrm>
            <a:off x="3956325" y="3874525"/>
            <a:ext cx="1611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Staging Area</a:t>
            </a:r>
            <a:endParaRPr b="1" sz="12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&gt; Mark modified files as ‘ready for commit’</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Committing to Your Changes</a:t>
            </a:r>
            <a:endParaRPr/>
          </a:p>
        </p:txBody>
      </p:sp>
      <p:sp>
        <p:nvSpPr>
          <p:cNvPr id="139" name="Google Shape;139;p24"/>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roxima Nova"/>
                <a:ea typeface="Proxima Nova"/>
                <a:cs typeface="Proxima Nova"/>
                <a:sym typeface="Proxima Nova"/>
              </a:rPr>
              <a:t>You keep adding staged documents to the staging area, until you are happy to publish them in a first ‘version’ of your working directory.</a:t>
            </a:r>
            <a:endParaRPr>
              <a:latin typeface="Proxima Nova"/>
              <a:ea typeface="Proxima Nova"/>
              <a:cs typeface="Proxima Nova"/>
              <a:sym typeface="Proxima Nova"/>
            </a:endParaRPr>
          </a:p>
          <a:p>
            <a:pPr indent="0" lvl="0" marL="457200" rtl="0" algn="l">
              <a:spcBef>
                <a:spcPts val="1000"/>
              </a:spcBef>
              <a:spcAft>
                <a:spcPts val="0"/>
              </a:spcAft>
              <a:buNone/>
            </a:pPr>
            <a:r>
              <a:rPr lang="en">
                <a:latin typeface="Proxima Nova"/>
                <a:ea typeface="Proxima Nova"/>
                <a:cs typeface="Proxima Nova"/>
                <a:sym typeface="Proxima Nova"/>
              </a:rPr>
              <a:t>This is called ‘committing’ to your changes.</a:t>
            </a:r>
            <a:endParaRPr>
              <a:latin typeface="Proxima Nova"/>
              <a:ea typeface="Proxima Nova"/>
              <a:cs typeface="Proxima Nova"/>
              <a:sym typeface="Proxima Nova"/>
            </a:endParaRPr>
          </a:p>
          <a:p>
            <a:pPr indent="0" lvl="0" marL="457200" rtl="0" algn="l">
              <a:spcBef>
                <a:spcPts val="1000"/>
              </a:spcBef>
              <a:spcAft>
                <a:spcPts val="0"/>
              </a:spcAft>
              <a:buNone/>
            </a:pPr>
            <a:r>
              <a:rPr lang="en">
                <a:latin typeface="Proxima Nova"/>
                <a:ea typeface="Proxima Nova"/>
                <a:cs typeface="Proxima Nova"/>
                <a:sym typeface="Proxima Nova"/>
              </a:rPr>
              <a:t>It publishes a unique snapshot of your staged documents into your local git ‘repository’.</a:t>
            </a:r>
            <a:endParaRPr>
              <a:latin typeface="Proxima Nova"/>
              <a:ea typeface="Proxima Nova"/>
              <a:cs typeface="Proxima Nova"/>
              <a:sym typeface="Proxima Nova"/>
            </a:endParaRPr>
          </a:p>
          <a:p>
            <a:pPr indent="0" lvl="0" marL="457200" rtl="0" algn="l">
              <a:spcBef>
                <a:spcPts val="1000"/>
              </a:spcBef>
              <a:spcAft>
                <a:spcPts val="0"/>
              </a:spcAft>
              <a:buNone/>
            </a:pPr>
            <a:r>
              <a:rPr lang="en">
                <a:latin typeface="Proxima Nova"/>
                <a:ea typeface="Proxima Nova"/>
                <a:cs typeface="Proxima Nova"/>
                <a:sym typeface="Proxima Nova"/>
              </a:rPr>
              <a:t>This snapshot is called a ‘commit’.</a:t>
            </a:r>
            <a:endParaRPr>
              <a:latin typeface="Proxima Nova"/>
              <a:ea typeface="Proxima Nova"/>
              <a:cs typeface="Proxima Nova"/>
              <a:sym typeface="Proxima Nova"/>
            </a:endParaRPr>
          </a:p>
          <a:p>
            <a:pPr indent="0" lvl="0" marL="457200" rtl="0" algn="l">
              <a:spcBef>
                <a:spcPts val="1000"/>
              </a:spcBef>
              <a:spcAft>
                <a:spcPts val="1000"/>
              </a:spcAft>
              <a:buNone/>
            </a:pPr>
            <a:r>
              <a:t/>
            </a:r>
            <a:endParaRPr>
              <a:latin typeface="Proxima Nova"/>
              <a:ea typeface="Proxima Nova"/>
              <a:cs typeface="Proxima Nova"/>
              <a:sym typeface="Proxima Nova"/>
            </a:endParaRPr>
          </a:p>
        </p:txBody>
      </p:sp>
      <p:pic>
        <p:nvPicPr>
          <p:cNvPr descr="Folder" id="140" name="Google Shape;140;p24"/>
          <p:cNvPicPr preferRelativeResize="0"/>
          <p:nvPr/>
        </p:nvPicPr>
        <p:blipFill rotWithShape="1">
          <a:blip r:embed="rId3">
            <a:alphaModFix/>
          </a:blip>
          <a:srcRect b="0" l="0" r="0" t="0"/>
          <a:stretch/>
        </p:blipFill>
        <p:spPr>
          <a:xfrm>
            <a:off x="311699" y="2571744"/>
            <a:ext cx="1611150" cy="1500725"/>
          </a:xfrm>
          <a:prstGeom prst="rect">
            <a:avLst/>
          </a:prstGeom>
          <a:noFill/>
          <a:ln>
            <a:noFill/>
          </a:ln>
        </p:spPr>
      </p:pic>
      <p:pic>
        <p:nvPicPr>
          <p:cNvPr descr="Mining tools" id="141" name="Google Shape;141;p24"/>
          <p:cNvPicPr preferRelativeResize="0"/>
          <p:nvPr/>
        </p:nvPicPr>
        <p:blipFill rotWithShape="1">
          <a:blip r:embed="rId4">
            <a:alphaModFix/>
          </a:blip>
          <a:srcRect b="0" l="0" r="0" t="0"/>
          <a:stretch/>
        </p:blipFill>
        <p:spPr>
          <a:xfrm>
            <a:off x="726833" y="3041618"/>
            <a:ext cx="780849" cy="727331"/>
          </a:xfrm>
          <a:prstGeom prst="rect">
            <a:avLst/>
          </a:prstGeom>
          <a:noFill/>
          <a:ln>
            <a:noFill/>
          </a:ln>
        </p:spPr>
      </p:pic>
      <p:pic>
        <p:nvPicPr>
          <p:cNvPr descr="Paper" id="142" name="Google Shape;142;p24"/>
          <p:cNvPicPr preferRelativeResize="0"/>
          <p:nvPr/>
        </p:nvPicPr>
        <p:blipFill rotWithShape="1">
          <a:blip r:embed="rId5">
            <a:alphaModFix/>
          </a:blip>
          <a:srcRect b="0" l="0" r="0" t="0"/>
          <a:stretch/>
        </p:blipFill>
        <p:spPr>
          <a:xfrm>
            <a:off x="4056232" y="2979204"/>
            <a:ext cx="685800" cy="685800"/>
          </a:xfrm>
          <a:prstGeom prst="rect">
            <a:avLst/>
          </a:prstGeom>
          <a:noFill/>
          <a:ln>
            <a:noFill/>
          </a:ln>
        </p:spPr>
      </p:pic>
      <p:pic>
        <p:nvPicPr>
          <p:cNvPr descr="Document" id="143" name="Google Shape;143;p24"/>
          <p:cNvPicPr preferRelativeResize="0"/>
          <p:nvPr/>
        </p:nvPicPr>
        <p:blipFill rotWithShape="1">
          <a:blip r:embed="rId6">
            <a:alphaModFix/>
          </a:blip>
          <a:srcRect b="0" l="0" r="0" t="0"/>
          <a:stretch/>
        </p:blipFill>
        <p:spPr>
          <a:xfrm>
            <a:off x="4309157" y="3188723"/>
            <a:ext cx="685800" cy="685800"/>
          </a:xfrm>
          <a:prstGeom prst="rect">
            <a:avLst/>
          </a:prstGeom>
          <a:noFill/>
          <a:ln>
            <a:noFill/>
          </a:ln>
        </p:spPr>
      </p:pic>
      <p:cxnSp>
        <p:nvCxnSpPr>
          <p:cNvPr id="144" name="Google Shape;144;p24"/>
          <p:cNvCxnSpPr>
            <a:endCxn id="142" idx="1"/>
          </p:cNvCxnSpPr>
          <p:nvPr/>
        </p:nvCxnSpPr>
        <p:spPr>
          <a:xfrm>
            <a:off x="1922932" y="3322104"/>
            <a:ext cx="2133300" cy="0"/>
          </a:xfrm>
          <a:prstGeom prst="straightConnector1">
            <a:avLst/>
          </a:prstGeom>
          <a:noFill/>
          <a:ln cap="flat" cmpd="sng" w="28575">
            <a:solidFill>
              <a:schemeClr val="dk2"/>
            </a:solidFill>
            <a:prstDash val="solid"/>
            <a:round/>
            <a:headEnd len="med" w="med" type="none"/>
            <a:tailEnd len="med" w="med" type="stealth"/>
          </a:ln>
        </p:spPr>
      </p:cxnSp>
      <p:sp>
        <p:nvSpPr>
          <p:cNvPr id="145" name="Google Shape;145;p24"/>
          <p:cNvSpPr txBox="1"/>
          <p:nvPr/>
        </p:nvSpPr>
        <p:spPr>
          <a:xfrm>
            <a:off x="408525" y="3836100"/>
            <a:ext cx="1611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Working Directory</a:t>
            </a:r>
            <a:endParaRPr b="1" sz="12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&gt; Make changes to files:</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Additions</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Deletions</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Modifications </a:t>
            </a:r>
            <a:endParaRPr sz="1000">
              <a:latin typeface="Proxima Nova"/>
              <a:ea typeface="Proxima Nova"/>
              <a:cs typeface="Proxima Nova"/>
              <a:sym typeface="Proxima Nova"/>
            </a:endParaRPr>
          </a:p>
        </p:txBody>
      </p:sp>
      <p:sp>
        <p:nvSpPr>
          <p:cNvPr id="146" name="Google Shape;146;p24"/>
          <p:cNvSpPr txBox="1"/>
          <p:nvPr/>
        </p:nvSpPr>
        <p:spPr>
          <a:xfrm>
            <a:off x="2019825" y="2961350"/>
            <a:ext cx="19365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Stage changes </a:t>
            </a:r>
            <a:endParaRPr sz="1200">
              <a:latin typeface="Proxima Nova"/>
              <a:ea typeface="Proxima Nova"/>
              <a:cs typeface="Proxima Nova"/>
              <a:sym typeface="Proxima Nova"/>
            </a:endParaRPr>
          </a:p>
          <a:p>
            <a:pPr indent="0" lvl="0" marL="0" rtl="0" algn="ctr">
              <a:spcBef>
                <a:spcPts val="0"/>
              </a:spcBef>
              <a:spcAft>
                <a:spcPts val="0"/>
              </a:spcAft>
              <a:buNone/>
            </a:pPr>
            <a:r>
              <a:t/>
            </a:r>
            <a:endParaRPr sz="1200">
              <a:latin typeface="Proxima Nova"/>
              <a:ea typeface="Proxima Nova"/>
              <a:cs typeface="Proxima Nova"/>
              <a:sym typeface="Proxima Nova"/>
            </a:endParaRPr>
          </a:p>
          <a:p>
            <a:pPr indent="0" lvl="0" marL="0" rtl="0" algn="ctr">
              <a:spcBef>
                <a:spcPts val="0"/>
              </a:spcBef>
              <a:spcAft>
                <a:spcPts val="0"/>
              </a:spcAft>
              <a:buNone/>
            </a:pPr>
            <a:r>
              <a:rPr lang="en" sz="1200">
                <a:solidFill>
                  <a:srgbClr val="FF00FF"/>
                </a:solidFill>
                <a:latin typeface="Consolas"/>
                <a:ea typeface="Consolas"/>
                <a:cs typeface="Consolas"/>
                <a:sym typeface="Consolas"/>
              </a:rPr>
              <a:t>git add</a:t>
            </a:r>
            <a:endParaRPr sz="1200">
              <a:solidFill>
                <a:srgbClr val="FF00FF"/>
              </a:solidFill>
              <a:latin typeface="Consolas"/>
              <a:ea typeface="Consolas"/>
              <a:cs typeface="Consolas"/>
              <a:sym typeface="Consolas"/>
            </a:endParaRPr>
          </a:p>
        </p:txBody>
      </p:sp>
      <p:sp>
        <p:nvSpPr>
          <p:cNvPr id="147" name="Google Shape;147;p24"/>
          <p:cNvSpPr txBox="1"/>
          <p:nvPr/>
        </p:nvSpPr>
        <p:spPr>
          <a:xfrm>
            <a:off x="3956325" y="3874525"/>
            <a:ext cx="1611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Staging Area</a:t>
            </a:r>
            <a:endParaRPr b="1" sz="12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&gt; Mark modified files as ‘ready for commit’</a:t>
            </a:r>
            <a:endParaRPr sz="1000">
              <a:latin typeface="Proxima Nova"/>
              <a:ea typeface="Proxima Nova"/>
              <a:cs typeface="Proxima Nova"/>
              <a:sym typeface="Proxima Nova"/>
            </a:endParaRPr>
          </a:p>
        </p:txBody>
      </p:sp>
      <p:pic>
        <p:nvPicPr>
          <p:cNvPr descr="Database" id="148" name="Google Shape;148;p24"/>
          <p:cNvPicPr preferRelativeResize="0"/>
          <p:nvPr/>
        </p:nvPicPr>
        <p:blipFill rotWithShape="1">
          <a:blip r:embed="rId7">
            <a:alphaModFix/>
          </a:blip>
          <a:srcRect b="0" l="0" r="0" t="0"/>
          <a:stretch/>
        </p:blipFill>
        <p:spPr>
          <a:xfrm>
            <a:off x="7796418" y="3188736"/>
            <a:ext cx="685800" cy="685800"/>
          </a:xfrm>
          <a:prstGeom prst="rect">
            <a:avLst/>
          </a:prstGeom>
          <a:noFill/>
          <a:ln>
            <a:noFill/>
          </a:ln>
        </p:spPr>
      </p:pic>
      <p:cxnSp>
        <p:nvCxnSpPr>
          <p:cNvPr id="149" name="Google Shape;149;p24"/>
          <p:cNvCxnSpPr>
            <a:endCxn id="148" idx="1"/>
          </p:cNvCxnSpPr>
          <p:nvPr/>
        </p:nvCxnSpPr>
        <p:spPr>
          <a:xfrm>
            <a:off x="4995018" y="3531636"/>
            <a:ext cx="2801400" cy="0"/>
          </a:xfrm>
          <a:prstGeom prst="straightConnector1">
            <a:avLst/>
          </a:prstGeom>
          <a:noFill/>
          <a:ln cap="flat" cmpd="sng" w="28575">
            <a:solidFill>
              <a:schemeClr val="dk2"/>
            </a:solidFill>
            <a:prstDash val="solid"/>
            <a:round/>
            <a:headEnd len="med" w="med" type="none"/>
            <a:tailEnd len="med" w="med" type="stealth"/>
          </a:ln>
        </p:spPr>
      </p:cxnSp>
      <p:sp>
        <p:nvSpPr>
          <p:cNvPr id="150" name="Google Shape;150;p24"/>
          <p:cNvSpPr txBox="1"/>
          <p:nvPr/>
        </p:nvSpPr>
        <p:spPr>
          <a:xfrm>
            <a:off x="5427425" y="3150300"/>
            <a:ext cx="19365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Commit to your changes</a:t>
            </a:r>
            <a:endParaRPr sz="1200">
              <a:latin typeface="Proxima Nova"/>
              <a:ea typeface="Proxima Nova"/>
              <a:cs typeface="Proxima Nova"/>
              <a:sym typeface="Proxima Nova"/>
            </a:endParaRPr>
          </a:p>
          <a:p>
            <a:pPr indent="0" lvl="0" marL="0" rtl="0" algn="ctr">
              <a:spcBef>
                <a:spcPts val="0"/>
              </a:spcBef>
              <a:spcAft>
                <a:spcPts val="0"/>
              </a:spcAft>
              <a:buNone/>
            </a:pPr>
            <a:r>
              <a:t/>
            </a:r>
            <a:endParaRPr sz="1200">
              <a:latin typeface="Proxima Nova"/>
              <a:ea typeface="Proxima Nova"/>
              <a:cs typeface="Proxima Nova"/>
              <a:sym typeface="Proxima Nova"/>
            </a:endParaRPr>
          </a:p>
          <a:p>
            <a:pPr indent="0" lvl="0" marL="0" rtl="0" algn="ctr">
              <a:spcBef>
                <a:spcPts val="0"/>
              </a:spcBef>
              <a:spcAft>
                <a:spcPts val="0"/>
              </a:spcAft>
              <a:buNone/>
            </a:pPr>
            <a:r>
              <a:rPr lang="en" sz="1200">
                <a:solidFill>
                  <a:srgbClr val="FF00FF"/>
                </a:solidFill>
                <a:latin typeface="Consolas"/>
                <a:ea typeface="Consolas"/>
                <a:cs typeface="Consolas"/>
                <a:sym typeface="Consolas"/>
              </a:rPr>
              <a:t>git commit</a:t>
            </a:r>
            <a:endParaRPr sz="1200">
              <a:solidFill>
                <a:srgbClr val="FF00FF"/>
              </a:solidFill>
              <a:latin typeface="Consolas"/>
              <a:ea typeface="Consolas"/>
              <a:cs typeface="Consolas"/>
              <a:sym typeface="Consolas"/>
            </a:endParaRPr>
          </a:p>
        </p:txBody>
      </p:sp>
      <p:sp>
        <p:nvSpPr>
          <p:cNvPr id="151" name="Google Shape;151;p24"/>
          <p:cNvSpPr txBox="1"/>
          <p:nvPr/>
        </p:nvSpPr>
        <p:spPr>
          <a:xfrm>
            <a:off x="7568100" y="3874525"/>
            <a:ext cx="12642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Git Repository</a:t>
            </a:r>
            <a:endParaRPr b="1" sz="12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&gt; Changes are saved in a local repository</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Staging Area can be Useful</a:t>
            </a:r>
            <a:endParaRPr/>
          </a:p>
        </p:txBody>
      </p:sp>
      <p:pic>
        <p:nvPicPr>
          <p:cNvPr descr="Folder" id="157" name="Google Shape;157;p25"/>
          <p:cNvPicPr preferRelativeResize="0"/>
          <p:nvPr/>
        </p:nvPicPr>
        <p:blipFill rotWithShape="1">
          <a:blip r:embed="rId3">
            <a:alphaModFix/>
          </a:blip>
          <a:srcRect b="0" l="0" r="0" t="0"/>
          <a:stretch/>
        </p:blipFill>
        <p:spPr>
          <a:xfrm>
            <a:off x="3972350" y="1017723"/>
            <a:ext cx="1199300" cy="1117100"/>
          </a:xfrm>
          <a:prstGeom prst="rect">
            <a:avLst/>
          </a:prstGeom>
          <a:noFill/>
          <a:ln>
            <a:noFill/>
          </a:ln>
        </p:spPr>
      </p:pic>
      <p:pic>
        <p:nvPicPr>
          <p:cNvPr descr="Mining tools" id="158" name="Google Shape;158;p25"/>
          <p:cNvPicPr preferRelativeResize="0"/>
          <p:nvPr/>
        </p:nvPicPr>
        <p:blipFill rotWithShape="1">
          <a:blip r:embed="rId4">
            <a:alphaModFix/>
          </a:blip>
          <a:srcRect b="0" l="0" r="0" t="0"/>
          <a:stretch/>
        </p:blipFill>
        <p:spPr>
          <a:xfrm>
            <a:off x="4281366" y="1367485"/>
            <a:ext cx="581244" cy="541405"/>
          </a:xfrm>
          <a:prstGeom prst="rect">
            <a:avLst/>
          </a:prstGeom>
          <a:noFill/>
          <a:ln>
            <a:noFill/>
          </a:ln>
        </p:spPr>
      </p:pic>
      <p:sp>
        <p:nvSpPr>
          <p:cNvPr id="159" name="Google Shape;159;p25"/>
          <p:cNvSpPr txBox="1"/>
          <p:nvPr/>
        </p:nvSpPr>
        <p:spPr>
          <a:xfrm>
            <a:off x="3929675" y="1918050"/>
            <a:ext cx="13203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pizzaParty.me</a:t>
            </a:r>
            <a:endParaRPr>
              <a:latin typeface="Proxima Nova"/>
              <a:ea typeface="Proxima Nova"/>
              <a:cs typeface="Proxima Nova"/>
              <a:sym typeface="Proxima Nova"/>
            </a:endParaRPr>
          </a:p>
        </p:txBody>
      </p:sp>
      <p:grpSp>
        <p:nvGrpSpPr>
          <p:cNvPr id="160" name="Google Shape;160;p25"/>
          <p:cNvGrpSpPr/>
          <p:nvPr/>
        </p:nvGrpSpPr>
        <p:grpSpPr>
          <a:xfrm>
            <a:off x="1630475" y="1576350"/>
            <a:ext cx="2299200" cy="1282180"/>
            <a:chOff x="1630475" y="1576350"/>
            <a:chExt cx="2299200" cy="1282180"/>
          </a:xfrm>
        </p:grpSpPr>
        <p:pic>
          <p:nvPicPr>
            <p:cNvPr descr="Open folder" id="161" name="Google Shape;161;p25"/>
            <p:cNvPicPr preferRelativeResize="0"/>
            <p:nvPr/>
          </p:nvPicPr>
          <p:blipFill rotWithShape="1">
            <a:blip r:embed="rId5">
              <a:alphaModFix/>
            </a:blip>
            <a:srcRect b="0" l="0" r="0" t="0"/>
            <a:stretch/>
          </p:blipFill>
          <p:spPr>
            <a:xfrm>
              <a:off x="1630485" y="2172730"/>
              <a:ext cx="685800" cy="685800"/>
            </a:xfrm>
            <a:prstGeom prst="rect">
              <a:avLst/>
            </a:prstGeom>
            <a:noFill/>
            <a:ln>
              <a:noFill/>
            </a:ln>
          </p:spPr>
        </p:pic>
        <p:cxnSp>
          <p:nvCxnSpPr>
            <p:cNvPr id="162" name="Google Shape;162;p25"/>
            <p:cNvCxnSpPr>
              <a:endCxn id="163" idx="0"/>
            </p:cNvCxnSpPr>
            <p:nvPr/>
          </p:nvCxnSpPr>
          <p:spPr>
            <a:xfrm flipH="1">
              <a:off x="1973375" y="1576350"/>
              <a:ext cx="1956300" cy="341700"/>
            </a:xfrm>
            <a:prstGeom prst="bentConnector2">
              <a:avLst/>
            </a:prstGeom>
            <a:noFill/>
            <a:ln cap="flat" cmpd="sng" w="9525">
              <a:solidFill>
                <a:schemeClr val="dk2"/>
              </a:solidFill>
              <a:prstDash val="solid"/>
              <a:round/>
              <a:headEnd len="med" w="med" type="none"/>
              <a:tailEnd len="med" w="med" type="none"/>
            </a:ln>
          </p:spPr>
        </p:cxnSp>
        <p:sp>
          <p:nvSpPr>
            <p:cNvPr id="163" name="Google Shape;163;p25"/>
            <p:cNvSpPr txBox="1"/>
            <p:nvPr/>
          </p:nvSpPr>
          <p:spPr>
            <a:xfrm>
              <a:off x="1630475" y="1918050"/>
              <a:ext cx="6858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about</a:t>
              </a:r>
              <a:endParaRPr>
                <a:latin typeface="Proxima Nova"/>
                <a:ea typeface="Proxima Nova"/>
                <a:cs typeface="Proxima Nova"/>
                <a:sym typeface="Proxima Nova"/>
              </a:endParaRPr>
            </a:p>
          </p:txBody>
        </p:sp>
      </p:grpSp>
      <p:grpSp>
        <p:nvGrpSpPr>
          <p:cNvPr id="164" name="Google Shape;164;p25"/>
          <p:cNvGrpSpPr/>
          <p:nvPr/>
        </p:nvGrpSpPr>
        <p:grpSpPr>
          <a:xfrm>
            <a:off x="5171650" y="1576274"/>
            <a:ext cx="2341885" cy="1282256"/>
            <a:chOff x="5171650" y="1576274"/>
            <a:chExt cx="2341885" cy="1282256"/>
          </a:xfrm>
        </p:grpSpPr>
        <p:pic>
          <p:nvPicPr>
            <p:cNvPr descr="Open folder" id="165" name="Google Shape;165;p25"/>
            <p:cNvPicPr preferRelativeResize="0"/>
            <p:nvPr/>
          </p:nvPicPr>
          <p:blipFill rotWithShape="1">
            <a:blip r:embed="rId5">
              <a:alphaModFix/>
            </a:blip>
            <a:srcRect b="0" l="0" r="0" t="0"/>
            <a:stretch/>
          </p:blipFill>
          <p:spPr>
            <a:xfrm>
              <a:off x="6827735" y="2172730"/>
              <a:ext cx="685800" cy="685800"/>
            </a:xfrm>
            <a:prstGeom prst="rect">
              <a:avLst/>
            </a:prstGeom>
            <a:noFill/>
            <a:ln>
              <a:noFill/>
            </a:ln>
          </p:spPr>
        </p:pic>
        <p:cxnSp>
          <p:nvCxnSpPr>
            <p:cNvPr id="166" name="Google Shape;166;p25"/>
            <p:cNvCxnSpPr>
              <a:stCxn id="157" idx="3"/>
              <a:endCxn id="167" idx="0"/>
            </p:cNvCxnSpPr>
            <p:nvPr/>
          </p:nvCxnSpPr>
          <p:spPr>
            <a:xfrm>
              <a:off x="5171650" y="1576274"/>
              <a:ext cx="1998900" cy="341700"/>
            </a:xfrm>
            <a:prstGeom prst="bentConnector2">
              <a:avLst/>
            </a:prstGeom>
            <a:noFill/>
            <a:ln cap="flat" cmpd="sng" w="9525">
              <a:solidFill>
                <a:schemeClr val="dk2"/>
              </a:solidFill>
              <a:prstDash val="solid"/>
              <a:round/>
              <a:headEnd len="med" w="med" type="none"/>
              <a:tailEnd len="med" w="med" type="none"/>
            </a:ln>
          </p:spPr>
        </p:cxnSp>
        <p:sp>
          <p:nvSpPr>
            <p:cNvPr id="167" name="Google Shape;167;p25"/>
            <p:cNvSpPr txBox="1"/>
            <p:nvPr/>
          </p:nvSpPr>
          <p:spPr>
            <a:xfrm>
              <a:off x="6827725" y="1918050"/>
              <a:ext cx="6858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pizzas</a:t>
              </a:r>
              <a:endParaRPr>
                <a:latin typeface="Proxima Nova"/>
                <a:ea typeface="Proxima Nova"/>
                <a:cs typeface="Proxima Nova"/>
                <a:sym typeface="Proxima Nova"/>
              </a:endParaRPr>
            </a:p>
          </p:txBody>
        </p:sp>
      </p:grpSp>
      <p:pic>
        <p:nvPicPr>
          <p:cNvPr descr="Document" id="168" name="Google Shape;168;p25"/>
          <p:cNvPicPr preferRelativeResize="0"/>
          <p:nvPr/>
        </p:nvPicPr>
        <p:blipFill rotWithShape="1">
          <a:blip r:embed="rId6">
            <a:alphaModFix/>
          </a:blip>
          <a:srcRect b="0" l="0" r="0" t="0"/>
          <a:stretch/>
        </p:blipFill>
        <p:spPr>
          <a:xfrm>
            <a:off x="1630482" y="3000836"/>
            <a:ext cx="685800" cy="685800"/>
          </a:xfrm>
          <a:prstGeom prst="rect">
            <a:avLst/>
          </a:prstGeom>
          <a:noFill/>
          <a:ln>
            <a:noFill/>
          </a:ln>
        </p:spPr>
      </p:pic>
      <p:pic>
        <p:nvPicPr>
          <p:cNvPr descr="Document" id="169" name="Google Shape;169;p25"/>
          <p:cNvPicPr preferRelativeResize="0"/>
          <p:nvPr/>
        </p:nvPicPr>
        <p:blipFill rotWithShape="1">
          <a:blip r:embed="rId6">
            <a:alphaModFix/>
          </a:blip>
          <a:srcRect b="0" l="0" r="0" t="0"/>
          <a:stretch/>
        </p:blipFill>
        <p:spPr>
          <a:xfrm>
            <a:off x="6827732" y="3000836"/>
            <a:ext cx="685800" cy="685800"/>
          </a:xfrm>
          <a:prstGeom prst="rect">
            <a:avLst/>
          </a:prstGeom>
          <a:noFill/>
          <a:ln>
            <a:noFill/>
          </a:ln>
        </p:spPr>
      </p:pic>
      <p:pic>
        <p:nvPicPr>
          <p:cNvPr descr="Document" id="170" name="Google Shape;170;p25"/>
          <p:cNvPicPr preferRelativeResize="0"/>
          <p:nvPr/>
        </p:nvPicPr>
        <p:blipFill rotWithShape="1">
          <a:blip r:embed="rId6">
            <a:alphaModFix/>
          </a:blip>
          <a:srcRect b="0" l="0" r="0" t="0"/>
          <a:stretch/>
        </p:blipFill>
        <p:spPr>
          <a:xfrm>
            <a:off x="6827732" y="3686636"/>
            <a:ext cx="685800" cy="685800"/>
          </a:xfrm>
          <a:prstGeom prst="rect">
            <a:avLst/>
          </a:prstGeom>
          <a:noFill/>
          <a:ln>
            <a:noFill/>
          </a:ln>
        </p:spPr>
      </p:pic>
      <p:sp>
        <p:nvSpPr>
          <p:cNvPr id="171" name="Google Shape;171;p25"/>
          <p:cNvSpPr txBox="1"/>
          <p:nvPr/>
        </p:nvSpPr>
        <p:spPr>
          <a:xfrm>
            <a:off x="405650" y="3145125"/>
            <a:ext cx="12777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about.html</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172" name="Google Shape;172;p25"/>
          <p:cNvSpPr txBox="1"/>
          <p:nvPr/>
        </p:nvSpPr>
        <p:spPr>
          <a:xfrm>
            <a:off x="7513525" y="3161475"/>
            <a:ext cx="9393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hawaiian.html</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173" name="Google Shape;173;p25"/>
          <p:cNvSpPr txBox="1"/>
          <p:nvPr/>
        </p:nvSpPr>
        <p:spPr>
          <a:xfrm>
            <a:off x="7560500" y="3799725"/>
            <a:ext cx="119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pepperoni.html</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26"/>
          <p:cNvGrpSpPr/>
          <p:nvPr/>
        </p:nvGrpSpPr>
        <p:grpSpPr>
          <a:xfrm>
            <a:off x="3123675" y="2614800"/>
            <a:ext cx="2912100" cy="2051100"/>
            <a:chOff x="3123675" y="2614800"/>
            <a:chExt cx="2912100" cy="2051100"/>
          </a:xfrm>
        </p:grpSpPr>
        <p:sp>
          <p:nvSpPr>
            <p:cNvPr id="179" name="Google Shape;179;p26"/>
            <p:cNvSpPr/>
            <p:nvPr/>
          </p:nvSpPr>
          <p:spPr>
            <a:xfrm>
              <a:off x="3123675" y="2614800"/>
              <a:ext cx="2912100" cy="205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txBox="1"/>
            <p:nvPr/>
          </p:nvSpPr>
          <p:spPr>
            <a:xfrm>
              <a:off x="3197275" y="2693100"/>
              <a:ext cx="27495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Terminal</a:t>
              </a:r>
              <a:endParaRPr>
                <a:latin typeface="Proxima Nova"/>
                <a:ea typeface="Proxima Nova"/>
                <a:cs typeface="Proxima Nova"/>
                <a:sym typeface="Proxima Nova"/>
              </a:endParaRPr>
            </a:p>
          </p:txBody>
        </p:sp>
      </p:grpSp>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Staging Area can be Useful</a:t>
            </a:r>
            <a:endParaRPr/>
          </a:p>
        </p:txBody>
      </p:sp>
      <p:pic>
        <p:nvPicPr>
          <p:cNvPr descr="Folder" id="182" name="Google Shape;182;p26"/>
          <p:cNvPicPr preferRelativeResize="0"/>
          <p:nvPr/>
        </p:nvPicPr>
        <p:blipFill rotWithShape="1">
          <a:blip r:embed="rId3">
            <a:alphaModFix/>
          </a:blip>
          <a:srcRect b="0" l="0" r="0" t="0"/>
          <a:stretch/>
        </p:blipFill>
        <p:spPr>
          <a:xfrm>
            <a:off x="3972350" y="1017723"/>
            <a:ext cx="1199300" cy="1117100"/>
          </a:xfrm>
          <a:prstGeom prst="rect">
            <a:avLst/>
          </a:prstGeom>
          <a:noFill/>
          <a:ln>
            <a:noFill/>
          </a:ln>
        </p:spPr>
      </p:pic>
      <p:pic>
        <p:nvPicPr>
          <p:cNvPr descr="Mining tools" id="183" name="Google Shape;183;p26"/>
          <p:cNvPicPr preferRelativeResize="0"/>
          <p:nvPr/>
        </p:nvPicPr>
        <p:blipFill rotWithShape="1">
          <a:blip r:embed="rId4">
            <a:alphaModFix/>
          </a:blip>
          <a:srcRect b="0" l="0" r="0" t="0"/>
          <a:stretch/>
        </p:blipFill>
        <p:spPr>
          <a:xfrm>
            <a:off x="4281366" y="1367485"/>
            <a:ext cx="581244" cy="541405"/>
          </a:xfrm>
          <a:prstGeom prst="rect">
            <a:avLst/>
          </a:prstGeom>
          <a:noFill/>
          <a:ln>
            <a:noFill/>
          </a:ln>
        </p:spPr>
      </p:pic>
      <p:sp>
        <p:nvSpPr>
          <p:cNvPr id="184" name="Google Shape;184;p26"/>
          <p:cNvSpPr txBox="1"/>
          <p:nvPr/>
        </p:nvSpPr>
        <p:spPr>
          <a:xfrm>
            <a:off x="3929675" y="1918050"/>
            <a:ext cx="13203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pizzaParty.me</a:t>
            </a:r>
            <a:endParaRPr>
              <a:latin typeface="Proxima Nova"/>
              <a:ea typeface="Proxima Nova"/>
              <a:cs typeface="Proxima Nova"/>
              <a:sym typeface="Proxima Nova"/>
            </a:endParaRPr>
          </a:p>
        </p:txBody>
      </p:sp>
      <p:grpSp>
        <p:nvGrpSpPr>
          <p:cNvPr id="185" name="Google Shape;185;p26"/>
          <p:cNvGrpSpPr/>
          <p:nvPr/>
        </p:nvGrpSpPr>
        <p:grpSpPr>
          <a:xfrm>
            <a:off x="1630475" y="1576350"/>
            <a:ext cx="2299200" cy="1282180"/>
            <a:chOff x="1630475" y="1576350"/>
            <a:chExt cx="2299200" cy="1282180"/>
          </a:xfrm>
        </p:grpSpPr>
        <p:pic>
          <p:nvPicPr>
            <p:cNvPr descr="Open folder" id="186" name="Google Shape;186;p26"/>
            <p:cNvPicPr preferRelativeResize="0"/>
            <p:nvPr/>
          </p:nvPicPr>
          <p:blipFill rotWithShape="1">
            <a:blip r:embed="rId5">
              <a:alphaModFix/>
            </a:blip>
            <a:srcRect b="0" l="0" r="0" t="0"/>
            <a:stretch/>
          </p:blipFill>
          <p:spPr>
            <a:xfrm>
              <a:off x="1630485" y="2172730"/>
              <a:ext cx="685800" cy="685800"/>
            </a:xfrm>
            <a:prstGeom prst="rect">
              <a:avLst/>
            </a:prstGeom>
            <a:noFill/>
            <a:ln>
              <a:noFill/>
            </a:ln>
          </p:spPr>
        </p:pic>
        <p:cxnSp>
          <p:nvCxnSpPr>
            <p:cNvPr id="187" name="Google Shape;187;p26"/>
            <p:cNvCxnSpPr>
              <a:endCxn id="188" idx="0"/>
            </p:cNvCxnSpPr>
            <p:nvPr/>
          </p:nvCxnSpPr>
          <p:spPr>
            <a:xfrm flipH="1">
              <a:off x="1973375" y="1576350"/>
              <a:ext cx="1956300" cy="341700"/>
            </a:xfrm>
            <a:prstGeom prst="bentConnector2">
              <a:avLst/>
            </a:prstGeom>
            <a:noFill/>
            <a:ln cap="flat" cmpd="sng" w="9525">
              <a:solidFill>
                <a:schemeClr val="dk2"/>
              </a:solidFill>
              <a:prstDash val="solid"/>
              <a:round/>
              <a:headEnd len="med" w="med" type="none"/>
              <a:tailEnd len="med" w="med" type="none"/>
            </a:ln>
          </p:spPr>
        </p:cxnSp>
        <p:sp>
          <p:nvSpPr>
            <p:cNvPr id="188" name="Google Shape;188;p26"/>
            <p:cNvSpPr txBox="1"/>
            <p:nvPr/>
          </p:nvSpPr>
          <p:spPr>
            <a:xfrm>
              <a:off x="1630475" y="1918050"/>
              <a:ext cx="6858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about</a:t>
              </a:r>
              <a:endParaRPr>
                <a:latin typeface="Proxima Nova"/>
                <a:ea typeface="Proxima Nova"/>
                <a:cs typeface="Proxima Nova"/>
                <a:sym typeface="Proxima Nova"/>
              </a:endParaRPr>
            </a:p>
          </p:txBody>
        </p:sp>
      </p:grpSp>
      <p:grpSp>
        <p:nvGrpSpPr>
          <p:cNvPr id="189" name="Google Shape;189;p26"/>
          <p:cNvGrpSpPr/>
          <p:nvPr/>
        </p:nvGrpSpPr>
        <p:grpSpPr>
          <a:xfrm>
            <a:off x="5171650" y="1576274"/>
            <a:ext cx="2341885" cy="1282256"/>
            <a:chOff x="5171650" y="1576274"/>
            <a:chExt cx="2341885" cy="1282256"/>
          </a:xfrm>
        </p:grpSpPr>
        <p:pic>
          <p:nvPicPr>
            <p:cNvPr descr="Open folder" id="190" name="Google Shape;190;p26"/>
            <p:cNvPicPr preferRelativeResize="0"/>
            <p:nvPr/>
          </p:nvPicPr>
          <p:blipFill rotWithShape="1">
            <a:blip r:embed="rId5">
              <a:alphaModFix/>
            </a:blip>
            <a:srcRect b="0" l="0" r="0" t="0"/>
            <a:stretch/>
          </p:blipFill>
          <p:spPr>
            <a:xfrm>
              <a:off x="6827735" y="2172730"/>
              <a:ext cx="685800" cy="685800"/>
            </a:xfrm>
            <a:prstGeom prst="rect">
              <a:avLst/>
            </a:prstGeom>
            <a:noFill/>
            <a:ln>
              <a:noFill/>
            </a:ln>
          </p:spPr>
        </p:pic>
        <p:cxnSp>
          <p:nvCxnSpPr>
            <p:cNvPr id="191" name="Google Shape;191;p26"/>
            <p:cNvCxnSpPr>
              <a:stCxn id="182" idx="3"/>
              <a:endCxn id="192" idx="0"/>
            </p:cNvCxnSpPr>
            <p:nvPr/>
          </p:nvCxnSpPr>
          <p:spPr>
            <a:xfrm>
              <a:off x="5171650" y="1576274"/>
              <a:ext cx="1998900" cy="341700"/>
            </a:xfrm>
            <a:prstGeom prst="bentConnector2">
              <a:avLst/>
            </a:prstGeom>
            <a:noFill/>
            <a:ln cap="flat" cmpd="sng" w="9525">
              <a:solidFill>
                <a:schemeClr val="dk2"/>
              </a:solidFill>
              <a:prstDash val="solid"/>
              <a:round/>
              <a:headEnd len="med" w="med" type="none"/>
              <a:tailEnd len="med" w="med" type="none"/>
            </a:ln>
          </p:spPr>
        </p:cxnSp>
        <p:sp>
          <p:nvSpPr>
            <p:cNvPr id="192" name="Google Shape;192;p26"/>
            <p:cNvSpPr txBox="1"/>
            <p:nvPr/>
          </p:nvSpPr>
          <p:spPr>
            <a:xfrm>
              <a:off x="6827725" y="1918050"/>
              <a:ext cx="6858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pizzas</a:t>
              </a:r>
              <a:endParaRPr>
                <a:latin typeface="Proxima Nova"/>
                <a:ea typeface="Proxima Nova"/>
                <a:cs typeface="Proxima Nova"/>
                <a:sym typeface="Proxima Nova"/>
              </a:endParaRPr>
            </a:p>
          </p:txBody>
        </p:sp>
      </p:grpSp>
      <p:pic>
        <p:nvPicPr>
          <p:cNvPr descr="Document" id="193" name="Google Shape;193;p26"/>
          <p:cNvPicPr preferRelativeResize="0"/>
          <p:nvPr/>
        </p:nvPicPr>
        <p:blipFill rotWithShape="1">
          <a:blip r:embed="rId6">
            <a:alphaModFix/>
          </a:blip>
          <a:srcRect b="0" l="0" r="0" t="0"/>
          <a:stretch/>
        </p:blipFill>
        <p:spPr>
          <a:xfrm>
            <a:off x="1630482" y="3000836"/>
            <a:ext cx="685800" cy="685800"/>
          </a:xfrm>
          <a:prstGeom prst="rect">
            <a:avLst/>
          </a:prstGeom>
          <a:noFill/>
          <a:ln>
            <a:noFill/>
          </a:ln>
        </p:spPr>
      </p:pic>
      <p:pic>
        <p:nvPicPr>
          <p:cNvPr descr="Document" id="194" name="Google Shape;194;p26"/>
          <p:cNvPicPr preferRelativeResize="0"/>
          <p:nvPr/>
        </p:nvPicPr>
        <p:blipFill rotWithShape="1">
          <a:blip r:embed="rId6">
            <a:alphaModFix/>
          </a:blip>
          <a:srcRect b="0" l="0" r="0" t="0"/>
          <a:stretch/>
        </p:blipFill>
        <p:spPr>
          <a:xfrm>
            <a:off x="6827732" y="3000836"/>
            <a:ext cx="685800" cy="685800"/>
          </a:xfrm>
          <a:prstGeom prst="rect">
            <a:avLst/>
          </a:prstGeom>
          <a:noFill/>
          <a:ln>
            <a:noFill/>
          </a:ln>
        </p:spPr>
      </p:pic>
      <p:pic>
        <p:nvPicPr>
          <p:cNvPr descr="Document" id="195" name="Google Shape;195;p26"/>
          <p:cNvPicPr preferRelativeResize="0"/>
          <p:nvPr/>
        </p:nvPicPr>
        <p:blipFill rotWithShape="1">
          <a:blip r:embed="rId6">
            <a:alphaModFix/>
          </a:blip>
          <a:srcRect b="0" l="0" r="0" t="0"/>
          <a:stretch/>
        </p:blipFill>
        <p:spPr>
          <a:xfrm>
            <a:off x="6827732" y="3686636"/>
            <a:ext cx="685800" cy="685800"/>
          </a:xfrm>
          <a:prstGeom prst="rect">
            <a:avLst/>
          </a:prstGeom>
          <a:noFill/>
          <a:ln>
            <a:noFill/>
          </a:ln>
        </p:spPr>
      </p:pic>
      <p:sp>
        <p:nvSpPr>
          <p:cNvPr id="196" name="Google Shape;196;p26"/>
          <p:cNvSpPr txBox="1"/>
          <p:nvPr/>
        </p:nvSpPr>
        <p:spPr>
          <a:xfrm>
            <a:off x="405650" y="3145125"/>
            <a:ext cx="12777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about.html</a:t>
            </a:r>
            <a:endParaRPr sz="1000">
              <a:latin typeface="Proxima Nova"/>
              <a:ea typeface="Proxima Nova"/>
              <a:cs typeface="Proxima Nova"/>
              <a:sym typeface="Proxima Nova"/>
            </a:endParaRPr>
          </a:p>
        </p:txBody>
      </p:sp>
      <p:sp>
        <p:nvSpPr>
          <p:cNvPr id="197" name="Google Shape;197;p26"/>
          <p:cNvSpPr txBox="1"/>
          <p:nvPr/>
        </p:nvSpPr>
        <p:spPr>
          <a:xfrm>
            <a:off x="7513525" y="3161475"/>
            <a:ext cx="9393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hawaiian.html</a:t>
            </a:r>
            <a:endParaRPr sz="1000">
              <a:latin typeface="Proxima Nova"/>
              <a:ea typeface="Proxima Nova"/>
              <a:cs typeface="Proxima Nova"/>
              <a:sym typeface="Proxima Nova"/>
            </a:endParaRPr>
          </a:p>
        </p:txBody>
      </p:sp>
      <p:sp>
        <p:nvSpPr>
          <p:cNvPr id="198" name="Google Shape;198;p26"/>
          <p:cNvSpPr txBox="1"/>
          <p:nvPr/>
        </p:nvSpPr>
        <p:spPr>
          <a:xfrm>
            <a:off x="7560500" y="3799725"/>
            <a:ext cx="125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pepperoni.html</a:t>
            </a:r>
            <a:endParaRPr sz="1000">
              <a:latin typeface="Proxima Nova"/>
              <a:ea typeface="Proxima Nova"/>
              <a:cs typeface="Proxima Nova"/>
              <a:sym typeface="Proxima Nova"/>
            </a:endParaRPr>
          </a:p>
        </p:txBody>
      </p:sp>
      <p:pic>
        <p:nvPicPr>
          <p:cNvPr descr="Document" id="199" name="Google Shape;199;p26"/>
          <p:cNvPicPr preferRelativeResize="0"/>
          <p:nvPr/>
        </p:nvPicPr>
        <p:blipFill rotWithShape="1">
          <a:blip r:embed="rId7">
            <a:alphaModFix/>
          </a:blip>
          <a:srcRect b="0" l="0" r="0" t="0"/>
          <a:stretch/>
        </p:blipFill>
        <p:spPr>
          <a:xfrm>
            <a:off x="1630482" y="3000836"/>
            <a:ext cx="685800" cy="685800"/>
          </a:xfrm>
          <a:prstGeom prst="rect">
            <a:avLst/>
          </a:prstGeom>
          <a:noFill/>
          <a:ln>
            <a:noFill/>
          </a:ln>
        </p:spPr>
      </p:pic>
      <p:pic>
        <p:nvPicPr>
          <p:cNvPr descr="Document" id="200" name="Google Shape;200;p26"/>
          <p:cNvPicPr preferRelativeResize="0"/>
          <p:nvPr/>
        </p:nvPicPr>
        <p:blipFill rotWithShape="1">
          <a:blip r:embed="rId7">
            <a:alphaModFix/>
          </a:blip>
          <a:srcRect b="0" l="0" r="0" t="0"/>
          <a:stretch/>
        </p:blipFill>
        <p:spPr>
          <a:xfrm>
            <a:off x="6827732" y="3686636"/>
            <a:ext cx="685800" cy="685800"/>
          </a:xfrm>
          <a:prstGeom prst="rect">
            <a:avLst/>
          </a:prstGeom>
          <a:noFill/>
          <a:ln>
            <a:noFill/>
          </a:ln>
        </p:spPr>
      </p:pic>
      <p:pic>
        <p:nvPicPr>
          <p:cNvPr descr="Document" id="201" name="Google Shape;201;p26"/>
          <p:cNvPicPr preferRelativeResize="0"/>
          <p:nvPr/>
        </p:nvPicPr>
        <p:blipFill rotWithShape="1">
          <a:blip r:embed="rId8">
            <a:alphaModFix/>
          </a:blip>
          <a:srcRect b="0" l="0" r="0" t="0"/>
          <a:stretch/>
        </p:blipFill>
        <p:spPr>
          <a:xfrm>
            <a:off x="6827732" y="4388786"/>
            <a:ext cx="685800" cy="685800"/>
          </a:xfrm>
          <a:prstGeom prst="rect">
            <a:avLst/>
          </a:prstGeom>
          <a:noFill/>
          <a:ln>
            <a:noFill/>
          </a:ln>
        </p:spPr>
      </p:pic>
      <p:sp>
        <p:nvSpPr>
          <p:cNvPr id="202" name="Google Shape;202;p26"/>
          <p:cNvSpPr txBox="1"/>
          <p:nvPr/>
        </p:nvSpPr>
        <p:spPr>
          <a:xfrm>
            <a:off x="7560500" y="4501875"/>
            <a:ext cx="105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vegetarian.html</a:t>
            </a:r>
            <a:endParaRPr sz="1000">
              <a:latin typeface="Proxima Nova"/>
              <a:ea typeface="Proxima Nova"/>
              <a:cs typeface="Proxima Nova"/>
              <a:sym typeface="Proxima Nova"/>
            </a:endParaRPr>
          </a:p>
        </p:txBody>
      </p:sp>
      <p:sp>
        <p:nvSpPr>
          <p:cNvPr id="203" name="Google Shape;203;p26"/>
          <p:cNvSpPr/>
          <p:nvPr/>
        </p:nvSpPr>
        <p:spPr>
          <a:xfrm>
            <a:off x="3197250" y="3075675"/>
            <a:ext cx="27495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nvSpPr>
        <p:spPr>
          <a:xfrm>
            <a:off x="3197250" y="3000825"/>
            <a:ext cx="2749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it add pepperoni.html</a:t>
            </a:r>
            <a:endParaRPr sz="1200">
              <a:solidFill>
                <a:srgbClr val="FFFFFF"/>
              </a:solidFill>
              <a:latin typeface="Consolas"/>
              <a:ea typeface="Consolas"/>
              <a:cs typeface="Consolas"/>
              <a:sym typeface="Consolas"/>
            </a:endParaRPr>
          </a:p>
        </p:txBody>
      </p:sp>
      <p:sp>
        <p:nvSpPr>
          <p:cNvPr id="205" name="Google Shape;205;p26"/>
          <p:cNvSpPr/>
          <p:nvPr/>
        </p:nvSpPr>
        <p:spPr>
          <a:xfrm>
            <a:off x="3197250" y="3671575"/>
            <a:ext cx="27495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3197250" y="3596725"/>
            <a:ext cx="2749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git add vegetarian.html</a:t>
            </a:r>
            <a:endParaRPr sz="1200">
              <a:solidFill>
                <a:srgbClr val="FFFFFF"/>
              </a:solidFill>
              <a:latin typeface="Consolas"/>
              <a:ea typeface="Consolas"/>
              <a:cs typeface="Consolas"/>
              <a:sym typeface="Consolas"/>
            </a:endParaRPr>
          </a:p>
        </p:txBody>
      </p:sp>
      <p:sp>
        <p:nvSpPr>
          <p:cNvPr id="207" name="Google Shape;207;p26"/>
          <p:cNvSpPr/>
          <p:nvPr/>
        </p:nvSpPr>
        <p:spPr>
          <a:xfrm>
            <a:off x="3197238" y="4240925"/>
            <a:ext cx="27495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txBox="1"/>
          <p:nvPr/>
        </p:nvSpPr>
        <p:spPr>
          <a:xfrm>
            <a:off x="3197250" y="4166075"/>
            <a:ext cx="28386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git commit -m “improved pizzas”</a:t>
            </a:r>
            <a:endParaRPr sz="1200">
              <a:solidFill>
                <a:srgbClr val="FFFFFF"/>
              </a:solidFill>
              <a:latin typeface="Consolas"/>
              <a:ea typeface="Consolas"/>
              <a:cs typeface="Consolas"/>
              <a:sym typeface="Consolas"/>
            </a:endParaRPr>
          </a:p>
        </p:txBody>
      </p:sp>
      <p:pic>
        <p:nvPicPr>
          <p:cNvPr descr="Document" id="209" name="Google Shape;209;p26"/>
          <p:cNvPicPr preferRelativeResize="0"/>
          <p:nvPr/>
        </p:nvPicPr>
        <p:blipFill rotWithShape="1">
          <a:blip r:embed="rId6">
            <a:alphaModFix/>
          </a:blip>
          <a:srcRect b="0" l="0" r="0" t="0"/>
          <a:stretch/>
        </p:blipFill>
        <p:spPr>
          <a:xfrm>
            <a:off x="6827732" y="4388786"/>
            <a:ext cx="685800"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Tracking Committed Changes</a:t>
            </a:r>
            <a:endParaRPr/>
          </a:p>
        </p:txBody>
      </p:sp>
      <p:sp>
        <p:nvSpPr>
          <p:cNvPr id="215" name="Google Shape;215;p27"/>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This process of making changes, staging them, and committing them to the repository will be repeated over and over again, resulting in a series of commits.</a:t>
            </a:r>
            <a:endParaRPr>
              <a:latin typeface="Proxima Nova"/>
              <a:ea typeface="Proxima Nova"/>
              <a:cs typeface="Proxima Nova"/>
              <a:sym typeface="Proxima Nova"/>
            </a:endParaRPr>
          </a:p>
          <a:p>
            <a:pPr indent="0" lvl="0" marL="457200" rtl="0" algn="l">
              <a:spcBef>
                <a:spcPts val="1000"/>
              </a:spcBef>
              <a:spcAft>
                <a:spcPts val="1000"/>
              </a:spcAft>
              <a:buNone/>
            </a:pPr>
            <a:r>
              <a:t/>
            </a:r>
            <a:endParaRPr>
              <a:latin typeface="Proxima Nova"/>
              <a:ea typeface="Proxima Nova"/>
              <a:cs typeface="Proxima Nova"/>
              <a:sym typeface="Proxima Nova"/>
            </a:endParaRPr>
          </a:p>
        </p:txBody>
      </p:sp>
      <p:pic>
        <p:nvPicPr>
          <p:cNvPr descr="Database" id="216" name="Google Shape;216;p27"/>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Inbox Check" id="217" name="Google Shape;217;p27"/>
          <p:cNvPicPr preferRelativeResize="0"/>
          <p:nvPr/>
        </p:nvPicPr>
        <p:blipFill rotWithShape="1">
          <a:blip r:embed="rId4">
            <a:alphaModFix/>
          </a:blip>
          <a:srcRect b="0" l="0" r="0" t="0"/>
          <a:stretch/>
        </p:blipFill>
        <p:spPr>
          <a:xfrm>
            <a:off x="8146493" y="2930204"/>
            <a:ext cx="685800" cy="685800"/>
          </a:xfrm>
          <a:prstGeom prst="rect">
            <a:avLst/>
          </a:prstGeom>
          <a:noFill/>
          <a:ln>
            <a:noFill/>
          </a:ln>
        </p:spPr>
      </p:pic>
      <p:pic>
        <p:nvPicPr>
          <p:cNvPr descr="Inbox" id="218" name="Google Shape;218;p27"/>
          <p:cNvPicPr preferRelativeResize="0"/>
          <p:nvPr/>
        </p:nvPicPr>
        <p:blipFill rotWithShape="1">
          <a:blip r:embed="rId5">
            <a:alphaModFix/>
          </a:blip>
          <a:srcRect b="0" l="0" r="0" t="0"/>
          <a:stretch/>
        </p:blipFill>
        <p:spPr>
          <a:xfrm>
            <a:off x="315543" y="2930201"/>
            <a:ext cx="685800" cy="685800"/>
          </a:xfrm>
          <a:prstGeom prst="rect">
            <a:avLst/>
          </a:prstGeom>
          <a:noFill/>
          <a:ln>
            <a:noFill/>
          </a:ln>
        </p:spPr>
      </p:pic>
      <p:pic>
        <p:nvPicPr>
          <p:cNvPr descr="Clipboard Mixed" id="219" name="Google Shape;219;p27"/>
          <p:cNvPicPr preferRelativeResize="0"/>
          <p:nvPr/>
        </p:nvPicPr>
        <p:blipFill rotWithShape="1">
          <a:blip r:embed="rId6">
            <a:alphaModFix/>
          </a:blip>
          <a:srcRect b="0" l="0" r="0" t="0"/>
          <a:stretch/>
        </p:blipFill>
        <p:spPr>
          <a:xfrm>
            <a:off x="4231031" y="2930201"/>
            <a:ext cx="685800" cy="685800"/>
          </a:xfrm>
          <a:prstGeom prst="rect">
            <a:avLst/>
          </a:prstGeom>
          <a:noFill/>
          <a:ln>
            <a:noFill/>
          </a:ln>
        </p:spPr>
      </p:pic>
      <p:pic>
        <p:nvPicPr>
          <p:cNvPr descr="Clipboard Mixed" id="220" name="Google Shape;220;p27"/>
          <p:cNvPicPr preferRelativeResize="0"/>
          <p:nvPr/>
        </p:nvPicPr>
        <p:blipFill rotWithShape="1">
          <a:blip r:embed="rId6">
            <a:alphaModFix/>
          </a:blip>
          <a:srcRect b="0" l="0" r="0" t="0"/>
          <a:stretch/>
        </p:blipFill>
        <p:spPr>
          <a:xfrm>
            <a:off x="2273294" y="2930201"/>
            <a:ext cx="685800" cy="685800"/>
          </a:xfrm>
          <a:prstGeom prst="rect">
            <a:avLst/>
          </a:prstGeom>
          <a:noFill/>
          <a:ln>
            <a:noFill/>
          </a:ln>
        </p:spPr>
      </p:pic>
      <p:pic>
        <p:nvPicPr>
          <p:cNvPr descr="Clipboard Mixed" id="221" name="Google Shape;221;p27"/>
          <p:cNvPicPr preferRelativeResize="0"/>
          <p:nvPr/>
        </p:nvPicPr>
        <p:blipFill rotWithShape="1">
          <a:blip r:embed="rId6">
            <a:alphaModFix/>
          </a:blip>
          <a:srcRect b="0" l="0" r="0" t="0"/>
          <a:stretch/>
        </p:blipFill>
        <p:spPr>
          <a:xfrm>
            <a:off x="6188756" y="2930201"/>
            <a:ext cx="685800" cy="685800"/>
          </a:xfrm>
          <a:prstGeom prst="rect">
            <a:avLst/>
          </a:prstGeom>
          <a:noFill/>
          <a:ln>
            <a:noFill/>
          </a:ln>
        </p:spPr>
      </p:pic>
      <p:cxnSp>
        <p:nvCxnSpPr>
          <p:cNvPr id="222" name="Google Shape;222;p27"/>
          <p:cNvCxnSpPr>
            <a:endCxn id="220"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223" name="Google Shape;223;p27"/>
          <p:cNvCxnSpPr>
            <a:endCxn id="219"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224" name="Google Shape;224;p27"/>
          <p:cNvCxnSpPr>
            <a:endCxn id="221"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225" name="Google Shape;225;p27"/>
          <p:cNvCxnSpPr>
            <a:endCxn id="217"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226" name="Google Shape;226;p27"/>
          <p:cNvSpPr txBox="1"/>
          <p:nvPr/>
        </p:nvSpPr>
        <p:spPr>
          <a:xfrm>
            <a:off x="315500" y="2561225"/>
            <a:ext cx="6858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init</a:t>
            </a:r>
            <a:endParaRPr sz="1200">
              <a:latin typeface="Consolas"/>
              <a:ea typeface="Consolas"/>
              <a:cs typeface="Consolas"/>
              <a:sym typeface="Consolas"/>
            </a:endParaRPr>
          </a:p>
        </p:txBody>
      </p:sp>
      <p:sp>
        <p:nvSpPr>
          <p:cNvPr id="227" name="Google Shape;227;p27"/>
          <p:cNvSpPr txBox="1"/>
          <p:nvPr/>
        </p:nvSpPr>
        <p:spPr>
          <a:xfrm>
            <a:off x="2273250" y="2561225"/>
            <a:ext cx="6858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a:t>
            </a:r>
            <a:endParaRPr sz="1200">
              <a:latin typeface="Consolas"/>
              <a:ea typeface="Consolas"/>
              <a:cs typeface="Consolas"/>
              <a:sym typeface="Consolas"/>
            </a:endParaRPr>
          </a:p>
        </p:txBody>
      </p:sp>
      <p:sp>
        <p:nvSpPr>
          <p:cNvPr id="228" name="Google Shape;228;p27"/>
          <p:cNvSpPr txBox="1"/>
          <p:nvPr/>
        </p:nvSpPr>
        <p:spPr>
          <a:xfrm>
            <a:off x="4231000" y="2561225"/>
            <a:ext cx="6858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a:t>
            </a:r>
            <a:endParaRPr sz="1200">
              <a:latin typeface="Consolas"/>
              <a:ea typeface="Consolas"/>
              <a:cs typeface="Consolas"/>
              <a:sym typeface="Consolas"/>
            </a:endParaRPr>
          </a:p>
        </p:txBody>
      </p:sp>
      <p:sp>
        <p:nvSpPr>
          <p:cNvPr id="229" name="Google Shape;229;p27"/>
          <p:cNvSpPr txBox="1"/>
          <p:nvPr/>
        </p:nvSpPr>
        <p:spPr>
          <a:xfrm>
            <a:off x="6188750" y="2561225"/>
            <a:ext cx="6858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a:t>
            </a:r>
            <a:endParaRPr sz="1200">
              <a:latin typeface="Consolas"/>
              <a:ea typeface="Consolas"/>
              <a:cs typeface="Consolas"/>
              <a:sym typeface="Consolas"/>
            </a:endParaRPr>
          </a:p>
        </p:txBody>
      </p:sp>
      <p:cxnSp>
        <p:nvCxnSpPr>
          <p:cNvPr id="230" name="Google Shape;230;p27"/>
          <p:cNvCxnSpPr>
            <a:endCxn id="227" idx="0"/>
          </p:cNvCxnSpPr>
          <p:nvPr/>
        </p:nvCxnSpPr>
        <p:spPr>
          <a:xfrm flipH="1">
            <a:off x="2616150" y="2076425"/>
            <a:ext cx="1616700" cy="484800"/>
          </a:xfrm>
          <a:prstGeom prst="bentConnector2">
            <a:avLst/>
          </a:prstGeom>
          <a:noFill/>
          <a:ln cap="flat" cmpd="sng" w="9525">
            <a:solidFill>
              <a:schemeClr val="dk2"/>
            </a:solidFill>
            <a:prstDash val="solid"/>
            <a:round/>
            <a:headEnd len="med" w="med" type="none"/>
            <a:tailEnd len="med" w="med" type="none"/>
          </a:ln>
        </p:spPr>
      </p:cxnSp>
      <p:cxnSp>
        <p:nvCxnSpPr>
          <p:cNvPr id="231" name="Google Shape;231;p27"/>
          <p:cNvCxnSpPr>
            <a:stCxn id="216" idx="2"/>
            <a:endCxn id="228" idx="0"/>
          </p:cNvCxnSpPr>
          <p:nvPr/>
        </p:nvCxnSpPr>
        <p:spPr>
          <a:xfrm rot="5400000">
            <a:off x="4503993" y="2489398"/>
            <a:ext cx="141900" cy="18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232" name="Google Shape;232;p27"/>
          <p:cNvCxnSpPr>
            <a:stCxn id="216" idx="3"/>
            <a:endCxn id="229" idx="0"/>
          </p:cNvCxnSpPr>
          <p:nvPr/>
        </p:nvCxnSpPr>
        <p:spPr>
          <a:xfrm>
            <a:off x="4918743" y="2076448"/>
            <a:ext cx="1612800" cy="484800"/>
          </a:xfrm>
          <a:prstGeom prst="bentConnector2">
            <a:avLst/>
          </a:prstGeom>
          <a:noFill/>
          <a:ln cap="flat" cmpd="sng" w="9525">
            <a:solidFill>
              <a:schemeClr val="dk2"/>
            </a:solidFill>
            <a:prstDash val="solid"/>
            <a:round/>
            <a:headEnd len="med" w="med" type="none"/>
            <a:tailEnd len="med" w="med" type="none"/>
          </a:ln>
        </p:spPr>
      </p:cxnSp>
      <p:sp>
        <p:nvSpPr>
          <p:cNvPr id="233" name="Google Shape;233;p27"/>
          <p:cNvSpPr txBox="1"/>
          <p:nvPr/>
        </p:nvSpPr>
        <p:spPr>
          <a:xfrm>
            <a:off x="207250" y="3521900"/>
            <a:ext cx="8737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This is an example of a production line that follows a straightforward, linear progression from start (left) to finish (right). All the development happens on a single </a:t>
            </a:r>
            <a:r>
              <a:rPr b="1" lang="en">
                <a:solidFill>
                  <a:schemeClr val="accent5"/>
                </a:solidFill>
                <a:latin typeface="Proxima Nova"/>
                <a:ea typeface="Proxima Nova"/>
                <a:cs typeface="Proxima Nova"/>
                <a:sym typeface="Proxima Nova"/>
              </a:rPr>
              <a:t>branch</a:t>
            </a:r>
            <a:r>
              <a:rPr lang="en">
                <a:latin typeface="Proxima Nova"/>
                <a:ea typeface="Proxima Nova"/>
                <a:cs typeface="Proxima Nova"/>
                <a:sym typeface="Proxima Nova"/>
              </a:rPr>
              <a:t>. Git allows its users to deviate from this workflow, and break off production in a series of parallel development branches. More about that later. For now, all you need to know is that development happens on one or more if these ‘branches’. </a:t>
            </a:r>
            <a:endParaRPr>
              <a:latin typeface="Proxima Nova"/>
              <a:ea typeface="Proxima Nova"/>
              <a:cs typeface="Proxima Nova"/>
              <a:sym typeface="Proxima Nova"/>
            </a:endParaRPr>
          </a:p>
          <a:p>
            <a:pPr indent="0" lvl="0" marL="0" rtl="0" algn="l">
              <a:spcBef>
                <a:spcPts val="1000"/>
              </a:spcBef>
              <a:spcAft>
                <a:spcPts val="1000"/>
              </a:spcAft>
              <a:buNone/>
            </a:pPr>
            <a:r>
              <a:rPr lang="en">
                <a:latin typeface="Proxima Nova"/>
                <a:ea typeface="Proxima Nova"/>
                <a:cs typeface="Proxima Nova"/>
                <a:sym typeface="Proxima Nova"/>
              </a:rPr>
              <a:t>Git calls its default branch the </a:t>
            </a:r>
            <a:r>
              <a:rPr b="1" lang="en">
                <a:solidFill>
                  <a:schemeClr val="accent5"/>
                </a:solidFill>
                <a:latin typeface="Proxima Nova"/>
                <a:ea typeface="Proxima Nova"/>
                <a:cs typeface="Proxima Nova"/>
                <a:sym typeface="Proxima Nova"/>
              </a:rPr>
              <a:t>master</a:t>
            </a:r>
            <a:r>
              <a:rPr b="1" lang="en">
                <a:latin typeface="Proxima Nova"/>
                <a:ea typeface="Proxima Nova"/>
                <a:cs typeface="Proxima Nova"/>
                <a:sym typeface="Proxima Nova"/>
              </a:rPr>
              <a:t> </a:t>
            </a:r>
            <a:r>
              <a:rPr lang="en">
                <a:latin typeface="Proxima Nova"/>
                <a:ea typeface="Proxima Nova"/>
                <a:cs typeface="Proxima Nova"/>
                <a:sym typeface="Proxima Nova"/>
              </a:rPr>
              <a:t>branch. </a:t>
            </a:r>
            <a:r>
              <a:rPr b="1" lang="en">
                <a:solidFill>
                  <a:srgbClr val="1155CC"/>
                </a:solidFill>
                <a:latin typeface="Proxima Nova"/>
                <a:ea typeface="Proxima Nova"/>
                <a:cs typeface="Proxima Nova"/>
                <a:sym typeface="Proxima Nova"/>
              </a:rPr>
              <a:t>Can anyone think of a reason why we may want to change this?</a:t>
            </a:r>
            <a:endParaRPr b="1">
              <a:solidFill>
                <a:srgbClr val="1155CC"/>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Tiny Command Line Refresher</a:t>
            </a:r>
            <a:endParaRPr/>
          </a:p>
        </p:txBody>
      </p:sp>
      <p:sp>
        <p:nvSpPr>
          <p:cNvPr id="239" name="Google Shape;239;p28"/>
          <p:cNvSpPr txBox="1"/>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Proxima Nova"/>
                <a:ea typeface="Proxima Nova"/>
                <a:cs typeface="Proxima Nova"/>
                <a:sym typeface="Proxima Nova"/>
              </a:rPr>
              <a:t>You don’t have to try this yourself, just think along.</a:t>
            </a:r>
            <a:endParaRPr sz="2000">
              <a:solidFill>
                <a:srgbClr val="FF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Navigating to Your Git Project</a:t>
            </a:r>
            <a:endParaRPr/>
          </a:p>
        </p:txBody>
      </p:sp>
      <p:pic>
        <p:nvPicPr>
          <p:cNvPr descr="Laptop" id="245" name="Google Shape;245;p29"/>
          <p:cNvPicPr preferRelativeResize="0"/>
          <p:nvPr/>
        </p:nvPicPr>
        <p:blipFill rotWithShape="1">
          <a:blip r:embed="rId3">
            <a:alphaModFix/>
          </a:blip>
          <a:srcRect b="0" l="0" r="0" t="0"/>
          <a:stretch/>
        </p:blipFill>
        <p:spPr>
          <a:xfrm>
            <a:off x="3534575" y="2642300"/>
            <a:ext cx="2082550" cy="2082550"/>
          </a:xfrm>
          <a:prstGeom prst="rect">
            <a:avLst/>
          </a:prstGeom>
          <a:noFill/>
          <a:ln>
            <a:noFill/>
          </a:ln>
        </p:spPr>
      </p:pic>
      <p:sp>
        <p:nvSpPr>
          <p:cNvPr id="246" name="Google Shape;246;p29"/>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 start your computer. </a:t>
            </a:r>
            <a:endParaRPr>
              <a:latin typeface="Proxima Nova"/>
              <a:ea typeface="Proxima Nova"/>
              <a:cs typeface="Proxima Nova"/>
              <a:sym typeface="Proxima Nova"/>
            </a:endParaRPr>
          </a:p>
        </p:txBody>
      </p:sp>
      <p:pic>
        <p:nvPicPr>
          <p:cNvPr descr="Power" id="247" name="Google Shape;247;p29"/>
          <p:cNvPicPr preferRelativeResize="0"/>
          <p:nvPr/>
        </p:nvPicPr>
        <p:blipFill rotWithShape="1">
          <a:blip r:embed="rId4">
            <a:alphaModFix/>
          </a:blip>
          <a:srcRect b="0" l="0" r="0" t="0"/>
          <a:stretch/>
        </p:blipFill>
        <p:spPr>
          <a:xfrm>
            <a:off x="4232948" y="3270222"/>
            <a:ext cx="685800" cy="685800"/>
          </a:xfrm>
          <a:prstGeom prst="rect">
            <a:avLst/>
          </a:prstGeom>
          <a:noFill/>
          <a:ln>
            <a:noFill/>
          </a:ln>
        </p:spPr>
      </p:pic>
      <p:pic>
        <p:nvPicPr>
          <p:cNvPr descr="User" id="248" name="Google Shape;248;p29"/>
          <p:cNvPicPr preferRelativeResize="0"/>
          <p:nvPr/>
        </p:nvPicPr>
        <p:blipFill rotWithShape="1">
          <a:blip r:embed="rId5">
            <a:alphaModFix/>
          </a:blip>
          <a:srcRect b="0" l="0" r="0" t="0"/>
          <a:stretch/>
        </p:blipFill>
        <p:spPr>
          <a:xfrm>
            <a:off x="2058950" y="2571751"/>
            <a:ext cx="1985450" cy="198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Navigating to Your Git Project</a:t>
            </a:r>
            <a:endParaRPr/>
          </a:p>
          <a:p>
            <a:pPr indent="0" lvl="0" marL="0" rtl="0" algn="l">
              <a:spcBef>
                <a:spcPts val="0"/>
              </a:spcBef>
              <a:spcAft>
                <a:spcPts val="0"/>
              </a:spcAft>
              <a:buNone/>
            </a:pPr>
            <a:r>
              <a:t/>
            </a:r>
            <a:endParaRPr>
              <a:solidFill>
                <a:schemeClr val="dk2"/>
              </a:solidFill>
            </a:endParaRPr>
          </a:p>
        </p:txBody>
      </p:sp>
      <p:pic>
        <p:nvPicPr>
          <p:cNvPr descr="Laptop" id="254" name="Google Shape;254;p30"/>
          <p:cNvPicPr preferRelativeResize="0"/>
          <p:nvPr/>
        </p:nvPicPr>
        <p:blipFill rotWithShape="1">
          <a:blip r:embed="rId3">
            <a:alphaModFix/>
          </a:blip>
          <a:srcRect b="0" l="0" r="0" t="0"/>
          <a:stretch/>
        </p:blipFill>
        <p:spPr>
          <a:xfrm>
            <a:off x="3534575" y="2642300"/>
            <a:ext cx="2082550" cy="2082550"/>
          </a:xfrm>
          <a:prstGeom prst="rect">
            <a:avLst/>
          </a:prstGeom>
          <a:noFill/>
          <a:ln>
            <a:noFill/>
          </a:ln>
        </p:spPr>
      </p:pic>
      <p:sp>
        <p:nvSpPr>
          <p:cNvPr id="255" name="Google Shape;255;p30"/>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 log into your user account.</a:t>
            </a:r>
            <a:endParaRPr>
              <a:latin typeface="Proxima Nova"/>
              <a:ea typeface="Proxima Nova"/>
              <a:cs typeface="Proxima Nova"/>
              <a:sym typeface="Proxima Nova"/>
            </a:endParaRPr>
          </a:p>
        </p:txBody>
      </p:sp>
      <p:pic>
        <p:nvPicPr>
          <p:cNvPr descr="Lock" id="256" name="Google Shape;256;p30"/>
          <p:cNvPicPr preferRelativeResize="0"/>
          <p:nvPr/>
        </p:nvPicPr>
        <p:blipFill rotWithShape="1">
          <a:blip r:embed="rId4">
            <a:alphaModFix/>
          </a:blip>
          <a:srcRect b="0" l="0" r="0" t="0"/>
          <a:stretch/>
        </p:blipFill>
        <p:spPr>
          <a:xfrm>
            <a:off x="4229106" y="3255775"/>
            <a:ext cx="685800" cy="685800"/>
          </a:xfrm>
          <a:prstGeom prst="rect">
            <a:avLst/>
          </a:prstGeom>
          <a:noFill/>
          <a:ln>
            <a:noFill/>
          </a:ln>
        </p:spPr>
      </p:pic>
      <p:pic>
        <p:nvPicPr>
          <p:cNvPr descr="Key" id="257" name="Google Shape;257;p30"/>
          <p:cNvPicPr preferRelativeResize="0"/>
          <p:nvPr/>
        </p:nvPicPr>
        <p:blipFill rotWithShape="1">
          <a:blip r:embed="rId5">
            <a:alphaModFix/>
          </a:blip>
          <a:srcRect b="0" l="0" r="0" t="0"/>
          <a:stretch/>
        </p:blipFill>
        <p:spPr>
          <a:xfrm>
            <a:off x="4232943" y="2402208"/>
            <a:ext cx="685800" cy="685800"/>
          </a:xfrm>
          <a:prstGeom prst="rect">
            <a:avLst/>
          </a:prstGeom>
          <a:noFill/>
          <a:ln>
            <a:noFill/>
          </a:ln>
        </p:spPr>
      </p:pic>
      <p:pic>
        <p:nvPicPr>
          <p:cNvPr descr="Lock" id="258" name="Google Shape;258;p30"/>
          <p:cNvPicPr preferRelativeResize="0"/>
          <p:nvPr/>
        </p:nvPicPr>
        <p:blipFill rotWithShape="1">
          <a:blip r:embed="rId6">
            <a:alphaModFix/>
          </a:blip>
          <a:srcRect b="0" l="0" r="0" t="0"/>
          <a:stretch/>
        </p:blipFill>
        <p:spPr>
          <a:xfrm>
            <a:off x="4232956" y="3255775"/>
            <a:ext cx="685800" cy="685800"/>
          </a:xfrm>
          <a:prstGeom prst="rect">
            <a:avLst/>
          </a:prstGeom>
          <a:noFill/>
          <a:ln>
            <a:noFill/>
          </a:ln>
        </p:spPr>
      </p:pic>
      <p:pic>
        <p:nvPicPr>
          <p:cNvPr descr="User" id="259" name="Google Shape;259;p30"/>
          <p:cNvPicPr preferRelativeResize="0"/>
          <p:nvPr/>
        </p:nvPicPr>
        <p:blipFill rotWithShape="1">
          <a:blip r:embed="rId7">
            <a:alphaModFix/>
          </a:blip>
          <a:srcRect b="0" l="0" r="0" t="0"/>
          <a:stretch/>
        </p:blipFill>
        <p:spPr>
          <a:xfrm>
            <a:off x="2058950" y="2571751"/>
            <a:ext cx="1985450" cy="198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Navigating to Your Git Project</a:t>
            </a:r>
            <a:endParaRPr/>
          </a:p>
          <a:p>
            <a:pPr indent="0" lvl="0" marL="0" rtl="0" algn="l">
              <a:spcBef>
                <a:spcPts val="0"/>
              </a:spcBef>
              <a:spcAft>
                <a:spcPts val="0"/>
              </a:spcAft>
              <a:buNone/>
            </a:pPr>
            <a:r>
              <a:t/>
            </a:r>
            <a:endParaRPr>
              <a:solidFill>
                <a:schemeClr val="dk2"/>
              </a:solidFill>
            </a:endParaRPr>
          </a:p>
        </p:txBody>
      </p:sp>
      <p:sp>
        <p:nvSpPr>
          <p:cNvPr id="265" name="Google Shape;265;p31"/>
          <p:cNvSpPr/>
          <p:nvPr/>
        </p:nvSpPr>
        <p:spPr>
          <a:xfrm>
            <a:off x="311700" y="16614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txBox="1"/>
          <p:nvPr/>
        </p:nvSpPr>
        <p:spPr>
          <a:xfrm>
            <a:off x="311700" y="1585250"/>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pwd</a:t>
            </a:r>
            <a:endParaRPr>
              <a:solidFill>
                <a:schemeClr val="lt1"/>
              </a:solidFill>
              <a:latin typeface="Consolas"/>
              <a:ea typeface="Consolas"/>
              <a:cs typeface="Consolas"/>
              <a:sym typeface="Consolas"/>
            </a:endParaRPr>
          </a:p>
        </p:txBody>
      </p:sp>
      <p:sp>
        <p:nvSpPr>
          <p:cNvPr id="267" name="Google Shape;267;p31"/>
          <p:cNvSpPr/>
          <p:nvPr/>
        </p:nvSpPr>
        <p:spPr>
          <a:xfrm>
            <a:off x="311700" y="215187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txBox="1"/>
          <p:nvPr/>
        </p:nvSpPr>
        <p:spPr>
          <a:xfrm>
            <a:off x="311700" y="20756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/Users/woutdillen</a:t>
            </a:r>
            <a:endParaRPr>
              <a:solidFill>
                <a:schemeClr val="lt1"/>
              </a:solidFill>
              <a:latin typeface="Consolas"/>
              <a:ea typeface="Consolas"/>
              <a:cs typeface="Consolas"/>
              <a:sym typeface="Consolas"/>
            </a:endParaRPr>
          </a:p>
        </p:txBody>
      </p:sp>
      <p:pic>
        <p:nvPicPr>
          <p:cNvPr descr="Laptop" id="269" name="Google Shape;269;p31"/>
          <p:cNvPicPr preferRelativeResize="0"/>
          <p:nvPr/>
        </p:nvPicPr>
        <p:blipFill rotWithShape="1">
          <a:blip r:embed="rId3">
            <a:alphaModFix/>
          </a:blip>
          <a:srcRect b="0" l="0" r="0" t="0"/>
          <a:stretch/>
        </p:blipFill>
        <p:spPr>
          <a:xfrm>
            <a:off x="3534575" y="2642300"/>
            <a:ext cx="2082550" cy="2082550"/>
          </a:xfrm>
          <a:prstGeom prst="rect">
            <a:avLst/>
          </a:prstGeom>
          <a:noFill/>
          <a:ln>
            <a:noFill/>
          </a:ln>
        </p:spPr>
      </p:pic>
      <p:sp>
        <p:nvSpPr>
          <p:cNvPr id="270" name="Google Shape;270;p31"/>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 find yourself in your user’s </a:t>
            </a:r>
            <a:r>
              <a:rPr lang="en">
                <a:solidFill>
                  <a:srgbClr val="FF00FF"/>
                </a:solidFill>
                <a:latin typeface="Consolas"/>
                <a:ea typeface="Consolas"/>
                <a:cs typeface="Consolas"/>
                <a:sym typeface="Consolas"/>
              </a:rPr>
              <a:t>home directory</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pic>
        <p:nvPicPr>
          <p:cNvPr descr="User" id="271" name="Google Shape;271;p31"/>
          <p:cNvPicPr preferRelativeResize="0"/>
          <p:nvPr/>
        </p:nvPicPr>
        <p:blipFill rotWithShape="1">
          <a:blip r:embed="rId4">
            <a:alphaModFix/>
          </a:blip>
          <a:srcRect b="0" l="0" r="0" t="0"/>
          <a:stretch/>
        </p:blipFill>
        <p:spPr>
          <a:xfrm>
            <a:off x="2058950" y="2571751"/>
            <a:ext cx="1985450" cy="198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class</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System Check</a:t>
            </a:r>
            <a:endParaRPr/>
          </a:p>
          <a:p>
            <a:pPr indent="-342900" lvl="0" marL="457200" rtl="0" algn="l">
              <a:spcBef>
                <a:spcPts val="0"/>
              </a:spcBef>
              <a:spcAft>
                <a:spcPts val="0"/>
              </a:spcAft>
              <a:buSzPts val="1800"/>
              <a:buAutoNum type="arabicPeriod"/>
            </a:pPr>
            <a:r>
              <a:rPr lang="en"/>
              <a:t>What is Git?</a:t>
            </a:r>
            <a:endParaRPr/>
          </a:p>
          <a:p>
            <a:pPr indent="-342900" lvl="0" marL="457200" rtl="0" algn="l">
              <a:spcBef>
                <a:spcPts val="0"/>
              </a:spcBef>
              <a:spcAft>
                <a:spcPts val="0"/>
              </a:spcAft>
              <a:buSzPts val="1800"/>
              <a:buAutoNum type="arabicPeriod"/>
            </a:pPr>
            <a:r>
              <a:rPr lang="en"/>
              <a:t>Quick Intro to Basic Local Workflow</a:t>
            </a:r>
            <a:endParaRPr/>
          </a:p>
          <a:p>
            <a:pPr indent="-342900" lvl="0" marL="457200" rtl="0" algn="l">
              <a:spcBef>
                <a:spcPts val="0"/>
              </a:spcBef>
              <a:spcAft>
                <a:spcPts val="0"/>
              </a:spcAft>
              <a:buSzPts val="1800"/>
              <a:buAutoNum type="arabicPeriod"/>
            </a:pPr>
            <a:r>
              <a:rPr lang="en"/>
              <a:t>Tiny Command Line Refresher</a:t>
            </a:r>
            <a:endParaRPr/>
          </a:p>
          <a:p>
            <a:pPr indent="-342900" lvl="0" marL="457200" rtl="0" algn="l">
              <a:spcBef>
                <a:spcPts val="0"/>
              </a:spcBef>
              <a:spcAft>
                <a:spcPts val="0"/>
              </a:spcAft>
              <a:buSzPts val="1800"/>
              <a:buAutoNum type="arabicPeriod"/>
            </a:pPr>
            <a:r>
              <a:rPr lang="en"/>
              <a:t>Initiating Your First Git Repository</a:t>
            </a:r>
            <a:endParaRPr/>
          </a:p>
          <a:p>
            <a:pPr indent="-342900" lvl="0" marL="457200" rtl="0" algn="l">
              <a:spcBef>
                <a:spcPts val="0"/>
              </a:spcBef>
              <a:spcAft>
                <a:spcPts val="0"/>
              </a:spcAft>
              <a:buSzPts val="1800"/>
              <a:buAutoNum type="arabicPeriod"/>
            </a:pPr>
            <a:r>
              <a:rPr lang="en"/>
              <a:t>Towards Your First Commit</a:t>
            </a:r>
            <a:endParaRPr/>
          </a:p>
          <a:p>
            <a:pPr indent="-342900" lvl="0" marL="457200" rtl="0" algn="l">
              <a:spcBef>
                <a:spcPts val="0"/>
              </a:spcBef>
              <a:spcAft>
                <a:spcPts val="0"/>
              </a:spcAft>
              <a:buSzPts val="1800"/>
              <a:buAutoNum type="arabicPeriod"/>
            </a:pPr>
            <a:r>
              <a:rPr lang="en"/>
              <a:t>Lather, Rinse, Repeat</a:t>
            </a:r>
            <a:endParaRPr/>
          </a:p>
          <a:p>
            <a:pPr indent="-342900" lvl="0" marL="457200" rtl="0" algn="l">
              <a:spcBef>
                <a:spcPts val="0"/>
              </a:spcBef>
              <a:spcAft>
                <a:spcPts val="0"/>
              </a:spcAft>
              <a:buSzPts val="1800"/>
              <a:buAutoNum type="arabicPeriod"/>
            </a:pPr>
            <a:r>
              <a:rPr lang="en"/>
              <a:t>Checking out Previous Commits</a:t>
            </a:r>
            <a:endParaRPr/>
          </a:p>
          <a:p>
            <a:pPr indent="-342900" lvl="0" marL="457200" rtl="0" algn="l">
              <a:spcBef>
                <a:spcPts val="0"/>
              </a:spcBef>
              <a:spcAft>
                <a:spcPts val="0"/>
              </a:spcAft>
              <a:buSzPts val="1800"/>
              <a:buAutoNum type="arabicPeriod"/>
            </a:pPr>
            <a:r>
              <a:rPr lang="en"/>
              <a:t>Creating Another Branch in the Repo</a:t>
            </a:r>
            <a:endParaRPr/>
          </a:p>
          <a:p>
            <a:pPr indent="-342900" lvl="0" marL="457200" rtl="0" algn="l">
              <a:spcBef>
                <a:spcPts val="0"/>
              </a:spcBef>
              <a:spcAft>
                <a:spcPts val="0"/>
              </a:spcAft>
              <a:buSzPts val="1800"/>
              <a:buAutoNum type="arabicPeriod"/>
            </a:pPr>
            <a:r>
              <a:rPr lang="en"/>
              <a:t>Merging Two Branches</a:t>
            </a:r>
            <a:endParaRPr/>
          </a:p>
          <a:p>
            <a:pPr indent="-342900" lvl="0" marL="457200" rtl="0" algn="l">
              <a:spcBef>
                <a:spcPts val="0"/>
              </a:spcBef>
              <a:spcAft>
                <a:spcPts val="0"/>
              </a:spcAft>
              <a:buSzPts val="1800"/>
              <a:buAutoNum type="arabicPeriod"/>
            </a:pPr>
            <a:r>
              <a:rPr lang="en"/>
              <a:t>Push to a Remote Repository (Live)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Navigating to Your Git Project</a:t>
            </a:r>
            <a:endParaRPr/>
          </a:p>
          <a:p>
            <a:pPr indent="0" lvl="0" marL="0" rtl="0" algn="l">
              <a:spcBef>
                <a:spcPts val="0"/>
              </a:spcBef>
              <a:spcAft>
                <a:spcPts val="0"/>
              </a:spcAft>
              <a:buNone/>
            </a:pPr>
            <a:r>
              <a:t/>
            </a:r>
            <a:endParaRPr>
              <a:solidFill>
                <a:schemeClr val="dk2"/>
              </a:solidFill>
            </a:endParaRPr>
          </a:p>
        </p:txBody>
      </p:sp>
      <p:sp>
        <p:nvSpPr>
          <p:cNvPr id="277" name="Google Shape;277;p32"/>
          <p:cNvSpPr/>
          <p:nvPr/>
        </p:nvSpPr>
        <p:spPr>
          <a:xfrm>
            <a:off x="311700" y="16614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txBox="1"/>
          <p:nvPr/>
        </p:nvSpPr>
        <p:spPr>
          <a:xfrm>
            <a:off x="311700" y="1585250"/>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c</a:t>
            </a:r>
            <a:r>
              <a:rPr lang="en">
                <a:solidFill>
                  <a:schemeClr val="lt1"/>
                </a:solidFill>
                <a:latin typeface="Consolas"/>
                <a:ea typeface="Consolas"/>
                <a:cs typeface="Consolas"/>
                <a:sym typeface="Consolas"/>
              </a:rPr>
              <a:t>d Desktop</a:t>
            </a:r>
            <a:endParaRPr>
              <a:solidFill>
                <a:schemeClr val="lt1"/>
              </a:solidFill>
              <a:latin typeface="Consolas"/>
              <a:ea typeface="Consolas"/>
              <a:cs typeface="Consolas"/>
              <a:sym typeface="Consolas"/>
            </a:endParaRPr>
          </a:p>
        </p:txBody>
      </p:sp>
      <p:sp>
        <p:nvSpPr>
          <p:cNvPr id="279" name="Google Shape;279;p32"/>
          <p:cNvSpPr/>
          <p:nvPr/>
        </p:nvSpPr>
        <p:spPr>
          <a:xfrm>
            <a:off x="311700" y="215187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txBox="1"/>
          <p:nvPr/>
        </p:nvSpPr>
        <p:spPr>
          <a:xfrm>
            <a:off x="311700" y="20756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Consolas"/>
              <a:ea typeface="Consolas"/>
              <a:cs typeface="Consolas"/>
              <a:sym typeface="Consolas"/>
            </a:endParaRPr>
          </a:p>
        </p:txBody>
      </p:sp>
      <p:pic>
        <p:nvPicPr>
          <p:cNvPr descr="Laptop" id="281" name="Google Shape;281;p32"/>
          <p:cNvPicPr preferRelativeResize="0"/>
          <p:nvPr/>
        </p:nvPicPr>
        <p:blipFill rotWithShape="1">
          <a:blip r:embed="rId3">
            <a:alphaModFix/>
          </a:blip>
          <a:srcRect b="0" l="0" r="0" t="0"/>
          <a:stretch/>
        </p:blipFill>
        <p:spPr>
          <a:xfrm>
            <a:off x="3534575" y="2642300"/>
            <a:ext cx="2082550" cy="2082550"/>
          </a:xfrm>
          <a:prstGeom prst="rect">
            <a:avLst/>
          </a:prstGeom>
          <a:noFill/>
          <a:ln>
            <a:noFill/>
          </a:ln>
        </p:spPr>
      </p:pic>
      <p:sp>
        <p:nvSpPr>
          <p:cNvPr id="282" name="Google Shape;282;p32"/>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 navigate to your </a:t>
            </a:r>
            <a:r>
              <a:rPr lang="en">
                <a:solidFill>
                  <a:srgbClr val="FF00FF"/>
                </a:solidFill>
                <a:latin typeface="Consolas"/>
                <a:ea typeface="Consolas"/>
                <a:cs typeface="Consolas"/>
                <a:sym typeface="Consolas"/>
              </a:rPr>
              <a:t>Desktop</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pic>
        <p:nvPicPr>
          <p:cNvPr descr="User" id="283" name="Google Shape;283;p32"/>
          <p:cNvPicPr preferRelativeResize="0"/>
          <p:nvPr/>
        </p:nvPicPr>
        <p:blipFill rotWithShape="1">
          <a:blip r:embed="rId4">
            <a:alphaModFix/>
          </a:blip>
          <a:srcRect b="0" l="0" r="0" t="0"/>
          <a:stretch/>
        </p:blipFill>
        <p:spPr>
          <a:xfrm>
            <a:off x="2058950" y="2571751"/>
            <a:ext cx="1985450" cy="1985450"/>
          </a:xfrm>
          <a:prstGeom prst="rect">
            <a:avLst/>
          </a:prstGeom>
          <a:noFill/>
          <a:ln>
            <a:noFill/>
          </a:ln>
        </p:spPr>
      </p:pic>
      <p:sp>
        <p:nvSpPr>
          <p:cNvPr id="284" name="Google Shape;284;p32"/>
          <p:cNvSpPr/>
          <p:nvPr/>
        </p:nvSpPr>
        <p:spPr>
          <a:xfrm>
            <a:off x="3969650" y="3231250"/>
            <a:ext cx="1211700" cy="738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Navigating to Your Git Project</a:t>
            </a:r>
            <a:endParaRPr/>
          </a:p>
          <a:p>
            <a:pPr indent="0" lvl="0" marL="0" rtl="0" algn="l">
              <a:spcBef>
                <a:spcPts val="0"/>
              </a:spcBef>
              <a:spcAft>
                <a:spcPts val="0"/>
              </a:spcAft>
              <a:buNone/>
            </a:pPr>
            <a:r>
              <a:t/>
            </a:r>
            <a:endParaRPr>
              <a:solidFill>
                <a:schemeClr val="dk2"/>
              </a:solidFill>
            </a:endParaRPr>
          </a:p>
        </p:txBody>
      </p:sp>
      <p:sp>
        <p:nvSpPr>
          <p:cNvPr id="290" name="Google Shape;290;p33"/>
          <p:cNvSpPr/>
          <p:nvPr/>
        </p:nvSpPr>
        <p:spPr>
          <a:xfrm>
            <a:off x="311700" y="16614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txBox="1"/>
          <p:nvPr/>
        </p:nvSpPr>
        <p:spPr>
          <a:xfrm>
            <a:off x="311700" y="1585250"/>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m</a:t>
            </a:r>
            <a:r>
              <a:rPr lang="en">
                <a:solidFill>
                  <a:schemeClr val="lt1"/>
                </a:solidFill>
                <a:latin typeface="Consolas"/>
                <a:ea typeface="Consolas"/>
                <a:cs typeface="Consolas"/>
                <a:sym typeface="Consolas"/>
              </a:rPr>
              <a:t>kdir pizzaParty</a:t>
            </a:r>
            <a:endParaRPr>
              <a:solidFill>
                <a:schemeClr val="lt1"/>
              </a:solidFill>
              <a:latin typeface="Consolas"/>
              <a:ea typeface="Consolas"/>
              <a:cs typeface="Consolas"/>
              <a:sym typeface="Consolas"/>
            </a:endParaRPr>
          </a:p>
        </p:txBody>
      </p:sp>
      <p:sp>
        <p:nvSpPr>
          <p:cNvPr id="292" name="Google Shape;292;p33"/>
          <p:cNvSpPr/>
          <p:nvPr/>
        </p:nvSpPr>
        <p:spPr>
          <a:xfrm>
            <a:off x="311700" y="215187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txBox="1"/>
          <p:nvPr/>
        </p:nvSpPr>
        <p:spPr>
          <a:xfrm>
            <a:off x="311700" y="20756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Consolas"/>
              <a:ea typeface="Consolas"/>
              <a:cs typeface="Consolas"/>
              <a:sym typeface="Consolas"/>
            </a:endParaRPr>
          </a:p>
        </p:txBody>
      </p:sp>
      <p:pic>
        <p:nvPicPr>
          <p:cNvPr descr="Laptop" id="294" name="Google Shape;294;p33"/>
          <p:cNvPicPr preferRelativeResize="0"/>
          <p:nvPr/>
        </p:nvPicPr>
        <p:blipFill rotWithShape="1">
          <a:blip r:embed="rId3">
            <a:alphaModFix/>
          </a:blip>
          <a:srcRect b="0" l="0" r="0" t="0"/>
          <a:stretch/>
        </p:blipFill>
        <p:spPr>
          <a:xfrm>
            <a:off x="3534575" y="2642300"/>
            <a:ext cx="2082550" cy="2082550"/>
          </a:xfrm>
          <a:prstGeom prst="rect">
            <a:avLst/>
          </a:prstGeom>
          <a:noFill/>
          <a:ln>
            <a:noFill/>
          </a:ln>
        </p:spPr>
      </p:pic>
      <p:sp>
        <p:nvSpPr>
          <p:cNvPr id="295" name="Google Shape;295;p33"/>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 make a new folder on your desktop, and you call it </a:t>
            </a:r>
            <a:r>
              <a:rPr lang="en">
                <a:solidFill>
                  <a:srgbClr val="FF00FF"/>
                </a:solidFill>
                <a:latin typeface="Consolas"/>
                <a:ea typeface="Consolas"/>
                <a:cs typeface="Consolas"/>
                <a:sym typeface="Consolas"/>
              </a:rPr>
              <a:t>pizzaParty</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pic>
        <p:nvPicPr>
          <p:cNvPr descr="User" id="296" name="Google Shape;296;p33"/>
          <p:cNvPicPr preferRelativeResize="0"/>
          <p:nvPr/>
        </p:nvPicPr>
        <p:blipFill rotWithShape="1">
          <a:blip r:embed="rId4">
            <a:alphaModFix/>
          </a:blip>
          <a:srcRect b="0" l="0" r="0" t="0"/>
          <a:stretch/>
        </p:blipFill>
        <p:spPr>
          <a:xfrm>
            <a:off x="2058950" y="2571751"/>
            <a:ext cx="1985450" cy="1985450"/>
          </a:xfrm>
          <a:prstGeom prst="rect">
            <a:avLst/>
          </a:prstGeom>
          <a:noFill/>
          <a:ln>
            <a:noFill/>
          </a:ln>
        </p:spPr>
      </p:pic>
      <p:sp>
        <p:nvSpPr>
          <p:cNvPr id="297" name="Google Shape;297;p33"/>
          <p:cNvSpPr/>
          <p:nvPr/>
        </p:nvSpPr>
        <p:spPr>
          <a:xfrm>
            <a:off x="3969650" y="3231250"/>
            <a:ext cx="1211700" cy="738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older" id="298" name="Google Shape;298;p33"/>
          <p:cNvPicPr preferRelativeResize="0"/>
          <p:nvPr/>
        </p:nvPicPr>
        <p:blipFill rotWithShape="1">
          <a:blip r:embed="rId5">
            <a:alphaModFix/>
          </a:blip>
          <a:srcRect b="0" l="0" r="0" t="0"/>
          <a:stretch/>
        </p:blipFill>
        <p:spPr>
          <a:xfrm>
            <a:off x="4229101" y="3257505"/>
            <a:ext cx="685800"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297"/>
                                        </p:tgtEl>
                                      </p:cBhvr>
                                    </p:animEffect>
                                    <p:set>
                                      <p:cBhvr>
                                        <p:cTn dur="1" fill="hold">
                                          <p:stCondLst>
                                            <p:cond delay="1000"/>
                                          </p:stCondLst>
                                        </p:cTn>
                                        <p:tgtEl>
                                          <p:spTgt spid="297"/>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Navigating to Your Git Project</a:t>
            </a:r>
            <a:endParaRPr/>
          </a:p>
          <a:p>
            <a:pPr indent="0" lvl="0" marL="0" rtl="0" algn="l">
              <a:spcBef>
                <a:spcPts val="0"/>
              </a:spcBef>
              <a:spcAft>
                <a:spcPts val="0"/>
              </a:spcAft>
              <a:buNone/>
            </a:pPr>
            <a:r>
              <a:t/>
            </a:r>
            <a:endParaRPr>
              <a:solidFill>
                <a:schemeClr val="dk2"/>
              </a:solidFill>
            </a:endParaRPr>
          </a:p>
        </p:txBody>
      </p:sp>
      <p:sp>
        <p:nvSpPr>
          <p:cNvPr id="304" name="Google Shape;304;p34"/>
          <p:cNvSpPr/>
          <p:nvPr/>
        </p:nvSpPr>
        <p:spPr>
          <a:xfrm>
            <a:off x="311700" y="16614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txBox="1"/>
          <p:nvPr/>
        </p:nvSpPr>
        <p:spPr>
          <a:xfrm>
            <a:off x="311700" y="1585250"/>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cd</a:t>
            </a:r>
            <a:r>
              <a:rPr lang="en">
                <a:solidFill>
                  <a:schemeClr val="lt1"/>
                </a:solidFill>
                <a:latin typeface="Consolas"/>
                <a:ea typeface="Consolas"/>
                <a:cs typeface="Consolas"/>
                <a:sym typeface="Consolas"/>
              </a:rPr>
              <a:t> pizzaParty</a:t>
            </a:r>
            <a:endParaRPr>
              <a:solidFill>
                <a:schemeClr val="lt1"/>
              </a:solidFill>
              <a:latin typeface="Consolas"/>
              <a:ea typeface="Consolas"/>
              <a:cs typeface="Consolas"/>
              <a:sym typeface="Consolas"/>
            </a:endParaRPr>
          </a:p>
        </p:txBody>
      </p:sp>
      <p:sp>
        <p:nvSpPr>
          <p:cNvPr id="306" name="Google Shape;306;p34"/>
          <p:cNvSpPr/>
          <p:nvPr/>
        </p:nvSpPr>
        <p:spPr>
          <a:xfrm>
            <a:off x="311700" y="215187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txBox="1"/>
          <p:nvPr/>
        </p:nvSpPr>
        <p:spPr>
          <a:xfrm>
            <a:off x="311700" y="20756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Consolas"/>
              <a:ea typeface="Consolas"/>
              <a:cs typeface="Consolas"/>
              <a:sym typeface="Consolas"/>
            </a:endParaRPr>
          </a:p>
        </p:txBody>
      </p:sp>
      <p:pic>
        <p:nvPicPr>
          <p:cNvPr descr="Laptop" id="308" name="Google Shape;308;p34"/>
          <p:cNvPicPr preferRelativeResize="0"/>
          <p:nvPr/>
        </p:nvPicPr>
        <p:blipFill rotWithShape="1">
          <a:blip r:embed="rId3">
            <a:alphaModFix/>
          </a:blip>
          <a:srcRect b="0" l="0" r="0" t="0"/>
          <a:stretch/>
        </p:blipFill>
        <p:spPr>
          <a:xfrm>
            <a:off x="3534575" y="2642300"/>
            <a:ext cx="2082550" cy="2082550"/>
          </a:xfrm>
          <a:prstGeom prst="rect">
            <a:avLst/>
          </a:prstGeom>
          <a:noFill/>
          <a:ln>
            <a:noFill/>
          </a:ln>
        </p:spPr>
      </p:pic>
      <p:sp>
        <p:nvSpPr>
          <p:cNvPr id="309" name="Google Shape;309;p34"/>
          <p:cNvSpPr txBox="1"/>
          <p:nvPr/>
        </p:nvSpPr>
        <p:spPr>
          <a:xfrm>
            <a:off x="315550" y="1167550"/>
            <a:ext cx="8520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 navigate down into your new folder.</a:t>
            </a:r>
            <a:endParaRPr>
              <a:latin typeface="Proxima Nova"/>
              <a:ea typeface="Proxima Nova"/>
              <a:cs typeface="Proxima Nova"/>
              <a:sym typeface="Proxima Nova"/>
            </a:endParaRPr>
          </a:p>
        </p:txBody>
      </p:sp>
      <p:pic>
        <p:nvPicPr>
          <p:cNvPr descr="User" id="310" name="Google Shape;310;p34"/>
          <p:cNvPicPr preferRelativeResize="0"/>
          <p:nvPr/>
        </p:nvPicPr>
        <p:blipFill rotWithShape="1">
          <a:blip r:embed="rId4">
            <a:alphaModFix/>
          </a:blip>
          <a:srcRect b="0" l="0" r="0" t="0"/>
          <a:stretch/>
        </p:blipFill>
        <p:spPr>
          <a:xfrm>
            <a:off x="2058950" y="2571751"/>
            <a:ext cx="1985450" cy="1985450"/>
          </a:xfrm>
          <a:prstGeom prst="rect">
            <a:avLst/>
          </a:prstGeom>
          <a:noFill/>
          <a:ln>
            <a:noFill/>
          </a:ln>
        </p:spPr>
      </p:pic>
      <p:pic>
        <p:nvPicPr>
          <p:cNvPr descr="Folder" id="311" name="Google Shape;311;p34"/>
          <p:cNvPicPr preferRelativeResize="0"/>
          <p:nvPr/>
        </p:nvPicPr>
        <p:blipFill rotWithShape="1">
          <a:blip r:embed="rId5">
            <a:alphaModFix/>
          </a:blip>
          <a:srcRect b="0" l="0" r="0" t="0"/>
          <a:stretch/>
        </p:blipFill>
        <p:spPr>
          <a:xfrm>
            <a:off x="4229101" y="3257505"/>
            <a:ext cx="685800" cy="685800"/>
          </a:xfrm>
          <a:prstGeom prst="rect">
            <a:avLst/>
          </a:prstGeom>
          <a:noFill/>
          <a:ln>
            <a:noFill/>
          </a:ln>
        </p:spPr>
      </p:pic>
      <p:pic>
        <p:nvPicPr>
          <p:cNvPr descr="Mining tools" id="312" name="Google Shape;312;p34"/>
          <p:cNvPicPr preferRelativeResize="0"/>
          <p:nvPr/>
        </p:nvPicPr>
        <p:blipFill rotWithShape="1">
          <a:blip r:embed="rId6">
            <a:alphaModFix/>
          </a:blip>
          <a:srcRect b="0" l="0" r="0" t="0"/>
          <a:stretch/>
        </p:blipFill>
        <p:spPr>
          <a:xfrm>
            <a:off x="4412714" y="3495425"/>
            <a:ext cx="326273" cy="30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Initiating Your First Git Repository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Initiating a Git Repository</a:t>
            </a:r>
            <a:endParaRPr/>
          </a:p>
          <a:p>
            <a:pPr indent="0" lvl="0" marL="0" rtl="0" algn="l">
              <a:spcBef>
                <a:spcPts val="0"/>
              </a:spcBef>
              <a:spcAft>
                <a:spcPts val="0"/>
              </a:spcAft>
              <a:buNone/>
            </a:pPr>
            <a:r>
              <a:t/>
            </a:r>
            <a:endParaRPr/>
          </a:p>
        </p:txBody>
      </p:sp>
      <p:sp>
        <p:nvSpPr>
          <p:cNvPr id="323" name="Google Shape;32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First things first: Creating our Working Directory folder</a:t>
            </a:r>
            <a:endParaRPr b="1"/>
          </a:p>
          <a:p>
            <a:pPr indent="0" lvl="0" marL="0" rtl="0" algn="l">
              <a:spcBef>
                <a:spcPts val="1600"/>
              </a:spcBef>
              <a:spcAft>
                <a:spcPts val="0"/>
              </a:spcAft>
              <a:buNone/>
            </a:pPr>
            <a:r>
              <a:rPr lang="en"/>
              <a:t>If you followed my lead in the Command Line refresher, you are all set. If not, follow these easy steps:</a:t>
            </a:r>
            <a:endParaRPr/>
          </a:p>
          <a:p>
            <a:pPr indent="-342900" lvl="0" marL="457200" rtl="0" algn="l">
              <a:spcBef>
                <a:spcPts val="1600"/>
              </a:spcBef>
              <a:spcAft>
                <a:spcPts val="0"/>
              </a:spcAft>
              <a:buSzPts val="1800"/>
              <a:buAutoNum type="arabicPeriod"/>
            </a:pPr>
            <a:r>
              <a:rPr lang="en"/>
              <a:t>Find a place to store your project. On the </a:t>
            </a:r>
            <a:r>
              <a:rPr lang="en">
                <a:solidFill>
                  <a:srgbClr val="FF00FF"/>
                </a:solidFill>
                <a:latin typeface="Consolas"/>
                <a:ea typeface="Consolas"/>
                <a:cs typeface="Consolas"/>
                <a:sym typeface="Consolas"/>
              </a:rPr>
              <a:t>Desktop</a:t>
            </a:r>
            <a:r>
              <a:rPr lang="en"/>
              <a:t>, in your </a:t>
            </a:r>
            <a:r>
              <a:rPr lang="en">
                <a:solidFill>
                  <a:srgbClr val="FF00FF"/>
                </a:solidFill>
                <a:latin typeface="Consolas"/>
                <a:ea typeface="Consolas"/>
                <a:cs typeface="Consolas"/>
                <a:sym typeface="Consolas"/>
              </a:rPr>
              <a:t>Documents</a:t>
            </a:r>
            <a:r>
              <a:rPr lang="en"/>
              <a:t> folder, your choice. </a:t>
            </a:r>
            <a:endParaRPr/>
          </a:p>
          <a:p>
            <a:pPr indent="-342900" lvl="0" marL="457200" rtl="0" algn="l">
              <a:spcBef>
                <a:spcPts val="0"/>
              </a:spcBef>
              <a:spcAft>
                <a:spcPts val="0"/>
              </a:spcAft>
              <a:buSzPts val="1800"/>
              <a:buAutoNum type="arabicPeriod"/>
            </a:pPr>
            <a:r>
              <a:rPr lang="en"/>
              <a:t>Create a new folder, and call it </a:t>
            </a:r>
            <a:r>
              <a:rPr lang="en">
                <a:solidFill>
                  <a:srgbClr val="FF00FF"/>
                </a:solidFill>
                <a:latin typeface="Consolas"/>
                <a:ea typeface="Consolas"/>
                <a:cs typeface="Consolas"/>
                <a:sym typeface="Consolas"/>
              </a:rPr>
              <a:t>pizzaParty</a:t>
            </a:r>
            <a:endParaRPr>
              <a:solidFill>
                <a:srgbClr val="FF00FF"/>
              </a:solidFill>
              <a:latin typeface="Consolas"/>
              <a:ea typeface="Consolas"/>
              <a:cs typeface="Consolas"/>
              <a:sym typeface="Consolas"/>
            </a:endParaRPr>
          </a:p>
          <a:p>
            <a:pPr indent="-342900" lvl="0" marL="457200" rtl="0" algn="l">
              <a:spcBef>
                <a:spcPts val="0"/>
              </a:spcBef>
              <a:spcAft>
                <a:spcPts val="0"/>
              </a:spcAft>
              <a:buSzPts val="1800"/>
              <a:buAutoNum type="arabicPeriod"/>
            </a:pPr>
            <a:r>
              <a:rPr lang="en"/>
              <a:t>Right-Mouse-Click on the folder. </a:t>
            </a:r>
            <a:endParaRPr/>
          </a:p>
          <a:p>
            <a:pPr indent="-317500" lvl="1" marL="914400" rtl="0" algn="l">
              <a:spcBef>
                <a:spcPts val="0"/>
              </a:spcBef>
              <a:spcAft>
                <a:spcPts val="0"/>
              </a:spcAft>
              <a:buSzPts val="1400"/>
              <a:buAutoNum type="alphaLcPeriod"/>
            </a:pPr>
            <a:r>
              <a:rPr lang="en"/>
              <a:t>On Mac, choose ‘New Terminal at Folder’</a:t>
            </a:r>
            <a:endParaRPr/>
          </a:p>
          <a:p>
            <a:pPr indent="-317500" lvl="1" marL="914400" rtl="0" algn="l">
              <a:spcBef>
                <a:spcPts val="0"/>
              </a:spcBef>
              <a:spcAft>
                <a:spcPts val="0"/>
              </a:spcAft>
              <a:buSzPts val="1400"/>
              <a:buAutoNum type="alphaLcPeriod"/>
            </a:pPr>
            <a:r>
              <a:rPr lang="en"/>
              <a:t>On Windows, open the folder with ‘Git BASH’ </a:t>
            </a:r>
            <a:endParaRPr/>
          </a:p>
          <a:p>
            <a:pPr indent="-342900" lvl="0" marL="457200" rtl="0" algn="l">
              <a:spcBef>
                <a:spcPts val="0"/>
              </a:spcBef>
              <a:spcAft>
                <a:spcPts val="0"/>
              </a:spcAft>
              <a:buSzPts val="1800"/>
              <a:buAutoNum type="arabicPeriod"/>
            </a:pPr>
            <a:r>
              <a:rPr lang="en"/>
              <a:t>Either action should open a Terminal window that has automatically navigated (‘changed directory’) into the </a:t>
            </a:r>
            <a:r>
              <a:rPr lang="en">
                <a:solidFill>
                  <a:srgbClr val="FF00FF"/>
                </a:solidFill>
                <a:latin typeface="Consolas"/>
                <a:ea typeface="Consolas"/>
                <a:cs typeface="Consolas"/>
                <a:sym typeface="Consolas"/>
              </a:rPr>
              <a:t>pizzaParty</a:t>
            </a:r>
            <a:r>
              <a:rPr lang="en"/>
              <a:t> folder. </a:t>
            </a:r>
            <a:endParaRPr/>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Initiating a Git Repository</a:t>
            </a:r>
            <a:endParaRPr/>
          </a:p>
        </p:txBody>
      </p:sp>
      <p:sp>
        <p:nvSpPr>
          <p:cNvPr id="329" name="Google Shape;32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Configuring Git: USERNAME</a:t>
            </a:r>
            <a:endParaRPr b="1" sz="1400"/>
          </a:p>
          <a:p>
            <a:pPr indent="0" lvl="0" marL="0" rtl="0" algn="l">
              <a:spcBef>
                <a:spcPts val="1600"/>
              </a:spcBef>
              <a:spcAft>
                <a:spcPts val="0"/>
              </a:spcAft>
              <a:buNone/>
            </a:pPr>
            <a:r>
              <a:rPr lang="en" sz="1400"/>
              <a:t>If this is your first time using git, you’ll want to set some basic configurations.</a:t>
            </a:r>
            <a:endParaRPr sz="1400"/>
          </a:p>
          <a:p>
            <a:pPr indent="457200" lvl="0" marL="0" rtl="0" algn="l">
              <a:spcBef>
                <a:spcPts val="1600"/>
              </a:spcBef>
              <a:spcAft>
                <a:spcPts val="0"/>
              </a:spcAft>
              <a:buNone/>
            </a:pPr>
            <a:r>
              <a:rPr lang="en" sz="1400"/>
              <a:t>1. </a:t>
            </a:r>
            <a:r>
              <a:rPr lang="en" sz="1400"/>
              <a:t>Set your username (in between the double quotes; lose the square brackets):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solidFill>
                  <a:schemeClr val="accent5"/>
                </a:solidFill>
              </a:rPr>
              <a:t>You can use your GitHub username here, but you don’t have to.</a:t>
            </a:r>
            <a:endParaRPr sz="1400">
              <a:solidFill>
                <a:schemeClr val="accent5"/>
              </a:solidFill>
            </a:endParaRPr>
          </a:p>
          <a:p>
            <a:pPr indent="0" lvl="0" marL="0" rtl="0" algn="l">
              <a:spcBef>
                <a:spcPts val="1600"/>
              </a:spcBef>
              <a:spcAft>
                <a:spcPts val="0"/>
              </a:spcAft>
              <a:buNone/>
            </a:pPr>
            <a:r>
              <a:rPr lang="en" sz="1400"/>
              <a:t>To check if you did it right, write the following code in your terminal: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And check if the output matches the username you wanted to use. If not, try the first command again.</a:t>
            </a:r>
            <a:endParaRPr sz="1400"/>
          </a:p>
          <a:p>
            <a:pPr indent="0" lvl="0" marL="0" rtl="0" algn="l">
              <a:spcBef>
                <a:spcPts val="1600"/>
              </a:spcBef>
              <a:spcAft>
                <a:spcPts val="1600"/>
              </a:spcAft>
              <a:buNone/>
            </a:pPr>
            <a:r>
              <a:t/>
            </a:r>
            <a:endParaRPr sz="1400"/>
          </a:p>
        </p:txBody>
      </p:sp>
      <p:sp>
        <p:nvSpPr>
          <p:cNvPr id="330" name="Google Shape;330;p37"/>
          <p:cNvSpPr/>
          <p:nvPr/>
        </p:nvSpPr>
        <p:spPr>
          <a:xfrm>
            <a:off x="311700" y="24420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txBox="1"/>
          <p:nvPr/>
        </p:nvSpPr>
        <p:spPr>
          <a:xfrm>
            <a:off x="311700" y="23658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a:t>
            </a:r>
            <a:r>
              <a:rPr lang="en">
                <a:solidFill>
                  <a:schemeClr val="lt1"/>
                </a:solidFill>
                <a:latin typeface="Consolas"/>
                <a:ea typeface="Consolas"/>
                <a:cs typeface="Consolas"/>
                <a:sym typeface="Consolas"/>
              </a:rPr>
              <a:t>it config --global user.name “</a:t>
            </a:r>
            <a:r>
              <a:rPr lang="en">
                <a:solidFill>
                  <a:schemeClr val="accent6"/>
                </a:solidFill>
                <a:latin typeface="Consolas"/>
                <a:ea typeface="Consolas"/>
                <a:cs typeface="Consolas"/>
                <a:sym typeface="Consolas"/>
              </a:rPr>
              <a:t>[username]</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p:txBody>
      </p:sp>
      <p:sp>
        <p:nvSpPr>
          <p:cNvPr id="332" name="Google Shape;332;p37"/>
          <p:cNvSpPr/>
          <p:nvPr/>
        </p:nvSpPr>
        <p:spPr>
          <a:xfrm>
            <a:off x="311700" y="38353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txBox="1"/>
          <p:nvPr/>
        </p:nvSpPr>
        <p:spPr>
          <a:xfrm>
            <a:off x="281075" y="37654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config --global user.name</a:t>
            </a:r>
            <a:endParaRPr>
              <a:solidFill>
                <a:schemeClr val="lt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Initiating a Git Repository</a:t>
            </a:r>
            <a:endParaRPr/>
          </a:p>
        </p:txBody>
      </p:sp>
      <p:sp>
        <p:nvSpPr>
          <p:cNvPr id="339" name="Google Shape;33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Configuring Git: EMAIL</a:t>
            </a:r>
            <a:endParaRPr b="1" sz="1400"/>
          </a:p>
          <a:p>
            <a:pPr indent="0" lvl="0" marL="0" rtl="0" algn="l">
              <a:spcBef>
                <a:spcPts val="1600"/>
              </a:spcBef>
              <a:spcAft>
                <a:spcPts val="0"/>
              </a:spcAft>
              <a:buNone/>
            </a:pPr>
            <a:r>
              <a:rPr lang="en" sz="1400"/>
              <a:t>If this is your first time using git, you’ll want to set some basic configurations.</a:t>
            </a:r>
            <a:endParaRPr sz="1400"/>
          </a:p>
          <a:p>
            <a:pPr indent="457200" lvl="0" marL="0" rtl="0" algn="l">
              <a:spcBef>
                <a:spcPts val="1600"/>
              </a:spcBef>
              <a:spcAft>
                <a:spcPts val="0"/>
              </a:spcAft>
              <a:buNone/>
            </a:pPr>
            <a:r>
              <a:rPr lang="en" sz="1400"/>
              <a:t>2. Set your email address (in between the double quotes; lose the square brackets):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solidFill>
                  <a:schemeClr val="accent5"/>
                </a:solidFill>
              </a:rPr>
              <a:t>Here I do strongly recommend you use the email address you associated with your GitHub account. </a:t>
            </a:r>
            <a:endParaRPr sz="1400">
              <a:solidFill>
                <a:schemeClr val="accent5"/>
              </a:solidFill>
            </a:endParaRPr>
          </a:p>
          <a:p>
            <a:pPr indent="0" lvl="0" marL="0" rtl="0" algn="l">
              <a:spcBef>
                <a:spcPts val="1600"/>
              </a:spcBef>
              <a:spcAft>
                <a:spcPts val="0"/>
              </a:spcAft>
              <a:buNone/>
            </a:pPr>
            <a:r>
              <a:rPr lang="en" sz="1400"/>
              <a:t>To check if you did it right, write the following code in your terminal: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And check if the output matches the email address you wanted to use. If not, try the first command again.</a:t>
            </a:r>
            <a:endParaRPr sz="1400"/>
          </a:p>
          <a:p>
            <a:pPr indent="0" lvl="0" marL="0" rtl="0" algn="l">
              <a:spcBef>
                <a:spcPts val="1600"/>
              </a:spcBef>
              <a:spcAft>
                <a:spcPts val="1600"/>
              </a:spcAft>
              <a:buNone/>
            </a:pPr>
            <a:r>
              <a:t/>
            </a:r>
            <a:endParaRPr sz="1400"/>
          </a:p>
        </p:txBody>
      </p:sp>
      <p:sp>
        <p:nvSpPr>
          <p:cNvPr id="340" name="Google Shape;340;p38"/>
          <p:cNvSpPr/>
          <p:nvPr/>
        </p:nvSpPr>
        <p:spPr>
          <a:xfrm>
            <a:off x="311700" y="24420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txBox="1"/>
          <p:nvPr/>
        </p:nvSpPr>
        <p:spPr>
          <a:xfrm>
            <a:off x="311700" y="23658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config --global user.email “</a:t>
            </a:r>
            <a:r>
              <a:rPr lang="en">
                <a:solidFill>
                  <a:schemeClr val="accent6"/>
                </a:solidFill>
                <a:latin typeface="Consolas"/>
                <a:ea typeface="Consolas"/>
                <a:cs typeface="Consolas"/>
                <a:sym typeface="Consolas"/>
              </a:rPr>
              <a:t>[email address]</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p:txBody>
      </p:sp>
      <p:sp>
        <p:nvSpPr>
          <p:cNvPr id="342" name="Google Shape;342;p38"/>
          <p:cNvSpPr/>
          <p:nvPr/>
        </p:nvSpPr>
        <p:spPr>
          <a:xfrm>
            <a:off x="311700" y="38353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txBox="1"/>
          <p:nvPr/>
        </p:nvSpPr>
        <p:spPr>
          <a:xfrm>
            <a:off x="281075" y="37654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config --global user.email</a:t>
            </a:r>
            <a:endParaRPr>
              <a:solidFill>
                <a:schemeClr val="lt1"/>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Initiating a Git Repository</a:t>
            </a:r>
            <a:endParaRPr/>
          </a:p>
        </p:txBody>
      </p:sp>
      <p:sp>
        <p:nvSpPr>
          <p:cNvPr id="349" name="Google Shape;34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Configuring Git: USER INTERFACE COLORS</a:t>
            </a:r>
            <a:endParaRPr b="1" sz="1400"/>
          </a:p>
          <a:p>
            <a:pPr indent="0" lvl="0" marL="0" rtl="0" algn="l">
              <a:spcBef>
                <a:spcPts val="1600"/>
              </a:spcBef>
              <a:spcAft>
                <a:spcPts val="0"/>
              </a:spcAft>
              <a:buNone/>
            </a:pPr>
            <a:r>
              <a:rPr lang="en" sz="1400"/>
              <a:t>If this is your first time using git, you’ll want to set some basic configurations.</a:t>
            </a:r>
            <a:endParaRPr sz="1400"/>
          </a:p>
          <a:p>
            <a:pPr indent="457200" lvl="0" marL="0" rtl="0" algn="l">
              <a:spcBef>
                <a:spcPts val="1600"/>
              </a:spcBef>
              <a:spcAft>
                <a:spcPts val="0"/>
              </a:spcAft>
              <a:buNone/>
            </a:pPr>
            <a:r>
              <a:rPr lang="en" sz="1400"/>
              <a:t>3. Set the user interface: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solidFill>
                  <a:schemeClr val="accent5"/>
                </a:solidFill>
              </a:rPr>
              <a:t>This will set some colors in your terminal that will make the output a little easier to read.</a:t>
            </a:r>
            <a:endParaRPr sz="1400">
              <a:solidFill>
                <a:schemeClr val="accent5"/>
              </a:solidFill>
            </a:endParaRPr>
          </a:p>
          <a:p>
            <a:pPr indent="0" lvl="0" marL="0" rtl="0" algn="l">
              <a:spcBef>
                <a:spcPts val="1600"/>
              </a:spcBef>
              <a:spcAft>
                <a:spcPts val="0"/>
              </a:spcAft>
              <a:buNone/>
            </a:pPr>
            <a:r>
              <a:rPr lang="en" sz="1400"/>
              <a:t>To check if you did it right, write the following code in your terminal: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And check if the output says </a:t>
            </a:r>
            <a:r>
              <a:rPr lang="en" sz="1400">
                <a:solidFill>
                  <a:srgbClr val="FF00FF"/>
                </a:solidFill>
                <a:latin typeface="Consolas"/>
                <a:ea typeface="Consolas"/>
                <a:cs typeface="Consolas"/>
                <a:sym typeface="Consolas"/>
              </a:rPr>
              <a:t>auto</a:t>
            </a:r>
            <a:r>
              <a:rPr lang="en" sz="1400"/>
              <a:t>.</a:t>
            </a:r>
            <a:endParaRPr sz="1400"/>
          </a:p>
          <a:p>
            <a:pPr indent="0" lvl="0" marL="0" rtl="0" algn="l">
              <a:spcBef>
                <a:spcPts val="1600"/>
              </a:spcBef>
              <a:spcAft>
                <a:spcPts val="1600"/>
              </a:spcAft>
              <a:buNone/>
            </a:pPr>
            <a:r>
              <a:t/>
            </a:r>
            <a:endParaRPr sz="1400"/>
          </a:p>
        </p:txBody>
      </p:sp>
      <p:sp>
        <p:nvSpPr>
          <p:cNvPr id="350" name="Google Shape;350;p39"/>
          <p:cNvSpPr/>
          <p:nvPr/>
        </p:nvSpPr>
        <p:spPr>
          <a:xfrm>
            <a:off x="311700" y="24420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txBox="1"/>
          <p:nvPr/>
        </p:nvSpPr>
        <p:spPr>
          <a:xfrm>
            <a:off x="311700" y="23658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config --global color.ui auto</a:t>
            </a:r>
            <a:endParaRPr>
              <a:solidFill>
                <a:schemeClr val="lt1"/>
              </a:solidFill>
              <a:latin typeface="Consolas"/>
              <a:ea typeface="Consolas"/>
              <a:cs typeface="Consolas"/>
              <a:sym typeface="Consolas"/>
            </a:endParaRPr>
          </a:p>
        </p:txBody>
      </p:sp>
      <p:sp>
        <p:nvSpPr>
          <p:cNvPr id="352" name="Google Shape;352;p39"/>
          <p:cNvSpPr/>
          <p:nvPr/>
        </p:nvSpPr>
        <p:spPr>
          <a:xfrm>
            <a:off x="311700" y="38353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txBox="1"/>
          <p:nvPr/>
        </p:nvSpPr>
        <p:spPr>
          <a:xfrm>
            <a:off x="281075" y="37654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config --global color.ui</a:t>
            </a:r>
            <a:endParaRPr>
              <a:solidFill>
                <a:schemeClr val="lt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Initiating a Git Repository</a:t>
            </a:r>
            <a:endParaRPr/>
          </a:p>
        </p:txBody>
      </p:sp>
      <p:sp>
        <p:nvSpPr>
          <p:cNvPr id="359" name="Google Shape;35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Configuring Git: Renaming the Default Branch</a:t>
            </a:r>
            <a:endParaRPr b="1" sz="1400"/>
          </a:p>
          <a:p>
            <a:pPr indent="0" lvl="0" marL="0" rtl="0" algn="l">
              <a:spcBef>
                <a:spcPts val="1600"/>
              </a:spcBef>
              <a:spcAft>
                <a:spcPts val="0"/>
              </a:spcAft>
              <a:buNone/>
            </a:pPr>
            <a:r>
              <a:rPr lang="en" sz="1400"/>
              <a:t>Since version 2.28.0 (June 2020), Git’s </a:t>
            </a:r>
            <a:r>
              <a:rPr lang="en" sz="1400">
                <a:solidFill>
                  <a:srgbClr val="FF00FF"/>
                </a:solidFill>
                <a:latin typeface="Consolas"/>
                <a:ea typeface="Consolas"/>
                <a:cs typeface="Consolas"/>
                <a:sym typeface="Consolas"/>
              </a:rPr>
              <a:t>config</a:t>
            </a:r>
            <a:r>
              <a:rPr lang="en" sz="1400"/>
              <a:t> command includes a mechanism for renaming the default branch. It is good practice to change it from the default </a:t>
            </a:r>
            <a:r>
              <a:rPr lang="en" sz="1400">
                <a:solidFill>
                  <a:srgbClr val="FF00FF"/>
                </a:solidFill>
                <a:latin typeface="Consolas"/>
                <a:ea typeface="Consolas"/>
                <a:cs typeface="Consolas"/>
                <a:sym typeface="Consolas"/>
              </a:rPr>
              <a:t>master</a:t>
            </a:r>
            <a:r>
              <a:rPr lang="en" sz="1400"/>
              <a:t> to </a:t>
            </a:r>
            <a:r>
              <a:rPr lang="en" sz="1400">
                <a:solidFill>
                  <a:srgbClr val="FF00FF"/>
                </a:solidFill>
                <a:latin typeface="Consolas"/>
                <a:ea typeface="Consolas"/>
                <a:cs typeface="Consolas"/>
                <a:sym typeface="Consolas"/>
              </a:rPr>
              <a:t>main</a:t>
            </a:r>
            <a:r>
              <a:rPr lang="en" sz="1400"/>
              <a:t>. You can do this with the following command:</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rPr lang="en" sz="1400"/>
              <a:t>Again you can check if you did it right by writing the following code in your terminal: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And checking that the output here is </a:t>
            </a:r>
            <a:r>
              <a:rPr lang="en" sz="1400">
                <a:solidFill>
                  <a:srgbClr val="FF00FF"/>
                </a:solidFill>
                <a:latin typeface="Consolas"/>
                <a:ea typeface="Consolas"/>
                <a:cs typeface="Consolas"/>
                <a:sym typeface="Consolas"/>
              </a:rPr>
              <a:t>main</a:t>
            </a:r>
            <a:r>
              <a:rPr lang="en" sz="1400"/>
              <a:t>. </a:t>
            </a:r>
            <a:endParaRPr sz="1400"/>
          </a:p>
          <a:p>
            <a:pPr indent="0" lvl="0" marL="0" rtl="0" algn="l">
              <a:spcBef>
                <a:spcPts val="1600"/>
              </a:spcBef>
              <a:spcAft>
                <a:spcPts val="1600"/>
              </a:spcAft>
              <a:buNone/>
            </a:pPr>
            <a:r>
              <a:rPr lang="en" sz="1400">
                <a:solidFill>
                  <a:schemeClr val="accent5"/>
                </a:solidFill>
              </a:rPr>
              <a:t>Caveat: this won’t work with git versions lower than 2.28.0. </a:t>
            </a:r>
            <a:endParaRPr sz="1400">
              <a:solidFill>
                <a:schemeClr val="accent5"/>
              </a:solidFill>
            </a:endParaRPr>
          </a:p>
        </p:txBody>
      </p:sp>
      <p:sp>
        <p:nvSpPr>
          <p:cNvPr id="360" name="Google Shape;360;p40"/>
          <p:cNvSpPr/>
          <p:nvPr/>
        </p:nvSpPr>
        <p:spPr>
          <a:xfrm>
            <a:off x="311700" y="25944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txBox="1"/>
          <p:nvPr/>
        </p:nvSpPr>
        <p:spPr>
          <a:xfrm>
            <a:off x="311700" y="25182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config --global init.defaultBranch main</a:t>
            </a:r>
            <a:endParaRPr>
              <a:solidFill>
                <a:schemeClr val="lt1"/>
              </a:solidFill>
              <a:latin typeface="Consolas"/>
              <a:ea typeface="Consolas"/>
              <a:cs typeface="Consolas"/>
              <a:sym typeface="Consolas"/>
            </a:endParaRPr>
          </a:p>
        </p:txBody>
      </p:sp>
      <p:sp>
        <p:nvSpPr>
          <p:cNvPr id="362" name="Google Shape;362;p40"/>
          <p:cNvSpPr/>
          <p:nvPr/>
        </p:nvSpPr>
        <p:spPr>
          <a:xfrm>
            <a:off x="311700" y="34543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txBox="1"/>
          <p:nvPr/>
        </p:nvSpPr>
        <p:spPr>
          <a:xfrm>
            <a:off x="281075" y="33844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config --global init.defaultBranch</a:t>
            </a:r>
            <a:endParaRPr>
              <a:solidFill>
                <a:schemeClr val="lt1"/>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Initiating a Git Repository</a:t>
            </a:r>
            <a:endParaRPr/>
          </a:p>
        </p:txBody>
      </p:sp>
      <p:sp>
        <p:nvSpPr>
          <p:cNvPr id="369" name="Google Shape;36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Initializing your first Git Repository.</a:t>
            </a:r>
            <a:endParaRPr b="1" sz="1400"/>
          </a:p>
          <a:p>
            <a:pPr indent="0" lvl="0" marL="0" rtl="0" algn="l">
              <a:spcBef>
                <a:spcPts val="1600"/>
              </a:spcBef>
              <a:spcAft>
                <a:spcPts val="0"/>
              </a:spcAft>
              <a:buNone/>
            </a:pPr>
            <a:r>
              <a:rPr lang="en" sz="1400"/>
              <a:t>After setting up the right configurations, you’re ready to initiate your Git Repository!</a:t>
            </a:r>
            <a:endParaRPr sz="1400"/>
          </a:p>
          <a:p>
            <a:pPr indent="0" lvl="0" marL="0" rtl="0" algn="l">
              <a:spcBef>
                <a:spcPts val="1600"/>
              </a:spcBef>
              <a:spcAft>
                <a:spcPts val="0"/>
              </a:spcAft>
              <a:buNone/>
            </a:pPr>
            <a:r>
              <a:rPr lang="en" sz="1400"/>
              <a:t>In your terminal, just enter the following command:</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That’s it -- git will now start tracking your changes!</a:t>
            </a:r>
            <a:endParaRPr sz="1400"/>
          </a:p>
          <a:p>
            <a:pPr indent="0" lvl="0" marL="0" rtl="0" algn="l">
              <a:spcBef>
                <a:spcPts val="1600"/>
              </a:spcBef>
              <a:spcAft>
                <a:spcPts val="0"/>
              </a:spcAft>
              <a:buNone/>
            </a:pPr>
            <a:r>
              <a:rPr b="1" lang="en" sz="1400">
                <a:solidFill>
                  <a:schemeClr val="accent5"/>
                </a:solidFill>
              </a:rPr>
              <a:t>Tip:</a:t>
            </a:r>
            <a:r>
              <a:rPr lang="en" sz="1400"/>
              <a:t> If you don’t have the latest version of git installed, and you couldn’t set the default branch to </a:t>
            </a:r>
            <a:r>
              <a:rPr lang="en" sz="1400">
                <a:solidFill>
                  <a:srgbClr val="FF00FF"/>
                </a:solidFill>
                <a:latin typeface="Consolas"/>
                <a:ea typeface="Consolas"/>
                <a:cs typeface="Consolas"/>
                <a:sym typeface="Consolas"/>
              </a:rPr>
              <a:t>main</a:t>
            </a:r>
            <a:r>
              <a:rPr lang="en" sz="1400"/>
              <a:t>, but you’d still like to do that -- now is the time. Just enter the following command: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That should do it!</a:t>
            </a:r>
            <a:endParaRPr sz="1400"/>
          </a:p>
          <a:p>
            <a:pPr indent="0" lvl="0" marL="0" rtl="0" algn="l">
              <a:spcBef>
                <a:spcPts val="1600"/>
              </a:spcBef>
              <a:spcAft>
                <a:spcPts val="1600"/>
              </a:spcAft>
              <a:buNone/>
            </a:pPr>
            <a:r>
              <a:t/>
            </a:r>
            <a:endParaRPr sz="1400"/>
          </a:p>
        </p:txBody>
      </p:sp>
      <p:sp>
        <p:nvSpPr>
          <p:cNvPr id="370" name="Google Shape;370;p41"/>
          <p:cNvSpPr/>
          <p:nvPr/>
        </p:nvSpPr>
        <p:spPr>
          <a:xfrm>
            <a:off x="311700" y="24420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txBox="1"/>
          <p:nvPr/>
        </p:nvSpPr>
        <p:spPr>
          <a:xfrm>
            <a:off x="311700" y="23658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init</a:t>
            </a:r>
            <a:endParaRPr>
              <a:solidFill>
                <a:schemeClr val="lt1"/>
              </a:solidFill>
              <a:latin typeface="Consolas"/>
              <a:ea typeface="Consolas"/>
              <a:cs typeface="Consolas"/>
              <a:sym typeface="Consolas"/>
            </a:endParaRPr>
          </a:p>
        </p:txBody>
      </p:sp>
      <p:sp>
        <p:nvSpPr>
          <p:cNvPr id="372" name="Google Shape;372;p41"/>
          <p:cNvSpPr/>
          <p:nvPr/>
        </p:nvSpPr>
        <p:spPr>
          <a:xfrm>
            <a:off x="311700" y="4097550"/>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txBox="1"/>
          <p:nvPr/>
        </p:nvSpPr>
        <p:spPr>
          <a:xfrm>
            <a:off x="311700" y="4021350"/>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git branch -m master main</a:t>
            </a:r>
            <a:endParaRPr>
              <a:solidFill>
                <a:srgbClr val="FFFFFF"/>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Check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Initiating a Git Repository</a:t>
            </a:r>
            <a:endParaRPr/>
          </a:p>
        </p:txBody>
      </p:sp>
      <p:sp>
        <p:nvSpPr>
          <p:cNvPr id="379" name="Google Shape;37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Tip:</a:t>
            </a:r>
            <a:r>
              <a:rPr b="1" lang="en" sz="1400"/>
              <a:t> </a:t>
            </a:r>
            <a:r>
              <a:rPr lang="en" sz="1400"/>
              <a:t>If you already have existing Git Repositories (local or remote) where you’d like to change the default branch, check out this short tutorial to learn how to do so: </a:t>
            </a:r>
            <a:r>
              <a:rPr lang="en" sz="1400" u="sng">
                <a:solidFill>
                  <a:srgbClr val="FF00FF"/>
                </a:solidFill>
                <a:latin typeface="Consolas"/>
                <a:ea typeface="Consolas"/>
                <a:cs typeface="Consolas"/>
                <a:sym typeface="Consolas"/>
                <a:hlinkClick r:id="rId3">
                  <a:extLst>
                    <a:ext uri="{A12FA001-AC4F-418D-AE19-62706E023703}">
                      <ahyp:hlinkClr val="tx"/>
                    </a:ext>
                  </a:extLst>
                </a:hlinkClick>
              </a:rPr>
              <a:t>https://dev.to/rhymu8354/git-renaming-the-master-branch-137b</a:t>
            </a:r>
            <a:endParaRPr sz="1400">
              <a:solidFill>
                <a:srgbClr val="FF00FF"/>
              </a:solidFill>
              <a:latin typeface="Consolas"/>
              <a:ea typeface="Consolas"/>
              <a:cs typeface="Consolas"/>
              <a:sym typeface="Consolas"/>
            </a:endParaRPr>
          </a:p>
          <a:p>
            <a:pPr indent="0" lvl="0" marL="0" rtl="0" algn="l">
              <a:spcBef>
                <a:spcPts val="1600"/>
              </a:spcBef>
              <a:spcAft>
                <a:spcPts val="0"/>
              </a:spcAft>
              <a:buNone/>
            </a:pPr>
            <a:r>
              <a:t/>
            </a:r>
            <a:endParaRPr b="1" sz="1400">
              <a:solidFill>
                <a:schemeClr val="accent5"/>
              </a:solidFill>
            </a:endParaRPr>
          </a:p>
          <a:p>
            <a:pPr indent="0" lvl="0" marL="0" rtl="0" algn="l">
              <a:spcBef>
                <a:spcPts val="1600"/>
              </a:spcBef>
              <a:spcAft>
                <a:spcPts val="0"/>
              </a:spcAft>
              <a:buNone/>
            </a:pPr>
            <a:r>
              <a:rPr b="1" lang="en" sz="1400">
                <a:solidFill>
                  <a:schemeClr val="accent5"/>
                </a:solidFill>
              </a:rPr>
              <a:t>Tip: </a:t>
            </a:r>
            <a:r>
              <a:rPr lang="en" sz="1400"/>
              <a:t>If you want to set up a secure connection between your local git repositories and your remote GitHub repositories, this documentation page will help you do so: </a:t>
            </a:r>
            <a:endParaRPr sz="1400"/>
          </a:p>
          <a:p>
            <a:pPr indent="0" lvl="0" marL="0" rtl="0" algn="ctr">
              <a:spcBef>
                <a:spcPts val="1600"/>
              </a:spcBef>
              <a:spcAft>
                <a:spcPts val="0"/>
              </a:spcAft>
              <a:buNone/>
            </a:pPr>
            <a:r>
              <a:rPr lang="en" sz="1100" u="sng">
                <a:solidFill>
                  <a:srgbClr val="FF00FF"/>
                </a:solidFill>
                <a:latin typeface="Consolas"/>
                <a:ea typeface="Consolas"/>
                <a:cs typeface="Consolas"/>
                <a:sym typeface="Consolas"/>
                <a:hlinkClick r:id="rId4">
                  <a:extLst>
                    <a:ext uri="{A12FA001-AC4F-418D-AE19-62706E023703}">
                      <ahyp:hlinkClr val="tx"/>
                    </a:ext>
                  </a:extLst>
                </a:hlinkClick>
              </a:rPr>
              <a:t>https://docs.github.com/en/free-pro-team@latest/github/using-git/caching-your-github-credentials-in-git</a:t>
            </a:r>
            <a:r>
              <a:rPr lang="en" sz="1100">
                <a:solidFill>
                  <a:srgbClr val="FF00FF"/>
                </a:solidFill>
                <a:latin typeface="Consolas"/>
                <a:ea typeface="Consolas"/>
                <a:cs typeface="Consolas"/>
                <a:sym typeface="Consolas"/>
              </a:rPr>
              <a:t> </a:t>
            </a:r>
            <a:endParaRPr sz="1100">
              <a:solidFill>
                <a:srgbClr val="FF00FF"/>
              </a:solidFill>
              <a:latin typeface="Consolas"/>
              <a:ea typeface="Consolas"/>
              <a:cs typeface="Consolas"/>
              <a:sym typeface="Consolas"/>
            </a:endParaRPr>
          </a:p>
          <a:p>
            <a:pPr indent="0" lvl="0" marL="0" rtl="0" algn="l">
              <a:spcBef>
                <a:spcPts val="1600"/>
              </a:spcBef>
              <a:spcAft>
                <a:spcPts val="1600"/>
              </a:spcAft>
              <a:buNone/>
            </a:pPr>
            <a:r>
              <a:rPr lang="en" sz="1400"/>
              <a:t>We will not be doing this in class, because there are differences between operating systems and this would waste too much time. But do have a look at it at home, if you plan to use GitHub in the future.</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Quick Intermezzo:</a:t>
            </a:r>
            <a:endParaRPr>
              <a:solidFill>
                <a:schemeClr val="lt2"/>
              </a:solidFill>
            </a:endParaRPr>
          </a:p>
          <a:p>
            <a:pPr indent="0" lvl="0" marL="0" rtl="0" algn="l">
              <a:spcBef>
                <a:spcPts val="0"/>
              </a:spcBef>
              <a:spcAft>
                <a:spcPts val="0"/>
              </a:spcAft>
              <a:buNone/>
            </a:pPr>
            <a:r>
              <a:rPr lang="en"/>
              <a:t>Behind the Scenes of </a:t>
            </a:r>
            <a:r>
              <a:rPr lang="en">
                <a:solidFill>
                  <a:schemeClr val="accent6"/>
                </a:solidFill>
                <a:latin typeface="Consolas"/>
                <a:ea typeface="Consolas"/>
                <a:cs typeface="Consolas"/>
                <a:sym typeface="Consolas"/>
              </a:rPr>
              <a:t>git init</a:t>
            </a:r>
            <a:endParaRPr>
              <a:solidFill>
                <a:schemeClr val="accent6"/>
              </a:solidFill>
              <a:latin typeface="Consolas"/>
              <a:ea typeface="Consolas"/>
              <a:cs typeface="Consolas"/>
              <a:sym typeface="Consolas"/>
            </a:endParaRPr>
          </a:p>
        </p:txBody>
      </p:sp>
      <p:sp>
        <p:nvSpPr>
          <p:cNvPr id="385" name="Google Shape;385;p43"/>
          <p:cNvSpPr txBox="1"/>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Proxima Nova"/>
                <a:ea typeface="Proxima Nova"/>
                <a:cs typeface="Proxima Nova"/>
                <a:sym typeface="Proxima Nova"/>
              </a:rPr>
              <a:t>Try opening your folder in Atom. See anything you weren’t expecting?</a:t>
            </a:r>
            <a:endParaRPr sz="2000">
              <a:solidFill>
                <a:srgbClr val="FFFFFF"/>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Towards Your First Commit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Towards Your First Commit</a:t>
            </a:r>
            <a:endParaRPr/>
          </a:p>
        </p:txBody>
      </p:sp>
      <p:sp>
        <p:nvSpPr>
          <p:cNvPr id="396" name="Google Shape;39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Creating a file inside your empty Working Directory</a:t>
            </a:r>
            <a:endParaRPr b="1" sz="1400"/>
          </a:p>
          <a:p>
            <a:pPr indent="0" lvl="0" marL="0" rtl="0" algn="l">
              <a:spcBef>
                <a:spcPts val="1600"/>
              </a:spcBef>
              <a:spcAft>
                <a:spcPts val="0"/>
              </a:spcAft>
              <a:buNone/>
            </a:pPr>
            <a:r>
              <a:rPr lang="en" sz="1400"/>
              <a:t>First we’ll make a README </a:t>
            </a:r>
            <a:r>
              <a:rPr lang="en" sz="1400" u="sng">
                <a:solidFill>
                  <a:srgbClr val="FF00FF"/>
                </a:solidFill>
                <a:hlinkClick r:id="rId3">
                  <a:extLst>
                    <a:ext uri="{A12FA001-AC4F-418D-AE19-62706E023703}">
                      <ahyp:hlinkClr val="tx"/>
                    </a:ext>
                  </a:extLst>
                </a:hlinkClick>
              </a:rPr>
              <a:t>markdown</a:t>
            </a:r>
            <a:r>
              <a:rPr lang="en" sz="1400"/>
              <a:t> file. Since we’re already in the terminal, a quick and easy way to do this is by using the </a:t>
            </a:r>
            <a:r>
              <a:rPr lang="en" sz="1400">
                <a:solidFill>
                  <a:srgbClr val="FF00FF"/>
                </a:solidFill>
                <a:latin typeface="Consolas"/>
                <a:ea typeface="Consolas"/>
                <a:cs typeface="Consolas"/>
                <a:sym typeface="Consolas"/>
              </a:rPr>
              <a:t>echo</a:t>
            </a:r>
            <a:r>
              <a:rPr lang="en" sz="1400"/>
              <a:t> command. Enter the following command in your terminal:</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b="1" lang="en" sz="1400">
                <a:solidFill>
                  <a:srgbClr val="1155CC"/>
                </a:solidFill>
              </a:rPr>
              <a:t>Can you guess what this command will do?</a:t>
            </a:r>
            <a:endParaRPr b="1" sz="1400">
              <a:solidFill>
                <a:srgbClr val="1155CC"/>
              </a:solidFill>
            </a:endParaRPr>
          </a:p>
          <a:p>
            <a:pPr indent="0" lvl="0" marL="0" rtl="0" algn="l">
              <a:spcBef>
                <a:spcPts val="1600"/>
              </a:spcBef>
              <a:spcAft>
                <a:spcPts val="0"/>
              </a:spcAft>
              <a:buNone/>
            </a:pPr>
            <a:r>
              <a:t/>
            </a:r>
            <a:endParaRPr b="1" sz="1400">
              <a:solidFill>
                <a:srgbClr val="1155CC"/>
              </a:solidFill>
            </a:endParaRPr>
          </a:p>
          <a:p>
            <a:pPr indent="0" lvl="0" marL="0" rtl="0" algn="l">
              <a:spcBef>
                <a:spcPts val="1600"/>
              </a:spcBef>
              <a:spcAft>
                <a:spcPts val="0"/>
              </a:spcAft>
              <a:buNone/>
            </a:pPr>
            <a:r>
              <a:rPr lang="en" sz="1400">
                <a:solidFill>
                  <a:schemeClr val="accent5"/>
                </a:solidFill>
              </a:rPr>
              <a:t>Caveat: I am not sure if echo command will work the same way in gitforwindows. If it doesn’t, I will show you how to do the same thing in Atom.</a:t>
            </a:r>
            <a:endParaRPr sz="1400">
              <a:solidFill>
                <a:schemeClr val="accent5"/>
              </a:solidFill>
            </a:endParaRPr>
          </a:p>
          <a:p>
            <a:pPr indent="0" lvl="0" marL="0" rtl="0" algn="l">
              <a:spcBef>
                <a:spcPts val="1600"/>
              </a:spcBef>
              <a:spcAft>
                <a:spcPts val="1600"/>
              </a:spcAft>
              <a:buNone/>
            </a:pPr>
            <a:r>
              <a:t/>
            </a:r>
            <a:endParaRPr sz="1400"/>
          </a:p>
        </p:txBody>
      </p:sp>
      <p:sp>
        <p:nvSpPr>
          <p:cNvPr id="397" name="Google Shape;397;p45"/>
          <p:cNvSpPr/>
          <p:nvPr/>
        </p:nvSpPr>
        <p:spPr>
          <a:xfrm>
            <a:off x="311700" y="24420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5"/>
          <p:cNvSpPr txBox="1"/>
          <p:nvPr/>
        </p:nvSpPr>
        <p:spPr>
          <a:xfrm>
            <a:off x="311700" y="23658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e</a:t>
            </a:r>
            <a:r>
              <a:rPr lang="en">
                <a:solidFill>
                  <a:schemeClr val="lt1"/>
                </a:solidFill>
                <a:latin typeface="Consolas"/>
                <a:ea typeface="Consolas"/>
                <a:cs typeface="Consolas"/>
                <a:sym typeface="Consolas"/>
              </a:rPr>
              <a:t>cho ‘Hello World!’ &gt;&gt; README.md   </a:t>
            </a:r>
            <a:endParaRPr>
              <a:solidFill>
                <a:schemeClr val="lt1"/>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Towards Your First Commit</a:t>
            </a:r>
            <a:endParaRPr/>
          </a:p>
        </p:txBody>
      </p:sp>
      <p:sp>
        <p:nvSpPr>
          <p:cNvPr id="404" name="Google Shape;40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Adding the README file to your Staging Area.</a:t>
            </a:r>
            <a:endParaRPr b="1" sz="1400"/>
          </a:p>
          <a:p>
            <a:pPr indent="0" lvl="0" marL="0" rtl="0" algn="l">
              <a:spcBef>
                <a:spcPts val="1600"/>
              </a:spcBef>
              <a:spcAft>
                <a:spcPts val="0"/>
              </a:spcAft>
              <a:buNone/>
            </a:pPr>
            <a:r>
              <a:rPr lang="en" sz="1400"/>
              <a:t>We have a new file now, and we want to commit it to our repository. So we need to ‘stage’ the change we’ve made (adding/creating a new file) to our </a:t>
            </a:r>
            <a:r>
              <a:rPr b="1" lang="en" sz="1400">
                <a:solidFill>
                  <a:schemeClr val="accent5"/>
                </a:solidFill>
              </a:rPr>
              <a:t>Staging Area</a:t>
            </a:r>
            <a:r>
              <a:rPr lang="en" sz="1400"/>
              <a:t>. We can do that with the </a:t>
            </a:r>
            <a:r>
              <a:rPr lang="en" sz="1400">
                <a:solidFill>
                  <a:srgbClr val="FF00FF"/>
                </a:solidFill>
                <a:latin typeface="Consolas"/>
                <a:ea typeface="Consolas"/>
                <a:cs typeface="Consolas"/>
                <a:sym typeface="Consolas"/>
              </a:rPr>
              <a:t>git add</a:t>
            </a:r>
            <a:r>
              <a:rPr lang="en" sz="1400"/>
              <a:t> command:</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b="1" sz="1400">
              <a:solidFill>
                <a:srgbClr val="1155CC"/>
              </a:solidFill>
            </a:endParaRPr>
          </a:p>
          <a:p>
            <a:pPr indent="0" lvl="0" marL="0" rtl="0" algn="l">
              <a:spcBef>
                <a:spcPts val="1600"/>
              </a:spcBef>
              <a:spcAft>
                <a:spcPts val="1600"/>
              </a:spcAft>
              <a:buNone/>
            </a:pPr>
            <a:r>
              <a:t/>
            </a:r>
            <a:endParaRPr sz="1400"/>
          </a:p>
        </p:txBody>
      </p:sp>
      <p:sp>
        <p:nvSpPr>
          <p:cNvPr id="405" name="Google Shape;405;p46"/>
          <p:cNvSpPr/>
          <p:nvPr/>
        </p:nvSpPr>
        <p:spPr>
          <a:xfrm>
            <a:off x="311700" y="25944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6"/>
          <p:cNvSpPr txBox="1"/>
          <p:nvPr/>
        </p:nvSpPr>
        <p:spPr>
          <a:xfrm>
            <a:off x="311700" y="25182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a:t>
            </a:r>
            <a:r>
              <a:rPr lang="en">
                <a:solidFill>
                  <a:schemeClr val="lt1"/>
                </a:solidFill>
                <a:latin typeface="Consolas"/>
                <a:ea typeface="Consolas"/>
                <a:cs typeface="Consolas"/>
                <a:sym typeface="Consolas"/>
              </a:rPr>
              <a:t>it add README.md</a:t>
            </a:r>
            <a:endParaRPr>
              <a:solidFill>
                <a:schemeClr val="lt1"/>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Towards Your First Commit</a:t>
            </a:r>
            <a:endParaRPr/>
          </a:p>
        </p:txBody>
      </p:sp>
      <p:sp>
        <p:nvSpPr>
          <p:cNvPr id="412" name="Google Shape;41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Investigating your Staging Area</a:t>
            </a:r>
            <a:endParaRPr b="1" sz="1400"/>
          </a:p>
          <a:p>
            <a:pPr indent="0" lvl="0" marL="0" rtl="0" algn="l">
              <a:spcBef>
                <a:spcPts val="1600"/>
              </a:spcBef>
              <a:spcAft>
                <a:spcPts val="0"/>
              </a:spcAft>
              <a:buNone/>
            </a:pPr>
            <a:r>
              <a:rPr lang="en" sz="1400"/>
              <a:t>So we’ve added a file to the staging area, but the terminal doesn’t really show us anything. If you want to check out some basic info about your git repository (which branch you’re on, and what’s in the staging area), you can use the </a:t>
            </a:r>
            <a:r>
              <a:rPr lang="en" sz="1400">
                <a:solidFill>
                  <a:srgbClr val="FF00FF"/>
                </a:solidFill>
                <a:latin typeface="Consolas"/>
                <a:ea typeface="Consolas"/>
                <a:cs typeface="Consolas"/>
                <a:sym typeface="Consolas"/>
              </a:rPr>
              <a:t>git status </a:t>
            </a:r>
            <a:r>
              <a:rPr lang="en" sz="1400"/>
              <a:t>command for that: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This should output something like the following in your terminal: </a:t>
            </a:r>
            <a:endParaRPr sz="1400"/>
          </a:p>
          <a:p>
            <a:pPr indent="0" lvl="0" marL="0" rtl="0" algn="l">
              <a:spcBef>
                <a:spcPts val="1600"/>
              </a:spcBef>
              <a:spcAft>
                <a:spcPts val="0"/>
              </a:spcAft>
              <a:buNone/>
            </a:pPr>
            <a:r>
              <a:t/>
            </a:r>
            <a:endParaRPr b="1" sz="1400">
              <a:solidFill>
                <a:srgbClr val="1155CC"/>
              </a:solidFill>
            </a:endParaRPr>
          </a:p>
          <a:p>
            <a:pPr indent="0" lvl="0" marL="0" rtl="0" algn="l">
              <a:spcBef>
                <a:spcPts val="1600"/>
              </a:spcBef>
              <a:spcAft>
                <a:spcPts val="1600"/>
              </a:spcAft>
              <a:buNone/>
            </a:pPr>
            <a:r>
              <a:t/>
            </a:r>
            <a:endParaRPr sz="1400"/>
          </a:p>
        </p:txBody>
      </p:sp>
      <p:sp>
        <p:nvSpPr>
          <p:cNvPr id="413" name="Google Shape;413;p47"/>
          <p:cNvSpPr/>
          <p:nvPr/>
        </p:nvSpPr>
        <p:spPr>
          <a:xfrm>
            <a:off x="311700" y="25944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
          <p:cNvSpPr txBox="1"/>
          <p:nvPr/>
        </p:nvSpPr>
        <p:spPr>
          <a:xfrm>
            <a:off x="311700" y="25182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status</a:t>
            </a:r>
            <a:endParaRPr>
              <a:solidFill>
                <a:schemeClr val="lt1"/>
              </a:solidFill>
              <a:latin typeface="Consolas"/>
              <a:ea typeface="Consolas"/>
              <a:cs typeface="Consolas"/>
              <a:sym typeface="Consolas"/>
            </a:endParaRPr>
          </a:p>
        </p:txBody>
      </p:sp>
      <p:sp>
        <p:nvSpPr>
          <p:cNvPr id="415" name="Google Shape;415;p47"/>
          <p:cNvSpPr/>
          <p:nvPr/>
        </p:nvSpPr>
        <p:spPr>
          <a:xfrm>
            <a:off x="311700" y="3443600"/>
            <a:ext cx="8520600" cy="15981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
          <p:cNvSpPr txBox="1"/>
          <p:nvPr/>
        </p:nvSpPr>
        <p:spPr>
          <a:xfrm>
            <a:off x="320975" y="3436825"/>
            <a:ext cx="8520600" cy="7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Consolas"/>
                <a:ea typeface="Consolas"/>
                <a:cs typeface="Consolas"/>
                <a:sym typeface="Consolas"/>
              </a:rPr>
              <a:t>On branch main</a:t>
            </a:r>
            <a:endParaRPr sz="1100">
              <a:solidFill>
                <a:srgbClr val="FFFFFF"/>
              </a:solidFill>
              <a:latin typeface="Consolas"/>
              <a:ea typeface="Consolas"/>
              <a:cs typeface="Consolas"/>
              <a:sym typeface="Consolas"/>
            </a:endParaRPr>
          </a:p>
          <a:p>
            <a:pPr indent="0" lvl="0" marL="0" rtl="0" algn="l">
              <a:lnSpc>
                <a:spcPct val="115000"/>
              </a:lnSpc>
              <a:spcBef>
                <a:spcPts val="1000"/>
              </a:spcBef>
              <a:spcAft>
                <a:spcPts val="0"/>
              </a:spcAft>
              <a:buNone/>
            </a:pPr>
            <a:r>
              <a:rPr lang="en" sz="1100">
                <a:solidFill>
                  <a:srgbClr val="FFFFFF"/>
                </a:solidFill>
                <a:latin typeface="Consolas"/>
                <a:ea typeface="Consolas"/>
                <a:cs typeface="Consolas"/>
                <a:sym typeface="Consolas"/>
              </a:rPr>
              <a:t>No commits yet</a:t>
            </a:r>
            <a:endParaRPr sz="1100">
              <a:solidFill>
                <a:srgbClr val="FFFFFF"/>
              </a:solidFill>
              <a:latin typeface="Consolas"/>
              <a:ea typeface="Consolas"/>
              <a:cs typeface="Consolas"/>
              <a:sym typeface="Consolas"/>
            </a:endParaRPr>
          </a:p>
          <a:p>
            <a:pPr indent="0" lvl="0" marL="0" rtl="0" algn="l">
              <a:lnSpc>
                <a:spcPct val="115000"/>
              </a:lnSpc>
              <a:spcBef>
                <a:spcPts val="1000"/>
              </a:spcBef>
              <a:spcAft>
                <a:spcPts val="0"/>
              </a:spcAft>
              <a:buNone/>
            </a:pPr>
            <a:r>
              <a:rPr lang="en" sz="1100">
                <a:solidFill>
                  <a:srgbClr val="FFFFFF"/>
                </a:solidFill>
                <a:latin typeface="Consolas"/>
                <a:ea typeface="Consolas"/>
                <a:cs typeface="Consolas"/>
                <a:sym typeface="Consolas"/>
              </a:rPr>
              <a:t>Changes to be committed:</a:t>
            </a:r>
            <a:endParaRPr sz="1100">
              <a:solidFill>
                <a:srgbClr val="FFFFFF"/>
              </a:solidFill>
              <a:latin typeface="Consolas"/>
              <a:ea typeface="Consolas"/>
              <a:cs typeface="Consolas"/>
              <a:sym typeface="Consolas"/>
            </a:endParaRPr>
          </a:p>
          <a:p>
            <a:pPr indent="0" lvl="0" marL="0" rtl="0" algn="l">
              <a:lnSpc>
                <a:spcPct val="115000"/>
              </a:lnSpc>
              <a:spcBef>
                <a:spcPts val="1000"/>
              </a:spcBef>
              <a:spcAft>
                <a:spcPts val="0"/>
              </a:spcAft>
              <a:buNone/>
            </a:pPr>
            <a:r>
              <a:rPr lang="en" sz="1100">
                <a:solidFill>
                  <a:srgbClr val="FFFFFF"/>
                </a:solidFill>
                <a:latin typeface="Consolas"/>
                <a:ea typeface="Consolas"/>
                <a:cs typeface="Consolas"/>
                <a:sym typeface="Consolas"/>
              </a:rPr>
              <a:t>  (use "git rm --cached &lt;file&gt;..." to unstage)</a:t>
            </a:r>
            <a:endParaRPr sz="1100">
              <a:solidFill>
                <a:srgbClr val="FFFFFF"/>
              </a:solidFill>
              <a:latin typeface="Consolas"/>
              <a:ea typeface="Consolas"/>
              <a:cs typeface="Consolas"/>
              <a:sym typeface="Consolas"/>
            </a:endParaRPr>
          </a:p>
          <a:p>
            <a:pPr indent="0" lvl="0" marL="0" rtl="0" algn="l">
              <a:lnSpc>
                <a:spcPct val="115000"/>
              </a:lnSpc>
              <a:spcBef>
                <a:spcPts val="1000"/>
              </a:spcBef>
              <a:spcAft>
                <a:spcPts val="0"/>
              </a:spcAft>
              <a:buNone/>
            </a:pPr>
            <a:r>
              <a:rPr lang="en" sz="1100">
                <a:latin typeface="Consolas"/>
                <a:ea typeface="Consolas"/>
                <a:cs typeface="Consolas"/>
                <a:sym typeface="Consolas"/>
              </a:rPr>
              <a:t>	</a:t>
            </a:r>
            <a:r>
              <a:rPr lang="en" sz="1100">
                <a:solidFill>
                  <a:srgbClr val="2FB41D"/>
                </a:solidFill>
                <a:latin typeface="Consolas"/>
                <a:ea typeface="Consolas"/>
                <a:cs typeface="Consolas"/>
                <a:sym typeface="Consolas"/>
              </a:rPr>
              <a:t>new file:   README.txt</a:t>
            </a:r>
            <a:endParaRPr sz="1100">
              <a:solidFill>
                <a:srgbClr val="2FB41D"/>
              </a:solidFill>
              <a:latin typeface="Consolas"/>
              <a:ea typeface="Consolas"/>
              <a:cs typeface="Consolas"/>
              <a:sym typeface="Consolas"/>
            </a:endParaRPr>
          </a:p>
          <a:p>
            <a:pPr indent="0" lvl="0" marL="0" rtl="0" algn="l">
              <a:spcBef>
                <a:spcPts val="1000"/>
              </a:spcBef>
              <a:spcAft>
                <a:spcPts val="1000"/>
              </a:spcAft>
              <a:buNone/>
            </a:pPr>
            <a:r>
              <a:t/>
            </a:r>
            <a:endParaRPr sz="11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Towards Your First Commit</a:t>
            </a:r>
            <a:endParaRPr/>
          </a:p>
        </p:txBody>
      </p:sp>
      <p:sp>
        <p:nvSpPr>
          <p:cNvPr id="422" name="Google Shape;42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Committing Your Changes to the Repository</a:t>
            </a:r>
            <a:endParaRPr b="1" sz="1400"/>
          </a:p>
          <a:p>
            <a:pPr indent="0" lvl="0" marL="0" rtl="0" algn="l">
              <a:spcBef>
                <a:spcPts val="1600"/>
              </a:spcBef>
              <a:spcAft>
                <a:spcPts val="0"/>
              </a:spcAft>
              <a:buNone/>
            </a:pPr>
            <a:r>
              <a:rPr lang="en" sz="1400"/>
              <a:t>If all went well, your change has been added to the staging area. Now it’s ready for us to commit it to our Git repository. We do this by using the </a:t>
            </a:r>
            <a:r>
              <a:rPr lang="en" sz="1400">
                <a:solidFill>
                  <a:srgbClr val="FF00FF"/>
                </a:solidFill>
                <a:latin typeface="Consolas"/>
                <a:ea typeface="Consolas"/>
                <a:cs typeface="Consolas"/>
                <a:sym typeface="Consolas"/>
              </a:rPr>
              <a:t>git commit</a:t>
            </a:r>
            <a:r>
              <a:rPr lang="en" sz="1400"/>
              <a:t> command. </a:t>
            </a:r>
            <a:endParaRPr sz="1400"/>
          </a:p>
          <a:p>
            <a:pPr indent="0" lvl="0" marL="0" rtl="0" algn="l">
              <a:spcBef>
                <a:spcPts val="1600"/>
              </a:spcBef>
              <a:spcAft>
                <a:spcPts val="0"/>
              </a:spcAft>
              <a:buNone/>
            </a:pPr>
            <a:r>
              <a:rPr lang="en" sz="1400"/>
              <a:t>In addition, we also want to add a descriptive message to our commit. This will help us later, when we want to have a look at the previous versions (commits) of our project. We can do this by using the -m flag (for: message), and adding a short descriptive message in between double quotes. </a:t>
            </a:r>
            <a:endParaRPr sz="1400"/>
          </a:p>
          <a:p>
            <a:pPr indent="0" lvl="0" marL="0" rtl="0" algn="l">
              <a:spcBef>
                <a:spcPts val="1600"/>
              </a:spcBef>
              <a:spcAft>
                <a:spcPts val="0"/>
              </a:spcAft>
              <a:buNone/>
            </a:pPr>
            <a:r>
              <a:rPr lang="en" sz="1400"/>
              <a:t>It’s customary for the message of your first commit to be simply “First commit”. But something more descriptive, like “Added a README file” would work too. It’s up to you. The result looks something like this: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b="1" sz="1400">
              <a:solidFill>
                <a:srgbClr val="1155CC"/>
              </a:solidFill>
            </a:endParaRPr>
          </a:p>
          <a:p>
            <a:pPr indent="0" lvl="0" marL="0" rtl="0" algn="l">
              <a:spcBef>
                <a:spcPts val="1600"/>
              </a:spcBef>
              <a:spcAft>
                <a:spcPts val="1600"/>
              </a:spcAft>
              <a:buNone/>
            </a:pPr>
            <a:r>
              <a:t/>
            </a:r>
            <a:endParaRPr sz="1400"/>
          </a:p>
        </p:txBody>
      </p:sp>
      <p:sp>
        <p:nvSpPr>
          <p:cNvPr id="423" name="Google Shape;423;p48"/>
          <p:cNvSpPr/>
          <p:nvPr/>
        </p:nvSpPr>
        <p:spPr>
          <a:xfrm>
            <a:off x="311700" y="413667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8"/>
          <p:cNvSpPr txBox="1"/>
          <p:nvPr/>
        </p:nvSpPr>
        <p:spPr>
          <a:xfrm>
            <a:off x="311700" y="405267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a:t>
            </a:r>
            <a:r>
              <a:rPr lang="en">
                <a:solidFill>
                  <a:schemeClr val="lt1"/>
                </a:solidFill>
                <a:latin typeface="Consolas"/>
                <a:ea typeface="Consolas"/>
                <a:cs typeface="Consolas"/>
                <a:sym typeface="Consolas"/>
              </a:rPr>
              <a:t>it commit -m ‘First Commit’</a:t>
            </a:r>
            <a:endParaRPr>
              <a:solidFill>
                <a:schemeClr val="lt1"/>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Towards Your First Commit</a:t>
            </a:r>
            <a:endParaRPr/>
          </a:p>
        </p:txBody>
      </p:sp>
      <p:sp>
        <p:nvSpPr>
          <p:cNvPr id="430" name="Google Shape;430;p49"/>
          <p:cNvSpPr txBox="1"/>
          <p:nvPr>
            <p:ph idx="1" type="body"/>
          </p:nvPr>
        </p:nvSpPr>
        <p:spPr>
          <a:xfrm>
            <a:off x="311700" y="1152475"/>
            <a:ext cx="859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Congratulations!</a:t>
            </a:r>
            <a:endParaRPr b="1" sz="1400"/>
          </a:p>
          <a:p>
            <a:pPr indent="0" lvl="0" marL="0" rtl="0" algn="l">
              <a:spcBef>
                <a:spcPts val="1600"/>
              </a:spcBef>
              <a:spcAft>
                <a:spcPts val="0"/>
              </a:spcAft>
              <a:buNone/>
            </a:pPr>
            <a:r>
              <a:rPr lang="en" sz="1400"/>
              <a:t>You have successfully committed your first changes to your local repository. The output in the terminal should look something like this: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This message gives you a 7-digit code to identify the commit (</a:t>
            </a:r>
            <a:r>
              <a:rPr lang="en" sz="1400">
                <a:solidFill>
                  <a:srgbClr val="FF00FF"/>
                </a:solidFill>
                <a:latin typeface="Consolas"/>
                <a:ea typeface="Consolas"/>
                <a:cs typeface="Consolas"/>
                <a:sym typeface="Consolas"/>
              </a:rPr>
              <a:t>8e4ce75</a:t>
            </a:r>
            <a:r>
              <a:rPr lang="en" sz="1400"/>
              <a:t>), the message you added to your commit (</a:t>
            </a:r>
            <a:r>
              <a:rPr lang="en" sz="1400">
                <a:solidFill>
                  <a:srgbClr val="FF00FF"/>
                </a:solidFill>
                <a:latin typeface="Consolas"/>
                <a:ea typeface="Consolas"/>
                <a:cs typeface="Consolas"/>
                <a:sym typeface="Consolas"/>
              </a:rPr>
              <a:t>First Commit</a:t>
            </a:r>
            <a:r>
              <a:rPr lang="en" sz="1400"/>
              <a:t>), sums up how many changes it has made (</a:t>
            </a:r>
            <a:r>
              <a:rPr lang="en" sz="1400">
                <a:solidFill>
                  <a:srgbClr val="FF00FF"/>
                </a:solidFill>
                <a:latin typeface="Consolas"/>
                <a:ea typeface="Consolas"/>
                <a:cs typeface="Consolas"/>
                <a:sym typeface="Consolas"/>
              </a:rPr>
              <a:t>1 file changed, 1 insertion(+)</a:t>
            </a:r>
            <a:r>
              <a:rPr lang="en" sz="1400"/>
              <a:t>), and lists all the files that have been changed -- and how -- (</a:t>
            </a:r>
            <a:r>
              <a:rPr lang="en" sz="1400">
                <a:solidFill>
                  <a:srgbClr val="FF00FF"/>
                </a:solidFill>
                <a:latin typeface="Consolas"/>
                <a:ea typeface="Consolas"/>
                <a:cs typeface="Consolas"/>
                <a:sym typeface="Consolas"/>
              </a:rPr>
              <a:t>create mode 100644 README.txt</a:t>
            </a: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431" name="Google Shape;431;p49"/>
          <p:cNvSpPr/>
          <p:nvPr/>
        </p:nvSpPr>
        <p:spPr>
          <a:xfrm>
            <a:off x="311700" y="2269750"/>
            <a:ext cx="8520600" cy="942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Consolas"/>
                <a:ea typeface="Consolas"/>
                <a:cs typeface="Consolas"/>
                <a:sym typeface="Consolas"/>
              </a:rPr>
              <a:t>[main (root-commit) 8e4ce75] First Commit</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FFFFFF"/>
                </a:solidFill>
                <a:latin typeface="Consolas"/>
                <a:ea typeface="Consolas"/>
                <a:cs typeface="Consolas"/>
                <a:sym typeface="Consolas"/>
              </a:rPr>
              <a:t> 1 file changed, 1 insertion(+)</a:t>
            </a:r>
            <a:endParaRPr>
              <a:solidFill>
                <a:srgbClr val="FFFFFF"/>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FFFFFF"/>
                </a:solidFill>
                <a:latin typeface="Consolas"/>
                <a:ea typeface="Consolas"/>
                <a:cs typeface="Consolas"/>
                <a:sym typeface="Consolas"/>
              </a:rPr>
              <a:t> create mode 100644 README.md</a:t>
            </a:r>
            <a:endParaRPr>
              <a:solidFill>
                <a:srgbClr val="FFFFFF"/>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 Basic Git Workflow | </a:t>
            </a:r>
            <a:r>
              <a:rPr lang="en"/>
              <a:t>Towards Your First Commit</a:t>
            </a:r>
            <a:endParaRPr/>
          </a:p>
        </p:txBody>
      </p:sp>
      <p:sp>
        <p:nvSpPr>
          <p:cNvPr id="437" name="Google Shape;43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Looking at all Your Commits So Far.</a:t>
            </a:r>
            <a:endParaRPr b="1" sz="1400"/>
          </a:p>
          <a:p>
            <a:pPr indent="0" lvl="0" marL="0" rtl="0" algn="l">
              <a:spcBef>
                <a:spcPts val="1600"/>
              </a:spcBef>
              <a:spcAft>
                <a:spcPts val="0"/>
              </a:spcAft>
              <a:buNone/>
            </a:pPr>
            <a:r>
              <a:rPr lang="en" sz="1400"/>
              <a:t>Once you’ve made your first commit, you can also inspect a more elaborate log of all your commits so far by using the </a:t>
            </a:r>
            <a:r>
              <a:rPr lang="en" sz="1400">
                <a:solidFill>
                  <a:srgbClr val="FF00FF"/>
                </a:solidFill>
                <a:latin typeface="Consolas"/>
                <a:ea typeface="Consolas"/>
                <a:cs typeface="Consolas"/>
                <a:sym typeface="Consolas"/>
              </a:rPr>
              <a:t>git log </a:t>
            </a:r>
            <a:r>
              <a:rPr lang="en" sz="1400"/>
              <a:t>command: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For each of the commits that were made to your repository, you’ll find the full version of the identifier code (here: starting with </a:t>
            </a:r>
            <a:r>
              <a:rPr lang="en" sz="1400">
                <a:solidFill>
                  <a:srgbClr val="FF00FF"/>
                </a:solidFill>
                <a:latin typeface="Consolas"/>
                <a:ea typeface="Consolas"/>
                <a:cs typeface="Consolas"/>
                <a:sym typeface="Consolas"/>
              </a:rPr>
              <a:t>8e4ce75</a:t>
            </a:r>
            <a:r>
              <a:rPr lang="en" sz="1400"/>
              <a:t>), the author of the commit (here: you), the date of the commit (here: seconds ago), and the message you added to your commit (here: </a:t>
            </a:r>
            <a:r>
              <a:rPr lang="en" sz="1400">
                <a:solidFill>
                  <a:srgbClr val="FF00FF"/>
                </a:solidFill>
                <a:latin typeface="Consolas"/>
                <a:ea typeface="Consolas"/>
                <a:cs typeface="Consolas"/>
                <a:sym typeface="Consolas"/>
              </a:rPr>
              <a:t>First Commit</a:t>
            </a:r>
            <a:r>
              <a:rPr lang="en" sz="1400"/>
              <a:t>).</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This will be useful information for later, when we want to have another look at our previous commits.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b="1" sz="1400">
              <a:solidFill>
                <a:srgbClr val="1155CC"/>
              </a:solidFill>
            </a:endParaRPr>
          </a:p>
          <a:p>
            <a:pPr indent="0" lvl="0" marL="0" rtl="0" algn="l">
              <a:spcBef>
                <a:spcPts val="1600"/>
              </a:spcBef>
              <a:spcAft>
                <a:spcPts val="1600"/>
              </a:spcAft>
              <a:buNone/>
            </a:pPr>
            <a:r>
              <a:t/>
            </a:r>
            <a:endParaRPr sz="1400"/>
          </a:p>
        </p:txBody>
      </p:sp>
      <p:sp>
        <p:nvSpPr>
          <p:cNvPr id="438" name="Google Shape;438;p50"/>
          <p:cNvSpPr/>
          <p:nvPr/>
        </p:nvSpPr>
        <p:spPr>
          <a:xfrm>
            <a:off x="311700" y="2365825"/>
            <a:ext cx="85206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0"/>
          <p:cNvSpPr txBox="1"/>
          <p:nvPr/>
        </p:nvSpPr>
        <p:spPr>
          <a:xfrm>
            <a:off x="311700" y="22896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log</a:t>
            </a:r>
            <a:endParaRPr>
              <a:solidFill>
                <a:schemeClr val="lt1"/>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3" name="Shape 443"/>
        <p:cNvGrpSpPr/>
        <p:nvPr/>
      </p:nvGrpSpPr>
      <p:grpSpPr>
        <a:xfrm>
          <a:off x="0" y="0"/>
          <a:ext cx="0" cy="0"/>
          <a:chOff x="0" y="0"/>
          <a:chExt cx="0" cy="0"/>
        </a:xfrm>
      </p:grpSpPr>
      <p:sp>
        <p:nvSpPr>
          <p:cNvPr id="444" name="Google Shape;44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Cheat Sheet </a:t>
            </a:r>
            <a:endParaRPr>
              <a:solidFill>
                <a:schemeClr val="lt2"/>
              </a:solidFill>
            </a:endParaRPr>
          </a:p>
        </p:txBody>
      </p:sp>
      <p:sp>
        <p:nvSpPr>
          <p:cNvPr id="445" name="Google Shape;44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So far, we’ve learned the following commands: </a:t>
            </a:r>
            <a:endParaRPr sz="1600">
              <a:solidFill>
                <a:srgbClr val="FFFFFF"/>
              </a:solidFill>
            </a:endParaRPr>
          </a:p>
          <a:p>
            <a:pPr indent="0" lvl="0" marL="0" rtl="0" algn="l">
              <a:spcBef>
                <a:spcPts val="1600"/>
              </a:spcBef>
              <a:spcAft>
                <a:spcPts val="0"/>
              </a:spcAft>
              <a:buNone/>
            </a:pPr>
            <a:r>
              <a:rPr lang="en" sz="1600">
                <a:solidFill>
                  <a:schemeClr val="accent6"/>
                </a:solidFill>
                <a:latin typeface="Consolas"/>
                <a:ea typeface="Consolas"/>
                <a:cs typeface="Consolas"/>
                <a:sym typeface="Consolas"/>
              </a:rPr>
              <a:t>g</a:t>
            </a:r>
            <a:r>
              <a:rPr lang="en" sz="1600">
                <a:solidFill>
                  <a:schemeClr val="accent6"/>
                </a:solidFill>
                <a:latin typeface="Consolas"/>
                <a:ea typeface="Consolas"/>
                <a:cs typeface="Consolas"/>
                <a:sym typeface="Consolas"/>
              </a:rPr>
              <a:t>it config [settings]</a:t>
            </a:r>
            <a:r>
              <a:rPr lang="en" sz="1600">
                <a:solidFill>
                  <a:srgbClr val="FFFFFF"/>
                </a:solidFill>
              </a:rPr>
              <a:t>: lets you configure git’s settings.</a:t>
            </a:r>
            <a:endParaRPr sz="1600">
              <a:solidFill>
                <a:srgbClr val="FFFFFF"/>
              </a:solidFill>
            </a:endParaRPr>
          </a:p>
          <a:p>
            <a:pPr indent="0" lvl="0" marL="0" rtl="0" algn="l">
              <a:spcBef>
                <a:spcPts val="1600"/>
              </a:spcBef>
              <a:spcAft>
                <a:spcPts val="0"/>
              </a:spcAft>
              <a:buNone/>
            </a:pPr>
            <a:r>
              <a:rPr lang="en" sz="1600">
                <a:solidFill>
                  <a:schemeClr val="accent6"/>
                </a:solidFill>
                <a:latin typeface="Consolas"/>
                <a:ea typeface="Consolas"/>
                <a:cs typeface="Consolas"/>
                <a:sym typeface="Consolas"/>
              </a:rPr>
              <a:t>git init</a:t>
            </a:r>
            <a:r>
              <a:rPr lang="en" sz="1600">
                <a:solidFill>
                  <a:srgbClr val="FFFFFF"/>
                </a:solidFill>
              </a:rPr>
              <a:t>: initiates git in your project folder, turning it into a version tracking git repository.</a:t>
            </a:r>
            <a:endParaRPr sz="1600">
              <a:solidFill>
                <a:srgbClr val="FFFFFF"/>
              </a:solidFill>
            </a:endParaRPr>
          </a:p>
          <a:p>
            <a:pPr indent="0" lvl="0" marL="0" rtl="0" algn="l">
              <a:spcBef>
                <a:spcPts val="1600"/>
              </a:spcBef>
              <a:spcAft>
                <a:spcPts val="0"/>
              </a:spcAft>
              <a:buNone/>
            </a:pPr>
            <a:r>
              <a:rPr lang="en" sz="1600">
                <a:solidFill>
                  <a:schemeClr val="accent6"/>
                </a:solidFill>
                <a:latin typeface="Consolas"/>
                <a:ea typeface="Consolas"/>
                <a:cs typeface="Consolas"/>
                <a:sym typeface="Consolas"/>
              </a:rPr>
              <a:t>g</a:t>
            </a:r>
            <a:r>
              <a:rPr lang="en" sz="1600">
                <a:solidFill>
                  <a:schemeClr val="accent6"/>
                </a:solidFill>
                <a:latin typeface="Consolas"/>
                <a:ea typeface="Consolas"/>
                <a:cs typeface="Consolas"/>
                <a:sym typeface="Consolas"/>
              </a:rPr>
              <a:t>it add [file]</a:t>
            </a:r>
            <a:r>
              <a:rPr lang="en" sz="1600">
                <a:solidFill>
                  <a:srgbClr val="FFFFFF"/>
                </a:solidFill>
              </a:rPr>
              <a:t>: snapshots a new or modified file, and moves it to the staging area.</a:t>
            </a:r>
            <a:endParaRPr sz="1600">
              <a:solidFill>
                <a:srgbClr val="FFFFFF"/>
              </a:solidFill>
            </a:endParaRPr>
          </a:p>
          <a:p>
            <a:pPr indent="0" lvl="0" marL="0" rtl="0" algn="l">
              <a:spcBef>
                <a:spcPts val="1600"/>
              </a:spcBef>
              <a:spcAft>
                <a:spcPts val="0"/>
              </a:spcAft>
              <a:buNone/>
            </a:pPr>
            <a:r>
              <a:rPr lang="en" sz="1600">
                <a:solidFill>
                  <a:schemeClr val="accent6"/>
                </a:solidFill>
                <a:latin typeface="Consolas"/>
                <a:ea typeface="Consolas"/>
                <a:cs typeface="Consolas"/>
                <a:sym typeface="Consolas"/>
              </a:rPr>
              <a:t>git commit -m ‘[message]’</a:t>
            </a:r>
            <a:r>
              <a:rPr lang="en" sz="1600">
                <a:solidFill>
                  <a:srgbClr val="FFFFFF"/>
                </a:solidFill>
              </a:rPr>
              <a:t>: bundles all the snapshots in the staging area, and stores them in the git repository. You can add a message to your commit, to recognize it more easily.</a:t>
            </a:r>
            <a:endParaRPr sz="1600">
              <a:solidFill>
                <a:srgbClr val="FFFFFF"/>
              </a:solidFill>
            </a:endParaRPr>
          </a:p>
          <a:p>
            <a:pPr indent="0" lvl="0" marL="0" rtl="0" algn="l">
              <a:spcBef>
                <a:spcPts val="1600"/>
              </a:spcBef>
              <a:spcAft>
                <a:spcPts val="0"/>
              </a:spcAft>
              <a:buNone/>
            </a:pPr>
            <a:r>
              <a:rPr lang="en" sz="1600">
                <a:solidFill>
                  <a:schemeClr val="accent6"/>
                </a:solidFill>
                <a:latin typeface="Consolas"/>
                <a:ea typeface="Consolas"/>
                <a:cs typeface="Consolas"/>
                <a:sym typeface="Consolas"/>
              </a:rPr>
              <a:t>g</a:t>
            </a:r>
            <a:r>
              <a:rPr lang="en" sz="1600">
                <a:solidFill>
                  <a:schemeClr val="accent6"/>
                </a:solidFill>
                <a:latin typeface="Consolas"/>
                <a:ea typeface="Consolas"/>
                <a:cs typeface="Consolas"/>
                <a:sym typeface="Consolas"/>
              </a:rPr>
              <a:t>it status</a:t>
            </a:r>
            <a:r>
              <a:rPr lang="en" sz="1600">
                <a:solidFill>
                  <a:srgbClr val="FFFFFF"/>
                </a:solidFill>
              </a:rPr>
              <a:t>: lets you know where you are in the repository, and which files are (and aren’t) staged to be committed. </a:t>
            </a:r>
            <a:endParaRPr sz="1600">
              <a:solidFill>
                <a:srgbClr val="FFFFFF"/>
              </a:solidFill>
            </a:endParaRPr>
          </a:p>
          <a:p>
            <a:pPr indent="0" lvl="0" marL="0" rtl="0" algn="l">
              <a:spcBef>
                <a:spcPts val="1600"/>
              </a:spcBef>
              <a:spcAft>
                <a:spcPts val="1600"/>
              </a:spcAft>
              <a:buNone/>
            </a:pPr>
            <a:r>
              <a:rPr lang="en" sz="1600">
                <a:solidFill>
                  <a:schemeClr val="accent6"/>
                </a:solidFill>
                <a:latin typeface="Consolas"/>
                <a:ea typeface="Consolas"/>
                <a:cs typeface="Consolas"/>
                <a:sym typeface="Consolas"/>
              </a:rPr>
              <a:t>git log</a:t>
            </a:r>
            <a:r>
              <a:rPr lang="en" sz="1600">
                <a:solidFill>
                  <a:srgbClr val="FFFFFF"/>
                </a:solidFill>
              </a:rPr>
              <a:t>: shows you a log of all the commits that are stored in the repository.</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Check</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class, you were asked to pre-install some software etc. Let’s double check.</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Did everyone register an account at GitHub (</a:t>
            </a:r>
            <a:r>
              <a:rPr lang="en" u="sng">
                <a:solidFill>
                  <a:srgbClr val="FF00FF"/>
                </a:solidFill>
                <a:latin typeface="Consolas"/>
                <a:ea typeface="Consolas"/>
                <a:cs typeface="Consolas"/>
                <a:sym typeface="Consolas"/>
                <a:hlinkClick r:id="rId3">
                  <a:extLst>
                    <a:ext uri="{A12FA001-AC4F-418D-AE19-62706E023703}">
                      <ahyp:hlinkClr val="tx"/>
                    </a:ext>
                  </a:extLst>
                </a:hlinkClick>
              </a:rPr>
              <a:t>https://github.com</a:t>
            </a:r>
            <a:r>
              <a:rPr lang="en"/>
              <a:t>) ? </a:t>
            </a:r>
            <a:endParaRPr/>
          </a:p>
          <a:p>
            <a:pPr indent="-342900" lvl="0" marL="457200" rtl="0" algn="l">
              <a:spcBef>
                <a:spcPts val="0"/>
              </a:spcBef>
              <a:spcAft>
                <a:spcPts val="0"/>
              </a:spcAft>
              <a:buSzPts val="1800"/>
              <a:buChar char="-"/>
            </a:pPr>
            <a:r>
              <a:rPr lang="en"/>
              <a:t>Did everyone install Atom (see </a:t>
            </a:r>
            <a:r>
              <a:rPr lang="en" u="sng">
                <a:solidFill>
                  <a:srgbClr val="FF00FF"/>
                </a:solidFill>
                <a:latin typeface="Consolas"/>
                <a:ea typeface="Consolas"/>
                <a:cs typeface="Consolas"/>
                <a:sym typeface="Consolas"/>
                <a:hlinkClick r:id="rId4">
                  <a:extLst>
                    <a:ext uri="{A12FA001-AC4F-418D-AE19-62706E023703}">
                      <ahyp:hlinkClr val="tx"/>
                    </a:ext>
                  </a:extLst>
                </a:hlinkClick>
              </a:rPr>
              <a:t>https://atom.io</a:t>
            </a:r>
            <a:r>
              <a:rPr lang="en"/>
              <a:t>) ? </a:t>
            </a:r>
            <a:endParaRPr/>
          </a:p>
          <a:p>
            <a:pPr indent="-342900" lvl="0" marL="457200" rtl="0" algn="l">
              <a:spcBef>
                <a:spcPts val="0"/>
              </a:spcBef>
              <a:spcAft>
                <a:spcPts val="0"/>
              </a:spcAft>
              <a:buSzPts val="1800"/>
              <a:buChar char="-"/>
            </a:pPr>
            <a:r>
              <a:rPr lang="en"/>
              <a:t>Did everyone install Git (see </a:t>
            </a:r>
            <a:r>
              <a:rPr lang="en" u="sng">
                <a:solidFill>
                  <a:srgbClr val="FF00FF"/>
                </a:solidFill>
                <a:latin typeface="Consolas"/>
                <a:ea typeface="Consolas"/>
                <a:cs typeface="Consolas"/>
                <a:sym typeface="Consolas"/>
                <a:hlinkClick r:id="rId5">
                  <a:extLst>
                    <a:ext uri="{A12FA001-AC4F-418D-AE19-62706E023703}">
                      <ahyp:hlinkClr val="tx"/>
                    </a:ext>
                  </a:extLst>
                </a:hlinkClick>
              </a:rPr>
              <a:t>https://git-scm.com/downloads</a:t>
            </a:r>
            <a:r>
              <a:rPr lang="en"/>
              <a:t>) ?</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 also sent around instructions for Mac users to upgrade their Git to version 2.28.0. If this failed, don’t worry about it, you will still be able to follow the class with your older version. Windows users who installed via </a:t>
            </a:r>
            <a:r>
              <a:rPr lang="en" u="sng">
                <a:solidFill>
                  <a:srgbClr val="FF00FF"/>
                </a:solidFill>
                <a:latin typeface="Consolas"/>
                <a:ea typeface="Consolas"/>
                <a:cs typeface="Consolas"/>
                <a:sym typeface="Consolas"/>
                <a:hlinkClick r:id="rId6">
                  <a:extLst>
                    <a:ext uri="{A12FA001-AC4F-418D-AE19-62706E023703}">
                      <ahyp:hlinkClr val="tx"/>
                    </a:ext>
                  </a:extLst>
                </a:hlinkClick>
              </a:rPr>
              <a:t>gitforwindows.org</a:t>
            </a:r>
            <a:r>
              <a:rPr lang="en"/>
              <a:t> should be set.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Lather, Rinse, Repeat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it Yourself</a:t>
            </a:r>
            <a:endParaRPr/>
          </a:p>
        </p:txBody>
      </p:sp>
      <p:sp>
        <p:nvSpPr>
          <p:cNvPr id="456" name="Google Shape;45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2"/>
                </a:solidFill>
              </a:rPr>
              <a:t>Scenario</a:t>
            </a:r>
            <a:r>
              <a:rPr i="1" lang="en" sz="1600"/>
              <a:t>: You have invited people over to eat pizza. In this pizzaParty project, you will list the pizza’s you’ll make for you and your friends. First, we’ll describe the project in the README file.</a:t>
            </a:r>
            <a:endParaRPr i="1" sz="1600"/>
          </a:p>
          <a:p>
            <a:pPr indent="0" lvl="0" marL="0" rtl="0" algn="l">
              <a:spcBef>
                <a:spcPts val="1600"/>
              </a:spcBef>
              <a:spcAft>
                <a:spcPts val="0"/>
              </a:spcAft>
              <a:buNone/>
            </a:pPr>
            <a:r>
              <a:rPr b="1" lang="en" sz="1600"/>
              <a:t>STEP 1. Describing the project in the README.md file.</a:t>
            </a:r>
            <a:endParaRPr b="1" sz="1600"/>
          </a:p>
          <a:p>
            <a:pPr indent="-330200" lvl="0" marL="457200" rtl="0" algn="l">
              <a:spcBef>
                <a:spcPts val="1600"/>
              </a:spcBef>
              <a:spcAft>
                <a:spcPts val="0"/>
              </a:spcAft>
              <a:buSzPts val="1600"/>
              <a:buAutoNum type="arabicPeriod"/>
            </a:pPr>
            <a:r>
              <a:rPr lang="en" sz="1600"/>
              <a:t>Open the </a:t>
            </a:r>
            <a:r>
              <a:rPr lang="en" sz="1600">
                <a:solidFill>
                  <a:srgbClr val="FF00FF"/>
                </a:solidFill>
                <a:latin typeface="Consolas"/>
                <a:ea typeface="Consolas"/>
                <a:cs typeface="Consolas"/>
                <a:sym typeface="Consolas"/>
              </a:rPr>
              <a:t>README.md</a:t>
            </a:r>
            <a:r>
              <a:rPr lang="en" sz="1600"/>
              <a:t> file. Atom would be a good application to open it in.</a:t>
            </a:r>
            <a:endParaRPr sz="1600"/>
          </a:p>
          <a:p>
            <a:pPr indent="-330200" lvl="0" marL="457200" rtl="0" algn="l">
              <a:spcBef>
                <a:spcPts val="0"/>
              </a:spcBef>
              <a:spcAft>
                <a:spcPts val="0"/>
              </a:spcAft>
              <a:buSzPts val="1600"/>
              <a:buAutoNum type="arabicPeriod"/>
            </a:pPr>
            <a:r>
              <a:rPr lang="en" sz="1600"/>
              <a:t>Add a line of text above </a:t>
            </a:r>
            <a:r>
              <a:rPr lang="en" sz="1600">
                <a:solidFill>
                  <a:srgbClr val="FF00FF"/>
                </a:solidFill>
                <a:latin typeface="Consolas"/>
                <a:ea typeface="Consolas"/>
                <a:cs typeface="Consolas"/>
                <a:sym typeface="Consolas"/>
              </a:rPr>
              <a:t>Hello World!</a:t>
            </a:r>
            <a:r>
              <a:rPr lang="en" sz="1600"/>
              <a:t>. This will be the title of your project. In markdown, titles start with a hashtag (</a:t>
            </a:r>
            <a:r>
              <a:rPr lang="en" sz="1600">
                <a:solidFill>
                  <a:srgbClr val="FF00FF"/>
                </a:solidFill>
                <a:latin typeface="Consolas"/>
                <a:ea typeface="Consolas"/>
                <a:cs typeface="Consolas"/>
                <a:sym typeface="Consolas"/>
              </a:rPr>
              <a:t>#</a:t>
            </a:r>
            <a:r>
              <a:rPr lang="en" sz="1600"/>
              <a:t>). An example would be: </a:t>
            </a:r>
            <a:r>
              <a:rPr lang="en" sz="1600">
                <a:solidFill>
                  <a:srgbClr val="FF00FF"/>
                </a:solidFill>
                <a:latin typeface="Consolas"/>
                <a:ea typeface="Consolas"/>
                <a:cs typeface="Consolas"/>
                <a:sym typeface="Consolas"/>
              </a:rPr>
              <a:t># pizzaParty</a:t>
            </a:r>
            <a:r>
              <a:rPr lang="en" sz="1600"/>
              <a:t>.</a:t>
            </a:r>
            <a:endParaRPr sz="1600"/>
          </a:p>
          <a:p>
            <a:pPr indent="-330200" lvl="0" marL="457200" rtl="0" algn="l">
              <a:spcBef>
                <a:spcPts val="0"/>
              </a:spcBef>
              <a:spcAft>
                <a:spcPts val="0"/>
              </a:spcAft>
              <a:buSzPts val="1600"/>
              <a:buAutoNum type="arabicPeriod"/>
            </a:pPr>
            <a:r>
              <a:rPr lang="en" sz="1600"/>
              <a:t>Below (or replacing) the </a:t>
            </a:r>
            <a:r>
              <a:rPr lang="en" sz="1600">
                <a:solidFill>
                  <a:srgbClr val="FF00FF"/>
                </a:solidFill>
                <a:latin typeface="Consolas"/>
                <a:ea typeface="Consolas"/>
                <a:cs typeface="Consolas"/>
                <a:sym typeface="Consolas"/>
              </a:rPr>
              <a:t>Hello World!</a:t>
            </a:r>
            <a:r>
              <a:rPr lang="en" sz="1600"/>
              <a:t> </a:t>
            </a:r>
            <a:r>
              <a:rPr lang="en" sz="1600"/>
              <a:t>l</a:t>
            </a:r>
            <a:r>
              <a:rPr lang="en" sz="1600"/>
              <a:t>ine, write a short description of the project. </a:t>
            </a:r>
            <a:endParaRPr sz="1600"/>
          </a:p>
          <a:p>
            <a:pPr indent="-330200" lvl="0" marL="457200" rtl="0" algn="l">
              <a:spcBef>
                <a:spcPts val="0"/>
              </a:spcBef>
              <a:spcAft>
                <a:spcPts val="0"/>
              </a:spcAft>
              <a:buSzPts val="1600"/>
              <a:buAutoNum type="arabicPeriod"/>
            </a:pPr>
            <a:r>
              <a:rPr lang="en" sz="1600"/>
              <a:t>Save the file.</a:t>
            </a:r>
            <a:endParaRPr sz="1600"/>
          </a:p>
          <a:p>
            <a:pPr indent="-330200" lvl="0" marL="457200" rtl="0" algn="l">
              <a:spcBef>
                <a:spcPts val="0"/>
              </a:spcBef>
              <a:spcAft>
                <a:spcPts val="0"/>
              </a:spcAft>
              <a:buSzPts val="1600"/>
              <a:buAutoNum type="arabicPeriod"/>
            </a:pPr>
            <a:r>
              <a:rPr lang="en" sz="1600"/>
              <a:t>Stage your changes.</a:t>
            </a:r>
            <a:endParaRPr sz="1600"/>
          </a:p>
          <a:p>
            <a:pPr indent="-330200" lvl="0" marL="457200" rtl="0" algn="l">
              <a:spcBef>
                <a:spcPts val="0"/>
              </a:spcBef>
              <a:spcAft>
                <a:spcPts val="0"/>
              </a:spcAft>
              <a:buSzPts val="1600"/>
              <a:buAutoNum type="arabicPeriod"/>
            </a:pPr>
            <a:r>
              <a:rPr lang="en" sz="1600"/>
              <a:t>Double check that your file’s changes are staged.</a:t>
            </a:r>
            <a:endParaRPr sz="1600"/>
          </a:p>
          <a:p>
            <a:pPr indent="-330200" lvl="0" marL="457200" rtl="0" algn="l">
              <a:spcBef>
                <a:spcPts val="0"/>
              </a:spcBef>
              <a:spcAft>
                <a:spcPts val="0"/>
              </a:spcAft>
              <a:buSzPts val="1600"/>
              <a:buAutoNum type="arabicPeriod"/>
            </a:pPr>
            <a:r>
              <a:rPr lang="en" sz="1600"/>
              <a:t>Commit your staged changes.</a:t>
            </a:r>
            <a:endParaRPr sz="1600"/>
          </a:p>
          <a:p>
            <a:pPr indent="-330200" lvl="0" marL="457200" rtl="0" algn="l">
              <a:spcBef>
                <a:spcPts val="0"/>
              </a:spcBef>
              <a:spcAft>
                <a:spcPts val="0"/>
              </a:spcAft>
              <a:buSzPts val="1600"/>
              <a:buAutoNum type="arabicPeriod"/>
            </a:pPr>
            <a:r>
              <a:rPr lang="en" sz="1600"/>
              <a:t>Print a log file of all the commits you’ve made so far.</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it Yourself</a:t>
            </a:r>
            <a:endParaRPr/>
          </a:p>
        </p:txBody>
      </p:sp>
      <p:sp>
        <p:nvSpPr>
          <p:cNvPr id="462" name="Google Shape;46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2"/>
                </a:solidFill>
              </a:rPr>
              <a:t>Scenario</a:t>
            </a:r>
            <a:r>
              <a:rPr i="1" lang="en" sz="1600"/>
              <a:t>: You have invited people over to eat pizza. In this pizzaParty project, you will list the pizza’s you’ll make for you and your friends. First, we’ll describe the project in the README file.</a:t>
            </a:r>
            <a:endParaRPr i="1" sz="1600"/>
          </a:p>
          <a:p>
            <a:pPr indent="0" lvl="0" marL="0" rtl="0" algn="l">
              <a:spcBef>
                <a:spcPts val="1600"/>
              </a:spcBef>
              <a:spcAft>
                <a:spcPts val="0"/>
              </a:spcAft>
              <a:buNone/>
            </a:pPr>
            <a:r>
              <a:rPr b="1" lang="en" sz="1600"/>
              <a:t>STEP 2. Adding your first pizza’s</a:t>
            </a:r>
            <a:endParaRPr b="1" sz="1600"/>
          </a:p>
          <a:p>
            <a:pPr indent="-330200" lvl="0" marL="457200" rtl="0" algn="l">
              <a:spcBef>
                <a:spcPts val="1600"/>
              </a:spcBef>
              <a:spcAft>
                <a:spcPts val="0"/>
              </a:spcAft>
              <a:buSzPts val="1600"/>
              <a:buAutoNum type="arabicPeriod"/>
            </a:pPr>
            <a:r>
              <a:rPr lang="en" sz="1600"/>
              <a:t>You’ll be making two pizzas. The first one will have a red sauce base. Create a file inside your </a:t>
            </a:r>
            <a:r>
              <a:rPr lang="en" sz="1600">
                <a:solidFill>
                  <a:srgbClr val="FF00FF"/>
                </a:solidFill>
                <a:latin typeface="Consolas"/>
                <a:ea typeface="Consolas"/>
                <a:cs typeface="Consolas"/>
                <a:sym typeface="Consolas"/>
              </a:rPr>
              <a:t>pizzaParty</a:t>
            </a:r>
            <a:r>
              <a:rPr lang="en" sz="1600"/>
              <a:t> project folder for the pizza (</a:t>
            </a:r>
            <a:r>
              <a:rPr lang="en" sz="1600">
                <a:solidFill>
                  <a:srgbClr val="FF00FF"/>
                </a:solidFill>
                <a:latin typeface="Consolas"/>
                <a:ea typeface="Consolas"/>
                <a:cs typeface="Consolas"/>
                <a:sym typeface="Consolas"/>
              </a:rPr>
              <a:t>redbase.md</a:t>
            </a:r>
            <a:r>
              <a:rPr lang="en" sz="1600"/>
              <a:t>). You can use the echo command straight from the command line, or do it in the GUI (e.g. using Atom).</a:t>
            </a:r>
            <a:endParaRPr sz="1600"/>
          </a:p>
          <a:p>
            <a:pPr indent="-330200" lvl="0" marL="457200" rtl="0" algn="l">
              <a:spcBef>
                <a:spcPts val="0"/>
              </a:spcBef>
              <a:spcAft>
                <a:spcPts val="0"/>
              </a:spcAft>
              <a:buSzPts val="1600"/>
              <a:buAutoNum type="arabicPeriod"/>
            </a:pPr>
            <a:r>
              <a:rPr lang="en" sz="1600"/>
              <a:t>Inside the file, give your pizza a name (</a:t>
            </a:r>
            <a:r>
              <a:rPr lang="en" sz="1600">
                <a:solidFill>
                  <a:srgbClr val="FF00FF"/>
                </a:solidFill>
                <a:latin typeface="Consolas"/>
                <a:ea typeface="Consolas"/>
                <a:cs typeface="Consolas"/>
                <a:sym typeface="Consolas"/>
              </a:rPr>
              <a:t># [title]</a:t>
            </a:r>
            <a:r>
              <a:rPr lang="en" sz="1600"/>
              <a:t>), and list the toppings of your choice.</a:t>
            </a:r>
            <a:endParaRPr sz="1600"/>
          </a:p>
          <a:p>
            <a:pPr indent="-330200" lvl="0" marL="457200" rtl="0" algn="l">
              <a:spcBef>
                <a:spcPts val="0"/>
              </a:spcBef>
              <a:spcAft>
                <a:spcPts val="0"/>
              </a:spcAft>
              <a:buSzPts val="1600"/>
              <a:buAutoNum type="arabicPeriod"/>
            </a:pPr>
            <a:r>
              <a:rPr lang="en" sz="1600"/>
              <a:t>Save the file.</a:t>
            </a:r>
            <a:endParaRPr sz="1600"/>
          </a:p>
          <a:p>
            <a:pPr indent="-330200" lvl="0" marL="457200" rtl="0" algn="l">
              <a:spcBef>
                <a:spcPts val="0"/>
              </a:spcBef>
              <a:spcAft>
                <a:spcPts val="0"/>
              </a:spcAft>
              <a:buSzPts val="1600"/>
              <a:buAutoNum type="arabicPeriod"/>
            </a:pPr>
            <a:r>
              <a:rPr lang="en" sz="1600"/>
              <a:t>Stage your changes.</a:t>
            </a:r>
            <a:endParaRPr sz="1600"/>
          </a:p>
          <a:p>
            <a:pPr indent="-330200" lvl="0" marL="457200" rtl="0" algn="l">
              <a:spcBef>
                <a:spcPts val="0"/>
              </a:spcBef>
              <a:spcAft>
                <a:spcPts val="0"/>
              </a:spcAft>
              <a:buSzPts val="1600"/>
              <a:buAutoNum type="arabicPeriod"/>
            </a:pPr>
            <a:r>
              <a:rPr lang="en" sz="1600"/>
              <a:t>Double check that your file’s changes are staged.</a:t>
            </a:r>
            <a:endParaRPr sz="1600"/>
          </a:p>
          <a:p>
            <a:pPr indent="-330200" lvl="0" marL="457200" rtl="0" algn="l">
              <a:spcBef>
                <a:spcPts val="0"/>
              </a:spcBef>
              <a:spcAft>
                <a:spcPts val="0"/>
              </a:spcAft>
              <a:buSzPts val="1600"/>
              <a:buAutoNum type="arabicPeriod"/>
            </a:pPr>
            <a:r>
              <a:rPr lang="en" sz="1600"/>
              <a:t>Commit your staged changes.</a:t>
            </a:r>
            <a:endParaRPr sz="1600"/>
          </a:p>
          <a:p>
            <a:pPr indent="-330200" lvl="0" marL="457200" rtl="0" algn="l">
              <a:spcBef>
                <a:spcPts val="0"/>
              </a:spcBef>
              <a:spcAft>
                <a:spcPts val="0"/>
              </a:spcAft>
              <a:buSzPts val="1600"/>
              <a:buAutoNum type="arabicPeriod"/>
            </a:pPr>
            <a:r>
              <a:rPr lang="en" sz="1600"/>
              <a:t>Print a log file of all the commits you’ve made so far.</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it Yourself</a:t>
            </a:r>
            <a:endParaRPr/>
          </a:p>
        </p:txBody>
      </p:sp>
      <p:sp>
        <p:nvSpPr>
          <p:cNvPr id="468" name="Google Shape;46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2"/>
                </a:solidFill>
              </a:rPr>
              <a:t>Scenario</a:t>
            </a:r>
            <a:r>
              <a:rPr i="1" lang="en" sz="1600"/>
              <a:t>: You have invited people over to eat pizza. In this pizzaParty project, you will list the pizza’s you’ll make for you and your friends. First, we’ll describe the project in the README file.</a:t>
            </a:r>
            <a:endParaRPr i="1" sz="1600"/>
          </a:p>
          <a:p>
            <a:pPr indent="0" lvl="0" marL="0" rtl="0" algn="l">
              <a:spcBef>
                <a:spcPts val="1600"/>
              </a:spcBef>
              <a:spcAft>
                <a:spcPts val="0"/>
              </a:spcAft>
              <a:buNone/>
            </a:pPr>
            <a:r>
              <a:rPr b="1" lang="en" sz="1600"/>
              <a:t>STEP 3. Adding a second pizza</a:t>
            </a:r>
            <a:endParaRPr b="1" sz="1600"/>
          </a:p>
          <a:p>
            <a:pPr indent="-330200" lvl="0" marL="457200" rtl="0" algn="l">
              <a:spcBef>
                <a:spcPts val="1600"/>
              </a:spcBef>
              <a:spcAft>
                <a:spcPts val="0"/>
              </a:spcAft>
              <a:buSzPts val="1600"/>
              <a:buAutoNum type="arabicPeriod"/>
            </a:pPr>
            <a:r>
              <a:rPr lang="en" sz="1600"/>
              <a:t>Your second pizza will have a white sauce base. Create another file inside your </a:t>
            </a:r>
            <a:r>
              <a:rPr lang="en" sz="1600">
                <a:solidFill>
                  <a:srgbClr val="FF00FF"/>
                </a:solidFill>
                <a:latin typeface="Consolas"/>
                <a:ea typeface="Consolas"/>
                <a:cs typeface="Consolas"/>
                <a:sym typeface="Consolas"/>
              </a:rPr>
              <a:t>pizzaParty</a:t>
            </a:r>
            <a:r>
              <a:rPr lang="en" sz="1600"/>
              <a:t> project folder for the pizza (</a:t>
            </a:r>
            <a:r>
              <a:rPr lang="en" sz="1600">
                <a:solidFill>
                  <a:srgbClr val="FF00FF"/>
                </a:solidFill>
                <a:latin typeface="Consolas"/>
                <a:ea typeface="Consolas"/>
                <a:cs typeface="Consolas"/>
                <a:sym typeface="Consolas"/>
              </a:rPr>
              <a:t>white</a:t>
            </a:r>
            <a:r>
              <a:rPr lang="en" sz="1600">
                <a:solidFill>
                  <a:srgbClr val="FF00FF"/>
                </a:solidFill>
                <a:latin typeface="Consolas"/>
                <a:ea typeface="Consolas"/>
                <a:cs typeface="Consolas"/>
                <a:sym typeface="Consolas"/>
              </a:rPr>
              <a:t>base.md</a:t>
            </a:r>
            <a:r>
              <a:rPr lang="en" sz="1600"/>
              <a:t>). You can use the echo command straight from the command line, or do it in the GUI (e.g. using Atom).</a:t>
            </a:r>
            <a:endParaRPr sz="1600"/>
          </a:p>
          <a:p>
            <a:pPr indent="-330200" lvl="0" marL="457200" rtl="0" algn="l">
              <a:spcBef>
                <a:spcPts val="0"/>
              </a:spcBef>
              <a:spcAft>
                <a:spcPts val="0"/>
              </a:spcAft>
              <a:buSzPts val="1600"/>
              <a:buAutoNum type="arabicPeriod"/>
            </a:pPr>
            <a:r>
              <a:rPr lang="en" sz="1600"/>
              <a:t>Inside the file, give your pizza a name (</a:t>
            </a:r>
            <a:r>
              <a:rPr lang="en" sz="1600">
                <a:solidFill>
                  <a:srgbClr val="FF00FF"/>
                </a:solidFill>
                <a:latin typeface="Consolas"/>
                <a:ea typeface="Consolas"/>
                <a:cs typeface="Consolas"/>
                <a:sym typeface="Consolas"/>
              </a:rPr>
              <a:t># [title]</a:t>
            </a:r>
            <a:r>
              <a:rPr lang="en" sz="1600"/>
              <a:t>), and list the toppings of your choice.</a:t>
            </a:r>
            <a:endParaRPr sz="1600"/>
          </a:p>
          <a:p>
            <a:pPr indent="-330200" lvl="0" marL="457200" rtl="0" algn="l">
              <a:spcBef>
                <a:spcPts val="0"/>
              </a:spcBef>
              <a:spcAft>
                <a:spcPts val="0"/>
              </a:spcAft>
              <a:buSzPts val="1600"/>
              <a:buAutoNum type="arabicPeriod"/>
            </a:pPr>
            <a:r>
              <a:rPr lang="en" sz="1600"/>
              <a:t>Save the file.</a:t>
            </a:r>
            <a:endParaRPr sz="1600"/>
          </a:p>
          <a:p>
            <a:pPr indent="-330200" lvl="0" marL="457200" rtl="0" algn="l">
              <a:spcBef>
                <a:spcPts val="0"/>
              </a:spcBef>
              <a:spcAft>
                <a:spcPts val="0"/>
              </a:spcAft>
              <a:buSzPts val="1600"/>
              <a:buAutoNum type="arabicPeriod"/>
            </a:pPr>
            <a:r>
              <a:rPr lang="en" sz="1600"/>
              <a:t>Stage your changes.</a:t>
            </a:r>
            <a:endParaRPr sz="1600"/>
          </a:p>
          <a:p>
            <a:pPr indent="-330200" lvl="0" marL="457200" rtl="0" algn="l">
              <a:spcBef>
                <a:spcPts val="0"/>
              </a:spcBef>
              <a:spcAft>
                <a:spcPts val="0"/>
              </a:spcAft>
              <a:buSzPts val="1600"/>
              <a:buAutoNum type="arabicPeriod"/>
            </a:pPr>
            <a:r>
              <a:rPr lang="en" sz="1600"/>
              <a:t>Double check that your file’s changes are staged.</a:t>
            </a:r>
            <a:endParaRPr sz="1600"/>
          </a:p>
          <a:p>
            <a:pPr indent="-330200" lvl="0" marL="457200" rtl="0" algn="l">
              <a:spcBef>
                <a:spcPts val="0"/>
              </a:spcBef>
              <a:spcAft>
                <a:spcPts val="0"/>
              </a:spcAft>
              <a:buSzPts val="1600"/>
              <a:buAutoNum type="arabicPeriod"/>
            </a:pPr>
            <a:r>
              <a:rPr lang="en" sz="1600"/>
              <a:t>Commit your staged changes.</a:t>
            </a:r>
            <a:endParaRPr sz="1600"/>
          </a:p>
          <a:p>
            <a:pPr indent="-330200" lvl="0" marL="457200" rtl="0" algn="l">
              <a:spcBef>
                <a:spcPts val="0"/>
              </a:spcBef>
              <a:spcAft>
                <a:spcPts val="0"/>
              </a:spcAft>
              <a:buSzPts val="1600"/>
              <a:buAutoNum type="arabicPeriod"/>
            </a:pPr>
            <a:r>
              <a:rPr lang="en" sz="1600"/>
              <a:t>Print a log file of all the commits you’ve made so far.</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it Yourself</a:t>
            </a:r>
            <a:endParaRPr/>
          </a:p>
        </p:txBody>
      </p:sp>
      <p:sp>
        <p:nvSpPr>
          <p:cNvPr id="474" name="Google Shape;47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dk2"/>
                </a:solidFill>
              </a:rPr>
              <a:t>Scenario</a:t>
            </a:r>
            <a:r>
              <a:rPr i="1" lang="en" sz="1600"/>
              <a:t>: You have invited people over to eat pizza. In this pizzaParty project, you will list the pizza’s you’ll make for you and your friends. First, we’ll describe the project in the README file.</a:t>
            </a:r>
            <a:endParaRPr i="1" sz="1600"/>
          </a:p>
          <a:p>
            <a:pPr indent="0" lvl="0" marL="0" rtl="0" algn="l">
              <a:spcBef>
                <a:spcPts val="1600"/>
              </a:spcBef>
              <a:spcAft>
                <a:spcPts val="0"/>
              </a:spcAft>
              <a:buNone/>
            </a:pPr>
            <a:r>
              <a:rPr b="1" lang="en" sz="1600"/>
              <a:t>STEP 3. Changing your two pizzas</a:t>
            </a:r>
            <a:endParaRPr b="1" sz="1600"/>
          </a:p>
          <a:p>
            <a:pPr indent="-330200" lvl="0" marL="457200" rtl="0" algn="l">
              <a:spcBef>
                <a:spcPts val="1600"/>
              </a:spcBef>
              <a:spcAft>
                <a:spcPts val="0"/>
              </a:spcAft>
              <a:buSzPts val="1600"/>
              <a:buAutoNum type="arabicPeriod"/>
            </a:pPr>
            <a:r>
              <a:rPr lang="en" sz="1600"/>
              <a:t>You want to clean up your files and divide the content into subheadings: one for the sauce, and one for the toppings. In markdown, subtitles use two hashtags (</a:t>
            </a:r>
            <a:r>
              <a:rPr lang="en" sz="1600">
                <a:solidFill>
                  <a:srgbClr val="FF00FF"/>
                </a:solidFill>
                <a:latin typeface="Consolas"/>
                <a:ea typeface="Consolas"/>
                <a:cs typeface="Consolas"/>
                <a:sym typeface="Consolas"/>
              </a:rPr>
              <a:t>##</a:t>
            </a:r>
            <a:r>
              <a:rPr lang="en" sz="1600"/>
              <a:t>). </a:t>
            </a:r>
            <a:endParaRPr sz="1600"/>
          </a:p>
          <a:p>
            <a:pPr indent="-330200" lvl="0" marL="457200" rtl="0" algn="l">
              <a:spcBef>
                <a:spcPts val="0"/>
              </a:spcBef>
              <a:spcAft>
                <a:spcPts val="0"/>
              </a:spcAft>
              <a:buSzPts val="1600"/>
              <a:buAutoNum type="arabicPeriod"/>
            </a:pPr>
            <a:r>
              <a:rPr lang="en" sz="1600"/>
              <a:t>Also: change 1 ingredient in each pizza with by replacing it with another. (remove one ingredient, and add another one).</a:t>
            </a:r>
            <a:endParaRPr sz="1600"/>
          </a:p>
          <a:p>
            <a:pPr indent="-330200" lvl="0" marL="457200" rtl="0" algn="l">
              <a:spcBef>
                <a:spcPts val="0"/>
              </a:spcBef>
              <a:spcAft>
                <a:spcPts val="0"/>
              </a:spcAft>
              <a:buSzPts val="1600"/>
              <a:buAutoNum type="arabicPeriod"/>
            </a:pPr>
            <a:r>
              <a:rPr lang="en" sz="1600"/>
              <a:t>Save both files.</a:t>
            </a:r>
            <a:endParaRPr sz="1600"/>
          </a:p>
          <a:p>
            <a:pPr indent="-330200" lvl="0" marL="457200" rtl="0" algn="l">
              <a:spcBef>
                <a:spcPts val="0"/>
              </a:spcBef>
              <a:spcAft>
                <a:spcPts val="0"/>
              </a:spcAft>
              <a:buSzPts val="1600"/>
              <a:buAutoNum type="arabicPeriod"/>
            </a:pPr>
            <a:r>
              <a:rPr lang="en" sz="1600"/>
              <a:t>Stage your changes.</a:t>
            </a:r>
            <a:endParaRPr sz="1600"/>
          </a:p>
          <a:p>
            <a:pPr indent="-330200" lvl="0" marL="457200" rtl="0" algn="l">
              <a:spcBef>
                <a:spcPts val="0"/>
              </a:spcBef>
              <a:spcAft>
                <a:spcPts val="0"/>
              </a:spcAft>
              <a:buSzPts val="1600"/>
              <a:buAutoNum type="arabicPeriod"/>
            </a:pPr>
            <a:r>
              <a:rPr lang="en" sz="1600"/>
              <a:t>Double check that your file’s changes are staged.</a:t>
            </a:r>
            <a:endParaRPr sz="1600"/>
          </a:p>
          <a:p>
            <a:pPr indent="-330200" lvl="0" marL="457200" rtl="0" algn="l">
              <a:spcBef>
                <a:spcPts val="0"/>
              </a:spcBef>
              <a:spcAft>
                <a:spcPts val="0"/>
              </a:spcAft>
              <a:buSzPts val="1600"/>
              <a:buAutoNum type="arabicPeriod"/>
            </a:pPr>
            <a:r>
              <a:rPr lang="en" sz="1600"/>
              <a:t>Commit your staged changes.</a:t>
            </a:r>
            <a:endParaRPr sz="1600"/>
          </a:p>
          <a:p>
            <a:pPr indent="-330200" lvl="0" marL="457200" rtl="0" algn="l">
              <a:spcBef>
                <a:spcPts val="0"/>
              </a:spcBef>
              <a:spcAft>
                <a:spcPts val="0"/>
              </a:spcAft>
              <a:buSzPts val="1600"/>
              <a:buAutoNum type="arabicPeriod"/>
            </a:pPr>
            <a:r>
              <a:rPr lang="en" sz="1600"/>
              <a:t>Print a log file of all the commits you’ve made so far.</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Checking out Previous Commits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pic>
        <p:nvPicPr>
          <p:cNvPr descr="Database" id="485" name="Google Shape;485;p58"/>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486" name="Google Shape;486;p58"/>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487" name="Google Shape;487;p58"/>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488" name="Google Shape;488;p58"/>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489" name="Google Shape;489;p58"/>
          <p:cNvCxnSpPr>
            <a:endCxn id="487"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490" name="Google Shape;490;p58"/>
          <p:cNvCxnSpPr>
            <a:endCxn id="486"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491" name="Google Shape;491;p58"/>
          <p:cNvCxnSpPr>
            <a:endCxn id="488"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492" name="Google Shape;492;p58"/>
          <p:cNvCxnSpPr>
            <a:endCxn id="493"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494" name="Google Shape;494;p58"/>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495" name="Google Shape;495;p58"/>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a:t>
            </a:r>
            <a:r>
              <a:rPr lang="en" sz="1200">
                <a:latin typeface="Consolas"/>
                <a:ea typeface="Consolas"/>
                <a:cs typeface="Consolas"/>
                <a:sym typeface="Consolas"/>
              </a:rPr>
              <a:t>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496" name="Google Shape;496;p58"/>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a:t>
            </a:r>
            <a:r>
              <a:rPr lang="en" sz="1200">
                <a:latin typeface="Consolas"/>
                <a:ea typeface="Consolas"/>
                <a:cs typeface="Consolas"/>
                <a:sym typeface="Consolas"/>
              </a:rPr>
              <a:t>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497" name="Google Shape;497;p58"/>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a:t>
            </a:r>
            <a:r>
              <a:rPr lang="en" sz="1200">
                <a:latin typeface="Consolas"/>
                <a:ea typeface="Consolas"/>
                <a:cs typeface="Consolas"/>
                <a:sym typeface="Consolas"/>
              </a:rPr>
              <a:t>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498" name="Google Shape;498;p58"/>
          <p:cNvCxnSpPr>
            <a:stCxn id="485" idx="1"/>
            <a:endCxn id="495"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499" name="Google Shape;499;p58"/>
          <p:cNvCxnSpPr>
            <a:stCxn id="485" idx="2"/>
            <a:endCxn id="496"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500" name="Google Shape;500;p58"/>
          <p:cNvCxnSpPr>
            <a:stCxn id="485" idx="3"/>
            <a:endCxn id="497"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501" name="Google Shape;501;p58"/>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502" name="Google Shape;502;p58"/>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a:t>
            </a:r>
            <a:r>
              <a:rPr lang="en" sz="1200">
                <a:latin typeface="Consolas"/>
                <a:ea typeface="Consolas"/>
                <a:cs typeface="Consolas"/>
                <a:sym typeface="Consolas"/>
              </a:rPr>
              <a:t>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503" name="Google Shape;503;p58"/>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504" name="Google Shape;504;p58"/>
          <p:cNvCxnSpPr>
            <a:endCxn id="494"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505" name="Google Shape;505;p58"/>
          <p:cNvCxnSpPr>
            <a:endCxn id="502"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506" name="Google Shape;506;p58"/>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
        <p:nvSpPr>
          <p:cNvPr id="507" name="Google Shape;507;p58"/>
          <p:cNvSpPr txBox="1"/>
          <p:nvPr>
            <p:ph idx="1" type="body"/>
          </p:nvPr>
        </p:nvSpPr>
        <p:spPr>
          <a:xfrm>
            <a:off x="311700" y="1152475"/>
            <a:ext cx="8520600" cy="72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have a repository with 5 commits now, moving forward from one commit to the next, on our main branch. </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513" name="Google Shape;513;p59"/>
          <p:cNvSpPr txBox="1"/>
          <p:nvPr>
            <p:ph idx="1" type="body"/>
          </p:nvPr>
        </p:nvSpPr>
        <p:spPr>
          <a:xfrm>
            <a:off x="311700" y="1152475"/>
            <a:ext cx="8520600" cy="72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have a repository with 5 commits now, moving forward from one commit to the next, on our main branch. Our exact position in this commit history is called our HEAD. </a:t>
            </a:r>
            <a:endParaRPr sz="1600"/>
          </a:p>
        </p:txBody>
      </p:sp>
      <p:pic>
        <p:nvPicPr>
          <p:cNvPr descr="Database" id="514" name="Google Shape;514;p59"/>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515" name="Google Shape;515;p59"/>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516" name="Google Shape;516;p59"/>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517" name="Google Shape;517;p59"/>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518" name="Google Shape;518;p59"/>
          <p:cNvCxnSpPr>
            <a:endCxn id="516"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519" name="Google Shape;519;p59"/>
          <p:cNvCxnSpPr>
            <a:endCxn id="515"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520" name="Google Shape;520;p59"/>
          <p:cNvCxnSpPr>
            <a:endCxn id="517"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521" name="Google Shape;521;p59"/>
          <p:cNvCxnSpPr>
            <a:endCxn id="522"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523" name="Google Shape;523;p59"/>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524" name="Google Shape;524;p59"/>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525" name="Google Shape;525;p59"/>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526" name="Google Shape;526;p59"/>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527" name="Google Shape;527;p59"/>
          <p:cNvCxnSpPr>
            <a:stCxn id="514" idx="1"/>
            <a:endCxn id="524"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528" name="Google Shape;528;p59"/>
          <p:cNvCxnSpPr>
            <a:stCxn id="514" idx="2"/>
            <a:endCxn id="525"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529" name="Google Shape;529;p59"/>
          <p:cNvCxnSpPr>
            <a:stCxn id="514" idx="3"/>
            <a:endCxn id="526"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530" name="Google Shape;530;p59"/>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531" name="Google Shape;531;p59"/>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532" name="Google Shape;532;p59"/>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533" name="Google Shape;533;p59"/>
          <p:cNvCxnSpPr>
            <a:endCxn id="523"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534" name="Google Shape;534;p59"/>
          <p:cNvCxnSpPr>
            <a:endCxn id="531"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pic>
        <p:nvPicPr>
          <p:cNvPr descr="Sunglasses face outline" id="535" name="Google Shape;535;p59"/>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536" name="Google Shape;536;p59"/>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sp>
        <p:nvSpPr>
          <p:cNvPr id="537" name="Google Shape;537;p59"/>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543" name="Google Shape;543;p60"/>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have a repository with 5 commits now, moving forward from one commit to the next, on our main branch. Our exact position in this commit history is called our HEAD. </a:t>
            </a:r>
            <a:endParaRPr sz="1600"/>
          </a:p>
          <a:p>
            <a:pPr indent="0" lvl="0" marL="0" rtl="0" algn="l">
              <a:spcBef>
                <a:spcPts val="1600"/>
              </a:spcBef>
              <a:spcAft>
                <a:spcPts val="1600"/>
              </a:spcAft>
              <a:buNone/>
            </a:pPr>
            <a:r>
              <a:t/>
            </a:r>
            <a:endParaRPr/>
          </a:p>
        </p:txBody>
      </p:sp>
      <p:pic>
        <p:nvPicPr>
          <p:cNvPr descr="Database" id="544" name="Google Shape;544;p60"/>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545" name="Google Shape;545;p60"/>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546" name="Google Shape;546;p60"/>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547" name="Google Shape;547;p60"/>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548" name="Google Shape;548;p60"/>
          <p:cNvCxnSpPr>
            <a:endCxn id="546"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549" name="Google Shape;549;p60"/>
          <p:cNvCxnSpPr>
            <a:endCxn id="545"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550" name="Google Shape;550;p60"/>
          <p:cNvCxnSpPr>
            <a:endCxn id="547"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551" name="Google Shape;551;p60"/>
          <p:cNvCxnSpPr>
            <a:endCxn id="552"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553" name="Google Shape;553;p60"/>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554" name="Google Shape;554;p60"/>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555" name="Google Shape;555;p60"/>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556" name="Google Shape;556;p60"/>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557" name="Google Shape;557;p60"/>
          <p:cNvCxnSpPr>
            <a:stCxn id="544" idx="1"/>
            <a:endCxn id="554"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558" name="Google Shape;558;p60"/>
          <p:cNvCxnSpPr>
            <a:stCxn id="544" idx="2"/>
            <a:endCxn id="555"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559" name="Google Shape;559;p60"/>
          <p:cNvCxnSpPr>
            <a:stCxn id="544" idx="3"/>
            <a:endCxn id="556"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560" name="Google Shape;560;p60"/>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561" name="Google Shape;561;p60"/>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562" name="Google Shape;562;p60"/>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563" name="Google Shape;563;p60"/>
          <p:cNvCxnSpPr>
            <a:endCxn id="553"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564" name="Google Shape;564;p60"/>
          <p:cNvCxnSpPr>
            <a:endCxn id="561"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565" name="Google Shape;565;p60"/>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grpSp>
        <p:nvGrpSpPr>
          <p:cNvPr id="566" name="Google Shape;566;p60"/>
          <p:cNvGrpSpPr/>
          <p:nvPr/>
        </p:nvGrpSpPr>
        <p:grpSpPr>
          <a:xfrm>
            <a:off x="2273288" y="3883072"/>
            <a:ext cx="685812" cy="1008078"/>
            <a:chOff x="315563" y="3883072"/>
            <a:chExt cx="685812" cy="1008078"/>
          </a:xfrm>
        </p:grpSpPr>
        <p:pic>
          <p:nvPicPr>
            <p:cNvPr descr="Sunglasses face outline" id="567" name="Google Shape;567;p60"/>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568" name="Google Shape;568;p60"/>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574" name="Google Shape;574;p61"/>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have a repository with 5 commits now, moving forward from one commit to the next, on our main branch. Our exact position in this commit history is called our HEAD. </a:t>
            </a:r>
            <a:endParaRPr sz="1600"/>
          </a:p>
          <a:p>
            <a:pPr indent="0" lvl="0" marL="0" rtl="0" algn="l">
              <a:spcBef>
                <a:spcPts val="1600"/>
              </a:spcBef>
              <a:spcAft>
                <a:spcPts val="1600"/>
              </a:spcAft>
              <a:buNone/>
            </a:pPr>
            <a:r>
              <a:t/>
            </a:r>
            <a:endParaRPr/>
          </a:p>
        </p:txBody>
      </p:sp>
      <p:pic>
        <p:nvPicPr>
          <p:cNvPr descr="Database" id="575" name="Google Shape;575;p61"/>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576" name="Google Shape;576;p61"/>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577" name="Google Shape;577;p61"/>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578" name="Google Shape;578;p61"/>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579" name="Google Shape;579;p61"/>
          <p:cNvCxnSpPr>
            <a:endCxn id="577"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580" name="Google Shape;580;p61"/>
          <p:cNvCxnSpPr>
            <a:endCxn id="576"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581" name="Google Shape;581;p61"/>
          <p:cNvCxnSpPr>
            <a:endCxn id="578"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582" name="Google Shape;582;p61"/>
          <p:cNvCxnSpPr>
            <a:endCxn id="583"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584" name="Google Shape;584;p61"/>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585" name="Google Shape;585;p61"/>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586" name="Google Shape;586;p61"/>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587" name="Google Shape;587;p61"/>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588" name="Google Shape;588;p61"/>
          <p:cNvCxnSpPr>
            <a:stCxn id="575" idx="1"/>
            <a:endCxn id="585"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589" name="Google Shape;589;p61"/>
          <p:cNvCxnSpPr>
            <a:stCxn id="575" idx="2"/>
            <a:endCxn id="586"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590" name="Google Shape;590;p61"/>
          <p:cNvCxnSpPr>
            <a:stCxn id="575" idx="3"/>
            <a:endCxn id="587"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591" name="Google Shape;591;p61"/>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592" name="Google Shape;592;p61"/>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593" name="Google Shape;593;p61"/>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594" name="Google Shape;594;p61"/>
          <p:cNvCxnSpPr>
            <a:endCxn id="584"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595" name="Google Shape;595;p61"/>
          <p:cNvCxnSpPr>
            <a:endCxn id="592"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596" name="Google Shape;596;p61"/>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grpSp>
        <p:nvGrpSpPr>
          <p:cNvPr id="597" name="Google Shape;597;p61"/>
          <p:cNvGrpSpPr/>
          <p:nvPr/>
        </p:nvGrpSpPr>
        <p:grpSpPr>
          <a:xfrm>
            <a:off x="4229088" y="3883072"/>
            <a:ext cx="685812" cy="1008078"/>
            <a:chOff x="315563" y="3883072"/>
            <a:chExt cx="685812" cy="1008078"/>
          </a:xfrm>
        </p:grpSpPr>
        <p:pic>
          <p:nvPicPr>
            <p:cNvPr descr="Sunglasses face outline" id="598" name="Google Shape;598;p61"/>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599" name="Google Shape;599;p61"/>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Git?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605" name="Google Shape;605;p62"/>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have a repository with 5 commits now, moving forward from one commit to the next, on our main branch. Our exact position in this commit history is called our HEAD. </a:t>
            </a:r>
            <a:endParaRPr sz="1600"/>
          </a:p>
          <a:p>
            <a:pPr indent="0" lvl="0" marL="0" rtl="0" algn="l">
              <a:spcBef>
                <a:spcPts val="1600"/>
              </a:spcBef>
              <a:spcAft>
                <a:spcPts val="1600"/>
              </a:spcAft>
              <a:buNone/>
            </a:pPr>
            <a:r>
              <a:t/>
            </a:r>
            <a:endParaRPr/>
          </a:p>
        </p:txBody>
      </p:sp>
      <p:pic>
        <p:nvPicPr>
          <p:cNvPr descr="Database" id="606" name="Google Shape;606;p62"/>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607" name="Google Shape;607;p62"/>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608" name="Google Shape;608;p62"/>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609" name="Google Shape;609;p62"/>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610" name="Google Shape;610;p62"/>
          <p:cNvCxnSpPr>
            <a:endCxn id="608"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611" name="Google Shape;611;p62"/>
          <p:cNvCxnSpPr>
            <a:endCxn id="607"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612" name="Google Shape;612;p62"/>
          <p:cNvCxnSpPr>
            <a:endCxn id="609"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613" name="Google Shape;613;p62"/>
          <p:cNvCxnSpPr>
            <a:endCxn id="614"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615" name="Google Shape;615;p62"/>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616" name="Google Shape;616;p62"/>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617" name="Google Shape;617;p62"/>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618" name="Google Shape;618;p62"/>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619" name="Google Shape;619;p62"/>
          <p:cNvCxnSpPr>
            <a:stCxn id="606" idx="1"/>
            <a:endCxn id="616"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620" name="Google Shape;620;p62"/>
          <p:cNvCxnSpPr>
            <a:stCxn id="606" idx="2"/>
            <a:endCxn id="617"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621" name="Google Shape;621;p62"/>
          <p:cNvCxnSpPr>
            <a:stCxn id="606" idx="3"/>
            <a:endCxn id="618"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622" name="Google Shape;622;p62"/>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623" name="Google Shape;623;p62"/>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624" name="Google Shape;624;p62"/>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625" name="Google Shape;625;p62"/>
          <p:cNvCxnSpPr>
            <a:endCxn id="615"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626" name="Google Shape;626;p62"/>
          <p:cNvCxnSpPr>
            <a:endCxn id="623"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627" name="Google Shape;627;p62"/>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grpSp>
        <p:nvGrpSpPr>
          <p:cNvPr id="628" name="Google Shape;628;p62"/>
          <p:cNvGrpSpPr/>
          <p:nvPr/>
        </p:nvGrpSpPr>
        <p:grpSpPr>
          <a:xfrm>
            <a:off x="6188738" y="3883072"/>
            <a:ext cx="685812" cy="1008078"/>
            <a:chOff x="315563" y="3883072"/>
            <a:chExt cx="685812" cy="1008078"/>
          </a:xfrm>
        </p:grpSpPr>
        <p:pic>
          <p:nvPicPr>
            <p:cNvPr descr="Sunglasses face outline" id="629" name="Google Shape;629;p62"/>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630" name="Google Shape;630;p62"/>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636" name="Google Shape;636;p63"/>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have a repository with 5 commits now, moving forward from one commit to the next, on our main branch. Our exact position in this commit history is called our HEAD. </a:t>
            </a:r>
            <a:endParaRPr sz="1600"/>
          </a:p>
          <a:p>
            <a:pPr indent="0" lvl="0" marL="0" rtl="0" algn="l">
              <a:spcBef>
                <a:spcPts val="1600"/>
              </a:spcBef>
              <a:spcAft>
                <a:spcPts val="1600"/>
              </a:spcAft>
              <a:buNone/>
            </a:pPr>
            <a:r>
              <a:t/>
            </a:r>
            <a:endParaRPr/>
          </a:p>
        </p:txBody>
      </p:sp>
      <p:pic>
        <p:nvPicPr>
          <p:cNvPr descr="Database" id="637" name="Google Shape;637;p63"/>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638" name="Google Shape;638;p63"/>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639" name="Google Shape;639;p63"/>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640" name="Google Shape;640;p63"/>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641" name="Google Shape;641;p63"/>
          <p:cNvCxnSpPr>
            <a:endCxn id="639"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642" name="Google Shape;642;p63"/>
          <p:cNvCxnSpPr>
            <a:endCxn id="638"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643" name="Google Shape;643;p63"/>
          <p:cNvCxnSpPr>
            <a:endCxn id="640"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644" name="Google Shape;644;p63"/>
          <p:cNvCxnSpPr>
            <a:endCxn id="645"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646" name="Google Shape;646;p63"/>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647" name="Google Shape;647;p63"/>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648" name="Google Shape;648;p63"/>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649" name="Google Shape;649;p63"/>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650" name="Google Shape;650;p63"/>
          <p:cNvCxnSpPr>
            <a:stCxn id="637" idx="1"/>
            <a:endCxn id="647"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651" name="Google Shape;651;p63"/>
          <p:cNvCxnSpPr>
            <a:stCxn id="637" idx="2"/>
            <a:endCxn id="648"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652" name="Google Shape;652;p63"/>
          <p:cNvCxnSpPr>
            <a:stCxn id="637" idx="3"/>
            <a:endCxn id="649"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653" name="Google Shape;653;p63"/>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654" name="Google Shape;654;p63"/>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655" name="Google Shape;655;p63"/>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656" name="Google Shape;656;p63"/>
          <p:cNvCxnSpPr>
            <a:endCxn id="646"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657" name="Google Shape;657;p63"/>
          <p:cNvCxnSpPr>
            <a:endCxn id="654"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658" name="Google Shape;658;p63"/>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grpSp>
        <p:nvGrpSpPr>
          <p:cNvPr id="659" name="Google Shape;659;p63"/>
          <p:cNvGrpSpPr/>
          <p:nvPr/>
        </p:nvGrpSpPr>
        <p:grpSpPr>
          <a:xfrm>
            <a:off x="8148388" y="3883072"/>
            <a:ext cx="685812" cy="1008078"/>
            <a:chOff x="315563" y="3883072"/>
            <a:chExt cx="685812" cy="1008078"/>
          </a:xfrm>
        </p:grpSpPr>
        <p:pic>
          <p:nvPicPr>
            <p:cNvPr descr="Sunglasses face outline" id="660" name="Google Shape;660;p63"/>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661" name="Google Shape;661;p63"/>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667" name="Google Shape;667;p64"/>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At any time, however, we can turn back the clock, and check out one of our previous commits, by using the </a:t>
            </a:r>
            <a:r>
              <a:rPr lang="en" sz="1600">
                <a:solidFill>
                  <a:srgbClr val="FF00FF"/>
                </a:solidFill>
                <a:latin typeface="Consolas"/>
                <a:ea typeface="Consolas"/>
                <a:cs typeface="Consolas"/>
                <a:sym typeface="Consolas"/>
              </a:rPr>
              <a:t>git checkout [commit ID]</a:t>
            </a:r>
            <a:r>
              <a:rPr lang="en" sz="1600"/>
              <a:t> command. </a:t>
            </a:r>
            <a:endParaRPr sz="1600"/>
          </a:p>
          <a:p>
            <a:pPr indent="0" lvl="0" marL="0" rtl="0" algn="l">
              <a:spcBef>
                <a:spcPts val="1600"/>
              </a:spcBef>
              <a:spcAft>
                <a:spcPts val="1600"/>
              </a:spcAft>
              <a:buNone/>
            </a:pPr>
            <a:r>
              <a:t/>
            </a:r>
            <a:endParaRPr/>
          </a:p>
        </p:txBody>
      </p:sp>
      <p:pic>
        <p:nvPicPr>
          <p:cNvPr descr="Database" id="668" name="Google Shape;668;p64"/>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669" name="Google Shape;669;p64"/>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670" name="Google Shape;670;p64"/>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671" name="Google Shape;671;p64"/>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672" name="Google Shape;672;p64"/>
          <p:cNvCxnSpPr>
            <a:endCxn id="670"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673" name="Google Shape;673;p64"/>
          <p:cNvCxnSpPr>
            <a:endCxn id="669"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674" name="Google Shape;674;p64"/>
          <p:cNvCxnSpPr>
            <a:endCxn id="671"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675" name="Google Shape;675;p64"/>
          <p:cNvCxnSpPr>
            <a:endCxn id="676"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677" name="Google Shape;677;p64"/>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678" name="Google Shape;678;p64"/>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679" name="Google Shape;679;p64"/>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680" name="Google Shape;680;p64"/>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681" name="Google Shape;681;p64"/>
          <p:cNvCxnSpPr>
            <a:stCxn id="668" idx="1"/>
            <a:endCxn id="678"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682" name="Google Shape;682;p64"/>
          <p:cNvCxnSpPr>
            <a:stCxn id="668" idx="2"/>
            <a:endCxn id="679"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683" name="Google Shape;683;p64"/>
          <p:cNvCxnSpPr>
            <a:stCxn id="668" idx="3"/>
            <a:endCxn id="680"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684" name="Google Shape;684;p64"/>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685" name="Google Shape;685;p64"/>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686" name="Google Shape;686;p64"/>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687" name="Google Shape;687;p64"/>
          <p:cNvCxnSpPr>
            <a:endCxn id="677"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688" name="Google Shape;688;p64"/>
          <p:cNvCxnSpPr>
            <a:endCxn id="685"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689" name="Google Shape;689;p64"/>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grpSp>
        <p:nvGrpSpPr>
          <p:cNvPr id="690" name="Google Shape;690;p64"/>
          <p:cNvGrpSpPr/>
          <p:nvPr/>
        </p:nvGrpSpPr>
        <p:grpSpPr>
          <a:xfrm>
            <a:off x="8148388" y="3883072"/>
            <a:ext cx="685812" cy="1008078"/>
            <a:chOff x="315563" y="3883072"/>
            <a:chExt cx="685812" cy="1008078"/>
          </a:xfrm>
        </p:grpSpPr>
        <p:pic>
          <p:nvPicPr>
            <p:cNvPr descr="Sunglasses face outline" id="691" name="Google Shape;691;p64"/>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692" name="Google Shape;692;p64"/>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698" name="Google Shape;698;p65"/>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Say, for example, that we are not happy with our white base pizza. And we want to go back to a time when we only had the red base pizza. </a:t>
            </a:r>
            <a:r>
              <a:rPr b="1" lang="en" sz="1600">
                <a:solidFill>
                  <a:srgbClr val="1155CC"/>
                </a:solidFill>
              </a:rPr>
              <a:t>Which commit in this lineup would that be?</a:t>
            </a:r>
            <a:endParaRPr b="1" sz="1600">
              <a:solidFill>
                <a:srgbClr val="1155CC"/>
              </a:solidFill>
            </a:endParaRPr>
          </a:p>
          <a:p>
            <a:pPr indent="0" lvl="0" marL="0" rtl="0" algn="l">
              <a:spcBef>
                <a:spcPts val="1600"/>
              </a:spcBef>
              <a:spcAft>
                <a:spcPts val="1600"/>
              </a:spcAft>
              <a:buNone/>
            </a:pPr>
            <a:r>
              <a:t/>
            </a:r>
            <a:endParaRPr/>
          </a:p>
        </p:txBody>
      </p:sp>
      <p:pic>
        <p:nvPicPr>
          <p:cNvPr descr="Database" id="699" name="Google Shape;699;p65"/>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700" name="Google Shape;700;p65"/>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701" name="Google Shape;701;p65"/>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702" name="Google Shape;702;p65"/>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703" name="Google Shape;703;p65"/>
          <p:cNvCxnSpPr>
            <a:endCxn id="701"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704" name="Google Shape;704;p65"/>
          <p:cNvCxnSpPr>
            <a:endCxn id="700"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705" name="Google Shape;705;p65"/>
          <p:cNvCxnSpPr>
            <a:endCxn id="702"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706" name="Google Shape;706;p65"/>
          <p:cNvCxnSpPr>
            <a:endCxn id="707"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708" name="Google Shape;708;p65"/>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709" name="Google Shape;709;p65"/>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710" name="Google Shape;710;p65"/>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711" name="Google Shape;711;p65"/>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712" name="Google Shape;712;p65"/>
          <p:cNvCxnSpPr>
            <a:stCxn id="699" idx="1"/>
            <a:endCxn id="709"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713" name="Google Shape;713;p65"/>
          <p:cNvCxnSpPr>
            <a:stCxn id="699" idx="2"/>
            <a:endCxn id="710"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714" name="Google Shape;714;p65"/>
          <p:cNvCxnSpPr>
            <a:stCxn id="699" idx="3"/>
            <a:endCxn id="711"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715" name="Google Shape;715;p65"/>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716" name="Google Shape;716;p65"/>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717" name="Google Shape;717;p65"/>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718" name="Google Shape;718;p65"/>
          <p:cNvCxnSpPr>
            <a:endCxn id="708"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719" name="Google Shape;719;p65"/>
          <p:cNvCxnSpPr>
            <a:endCxn id="716"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720" name="Google Shape;720;p65"/>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grpSp>
        <p:nvGrpSpPr>
          <p:cNvPr id="721" name="Google Shape;721;p65"/>
          <p:cNvGrpSpPr/>
          <p:nvPr/>
        </p:nvGrpSpPr>
        <p:grpSpPr>
          <a:xfrm>
            <a:off x="8148388" y="3883072"/>
            <a:ext cx="685812" cy="1008078"/>
            <a:chOff x="315563" y="3883072"/>
            <a:chExt cx="685812" cy="1008078"/>
          </a:xfrm>
        </p:grpSpPr>
        <p:pic>
          <p:nvPicPr>
            <p:cNvPr descr="Sunglasses face outline" id="722" name="Google Shape;722;p65"/>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723" name="Google Shape;723;p65"/>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729" name="Google Shape;729;p66"/>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Say, for example, that we are not happy with our white base pizza. And we want to go back to a time when we only had the red base pizza. </a:t>
            </a:r>
            <a:r>
              <a:rPr b="1" lang="en" sz="1600">
                <a:solidFill>
                  <a:srgbClr val="1155CC"/>
                </a:solidFill>
              </a:rPr>
              <a:t>I</a:t>
            </a:r>
            <a:r>
              <a:rPr b="1" lang="en" sz="1600">
                <a:solidFill>
                  <a:srgbClr val="1155CC"/>
                </a:solidFill>
              </a:rPr>
              <a:t>n this lineup, which commit would that be?</a:t>
            </a:r>
            <a:endParaRPr b="1" sz="1600">
              <a:solidFill>
                <a:srgbClr val="1155CC"/>
              </a:solidFill>
            </a:endParaRPr>
          </a:p>
          <a:p>
            <a:pPr indent="0" lvl="0" marL="0" rtl="0" algn="l">
              <a:spcBef>
                <a:spcPts val="1600"/>
              </a:spcBef>
              <a:spcAft>
                <a:spcPts val="1600"/>
              </a:spcAft>
              <a:buNone/>
            </a:pPr>
            <a:r>
              <a:t/>
            </a:r>
            <a:endParaRPr/>
          </a:p>
        </p:txBody>
      </p:sp>
      <p:pic>
        <p:nvPicPr>
          <p:cNvPr descr="Database" id="730" name="Google Shape;730;p66"/>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731" name="Google Shape;731;p66"/>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732" name="Google Shape;732;p66"/>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733" name="Google Shape;733;p66"/>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734" name="Google Shape;734;p66"/>
          <p:cNvCxnSpPr>
            <a:endCxn id="732"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735" name="Google Shape;735;p66"/>
          <p:cNvCxnSpPr>
            <a:endCxn id="731"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736" name="Google Shape;736;p66"/>
          <p:cNvCxnSpPr>
            <a:endCxn id="733"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737" name="Google Shape;737;p66"/>
          <p:cNvCxnSpPr>
            <a:endCxn id="738"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739" name="Google Shape;739;p66"/>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740" name="Google Shape;740;p66"/>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741" name="Google Shape;741;p66"/>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742" name="Google Shape;742;p66"/>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743" name="Google Shape;743;p66"/>
          <p:cNvCxnSpPr>
            <a:stCxn id="730" idx="1"/>
            <a:endCxn id="740"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744" name="Google Shape;744;p66"/>
          <p:cNvCxnSpPr>
            <a:stCxn id="730" idx="2"/>
            <a:endCxn id="741"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745" name="Google Shape;745;p66"/>
          <p:cNvCxnSpPr>
            <a:stCxn id="730" idx="3"/>
            <a:endCxn id="742"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746" name="Google Shape;746;p66"/>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747" name="Google Shape;747;p66"/>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748" name="Google Shape;748;p66"/>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749" name="Google Shape;749;p66"/>
          <p:cNvCxnSpPr>
            <a:endCxn id="739"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750" name="Google Shape;750;p66"/>
          <p:cNvCxnSpPr>
            <a:endCxn id="747"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751" name="Google Shape;751;p66"/>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grpSp>
        <p:nvGrpSpPr>
          <p:cNvPr id="752" name="Google Shape;752;p66"/>
          <p:cNvGrpSpPr/>
          <p:nvPr/>
        </p:nvGrpSpPr>
        <p:grpSpPr>
          <a:xfrm>
            <a:off x="8148388" y="3883072"/>
            <a:ext cx="685812" cy="1008078"/>
            <a:chOff x="315563" y="3883072"/>
            <a:chExt cx="685812" cy="1008078"/>
          </a:xfrm>
        </p:grpSpPr>
        <p:pic>
          <p:nvPicPr>
            <p:cNvPr descr="Sunglasses face outline" id="753" name="Google Shape;753;p66"/>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754" name="Google Shape;754;p66"/>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out your different commits </a:t>
            </a:r>
            <a:endParaRPr/>
          </a:p>
        </p:txBody>
      </p:sp>
      <p:sp>
        <p:nvSpPr>
          <p:cNvPr id="760" name="Google Shape;760;p67"/>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This takes you into a ‘</a:t>
            </a:r>
            <a:r>
              <a:rPr b="1" lang="en" sz="1600">
                <a:solidFill>
                  <a:schemeClr val="accent5"/>
                </a:solidFill>
              </a:rPr>
              <a:t>detached HEAD</a:t>
            </a:r>
            <a:r>
              <a:rPr lang="en" sz="1600"/>
              <a:t>’ state. It basically means that you have moved your head away from the most up to date version of your branch. </a:t>
            </a:r>
            <a:endParaRPr/>
          </a:p>
        </p:txBody>
      </p:sp>
      <p:pic>
        <p:nvPicPr>
          <p:cNvPr descr="Database" id="761" name="Google Shape;761;p67"/>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762" name="Google Shape;762;p67"/>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763" name="Google Shape;763;p67"/>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764" name="Google Shape;764;p67"/>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765" name="Google Shape;765;p67"/>
          <p:cNvCxnSpPr>
            <a:endCxn id="763"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766" name="Google Shape;766;p67"/>
          <p:cNvCxnSpPr>
            <a:endCxn id="762"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767" name="Google Shape;767;p67"/>
          <p:cNvCxnSpPr>
            <a:endCxn id="764"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768" name="Google Shape;768;p67"/>
          <p:cNvCxnSpPr>
            <a:endCxn id="769"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770" name="Google Shape;770;p67"/>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771" name="Google Shape;771;p67"/>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772" name="Google Shape;772;p67"/>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773" name="Google Shape;773;p67"/>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774" name="Google Shape;774;p67"/>
          <p:cNvCxnSpPr>
            <a:stCxn id="761" idx="1"/>
            <a:endCxn id="771"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775" name="Google Shape;775;p67"/>
          <p:cNvCxnSpPr>
            <a:stCxn id="761" idx="2"/>
            <a:endCxn id="772"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776" name="Google Shape;776;p67"/>
          <p:cNvCxnSpPr>
            <a:stCxn id="761" idx="3"/>
            <a:endCxn id="773"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777" name="Google Shape;777;p67"/>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778" name="Google Shape;778;p67"/>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779" name="Google Shape;779;p67"/>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780" name="Google Shape;780;p67"/>
          <p:cNvCxnSpPr>
            <a:endCxn id="770"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781" name="Google Shape;781;p67"/>
          <p:cNvCxnSpPr>
            <a:endCxn id="778"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782" name="Google Shape;782;p67"/>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grpSp>
        <p:nvGrpSpPr>
          <p:cNvPr id="783" name="Google Shape;783;p67"/>
          <p:cNvGrpSpPr/>
          <p:nvPr/>
        </p:nvGrpSpPr>
        <p:grpSpPr>
          <a:xfrm>
            <a:off x="8148388" y="3883072"/>
            <a:ext cx="685812" cy="1008078"/>
            <a:chOff x="315563" y="3883072"/>
            <a:chExt cx="685812" cy="1008078"/>
          </a:xfrm>
        </p:grpSpPr>
        <p:pic>
          <p:nvPicPr>
            <p:cNvPr descr="Sunglasses face outline" id="784" name="Google Shape;784;p67"/>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785" name="Google Shape;785;p67"/>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
        <p:nvSpPr>
          <p:cNvPr id="786" name="Google Shape;786;p67"/>
          <p:cNvSpPr/>
          <p:nvPr/>
        </p:nvSpPr>
        <p:spPr>
          <a:xfrm>
            <a:off x="311700" y="4235175"/>
            <a:ext cx="33360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7"/>
          <p:cNvSpPr txBox="1"/>
          <p:nvPr/>
        </p:nvSpPr>
        <p:spPr>
          <a:xfrm>
            <a:off x="311700" y="41946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checkout def6076</a:t>
            </a:r>
            <a:endParaRPr>
              <a:solidFill>
                <a:schemeClr val="lt1"/>
              </a:solidFill>
              <a:latin typeface="Consolas"/>
              <a:ea typeface="Consolas"/>
              <a:cs typeface="Consolas"/>
              <a:sym typeface="Consolas"/>
            </a:endParaRPr>
          </a:p>
        </p:txBody>
      </p:sp>
      <p:grpSp>
        <p:nvGrpSpPr>
          <p:cNvPr id="788" name="Google Shape;788;p67"/>
          <p:cNvGrpSpPr/>
          <p:nvPr/>
        </p:nvGrpSpPr>
        <p:grpSpPr>
          <a:xfrm>
            <a:off x="4229088" y="3883072"/>
            <a:ext cx="685812" cy="1008078"/>
            <a:chOff x="315563" y="3883072"/>
            <a:chExt cx="685812" cy="1008078"/>
          </a:xfrm>
        </p:grpSpPr>
        <p:pic>
          <p:nvPicPr>
            <p:cNvPr descr="Sunglasses face outline" id="789" name="Google Shape;789;p67"/>
            <p:cNvPicPr preferRelativeResize="0"/>
            <p:nvPr/>
          </p:nvPicPr>
          <p:blipFill rotWithShape="1">
            <a:blip r:embed="rId5">
              <a:alphaModFix/>
            </a:blip>
            <a:srcRect b="0" l="0" r="0" t="0"/>
            <a:stretch/>
          </p:blipFill>
          <p:spPr>
            <a:xfrm>
              <a:off x="315563" y="3883072"/>
              <a:ext cx="685800" cy="685800"/>
            </a:xfrm>
            <a:prstGeom prst="rect">
              <a:avLst/>
            </a:prstGeom>
            <a:noFill/>
            <a:ln>
              <a:noFill/>
            </a:ln>
          </p:spPr>
        </p:pic>
        <p:sp>
          <p:nvSpPr>
            <p:cNvPr id="790" name="Google Shape;790;p67"/>
            <p:cNvSpPr txBox="1"/>
            <p:nvPr/>
          </p:nvSpPr>
          <p:spPr>
            <a:xfrm>
              <a:off x="315575" y="4600750"/>
              <a:ext cx="685800" cy="2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HEAD</a:t>
              </a:r>
              <a:endParaRPr>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83"/>
                                        </p:tgtEl>
                                      </p:cBhvr>
                                    </p:animEffect>
                                    <p:set>
                                      <p:cBhvr>
                                        <p:cTn dur="1" fill="hold">
                                          <p:stCondLst>
                                            <p:cond delay="1000"/>
                                          </p:stCondLst>
                                        </p:cTn>
                                        <p:tgtEl>
                                          <p:spTgt spid="78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another Branch in the Repo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Branch</a:t>
            </a:r>
            <a:endParaRPr/>
          </a:p>
        </p:txBody>
      </p:sp>
      <p:sp>
        <p:nvSpPr>
          <p:cNvPr id="801" name="Google Shape;801;p69"/>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Say that we want to continue from here, and try out a green base recipe. First we can create a new branch, so we don’t mess anything up in the </a:t>
            </a:r>
            <a:r>
              <a:rPr lang="en" sz="1600">
                <a:solidFill>
                  <a:srgbClr val="FF00FF"/>
                </a:solidFill>
                <a:latin typeface="Consolas"/>
                <a:ea typeface="Consolas"/>
                <a:cs typeface="Consolas"/>
                <a:sym typeface="Consolas"/>
              </a:rPr>
              <a:t>main</a:t>
            </a:r>
            <a:r>
              <a:rPr lang="en" sz="1600"/>
              <a:t> branch. We call the new branch </a:t>
            </a:r>
            <a:r>
              <a:rPr lang="en" sz="1600">
                <a:solidFill>
                  <a:srgbClr val="FF00FF"/>
                </a:solidFill>
                <a:latin typeface="Consolas"/>
                <a:ea typeface="Consolas"/>
                <a:cs typeface="Consolas"/>
                <a:sym typeface="Consolas"/>
              </a:rPr>
              <a:t>green</a:t>
            </a:r>
            <a:r>
              <a:rPr lang="en" sz="1600"/>
              <a:t>.  </a:t>
            </a:r>
            <a:endParaRPr/>
          </a:p>
        </p:txBody>
      </p:sp>
      <p:pic>
        <p:nvPicPr>
          <p:cNvPr descr="Database" id="802" name="Google Shape;802;p69"/>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803" name="Google Shape;803;p69"/>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804" name="Google Shape;804;p69"/>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805" name="Google Shape;805;p69"/>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806" name="Google Shape;806;p69"/>
          <p:cNvCxnSpPr>
            <a:endCxn id="804"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807" name="Google Shape;807;p69"/>
          <p:cNvCxnSpPr>
            <a:endCxn id="803"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808" name="Google Shape;808;p69"/>
          <p:cNvCxnSpPr>
            <a:endCxn id="805"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809" name="Google Shape;809;p69"/>
          <p:cNvCxnSpPr>
            <a:endCxn id="810"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811" name="Google Shape;811;p69"/>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812" name="Google Shape;812;p69"/>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813" name="Google Shape;813;p69"/>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814" name="Google Shape;814;p69"/>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815" name="Google Shape;815;p69"/>
          <p:cNvCxnSpPr>
            <a:stCxn id="802" idx="1"/>
            <a:endCxn id="812"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816" name="Google Shape;816;p69"/>
          <p:cNvCxnSpPr>
            <a:stCxn id="802" idx="2"/>
            <a:endCxn id="813"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817" name="Google Shape;817;p69"/>
          <p:cNvCxnSpPr>
            <a:stCxn id="802" idx="3"/>
            <a:endCxn id="814"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818" name="Google Shape;818;p69"/>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819" name="Google Shape;819;p69"/>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820" name="Google Shape;820;p69"/>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821" name="Google Shape;821;p69"/>
          <p:cNvCxnSpPr>
            <a:endCxn id="811"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822" name="Google Shape;822;p69"/>
          <p:cNvCxnSpPr>
            <a:endCxn id="819"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823" name="Google Shape;823;p69"/>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
        <p:nvSpPr>
          <p:cNvPr id="824" name="Google Shape;824;p69"/>
          <p:cNvSpPr/>
          <p:nvPr/>
        </p:nvSpPr>
        <p:spPr>
          <a:xfrm>
            <a:off x="311700" y="4235175"/>
            <a:ext cx="33360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9"/>
          <p:cNvSpPr txBox="1"/>
          <p:nvPr/>
        </p:nvSpPr>
        <p:spPr>
          <a:xfrm>
            <a:off x="311700" y="41946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branch green</a:t>
            </a:r>
            <a:endParaRPr>
              <a:solidFill>
                <a:schemeClr val="lt1"/>
              </a:solidFill>
              <a:latin typeface="Consolas"/>
              <a:ea typeface="Consolas"/>
              <a:cs typeface="Consolas"/>
              <a:sym typeface="Consolas"/>
            </a:endParaRPr>
          </a:p>
        </p:txBody>
      </p:sp>
      <p:pic>
        <p:nvPicPr>
          <p:cNvPr descr="Sunglasses face outline" id="826" name="Google Shape;826;p69"/>
          <p:cNvPicPr preferRelativeResize="0"/>
          <p:nvPr/>
        </p:nvPicPr>
        <p:blipFill rotWithShape="1">
          <a:blip r:embed="rId5">
            <a:alphaModFix/>
          </a:blip>
          <a:srcRect b="0" l="0" r="0" t="0"/>
          <a:stretch/>
        </p:blipFill>
        <p:spPr>
          <a:xfrm>
            <a:off x="4231013" y="2930197"/>
            <a:ext cx="685800" cy="685800"/>
          </a:xfrm>
          <a:prstGeom prst="rect">
            <a:avLst/>
          </a:prstGeom>
          <a:noFill/>
          <a:ln>
            <a:noFill/>
          </a:ln>
        </p:spPr>
      </p:pic>
      <p:cxnSp>
        <p:nvCxnSpPr>
          <p:cNvPr id="827" name="Google Shape;827;p69"/>
          <p:cNvCxnSpPr>
            <a:endCxn id="828" idx="1"/>
          </p:cNvCxnSpPr>
          <p:nvPr/>
        </p:nvCxnSpPr>
        <p:spPr>
          <a:xfrm>
            <a:off x="4573856" y="3615951"/>
            <a:ext cx="1614900" cy="711900"/>
          </a:xfrm>
          <a:prstGeom prst="bentConnector3">
            <a:avLst>
              <a:gd fmla="val 370" name="adj1"/>
            </a:avLst>
          </a:prstGeom>
          <a:noFill/>
          <a:ln cap="flat" cmpd="sng" w="19050">
            <a:solidFill>
              <a:schemeClr val="accent5"/>
            </a:solidFill>
            <a:prstDash val="solid"/>
            <a:round/>
            <a:headEnd len="med" w="med" type="none"/>
            <a:tailEnd len="med" w="med" type="stealth"/>
          </a:ln>
        </p:spPr>
      </p:cxnSp>
      <p:sp>
        <p:nvSpPr>
          <p:cNvPr id="829" name="Google Shape;829;p69"/>
          <p:cNvSpPr txBox="1"/>
          <p:nvPr/>
        </p:nvSpPr>
        <p:spPr>
          <a:xfrm>
            <a:off x="18475" y="378942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G</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R</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Branch</a:t>
            </a:r>
            <a:endParaRPr/>
          </a:p>
        </p:txBody>
      </p:sp>
      <p:sp>
        <p:nvSpPr>
          <p:cNvPr id="835" name="Google Shape;835;p70"/>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Then we move our </a:t>
            </a:r>
            <a:r>
              <a:rPr lang="en" sz="1600">
                <a:solidFill>
                  <a:srgbClr val="FF00FF"/>
                </a:solidFill>
                <a:latin typeface="Consolas"/>
                <a:ea typeface="Consolas"/>
                <a:cs typeface="Consolas"/>
                <a:sym typeface="Consolas"/>
              </a:rPr>
              <a:t>HEAD</a:t>
            </a:r>
            <a:r>
              <a:rPr lang="en" sz="1600"/>
              <a:t> over to the </a:t>
            </a:r>
            <a:r>
              <a:rPr lang="en" sz="1600">
                <a:solidFill>
                  <a:srgbClr val="FF00FF"/>
                </a:solidFill>
                <a:latin typeface="Consolas"/>
                <a:ea typeface="Consolas"/>
                <a:cs typeface="Consolas"/>
                <a:sym typeface="Consolas"/>
              </a:rPr>
              <a:t>green</a:t>
            </a:r>
            <a:r>
              <a:rPr lang="en" sz="1600"/>
              <a:t> branch, by checking it out. </a:t>
            </a:r>
            <a:endParaRPr/>
          </a:p>
          <a:p>
            <a:pPr indent="0" lvl="0" marL="0" rtl="0" algn="l">
              <a:spcBef>
                <a:spcPts val="1600"/>
              </a:spcBef>
              <a:spcAft>
                <a:spcPts val="1600"/>
              </a:spcAft>
              <a:buNone/>
            </a:pPr>
            <a:r>
              <a:t/>
            </a:r>
            <a:endParaRPr sz="1600"/>
          </a:p>
        </p:txBody>
      </p:sp>
      <p:pic>
        <p:nvPicPr>
          <p:cNvPr descr="Database" id="836" name="Google Shape;836;p70"/>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837" name="Google Shape;837;p70"/>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838" name="Google Shape;838;p70"/>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839" name="Google Shape;839;p70"/>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840" name="Google Shape;840;p70"/>
          <p:cNvCxnSpPr>
            <a:endCxn id="838"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841" name="Google Shape;841;p70"/>
          <p:cNvCxnSpPr>
            <a:endCxn id="837"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842" name="Google Shape;842;p70"/>
          <p:cNvCxnSpPr>
            <a:endCxn id="839"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843" name="Google Shape;843;p70"/>
          <p:cNvCxnSpPr>
            <a:endCxn id="844"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845" name="Google Shape;845;p70"/>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846" name="Google Shape;846;p70"/>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847" name="Google Shape;847;p70"/>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848" name="Google Shape;848;p70"/>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849" name="Google Shape;849;p70"/>
          <p:cNvCxnSpPr>
            <a:stCxn id="836" idx="1"/>
            <a:endCxn id="846"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850" name="Google Shape;850;p70"/>
          <p:cNvCxnSpPr>
            <a:stCxn id="836" idx="2"/>
            <a:endCxn id="847"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851" name="Google Shape;851;p70"/>
          <p:cNvCxnSpPr>
            <a:stCxn id="836" idx="3"/>
            <a:endCxn id="848"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852" name="Google Shape;852;p70"/>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853" name="Google Shape;853;p70"/>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854" name="Google Shape;854;p70"/>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855" name="Google Shape;855;p70"/>
          <p:cNvCxnSpPr>
            <a:endCxn id="845"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856" name="Google Shape;856;p70"/>
          <p:cNvCxnSpPr>
            <a:endCxn id="853"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857" name="Google Shape;857;p70"/>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
        <p:nvSpPr>
          <p:cNvPr id="858" name="Google Shape;858;p70"/>
          <p:cNvSpPr/>
          <p:nvPr/>
        </p:nvSpPr>
        <p:spPr>
          <a:xfrm>
            <a:off x="311700" y="4235175"/>
            <a:ext cx="33360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0"/>
          <p:cNvSpPr txBox="1"/>
          <p:nvPr/>
        </p:nvSpPr>
        <p:spPr>
          <a:xfrm>
            <a:off x="311700" y="41946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checkout green</a:t>
            </a:r>
            <a:endParaRPr>
              <a:solidFill>
                <a:schemeClr val="lt1"/>
              </a:solidFill>
              <a:latin typeface="Consolas"/>
              <a:ea typeface="Consolas"/>
              <a:cs typeface="Consolas"/>
              <a:sym typeface="Consolas"/>
            </a:endParaRPr>
          </a:p>
        </p:txBody>
      </p:sp>
      <p:pic>
        <p:nvPicPr>
          <p:cNvPr descr="Sunglasses face outline" id="860" name="Google Shape;860;p70"/>
          <p:cNvPicPr preferRelativeResize="0"/>
          <p:nvPr/>
        </p:nvPicPr>
        <p:blipFill rotWithShape="1">
          <a:blip r:embed="rId5">
            <a:alphaModFix/>
          </a:blip>
          <a:srcRect b="0" l="0" r="0" t="0"/>
          <a:stretch/>
        </p:blipFill>
        <p:spPr>
          <a:xfrm>
            <a:off x="4231013" y="2930197"/>
            <a:ext cx="685800" cy="685800"/>
          </a:xfrm>
          <a:prstGeom prst="rect">
            <a:avLst/>
          </a:prstGeom>
          <a:noFill/>
          <a:ln>
            <a:noFill/>
          </a:ln>
        </p:spPr>
      </p:pic>
      <p:cxnSp>
        <p:nvCxnSpPr>
          <p:cNvPr id="861" name="Google Shape;861;p70"/>
          <p:cNvCxnSpPr>
            <a:endCxn id="862" idx="1"/>
          </p:cNvCxnSpPr>
          <p:nvPr/>
        </p:nvCxnSpPr>
        <p:spPr>
          <a:xfrm>
            <a:off x="4573856" y="3615951"/>
            <a:ext cx="1614900" cy="711900"/>
          </a:xfrm>
          <a:prstGeom prst="bentConnector3">
            <a:avLst>
              <a:gd fmla="val 370" name="adj1"/>
            </a:avLst>
          </a:prstGeom>
          <a:noFill/>
          <a:ln cap="flat" cmpd="sng" w="19050">
            <a:solidFill>
              <a:schemeClr val="accent5"/>
            </a:solidFill>
            <a:prstDash val="solid"/>
            <a:round/>
            <a:headEnd len="med" w="med" type="none"/>
            <a:tailEnd len="med" w="med" type="stealth"/>
          </a:ln>
        </p:spPr>
      </p:cxnSp>
      <p:pic>
        <p:nvPicPr>
          <p:cNvPr descr="Sunglasses face outline" id="863" name="Google Shape;863;p70"/>
          <p:cNvPicPr preferRelativeResize="0"/>
          <p:nvPr/>
        </p:nvPicPr>
        <p:blipFill rotWithShape="1">
          <a:blip r:embed="rId5">
            <a:alphaModFix/>
          </a:blip>
          <a:srcRect b="0" l="0" r="0" t="0"/>
          <a:stretch/>
        </p:blipFill>
        <p:spPr>
          <a:xfrm>
            <a:off x="4233238" y="3984947"/>
            <a:ext cx="685800" cy="685800"/>
          </a:xfrm>
          <a:prstGeom prst="rect">
            <a:avLst/>
          </a:prstGeom>
          <a:noFill/>
          <a:ln>
            <a:noFill/>
          </a:ln>
        </p:spPr>
      </p:pic>
      <p:sp>
        <p:nvSpPr>
          <p:cNvPr id="864" name="Google Shape;864;p70"/>
          <p:cNvSpPr txBox="1"/>
          <p:nvPr/>
        </p:nvSpPr>
        <p:spPr>
          <a:xfrm>
            <a:off x="18475" y="378942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G</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R</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860"/>
                                        </p:tgtEl>
                                      </p:cBhvr>
                                    </p:animEffect>
                                    <p:set>
                                      <p:cBhvr>
                                        <p:cTn dur="1" fill="hold">
                                          <p:stCondLst>
                                            <p:cond delay="1000"/>
                                          </p:stCondLst>
                                        </p:cTn>
                                        <p:tgtEl>
                                          <p:spTgt spid="86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000"/>
                                        <p:tgtEl>
                                          <p:spTgt spid="8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Branch</a:t>
            </a:r>
            <a:endParaRPr/>
          </a:p>
        </p:txBody>
      </p:sp>
      <p:sp>
        <p:nvSpPr>
          <p:cNvPr id="870" name="Google Shape;870;p71"/>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make our changes, and finally commit them to the branch we’re on (here: </a:t>
            </a:r>
            <a:r>
              <a:rPr lang="en" sz="1600">
                <a:solidFill>
                  <a:srgbClr val="FF00FF"/>
                </a:solidFill>
                <a:latin typeface="Consolas"/>
                <a:ea typeface="Consolas"/>
                <a:cs typeface="Consolas"/>
                <a:sym typeface="Consolas"/>
              </a:rPr>
              <a:t>green</a:t>
            </a:r>
            <a:r>
              <a:rPr lang="en" sz="1600"/>
              <a:t>). </a:t>
            </a:r>
            <a:endParaRPr/>
          </a:p>
        </p:txBody>
      </p:sp>
      <p:pic>
        <p:nvPicPr>
          <p:cNvPr descr="Database" id="871" name="Google Shape;871;p71"/>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872" name="Google Shape;872;p71"/>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873" name="Google Shape;873;p71"/>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874" name="Google Shape;874;p71"/>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875" name="Google Shape;875;p71"/>
          <p:cNvCxnSpPr>
            <a:endCxn id="873"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876" name="Google Shape;876;p71"/>
          <p:cNvCxnSpPr>
            <a:endCxn id="872"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877" name="Google Shape;877;p71"/>
          <p:cNvCxnSpPr>
            <a:endCxn id="874"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878" name="Google Shape;878;p71"/>
          <p:cNvCxnSpPr>
            <a:endCxn id="879"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880" name="Google Shape;880;p71"/>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881" name="Google Shape;881;p71"/>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882" name="Google Shape;882;p71"/>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883" name="Google Shape;883;p71"/>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884" name="Google Shape;884;p71"/>
          <p:cNvCxnSpPr>
            <a:stCxn id="871" idx="1"/>
            <a:endCxn id="881"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885" name="Google Shape;885;p71"/>
          <p:cNvCxnSpPr>
            <a:stCxn id="871" idx="2"/>
            <a:endCxn id="882"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886" name="Google Shape;886;p71"/>
          <p:cNvCxnSpPr>
            <a:stCxn id="871" idx="3"/>
            <a:endCxn id="883"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887" name="Google Shape;887;p71"/>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888" name="Google Shape;888;p71"/>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889" name="Google Shape;889;p71"/>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890" name="Google Shape;890;p71"/>
          <p:cNvCxnSpPr>
            <a:endCxn id="880"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891" name="Google Shape;891;p71"/>
          <p:cNvCxnSpPr>
            <a:endCxn id="888"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892" name="Google Shape;892;p71"/>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
        <p:nvSpPr>
          <p:cNvPr id="893" name="Google Shape;893;p71"/>
          <p:cNvSpPr/>
          <p:nvPr/>
        </p:nvSpPr>
        <p:spPr>
          <a:xfrm>
            <a:off x="311700" y="4235175"/>
            <a:ext cx="33360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1"/>
          <p:cNvSpPr txBox="1"/>
          <p:nvPr/>
        </p:nvSpPr>
        <p:spPr>
          <a:xfrm>
            <a:off x="311700" y="41946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commit -m ‘green base pizza’</a:t>
            </a:r>
            <a:endParaRPr>
              <a:solidFill>
                <a:schemeClr val="lt1"/>
              </a:solidFill>
              <a:latin typeface="Consolas"/>
              <a:ea typeface="Consolas"/>
              <a:cs typeface="Consolas"/>
              <a:sym typeface="Consolas"/>
            </a:endParaRPr>
          </a:p>
        </p:txBody>
      </p:sp>
      <p:pic>
        <p:nvPicPr>
          <p:cNvPr descr="Clipboard Mixed" id="895" name="Google Shape;895;p71"/>
          <p:cNvPicPr preferRelativeResize="0"/>
          <p:nvPr/>
        </p:nvPicPr>
        <p:blipFill rotWithShape="1">
          <a:blip r:embed="rId4">
            <a:alphaModFix/>
          </a:blip>
          <a:srcRect b="0" l="0" r="0" t="0"/>
          <a:stretch/>
        </p:blipFill>
        <p:spPr>
          <a:xfrm>
            <a:off x="6188756" y="3984951"/>
            <a:ext cx="685800" cy="685800"/>
          </a:xfrm>
          <a:prstGeom prst="rect">
            <a:avLst/>
          </a:prstGeom>
          <a:noFill/>
          <a:ln>
            <a:noFill/>
          </a:ln>
        </p:spPr>
      </p:pic>
      <p:cxnSp>
        <p:nvCxnSpPr>
          <p:cNvPr id="896" name="Google Shape;896;p71"/>
          <p:cNvCxnSpPr>
            <a:endCxn id="895" idx="1"/>
          </p:cNvCxnSpPr>
          <p:nvPr/>
        </p:nvCxnSpPr>
        <p:spPr>
          <a:xfrm>
            <a:off x="4573856" y="3615951"/>
            <a:ext cx="1614900" cy="711900"/>
          </a:xfrm>
          <a:prstGeom prst="bentConnector3">
            <a:avLst>
              <a:gd fmla="val 370" name="adj1"/>
            </a:avLst>
          </a:prstGeom>
          <a:noFill/>
          <a:ln cap="flat" cmpd="sng" w="19050">
            <a:solidFill>
              <a:schemeClr val="accent5"/>
            </a:solidFill>
            <a:prstDash val="solid"/>
            <a:round/>
            <a:headEnd len="med" w="med" type="none"/>
            <a:tailEnd len="med" w="med" type="stealth"/>
          </a:ln>
        </p:spPr>
      </p:cxnSp>
      <p:pic>
        <p:nvPicPr>
          <p:cNvPr descr="Sunglasses face outline" id="897" name="Google Shape;897;p71"/>
          <p:cNvPicPr preferRelativeResize="0"/>
          <p:nvPr/>
        </p:nvPicPr>
        <p:blipFill rotWithShape="1">
          <a:blip r:embed="rId5">
            <a:alphaModFix/>
          </a:blip>
          <a:srcRect b="0" l="0" r="0" t="0"/>
          <a:stretch/>
        </p:blipFill>
        <p:spPr>
          <a:xfrm>
            <a:off x="4233238" y="3984947"/>
            <a:ext cx="685800" cy="685800"/>
          </a:xfrm>
          <a:prstGeom prst="rect">
            <a:avLst/>
          </a:prstGeom>
          <a:noFill/>
          <a:ln>
            <a:noFill/>
          </a:ln>
        </p:spPr>
      </p:pic>
      <p:sp>
        <p:nvSpPr>
          <p:cNvPr id="898" name="Google Shape;898;p71"/>
          <p:cNvSpPr txBox="1"/>
          <p:nvPr/>
        </p:nvSpPr>
        <p:spPr>
          <a:xfrm>
            <a:off x="18475" y="378942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G</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R</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a:solidFill>
                <a:srgbClr val="202122"/>
              </a:solidFill>
            </a:endParaRPr>
          </a:p>
          <a:p>
            <a:pPr indent="0" lvl="0" marL="0" rtl="0" algn="l">
              <a:spcBef>
                <a:spcPts val="1600"/>
              </a:spcBef>
              <a:spcAft>
                <a:spcPts val="0"/>
              </a:spcAft>
              <a:buNone/>
            </a:pPr>
            <a:r>
              <a:t/>
            </a:r>
            <a:endParaRPr b="1" i="1">
              <a:solidFill>
                <a:srgbClr val="202122"/>
              </a:solidFill>
            </a:endParaRPr>
          </a:p>
          <a:p>
            <a:pPr indent="0" lvl="0" marL="0" rtl="0" algn="just">
              <a:spcBef>
                <a:spcPts val="1600"/>
              </a:spcBef>
              <a:spcAft>
                <a:spcPts val="0"/>
              </a:spcAft>
              <a:buNone/>
            </a:pPr>
            <a:r>
              <a:rPr b="1" i="1" lang="en">
                <a:solidFill>
                  <a:srgbClr val="202122"/>
                </a:solidFill>
              </a:rPr>
              <a:t>Git</a:t>
            </a:r>
            <a:r>
              <a:rPr i="1" lang="en">
                <a:solidFill>
                  <a:srgbClr val="202122"/>
                </a:solidFill>
                <a:highlight>
                  <a:srgbClr val="FFFFFF"/>
                </a:highlight>
              </a:rPr>
              <a:t> is a </a:t>
            </a:r>
            <a:r>
              <a:rPr i="1" lang="en">
                <a:solidFill>
                  <a:srgbClr val="202122"/>
                </a:solidFill>
              </a:rPr>
              <a:t>distributed version-control</a:t>
            </a:r>
            <a:r>
              <a:rPr i="1" lang="en">
                <a:solidFill>
                  <a:srgbClr val="202122"/>
                </a:solidFill>
                <a:highlight>
                  <a:srgbClr val="FFFFFF"/>
                </a:highlight>
              </a:rPr>
              <a:t> system for tracking changes in </a:t>
            </a:r>
            <a:r>
              <a:rPr i="1" lang="en">
                <a:solidFill>
                  <a:srgbClr val="202122"/>
                </a:solidFill>
              </a:rPr>
              <a:t>source code</a:t>
            </a:r>
            <a:r>
              <a:rPr i="1" lang="en">
                <a:solidFill>
                  <a:srgbClr val="202122"/>
                </a:solidFill>
                <a:highlight>
                  <a:srgbClr val="FFFFFF"/>
                </a:highlight>
              </a:rPr>
              <a:t> during </a:t>
            </a:r>
            <a:r>
              <a:rPr i="1" lang="en">
                <a:solidFill>
                  <a:srgbClr val="202122"/>
                </a:solidFill>
              </a:rPr>
              <a:t>software development</a:t>
            </a:r>
            <a:r>
              <a:rPr i="1" lang="en">
                <a:solidFill>
                  <a:srgbClr val="202122"/>
                </a:solidFill>
                <a:highlight>
                  <a:srgbClr val="FFFFFF"/>
                </a:highlight>
              </a:rPr>
              <a:t>.</a:t>
            </a:r>
            <a:r>
              <a:rPr baseline="30000" i="1" lang="en">
                <a:solidFill>
                  <a:srgbClr val="202122"/>
                </a:solidFill>
              </a:rPr>
              <a:t> </a:t>
            </a:r>
            <a:r>
              <a:rPr i="1" lang="en">
                <a:solidFill>
                  <a:srgbClr val="202122"/>
                </a:solidFill>
                <a:highlight>
                  <a:srgbClr val="FFFFFF"/>
                </a:highlight>
              </a:rPr>
              <a:t>It is designed for coordinating work among </a:t>
            </a:r>
            <a:r>
              <a:rPr i="1" lang="en">
                <a:solidFill>
                  <a:srgbClr val="202122"/>
                </a:solidFill>
              </a:rPr>
              <a:t>programmers</a:t>
            </a:r>
            <a:r>
              <a:rPr i="1" lang="en">
                <a:solidFill>
                  <a:srgbClr val="202122"/>
                </a:solidFill>
                <a:highlight>
                  <a:srgbClr val="FFFFFF"/>
                </a:highlight>
              </a:rPr>
              <a:t>, but it can be used to track changes in any set of </a:t>
            </a:r>
            <a:r>
              <a:rPr i="1" lang="en">
                <a:solidFill>
                  <a:srgbClr val="202122"/>
                </a:solidFill>
              </a:rPr>
              <a:t>files</a:t>
            </a:r>
            <a:r>
              <a:rPr i="1" lang="en">
                <a:solidFill>
                  <a:srgbClr val="202122"/>
                </a:solidFill>
                <a:highlight>
                  <a:srgbClr val="FFFFFF"/>
                </a:highlight>
              </a:rPr>
              <a:t>. Its goals include speed, </a:t>
            </a:r>
            <a:r>
              <a:rPr i="1" lang="en">
                <a:solidFill>
                  <a:srgbClr val="202122"/>
                </a:solidFill>
              </a:rPr>
              <a:t>data integrity</a:t>
            </a:r>
            <a:r>
              <a:rPr i="1" lang="en">
                <a:solidFill>
                  <a:srgbClr val="202122"/>
                </a:solidFill>
                <a:highlight>
                  <a:srgbClr val="FFFFFF"/>
                </a:highlight>
              </a:rPr>
              <a:t>, and support for distributed, non-linear workflows.</a:t>
            </a:r>
            <a:endParaRPr i="1">
              <a:solidFill>
                <a:srgbClr val="202122"/>
              </a:solidFill>
              <a:highlight>
                <a:srgbClr val="FFFFFF"/>
              </a:highlight>
            </a:endParaRPr>
          </a:p>
          <a:p>
            <a:pPr indent="0" lvl="0" marL="0" rtl="0" algn="r">
              <a:spcBef>
                <a:spcPts val="1600"/>
              </a:spcBef>
              <a:spcAft>
                <a:spcPts val="1600"/>
              </a:spcAft>
              <a:buNone/>
            </a:pPr>
            <a:r>
              <a:rPr lang="en">
                <a:solidFill>
                  <a:srgbClr val="202122"/>
                </a:solidFill>
                <a:highlight>
                  <a:srgbClr val="FFFFFF"/>
                </a:highlight>
              </a:rPr>
              <a:t>(Wikipedia)</a:t>
            </a:r>
            <a:endParaRPr>
              <a:solidFill>
                <a:srgbClr val="202122"/>
              </a:solidFill>
              <a:highlight>
                <a:srgbClr val="FFFFFF"/>
              </a:high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Branch</a:t>
            </a:r>
            <a:endParaRPr/>
          </a:p>
        </p:txBody>
      </p:sp>
      <p:sp>
        <p:nvSpPr>
          <p:cNvPr id="904" name="Google Shape;904;p72"/>
          <p:cNvSpPr txBox="1"/>
          <p:nvPr>
            <p:ph idx="1" type="body"/>
          </p:nvPr>
        </p:nvSpPr>
        <p:spPr>
          <a:xfrm>
            <a:off x="311700" y="1152475"/>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make our changes, and finally commit them to the branch we’re on (here: </a:t>
            </a:r>
            <a:r>
              <a:rPr lang="en" sz="1600">
                <a:solidFill>
                  <a:srgbClr val="FF00FF"/>
                </a:solidFill>
                <a:latin typeface="Consolas"/>
                <a:ea typeface="Consolas"/>
                <a:cs typeface="Consolas"/>
                <a:sym typeface="Consolas"/>
              </a:rPr>
              <a:t>green</a:t>
            </a:r>
            <a:r>
              <a:rPr lang="en" sz="1600"/>
              <a:t>). Our HEAD moves forward on the green branch.  </a:t>
            </a:r>
            <a:endParaRPr/>
          </a:p>
        </p:txBody>
      </p:sp>
      <p:pic>
        <p:nvPicPr>
          <p:cNvPr descr="Database" id="905" name="Google Shape;905;p72"/>
          <p:cNvPicPr preferRelativeResize="0"/>
          <p:nvPr/>
        </p:nvPicPr>
        <p:blipFill rotWithShape="1">
          <a:blip r:embed="rId3">
            <a:alphaModFix/>
          </a:blip>
          <a:srcRect b="0" l="0" r="0" t="0"/>
          <a:stretch/>
        </p:blipFill>
        <p:spPr>
          <a:xfrm>
            <a:off x="4232943" y="1733548"/>
            <a:ext cx="685800" cy="685800"/>
          </a:xfrm>
          <a:prstGeom prst="rect">
            <a:avLst/>
          </a:prstGeom>
          <a:noFill/>
          <a:ln>
            <a:noFill/>
          </a:ln>
        </p:spPr>
      </p:pic>
      <p:pic>
        <p:nvPicPr>
          <p:cNvPr descr="Clipboard Mixed" id="906" name="Google Shape;906;p72"/>
          <p:cNvPicPr preferRelativeResize="0"/>
          <p:nvPr/>
        </p:nvPicPr>
        <p:blipFill rotWithShape="1">
          <a:blip r:embed="rId4">
            <a:alphaModFix/>
          </a:blip>
          <a:srcRect b="0" l="0" r="0" t="0"/>
          <a:stretch/>
        </p:blipFill>
        <p:spPr>
          <a:xfrm>
            <a:off x="4231031" y="2930201"/>
            <a:ext cx="685800" cy="685800"/>
          </a:xfrm>
          <a:prstGeom prst="rect">
            <a:avLst/>
          </a:prstGeom>
          <a:noFill/>
          <a:ln>
            <a:noFill/>
          </a:ln>
        </p:spPr>
      </p:pic>
      <p:pic>
        <p:nvPicPr>
          <p:cNvPr descr="Clipboard Mixed" id="907" name="Google Shape;907;p72"/>
          <p:cNvPicPr preferRelativeResize="0"/>
          <p:nvPr/>
        </p:nvPicPr>
        <p:blipFill rotWithShape="1">
          <a:blip r:embed="rId4">
            <a:alphaModFix/>
          </a:blip>
          <a:srcRect b="0" l="0" r="0" t="0"/>
          <a:stretch/>
        </p:blipFill>
        <p:spPr>
          <a:xfrm>
            <a:off x="2273294" y="2930201"/>
            <a:ext cx="685800" cy="685800"/>
          </a:xfrm>
          <a:prstGeom prst="rect">
            <a:avLst/>
          </a:prstGeom>
          <a:noFill/>
          <a:ln>
            <a:noFill/>
          </a:ln>
        </p:spPr>
      </p:pic>
      <p:pic>
        <p:nvPicPr>
          <p:cNvPr descr="Clipboard Mixed" id="908" name="Google Shape;908;p72"/>
          <p:cNvPicPr preferRelativeResize="0"/>
          <p:nvPr/>
        </p:nvPicPr>
        <p:blipFill rotWithShape="1">
          <a:blip r:embed="rId4">
            <a:alphaModFix/>
          </a:blip>
          <a:srcRect b="0" l="0" r="0" t="0"/>
          <a:stretch/>
        </p:blipFill>
        <p:spPr>
          <a:xfrm>
            <a:off x="6188756" y="2930201"/>
            <a:ext cx="685800" cy="685800"/>
          </a:xfrm>
          <a:prstGeom prst="rect">
            <a:avLst/>
          </a:prstGeom>
          <a:noFill/>
          <a:ln>
            <a:noFill/>
          </a:ln>
        </p:spPr>
      </p:pic>
      <p:cxnSp>
        <p:nvCxnSpPr>
          <p:cNvPr id="909" name="Google Shape;909;p72"/>
          <p:cNvCxnSpPr>
            <a:endCxn id="907" idx="1"/>
          </p:cNvCxnSpPr>
          <p:nvPr/>
        </p:nvCxnSpPr>
        <p:spPr>
          <a:xfrm>
            <a:off x="1001294" y="3273101"/>
            <a:ext cx="1272000" cy="0"/>
          </a:xfrm>
          <a:prstGeom prst="straightConnector1">
            <a:avLst/>
          </a:prstGeom>
          <a:noFill/>
          <a:ln cap="flat" cmpd="sng" w="19050">
            <a:solidFill>
              <a:srgbClr val="FF0000"/>
            </a:solidFill>
            <a:prstDash val="solid"/>
            <a:round/>
            <a:headEnd len="med" w="med" type="none"/>
            <a:tailEnd len="med" w="med" type="stealth"/>
          </a:ln>
        </p:spPr>
      </p:cxnSp>
      <p:cxnSp>
        <p:nvCxnSpPr>
          <p:cNvPr id="910" name="Google Shape;910;p72"/>
          <p:cNvCxnSpPr>
            <a:endCxn id="906" idx="1"/>
          </p:cNvCxnSpPr>
          <p:nvPr/>
        </p:nvCxnSpPr>
        <p:spPr>
          <a:xfrm>
            <a:off x="2959031"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911" name="Google Shape;911;p72"/>
          <p:cNvCxnSpPr>
            <a:endCxn id="908" idx="1"/>
          </p:cNvCxnSpPr>
          <p:nvPr/>
        </p:nvCxnSpPr>
        <p:spPr>
          <a:xfrm>
            <a:off x="4916756" y="3273101"/>
            <a:ext cx="1272000" cy="0"/>
          </a:xfrm>
          <a:prstGeom prst="straightConnector1">
            <a:avLst/>
          </a:prstGeom>
          <a:noFill/>
          <a:ln cap="flat" cmpd="sng" w="19050">
            <a:solidFill>
              <a:schemeClr val="accent5"/>
            </a:solidFill>
            <a:prstDash val="solid"/>
            <a:round/>
            <a:headEnd len="med" w="med" type="none"/>
            <a:tailEnd len="med" w="med" type="stealth"/>
          </a:ln>
        </p:spPr>
      </p:cxnSp>
      <p:cxnSp>
        <p:nvCxnSpPr>
          <p:cNvPr id="912" name="Google Shape;912;p72"/>
          <p:cNvCxnSpPr>
            <a:endCxn id="913" idx="1"/>
          </p:cNvCxnSpPr>
          <p:nvPr/>
        </p:nvCxnSpPr>
        <p:spPr>
          <a:xfrm>
            <a:off x="6874493" y="3273104"/>
            <a:ext cx="1272000" cy="0"/>
          </a:xfrm>
          <a:prstGeom prst="straightConnector1">
            <a:avLst/>
          </a:prstGeom>
          <a:noFill/>
          <a:ln cap="flat" cmpd="sng" w="19050">
            <a:solidFill>
              <a:schemeClr val="accent5"/>
            </a:solidFill>
            <a:prstDash val="solid"/>
            <a:round/>
            <a:headEnd len="med" w="med" type="none"/>
            <a:tailEnd len="med" w="med" type="stealth"/>
          </a:ln>
        </p:spPr>
      </p:cxnSp>
      <p:sp>
        <p:nvSpPr>
          <p:cNvPr id="914" name="Google Shape;914;p72"/>
          <p:cNvSpPr txBox="1"/>
          <p:nvPr/>
        </p:nvSpPr>
        <p:spPr>
          <a:xfrm>
            <a:off x="3117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1</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280c3dc</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915" name="Google Shape;915;p72"/>
          <p:cNvSpPr txBox="1"/>
          <p:nvPr/>
        </p:nvSpPr>
        <p:spPr>
          <a:xfrm>
            <a:off x="227325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2</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8fdec55</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916" name="Google Shape;916;p72"/>
          <p:cNvSpPr txBox="1"/>
          <p:nvPr/>
        </p:nvSpPr>
        <p:spPr>
          <a:xfrm>
            <a:off x="4121500" y="2529675"/>
            <a:ext cx="9087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3</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def6076</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sp>
        <p:nvSpPr>
          <p:cNvPr id="917" name="Google Shape;917;p72"/>
          <p:cNvSpPr txBox="1"/>
          <p:nvPr/>
        </p:nvSpPr>
        <p:spPr>
          <a:xfrm>
            <a:off x="618875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4</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bd6df8a</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cxnSp>
        <p:nvCxnSpPr>
          <p:cNvPr id="918" name="Google Shape;918;p72"/>
          <p:cNvCxnSpPr>
            <a:stCxn id="905" idx="1"/>
            <a:endCxn id="915" idx="0"/>
          </p:cNvCxnSpPr>
          <p:nvPr/>
        </p:nvCxnSpPr>
        <p:spPr>
          <a:xfrm flipH="1">
            <a:off x="2727543" y="2076448"/>
            <a:ext cx="1505400" cy="453300"/>
          </a:xfrm>
          <a:prstGeom prst="bentConnector2">
            <a:avLst/>
          </a:prstGeom>
          <a:noFill/>
          <a:ln cap="flat" cmpd="sng" w="9525">
            <a:solidFill>
              <a:schemeClr val="dk2"/>
            </a:solidFill>
            <a:prstDash val="solid"/>
            <a:round/>
            <a:headEnd len="med" w="med" type="none"/>
            <a:tailEnd len="med" w="med" type="none"/>
          </a:ln>
        </p:spPr>
      </p:cxnSp>
      <p:cxnSp>
        <p:nvCxnSpPr>
          <p:cNvPr id="919" name="Google Shape;919;p72"/>
          <p:cNvCxnSpPr>
            <a:stCxn id="905" idx="2"/>
            <a:endCxn id="916" idx="0"/>
          </p:cNvCxnSpPr>
          <p:nvPr/>
        </p:nvCxnSpPr>
        <p:spPr>
          <a:xfrm flipH="1" rot="-5400000">
            <a:off x="4520943" y="2474248"/>
            <a:ext cx="1104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920" name="Google Shape;920;p72"/>
          <p:cNvCxnSpPr>
            <a:stCxn id="905" idx="3"/>
            <a:endCxn id="917" idx="0"/>
          </p:cNvCxnSpPr>
          <p:nvPr/>
        </p:nvCxnSpPr>
        <p:spPr>
          <a:xfrm>
            <a:off x="4918743" y="2076448"/>
            <a:ext cx="1703400" cy="484800"/>
          </a:xfrm>
          <a:prstGeom prst="bentConnector2">
            <a:avLst/>
          </a:prstGeom>
          <a:noFill/>
          <a:ln cap="flat" cmpd="sng" w="9525">
            <a:solidFill>
              <a:schemeClr val="dk2"/>
            </a:solidFill>
            <a:prstDash val="solid"/>
            <a:round/>
            <a:headEnd len="med" w="med" type="none"/>
            <a:tailEnd len="med" w="med" type="none"/>
          </a:ln>
        </p:spPr>
      </p:cxnSp>
      <p:pic>
        <p:nvPicPr>
          <p:cNvPr descr="Clipboard Mixed" id="921" name="Google Shape;921;p72"/>
          <p:cNvPicPr preferRelativeResize="0"/>
          <p:nvPr/>
        </p:nvPicPr>
        <p:blipFill rotWithShape="1">
          <a:blip r:embed="rId4">
            <a:alphaModFix/>
          </a:blip>
          <a:srcRect b="0" l="0" r="0" t="0"/>
          <a:stretch/>
        </p:blipFill>
        <p:spPr>
          <a:xfrm>
            <a:off x="315569" y="2930201"/>
            <a:ext cx="685800" cy="685800"/>
          </a:xfrm>
          <a:prstGeom prst="rect">
            <a:avLst/>
          </a:prstGeom>
          <a:noFill/>
          <a:ln>
            <a:noFill/>
          </a:ln>
        </p:spPr>
      </p:pic>
      <p:sp>
        <p:nvSpPr>
          <p:cNvPr id="922" name="Google Shape;922;p72"/>
          <p:cNvSpPr txBox="1"/>
          <p:nvPr/>
        </p:nvSpPr>
        <p:spPr>
          <a:xfrm>
            <a:off x="7965300" y="2561225"/>
            <a:ext cx="867000" cy="2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commit 5</a:t>
            </a:r>
            <a:endParaRPr sz="1200">
              <a:latin typeface="Consolas"/>
              <a:ea typeface="Consolas"/>
              <a:cs typeface="Consolas"/>
              <a:sym typeface="Consolas"/>
            </a:endParaRPr>
          </a:p>
          <a:p>
            <a:pPr indent="0" lvl="0" marL="0" rtl="0" algn="ctr">
              <a:lnSpc>
                <a:spcPct val="115000"/>
              </a:lnSpc>
              <a:spcBef>
                <a:spcPts val="0"/>
              </a:spcBef>
              <a:spcAft>
                <a:spcPts val="0"/>
              </a:spcAft>
              <a:buNone/>
            </a:pPr>
            <a:r>
              <a:rPr lang="en" sz="850">
                <a:solidFill>
                  <a:srgbClr val="9FA01C"/>
                </a:solidFill>
                <a:latin typeface="Consolas"/>
                <a:ea typeface="Consolas"/>
                <a:cs typeface="Consolas"/>
                <a:sym typeface="Consolas"/>
              </a:rPr>
              <a:t>a943435</a:t>
            </a:r>
            <a:endParaRPr sz="8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8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1200">
              <a:latin typeface="Consolas"/>
              <a:ea typeface="Consolas"/>
              <a:cs typeface="Consolas"/>
              <a:sym typeface="Consolas"/>
            </a:endParaRPr>
          </a:p>
        </p:txBody>
      </p:sp>
      <p:pic>
        <p:nvPicPr>
          <p:cNvPr descr="Clipboard Mixed" id="923" name="Google Shape;923;p72"/>
          <p:cNvPicPr preferRelativeResize="0"/>
          <p:nvPr/>
        </p:nvPicPr>
        <p:blipFill rotWithShape="1">
          <a:blip r:embed="rId4">
            <a:alphaModFix/>
          </a:blip>
          <a:srcRect b="0" l="0" r="0" t="0"/>
          <a:stretch/>
        </p:blipFill>
        <p:spPr>
          <a:xfrm>
            <a:off x="8146481" y="2930201"/>
            <a:ext cx="685800" cy="685800"/>
          </a:xfrm>
          <a:prstGeom prst="rect">
            <a:avLst/>
          </a:prstGeom>
          <a:noFill/>
          <a:ln>
            <a:noFill/>
          </a:ln>
        </p:spPr>
      </p:pic>
      <p:cxnSp>
        <p:nvCxnSpPr>
          <p:cNvPr id="924" name="Google Shape;924;p72"/>
          <p:cNvCxnSpPr>
            <a:endCxn id="914" idx="0"/>
          </p:cNvCxnSpPr>
          <p:nvPr/>
        </p:nvCxnSpPr>
        <p:spPr>
          <a:xfrm flipH="1">
            <a:off x="766050" y="2076375"/>
            <a:ext cx="3466800" cy="453300"/>
          </a:xfrm>
          <a:prstGeom prst="bentConnector2">
            <a:avLst/>
          </a:prstGeom>
          <a:noFill/>
          <a:ln cap="flat" cmpd="sng" w="9525">
            <a:solidFill>
              <a:schemeClr val="dk2"/>
            </a:solidFill>
            <a:prstDash val="solid"/>
            <a:round/>
            <a:headEnd len="med" w="med" type="none"/>
            <a:tailEnd len="med" w="med" type="none"/>
          </a:ln>
        </p:spPr>
      </p:cxnSp>
      <p:cxnSp>
        <p:nvCxnSpPr>
          <p:cNvPr id="925" name="Google Shape;925;p72"/>
          <p:cNvCxnSpPr>
            <a:endCxn id="922" idx="0"/>
          </p:cNvCxnSpPr>
          <p:nvPr/>
        </p:nvCxnSpPr>
        <p:spPr>
          <a:xfrm>
            <a:off x="4918800" y="2076425"/>
            <a:ext cx="3480000" cy="484800"/>
          </a:xfrm>
          <a:prstGeom prst="bentConnector2">
            <a:avLst/>
          </a:prstGeom>
          <a:noFill/>
          <a:ln cap="flat" cmpd="sng" w="9525">
            <a:solidFill>
              <a:schemeClr val="dk2"/>
            </a:solidFill>
            <a:prstDash val="solid"/>
            <a:round/>
            <a:headEnd len="med" w="med" type="none"/>
            <a:tailEnd len="med" w="med" type="none"/>
          </a:ln>
        </p:spPr>
      </p:cxnSp>
      <p:sp>
        <p:nvSpPr>
          <p:cNvPr id="926" name="Google Shape;926;p72"/>
          <p:cNvSpPr txBox="1"/>
          <p:nvPr/>
        </p:nvSpPr>
        <p:spPr>
          <a:xfrm>
            <a:off x="18475" y="261277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sp>
        <p:nvSpPr>
          <p:cNvPr id="927" name="Google Shape;927;p72"/>
          <p:cNvSpPr/>
          <p:nvPr/>
        </p:nvSpPr>
        <p:spPr>
          <a:xfrm>
            <a:off x="311700" y="4235175"/>
            <a:ext cx="33360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2"/>
          <p:cNvSpPr txBox="1"/>
          <p:nvPr/>
        </p:nvSpPr>
        <p:spPr>
          <a:xfrm>
            <a:off x="311700" y="41946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commit -m ‘green base pizza’</a:t>
            </a:r>
            <a:endParaRPr>
              <a:solidFill>
                <a:schemeClr val="lt1"/>
              </a:solidFill>
              <a:latin typeface="Consolas"/>
              <a:ea typeface="Consolas"/>
              <a:cs typeface="Consolas"/>
              <a:sym typeface="Consolas"/>
            </a:endParaRPr>
          </a:p>
        </p:txBody>
      </p:sp>
      <p:pic>
        <p:nvPicPr>
          <p:cNvPr descr="Clipboard Mixed" id="929" name="Google Shape;929;p72"/>
          <p:cNvPicPr preferRelativeResize="0"/>
          <p:nvPr/>
        </p:nvPicPr>
        <p:blipFill rotWithShape="1">
          <a:blip r:embed="rId4">
            <a:alphaModFix/>
          </a:blip>
          <a:srcRect b="0" l="0" r="0" t="0"/>
          <a:stretch/>
        </p:blipFill>
        <p:spPr>
          <a:xfrm>
            <a:off x="6188756" y="3984951"/>
            <a:ext cx="685800" cy="685800"/>
          </a:xfrm>
          <a:prstGeom prst="rect">
            <a:avLst/>
          </a:prstGeom>
          <a:noFill/>
          <a:ln>
            <a:noFill/>
          </a:ln>
        </p:spPr>
      </p:pic>
      <p:cxnSp>
        <p:nvCxnSpPr>
          <p:cNvPr id="930" name="Google Shape;930;p72"/>
          <p:cNvCxnSpPr>
            <a:endCxn id="929" idx="1"/>
          </p:cNvCxnSpPr>
          <p:nvPr/>
        </p:nvCxnSpPr>
        <p:spPr>
          <a:xfrm>
            <a:off x="4573856" y="3615951"/>
            <a:ext cx="1614900" cy="711900"/>
          </a:xfrm>
          <a:prstGeom prst="bentConnector3">
            <a:avLst>
              <a:gd fmla="val 370" name="adj1"/>
            </a:avLst>
          </a:prstGeom>
          <a:noFill/>
          <a:ln cap="flat" cmpd="sng" w="19050">
            <a:solidFill>
              <a:schemeClr val="accent5"/>
            </a:solidFill>
            <a:prstDash val="solid"/>
            <a:round/>
            <a:headEnd len="med" w="med" type="none"/>
            <a:tailEnd len="med" w="med" type="stealth"/>
          </a:ln>
        </p:spPr>
      </p:cxnSp>
      <p:pic>
        <p:nvPicPr>
          <p:cNvPr descr="Sunglasses face outline" id="931" name="Google Shape;931;p72"/>
          <p:cNvPicPr preferRelativeResize="0"/>
          <p:nvPr/>
        </p:nvPicPr>
        <p:blipFill rotWithShape="1">
          <a:blip r:embed="rId5">
            <a:alphaModFix/>
          </a:blip>
          <a:srcRect b="0" l="0" r="0" t="0"/>
          <a:stretch/>
        </p:blipFill>
        <p:spPr>
          <a:xfrm>
            <a:off x="4233238" y="3984947"/>
            <a:ext cx="685800" cy="685800"/>
          </a:xfrm>
          <a:prstGeom prst="rect">
            <a:avLst/>
          </a:prstGeom>
          <a:noFill/>
          <a:ln>
            <a:noFill/>
          </a:ln>
        </p:spPr>
      </p:pic>
      <p:sp>
        <p:nvSpPr>
          <p:cNvPr id="932" name="Google Shape;932;p72"/>
          <p:cNvSpPr txBox="1"/>
          <p:nvPr/>
        </p:nvSpPr>
        <p:spPr>
          <a:xfrm>
            <a:off x="18475" y="3789425"/>
            <a:ext cx="3030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G</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R</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p:txBody>
      </p:sp>
      <p:pic>
        <p:nvPicPr>
          <p:cNvPr descr="Sunglasses face outline" id="933" name="Google Shape;933;p72"/>
          <p:cNvPicPr preferRelativeResize="0"/>
          <p:nvPr/>
        </p:nvPicPr>
        <p:blipFill rotWithShape="1">
          <a:blip r:embed="rId5">
            <a:alphaModFix/>
          </a:blip>
          <a:srcRect b="0" l="0" r="0" t="0"/>
          <a:stretch/>
        </p:blipFill>
        <p:spPr>
          <a:xfrm>
            <a:off x="6188738" y="3948122"/>
            <a:ext cx="685800"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931"/>
                                        </p:tgtEl>
                                      </p:cBhvr>
                                    </p:animEffect>
                                    <p:set>
                                      <p:cBhvr>
                                        <p:cTn dur="1" fill="hold">
                                          <p:stCondLst>
                                            <p:cond delay="1000"/>
                                          </p:stCondLst>
                                        </p:cTn>
                                        <p:tgtEl>
                                          <p:spTgt spid="931"/>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000"/>
                                        <p:tgtEl>
                                          <p:spTgt spid="9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7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Merging Two Branches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 Two Banches</a:t>
            </a:r>
            <a:endParaRPr/>
          </a:p>
        </p:txBody>
      </p:sp>
      <p:pic>
        <p:nvPicPr>
          <p:cNvPr descr="Database" id="944" name="Google Shape;944;p74"/>
          <p:cNvPicPr preferRelativeResize="0"/>
          <p:nvPr/>
        </p:nvPicPr>
        <p:blipFill rotWithShape="1">
          <a:blip r:embed="rId3">
            <a:alphaModFix/>
          </a:blip>
          <a:srcRect b="0" l="0" r="0" t="0"/>
          <a:stretch/>
        </p:blipFill>
        <p:spPr>
          <a:xfrm>
            <a:off x="3211640" y="1733549"/>
            <a:ext cx="507180" cy="507181"/>
          </a:xfrm>
          <a:prstGeom prst="rect">
            <a:avLst/>
          </a:prstGeom>
          <a:noFill/>
          <a:ln>
            <a:noFill/>
          </a:ln>
        </p:spPr>
      </p:pic>
      <p:pic>
        <p:nvPicPr>
          <p:cNvPr descr="Clipboard Mixed" id="945" name="Google Shape;945;p74"/>
          <p:cNvPicPr preferRelativeResize="0"/>
          <p:nvPr/>
        </p:nvPicPr>
        <p:blipFill rotWithShape="1">
          <a:blip r:embed="rId4">
            <a:alphaModFix/>
          </a:blip>
          <a:srcRect b="0" l="0" r="0" t="0"/>
          <a:stretch/>
        </p:blipFill>
        <p:spPr>
          <a:xfrm>
            <a:off x="3210225" y="2618531"/>
            <a:ext cx="507180" cy="507181"/>
          </a:xfrm>
          <a:prstGeom prst="rect">
            <a:avLst/>
          </a:prstGeom>
          <a:noFill/>
          <a:ln>
            <a:noFill/>
          </a:ln>
        </p:spPr>
      </p:pic>
      <p:pic>
        <p:nvPicPr>
          <p:cNvPr descr="Clipboard Mixed" id="946" name="Google Shape;946;p74"/>
          <p:cNvPicPr preferRelativeResize="0"/>
          <p:nvPr/>
        </p:nvPicPr>
        <p:blipFill rotWithShape="1">
          <a:blip r:embed="rId4">
            <a:alphaModFix/>
          </a:blip>
          <a:srcRect b="0" l="0" r="0" t="0"/>
          <a:stretch/>
        </p:blipFill>
        <p:spPr>
          <a:xfrm>
            <a:off x="1762389" y="2618531"/>
            <a:ext cx="507180" cy="507181"/>
          </a:xfrm>
          <a:prstGeom prst="rect">
            <a:avLst/>
          </a:prstGeom>
          <a:noFill/>
          <a:ln>
            <a:noFill/>
          </a:ln>
        </p:spPr>
      </p:pic>
      <p:pic>
        <p:nvPicPr>
          <p:cNvPr descr="Clipboard Mixed" id="947" name="Google Shape;947;p74"/>
          <p:cNvPicPr preferRelativeResize="0"/>
          <p:nvPr/>
        </p:nvPicPr>
        <p:blipFill rotWithShape="1">
          <a:blip r:embed="rId4">
            <a:alphaModFix/>
          </a:blip>
          <a:srcRect b="0" l="0" r="0" t="0"/>
          <a:stretch/>
        </p:blipFill>
        <p:spPr>
          <a:xfrm>
            <a:off x="4658053" y="2618531"/>
            <a:ext cx="507180" cy="507181"/>
          </a:xfrm>
          <a:prstGeom prst="rect">
            <a:avLst/>
          </a:prstGeom>
          <a:noFill/>
          <a:ln>
            <a:noFill/>
          </a:ln>
        </p:spPr>
      </p:pic>
      <p:cxnSp>
        <p:nvCxnSpPr>
          <p:cNvPr id="948" name="Google Shape;948;p74"/>
          <p:cNvCxnSpPr>
            <a:endCxn id="946" idx="1"/>
          </p:cNvCxnSpPr>
          <p:nvPr/>
        </p:nvCxnSpPr>
        <p:spPr>
          <a:xfrm>
            <a:off x="821589" y="2872122"/>
            <a:ext cx="940800" cy="0"/>
          </a:xfrm>
          <a:prstGeom prst="straightConnector1">
            <a:avLst/>
          </a:prstGeom>
          <a:noFill/>
          <a:ln cap="flat" cmpd="sng" w="19050">
            <a:solidFill>
              <a:srgbClr val="FF0000"/>
            </a:solidFill>
            <a:prstDash val="solid"/>
            <a:round/>
            <a:headEnd len="med" w="med" type="none"/>
            <a:tailEnd len="med" w="med" type="stealth"/>
          </a:ln>
        </p:spPr>
      </p:cxnSp>
      <p:cxnSp>
        <p:nvCxnSpPr>
          <p:cNvPr id="949" name="Google Shape;949;p74"/>
          <p:cNvCxnSpPr>
            <a:endCxn id="945" idx="1"/>
          </p:cNvCxnSpPr>
          <p:nvPr/>
        </p:nvCxnSpPr>
        <p:spPr>
          <a:xfrm>
            <a:off x="2269425" y="2872122"/>
            <a:ext cx="940800" cy="0"/>
          </a:xfrm>
          <a:prstGeom prst="straightConnector1">
            <a:avLst/>
          </a:prstGeom>
          <a:noFill/>
          <a:ln cap="flat" cmpd="sng" w="19050">
            <a:solidFill>
              <a:schemeClr val="accent5"/>
            </a:solidFill>
            <a:prstDash val="solid"/>
            <a:round/>
            <a:headEnd len="med" w="med" type="none"/>
            <a:tailEnd len="med" w="med" type="stealth"/>
          </a:ln>
        </p:spPr>
      </p:cxnSp>
      <p:cxnSp>
        <p:nvCxnSpPr>
          <p:cNvPr id="950" name="Google Shape;950;p74"/>
          <p:cNvCxnSpPr>
            <a:endCxn id="947" idx="1"/>
          </p:cNvCxnSpPr>
          <p:nvPr/>
        </p:nvCxnSpPr>
        <p:spPr>
          <a:xfrm>
            <a:off x="3717253" y="2872122"/>
            <a:ext cx="940800" cy="0"/>
          </a:xfrm>
          <a:prstGeom prst="straightConnector1">
            <a:avLst/>
          </a:prstGeom>
          <a:noFill/>
          <a:ln cap="flat" cmpd="sng" w="19050">
            <a:solidFill>
              <a:schemeClr val="accent5"/>
            </a:solidFill>
            <a:prstDash val="solid"/>
            <a:round/>
            <a:headEnd len="med" w="med" type="none"/>
            <a:tailEnd len="med" w="med" type="stealth"/>
          </a:ln>
        </p:spPr>
      </p:cxnSp>
      <p:cxnSp>
        <p:nvCxnSpPr>
          <p:cNvPr id="951" name="Google Shape;951;p74"/>
          <p:cNvCxnSpPr/>
          <p:nvPr/>
        </p:nvCxnSpPr>
        <p:spPr>
          <a:xfrm>
            <a:off x="5165187" y="2872123"/>
            <a:ext cx="940800" cy="0"/>
          </a:xfrm>
          <a:prstGeom prst="straightConnector1">
            <a:avLst/>
          </a:prstGeom>
          <a:noFill/>
          <a:ln cap="flat" cmpd="sng" w="19050">
            <a:solidFill>
              <a:schemeClr val="accent5"/>
            </a:solidFill>
            <a:prstDash val="solid"/>
            <a:round/>
            <a:headEnd len="med" w="med" type="none"/>
            <a:tailEnd len="med" w="med" type="stealth"/>
          </a:ln>
        </p:spPr>
      </p:cxnSp>
      <p:sp>
        <p:nvSpPr>
          <p:cNvPr id="952" name="Google Shape;952;p74"/>
          <p:cNvSpPr txBox="1"/>
          <p:nvPr/>
        </p:nvSpPr>
        <p:spPr>
          <a:xfrm>
            <a:off x="311700" y="2322323"/>
            <a:ext cx="6720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onsolas"/>
                <a:ea typeface="Consolas"/>
                <a:cs typeface="Consolas"/>
                <a:sym typeface="Consolas"/>
              </a:rPr>
              <a:t>commit 1</a:t>
            </a:r>
            <a:endParaRPr sz="800">
              <a:latin typeface="Consolas"/>
              <a:ea typeface="Consolas"/>
              <a:cs typeface="Consolas"/>
              <a:sym typeface="Consolas"/>
            </a:endParaRPr>
          </a:p>
          <a:p>
            <a:pPr indent="0" lvl="0" marL="0" rtl="0" algn="ctr">
              <a:lnSpc>
                <a:spcPct val="115000"/>
              </a:lnSpc>
              <a:spcBef>
                <a:spcPts val="0"/>
              </a:spcBef>
              <a:spcAft>
                <a:spcPts val="0"/>
              </a:spcAft>
              <a:buNone/>
            </a:pPr>
            <a:r>
              <a:rPr lang="en" sz="450">
                <a:solidFill>
                  <a:srgbClr val="9FA01C"/>
                </a:solidFill>
                <a:latin typeface="Consolas"/>
                <a:ea typeface="Consolas"/>
                <a:cs typeface="Consolas"/>
                <a:sym typeface="Consolas"/>
              </a:rPr>
              <a:t>280c3dc</a:t>
            </a:r>
            <a:endParaRPr sz="450">
              <a:solidFill>
                <a:srgbClr val="9FA01C"/>
              </a:solidFill>
              <a:latin typeface="Consolas"/>
              <a:ea typeface="Consolas"/>
              <a:cs typeface="Consolas"/>
              <a:sym typeface="Consolas"/>
            </a:endParaRPr>
          </a:p>
          <a:p>
            <a:pPr indent="0" lvl="0" marL="0" rtl="0" algn="ctr">
              <a:spcBef>
                <a:spcPts val="0"/>
              </a:spcBef>
              <a:spcAft>
                <a:spcPts val="0"/>
              </a:spcAft>
              <a:buNone/>
            </a:pPr>
            <a:r>
              <a:rPr lang="en" sz="800">
                <a:latin typeface="Consolas"/>
                <a:ea typeface="Consolas"/>
                <a:cs typeface="Consolas"/>
                <a:sym typeface="Consolas"/>
              </a:rPr>
              <a:t> </a:t>
            </a:r>
            <a:endParaRPr sz="800">
              <a:latin typeface="Consolas"/>
              <a:ea typeface="Consolas"/>
              <a:cs typeface="Consolas"/>
              <a:sym typeface="Consolas"/>
            </a:endParaRPr>
          </a:p>
        </p:txBody>
      </p:sp>
      <p:sp>
        <p:nvSpPr>
          <p:cNvPr id="953" name="Google Shape;953;p74"/>
          <p:cNvSpPr txBox="1"/>
          <p:nvPr/>
        </p:nvSpPr>
        <p:spPr>
          <a:xfrm>
            <a:off x="1762356" y="2322323"/>
            <a:ext cx="6720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onsolas"/>
                <a:ea typeface="Consolas"/>
                <a:cs typeface="Consolas"/>
                <a:sym typeface="Consolas"/>
              </a:rPr>
              <a:t>commit 2</a:t>
            </a:r>
            <a:endParaRPr sz="800">
              <a:latin typeface="Consolas"/>
              <a:ea typeface="Consolas"/>
              <a:cs typeface="Consolas"/>
              <a:sym typeface="Consolas"/>
            </a:endParaRPr>
          </a:p>
          <a:p>
            <a:pPr indent="0" lvl="0" marL="0" rtl="0" algn="ctr">
              <a:lnSpc>
                <a:spcPct val="115000"/>
              </a:lnSpc>
              <a:spcBef>
                <a:spcPts val="0"/>
              </a:spcBef>
              <a:spcAft>
                <a:spcPts val="0"/>
              </a:spcAft>
              <a:buNone/>
            </a:pPr>
            <a:r>
              <a:rPr lang="en" sz="450">
                <a:solidFill>
                  <a:srgbClr val="9FA01C"/>
                </a:solidFill>
                <a:latin typeface="Consolas"/>
                <a:ea typeface="Consolas"/>
                <a:cs typeface="Consolas"/>
                <a:sym typeface="Consolas"/>
              </a:rPr>
              <a:t>8fdec55</a:t>
            </a:r>
            <a:endParaRPr sz="4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800">
              <a:latin typeface="Consolas"/>
              <a:ea typeface="Consolas"/>
              <a:cs typeface="Consolas"/>
              <a:sym typeface="Consolas"/>
            </a:endParaRPr>
          </a:p>
        </p:txBody>
      </p:sp>
      <p:sp>
        <p:nvSpPr>
          <p:cNvPr id="954" name="Google Shape;954;p74"/>
          <p:cNvSpPr txBox="1"/>
          <p:nvPr/>
        </p:nvSpPr>
        <p:spPr>
          <a:xfrm>
            <a:off x="3129222" y="2322323"/>
            <a:ext cx="6720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onsolas"/>
                <a:ea typeface="Consolas"/>
                <a:cs typeface="Consolas"/>
                <a:sym typeface="Consolas"/>
              </a:rPr>
              <a:t>commit 3</a:t>
            </a:r>
            <a:endParaRPr sz="800">
              <a:latin typeface="Consolas"/>
              <a:ea typeface="Consolas"/>
              <a:cs typeface="Consolas"/>
              <a:sym typeface="Consolas"/>
            </a:endParaRPr>
          </a:p>
          <a:p>
            <a:pPr indent="0" lvl="0" marL="0" rtl="0" algn="ctr">
              <a:lnSpc>
                <a:spcPct val="115000"/>
              </a:lnSpc>
              <a:spcBef>
                <a:spcPts val="0"/>
              </a:spcBef>
              <a:spcAft>
                <a:spcPts val="0"/>
              </a:spcAft>
              <a:buNone/>
            </a:pPr>
            <a:r>
              <a:rPr lang="en" sz="450">
                <a:solidFill>
                  <a:srgbClr val="9FA01C"/>
                </a:solidFill>
                <a:latin typeface="Consolas"/>
                <a:ea typeface="Consolas"/>
                <a:cs typeface="Consolas"/>
                <a:sym typeface="Consolas"/>
              </a:rPr>
              <a:t>def6076</a:t>
            </a:r>
            <a:endParaRPr sz="4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800">
              <a:latin typeface="Consolas"/>
              <a:ea typeface="Consolas"/>
              <a:cs typeface="Consolas"/>
              <a:sym typeface="Consolas"/>
            </a:endParaRPr>
          </a:p>
        </p:txBody>
      </p:sp>
      <p:sp>
        <p:nvSpPr>
          <p:cNvPr id="955" name="Google Shape;955;p74"/>
          <p:cNvSpPr txBox="1"/>
          <p:nvPr/>
        </p:nvSpPr>
        <p:spPr>
          <a:xfrm>
            <a:off x="4658050" y="2345650"/>
            <a:ext cx="7152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onsolas"/>
                <a:ea typeface="Consolas"/>
                <a:cs typeface="Consolas"/>
                <a:sym typeface="Consolas"/>
              </a:rPr>
              <a:t>commit 4</a:t>
            </a:r>
            <a:endParaRPr sz="800">
              <a:latin typeface="Consolas"/>
              <a:ea typeface="Consolas"/>
              <a:cs typeface="Consolas"/>
              <a:sym typeface="Consolas"/>
            </a:endParaRPr>
          </a:p>
          <a:p>
            <a:pPr indent="0" lvl="0" marL="0" rtl="0" algn="ctr">
              <a:lnSpc>
                <a:spcPct val="115000"/>
              </a:lnSpc>
              <a:spcBef>
                <a:spcPts val="0"/>
              </a:spcBef>
              <a:spcAft>
                <a:spcPts val="0"/>
              </a:spcAft>
              <a:buNone/>
            </a:pPr>
            <a:r>
              <a:rPr lang="en" sz="450">
                <a:solidFill>
                  <a:srgbClr val="9FA01C"/>
                </a:solidFill>
                <a:latin typeface="Consolas"/>
                <a:ea typeface="Consolas"/>
                <a:cs typeface="Consolas"/>
                <a:sym typeface="Consolas"/>
              </a:rPr>
              <a:t>bd6df8a</a:t>
            </a:r>
            <a:endParaRPr sz="4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800">
              <a:latin typeface="Consolas"/>
              <a:ea typeface="Consolas"/>
              <a:cs typeface="Consolas"/>
              <a:sym typeface="Consolas"/>
            </a:endParaRPr>
          </a:p>
        </p:txBody>
      </p:sp>
      <p:cxnSp>
        <p:nvCxnSpPr>
          <p:cNvPr id="956" name="Google Shape;956;p74"/>
          <p:cNvCxnSpPr>
            <a:stCxn id="944" idx="1"/>
            <a:endCxn id="953" idx="0"/>
          </p:cNvCxnSpPr>
          <p:nvPr/>
        </p:nvCxnSpPr>
        <p:spPr>
          <a:xfrm flipH="1">
            <a:off x="2098340" y="1987140"/>
            <a:ext cx="1113300" cy="335100"/>
          </a:xfrm>
          <a:prstGeom prst="bentConnector2">
            <a:avLst/>
          </a:prstGeom>
          <a:noFill/>
          <a:ln cap="flat" cmpd="sng" w="9525">
            <a:solidFill>
              <a:schemeClr val="dk2"/>
            </a:solidFill>
            <a:prstDash val="solid"/>
            <a:round/>
            <a:headEnd len="med" w="med" type="none"/>
            <a:tailEnd len="med" w="med" type="none"/>
          </a:ln>
        </p:spPr>
      </p:cxnSp>
      <p:cxnSp>
        <p:nvCxnSpPr>
          <p:cNvPr id="957" name="Google Shape;957;p74"/>
          <p:cNvCxnSpPr>
            <a:stCxn id="944" idx="2"/>
            <a:endCxn id="954" idx="0"/>
          </p:cNvCxnSpPr>
          <p:nvPr/>
        </p:nvCxnSpPr>
        <p:spPr>
          <a:xfrm flipH="1" rot="-5400000">
            <a:off x="3424730" y="2281231"/>
            <a:ext cx="816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958" name="Google Shape;958;p74"/>
          <p:cNvCxnSpPr>
            <a:stCxn id="944" idx="3"/>
            <a:endCxn id="955" idx="0"/>
          </p:cNvCxnSpPr>
          <p:nvPr/>
        </p:nvCxnSpPr>
        <p:spPr>
          <a:xfrm>
            <a:off x="3718820" y="1987140"/>
            <a:ext cx="1296900" cy="358500"/>
          </a:xfrm>
          <a:prstGeom prst="bentConnector2">
            <a:avLst/>
          </a:prstGeom>
          <a:noFill/>
          <a:ln cap="flat" cmpd="sng" w="9525">
            <a:solidFill>
              <a:schemeClr val="dk2"/>
            </a:solidFill>
            <a:prstDash val="solid"/>
            <a:round/>
            <a:headEnd len="med" w="med" type="none"/>
            <a:tailEnd len="med" w="med" type="none"/>
          </a:ln>
        </p:spPr>
      </p:cxnSp>
      <p:pic>
        <p:nvPicPr>
          <p:cNvPr descr="Clipboard Mixed" id="959" name="Google Shape;959;p74"/>
          <p:cNvPicPr preferRelativeResize="0"/>
          <p:nvPr/>
        </p:nvPicPr>
        <p:blipFill rotWithShape="1">
          <a:blip r:embed="rId4">
            <a:alphaModFix/>
          </a:blip>
          <a:srcRect b="0" l="0" r="0" t="0"/>
          <a:stretch/>
        </p:blipFill>
        <p:spPr>
          <a:xfrm>
            <a:off x="314561" y="2618531"/>
            <a:ext cx="507180" cy="507181"/>
          </a:xfrm>
          <a:prstGeom prst="rect">
            <a:avLst/>
          </a:prstGeom>
          <a:noFill/>
          <a:ln>
            <a:noFill/>
          </a:ln>
        </p:spPr>
      </p:pic>
      <p:sp>
        <p:nvSpPr>
          <p:cNvPr id="960" name="Google Shape;960;p74"/>
          <p:cNvSpPr txBox="1"/>
          <p:nvPr/>
        </p:nvSpPr>
        <p:spPr>
          <a:xfrm>
            <a:off x="5971902" y="2345650"/>
            <a:ext cx="7788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commit 5</a:t>
            </a:r>
            <a:endParaRPr sz="900">
              <a:latin typeface="Consolas"/>
              <a:ea typeface="Consolas"/>
              <a:cs typeface="Consolas"/>
              <a:sym typeface="Consolas"/>
            </a:endParaRPr>
          </a:p>
          <a:p>
            <a:pPr indent="0" lvl="0" marL="0" rtl="0" algn="ctr">
              <a:lnSpc>
                <a:spcPct val="115000"/>
              </a:lnSpc>
              <a:spcBef>
                <a:spcPts val="0"/>
              </a:spcBef>
              <a:spcAft>
                <a:spcPts val="0"/>
              </a:spcAft>
              <a:buNone/>
            </a:pPr>
            <a:r>
              <a:rPr lang="en" sz="550">
                <a:solidFill>
                  <a:srgbClr val="9FA01C"/>
                </a:solidFill>
                <a:latin typeface="Consolas"/>
                <a:ea typeface="Consolas"/>
                <a:cs typeface="Consolas"/>
                <a:sym typeface="Consolas"/>
              </a:rPr>
              <a:t>a943435</a:t>
            </a:r>
            <a:endParaRPr sz="5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5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900">
              <a:latin typeface="Consolas"/>
              <a:ea typeface="Consolas"/>
              <a:cs typeface="Consolas"/>
              <a:sym typeface="Consolas"/>
            </a:endParaRPr>
          </a:p>
        </p:txBody>
      </p:sp>
      <p:pic>
        <p:nvPicPr>
          <p:cNvPr descr="Clipboard Mixed" id="961" name="Google Shape;961;p74"/>
          <p:cNvPicPr preferRelativeResize="0"/>
          <p:nvPr/>
        </p:nvPicPr>
        <p:blipFill rotWithShape="1">
          <a:blip r:embed="rId4">
            <a:alphaModFix/>
          </a:blip>
          <a:srcRect b="0" l="0" r="0" t="0"/>
          <a:stretch/>
        </p:blipFill>
        <p:spPr>
          <a:xfrm>
            <a:off x="6105881" y="2618531"/>
            <a:ext cx="507180" cy="507181"/>
          </a:xfrm>
          <a:prstGeom prst="rect">
            <a:avLst/>
          </a:prstGeom>
          <a:noFill/>
          <a:ln>
            <a:noFill/>
          </a:ln>
        </p:spPr>
      </p:pic>
      <p:cxnSp>
        <p:nvCxnSpPr>
          <p:cNvPr id="962" name="Google Shape;962;p74"/>
          <p:cNvCxnSpPr>
            <a:endCxn id="952" idx="0"/>
          </p:cNvCxnSpPr>
          <p:nvPr/>
        </p:nvCxnSpPr>
        <p:spPr>
          <a:xfrm flipH="1">
            <a:off x="647700" y="1987223"/>
            <a:ext cx="2563800" cy="335100"/>
          </a:xfrm>
          <a:prstGeom prst="bentConnector2">
            <a:avLst/>
          </a:prstGeom>
          <a:noFill/>
          <a:ln cap="flat" cmpd="sng" w="9525">
            <a:solidFill>
              <a:schemeClr val="dk2"/>
            </a:solidFill>
            <a:prstDash val="solid"/>
            <a:round/>
            <a:headEnd len="med" w="med" type="none"/>
            <a:tailEnd len="med" w="med" type="none"/>
          </a:ln>
        </p:spPr>
      </p:cxnSp>
      <p:cxnSp>
        <p:nvCxnSpPr>
          <p:cNvPr id="963" name="Google Shape;963;p74"/>
          <p:cNvCxnSpPr>
            <a:endCxn id="960" idx="0"/>
          </p:cNvCxnSpPr>
          <p:nvPr/>
        </p:nvCxnSpPr>
        <p:spPr>
          <a:xfrm>
            <a:off x="3787602" y="1987150"/>
            <a:ext cx="2573700" cy="358500"/>
          </a:xfrm>
          <a:prstGeom prst="bentConnector2">
            <a:avLst/>
          </a:prstGeom>
          <a:noFill/>
          <a:ln cap="flat" cmpd="sng" w="9525">
            <a:solidFill>
              <a:schemeClr val="dk2"/>
            </a:solidFill>
            <a:prstDash val="solid"/>
            <a:round/>
            <a:headEnd len="med" w="med" type="none"/>
            <a:tailEnd len="med" w="med" type="none"/>
          </a:ln>
        </p:spPr>
      </p:cxnSp>
      <p:pic>
        <p:nvPicPr>
          <p:cNvPr descr="Clipboard Mixed" id="964" name="Google Shape;964;p74"/>
          <p:cNvPicPr preferRelativeResize="0"/>
          <p:nvPr/>
        </p:nvPicPr>
        <p:blipFill rotWithShape="1">
          <a:blip r:embed="rId4">
            <a:alphaModFix/>
          </a:blip>
          <a:srcRect b="0" l="0" r="0" t="0"/>
          <a:stretch/>
        </p:blipFill>
        <p:spPr>
          <a:xfrm>
            <a:off x="5381990" y="3425843"/>
            <a:ext cx="507180" cy="507181"/>
          </a:xfrm>
          <a:prstGeom prst="rect">
            <a:avLst/>
          </a:prstGeom>
          <a:noFill/>
          <a:ln>
            <a:noFill/>
          </a:ln>
        </p:spPr>
      </p:pic>
      <p:cxnSp>
        <p:nvCxnSpPr>
          <p:cNvPr id="965" name="Google Shape;965;p74"/>
          <p:cNvCxnSpPr>
            <a:stCxn id="945" idx="2"/>
            <a:endCxn id="964" idx="1"/>
          </p:cNvCxnSpPr>
          <p:nvPr/>
        </p:nvCxnSpPr>
        <p:spPr>
          <a:xfrm flipH="1" rot="-5400000">
            <a:off x="4146016" y="2443512"/>
            <a:ext cx="553800" cy="1918200"/>
          </a:xfrm>
          <a:prstGeom prst="bentConnector2">
            <a:avLst/>
          </a:prstGeom>
          <a:noFill/>
          <a:ln cap="flat" cmpd="sng" w="19050">
            <a:solidFill>
              <a:schemeClr val="accent5"/>
            </a:solidFill>
            <a:prstDash val="solid"/>
            <a:round/>
            <a:headEnd len="med" w="med" type="none"/>
            <a:tailEnd len="med" w="med" type="stealth"/>
          </a:ln>
        </p:spPr>
      </p:cxnSp>
      <p:sp>
        <p:nvSpPr>
          <p:cNvPr id="966" name="Google Shape;966;p74"/>
          <p:cNvSpPr txBox="1"/>
          <p:nvPr/>
        </p:nvSpPr>
        <p:spPr>
          <a:xfrm>
            <a:off x="18475" y="2612775"/>
            <a:ext cx="188100" cy="6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M</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A</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I</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N</a:t>
            </a:r>
            <a:endParaRPr sz="900">
              <a:latin typeface="Consolas"/>
              <a:ea typeface="Consolas"/>
              <a:cs typeface="Consolas"/>
              <a:sym typeface="Consolas"/>
            </a:endParaRPr>
          </a:p>
        </p:txBody>
      </p:sp>
      <p:sp>
        <p:nvSpPr>
          <p:cNvPr id="967" name="Google Shape;967;p74"/>
          <p:cNvSpPr txBox="1"/>
          <p:nvPr/>
        </p:nvSpPr>
        <p:spPr>
          <a:xfrm>
            <a:off x="18475" y="3343522"/>
            <a:ext cx="188100" cy="6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G</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R</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E</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E</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N</a:t>
            </a:r>
            <a:endParaRPr sz="900">
              <a:latin typeface="Consolas"/>
              <a:ea typeface="Consolas"/>
              <a:cs typeface="Consolas"/>
              <a:sym typeface="Consolas"/>
            </a:endParaRPr>
          </a:p>
        </p:txBody>
      </p:sp>
      <p:sp>
        <p:nvSpPr>
          <p:cNvPr id="968" name="Google Shape;968;p74"/>
          <p:cNvSpPr/>
          <p:nvPr/>
        </p:nvSpPr>
        <p:spPr>
          <a:xfrm>
            <a:off x="311700" y="4235175"/>
            <a:ext cx="41505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4"/>
          <p:cNvSpPr txBox="1"/>
          <p:nvPr/>
        </p:nvSpPr>
        <p:spPr>
          <a:xfrm>
            <a:off x="311700" y="41946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merge checkout main</a:t>
            </a:r>
            <a:endParaRPr>
              <a:solidFill>
                <a:schemeClr val="lt1"/>
              </a:solidFill>
              <a:latin typeface="Consolas"/>
              <a:ea typeface="Consolas"/>
              <a:cs typeface="Consolas"/>
              <a:sym typeface="Consolas"/>
            </a:endParaRPr>
          </a:p>
        </p:txBody>
      </p:sp>
      <p:sp>
        <p:nvSpPr>
          <p:cNvPr id="970" name="Google Shape;970;p74"/>
          <p:cNvSpPr txBox="1"/>
          <p:nvPr/>
        </p:nvSpPr>
        <p:spPr>
          <a:xfrm>
            <a:off x="5246190" y="3186125"/>
            <a:ext cx="7788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commit 6</a:t>
            </a:r>
            <a:endParaRPr sz="900">
              <a:latin typeface="Consolas"/>
              <a:ea typeface="Consolas"/>
              <a:cs typeface="Consolas"/>
              <a:sym typeface="Consolas"/>
            </a:endParaRPr>
          </a:p>
          <a:p>
            <a:pPr indent="0" lvl="0" marL="0" rtl="0" algn="ctr">
              <a:lnSpc>
                <a:spcPct val="115000"/>
              </a:lnSpc>
              <a:spcBef>
                <a:spcPts val="0"/>
              </a:spcBef>
              <a:spcAft>
                <a:spcPts val="0"/>
              </a:spcAft>
              <a:buNone/>
            </a:pPr>
            <a:r>
              <a:rPr lang="en" sz="550">
                <a:solidFill>
                  <a:srgbClr val="9FA01C"/>
                </a:solidFill>
                <a:latin typeface="Consolas"/>
                <a:ea typeface="Consolas"/>
                <a:cs typeface="Consolas"/>
                <a:sym typeface="Consolas"/>
              </a:rPr>
              <a:t>a0989d</a:t>
            </a:r>
            <a:endParaRPr sz="5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5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900">
              <a:latin typeface="Consolas"/>
              <a:ea typeface="Consolas"/>
              <a:cs typeface="Consolas"/>
              <a:sym typeface="Consolas"/>
            </a:endParaRPr>
          </a:p>
        </p:txBody>
      </p:sp>
      <p:pic>
        <p:nvPicPr>
          <p:cNvPr descr="Sunglasses face outline" id="971" name="Google Shape;971;p74"/>
          <p:cNvPicPr preferRelativeResize="0"/>
          <p:nvPr/>
        </p:nvPicPr>
        <p:blipFill rotWithShape="1">
          <a:blip r:embed="rId5">
            <a:alphaModFix/>
          </a:blip>
          <a:srcRect b="0" l="0" r="0" t="0"/>
          <a:stretch/>
        </p:blipFill>
        <p:spPr>
          <a:xfrm>
            <a:off x="6105865" y="2618531"/>
            <a:ext cx="507180" cy="507181"/>
          </a:xfrm>
          <a:prstGeom prst="rect">
            <a:avLst/>
          </a:prstGeom>
          <a:noFill/>
          <a:ln>
            <a:noFill/>
          </a:ln>
        </p:spPr>
      </p:pic>
      <p:cxnSp>
        <p:nvCxnSpPr>
          <p:cNvPr id="972" name="Google Shape;972;p74"/>
          <p:cNvCxnSpPr>
            <a:stCxn id="944" idx="3"/>
            <a:endCxn id="970" idx="0"/>
          </p:cNvCxnSpPr>
          <p:nvPr/>
        </p:nvCxnSpPr>
        <p:spPr>
          <a:xfrm>
            <a:off x="3718820" y="1987140"/>
            <a:ext cx="1916700" cy="1199100"/>
          </a:xfrm>
          <a:prstGeom prst="bentConnector2">
            <a:avLst/>
          </a:prstGeom>
          <a:noFill/>
          <a:ln cap="flat" cmpd="sng" w="9525">
            <a:solidFill>
              <a:schemeClr val="dk2"/>
            </a:solidFill>
            <a:prstDash val="solid"/>
            <a:round/>
            <a:headEnd len="med" w="med" type="none"/>
            <a:tailEnd len="med" w="med" type="none"/>
          </a:ln>
        </p:spPr>
      </p:cxnSp>
      <p:pic>
        <p:nvPicPr>
          <p:cNvPr descr="Sunglasses face outline" id="973" name="Google Shape;973;p74"/>
          <p:cNvPicPr preferRelativeResize="0"/>
          <p:nvPr/>
        </p:nvPicPr>
        <p:blipFill rotWithShape="1">
          <a:blip r:embed="rId5">
            <a:alphaModFix/>
          </a:blip>
          <a:srcRect b="0" l="0" r="0" t="0"/>
          <a:stretch/>
        </p:blipFill>
        <p:spPr>
          <a:xfrm>
            <a:off x="5382002" y="3459431"/>
            <a:ext cx="507180" cy="5071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73"/>
                                        </p:tgtEl>
                                      </p:cBhvr>
                                    </p:animEffect>
                                    <p:set>
                                      <p:cBhvr>
                                        <p:cTn dur="1" fill="hold">
                                          <p:stCondLst>
                                            <p:cond delay="1000"/>
                                          </p:stCondLst>
                                        </p:cTn>
                                        <p:tgtEl>
                                          <p:spTgt spid="97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1000"/>
                                        <p:tgtEl>
                                          <p:spTgt spid="9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pic>
        <p:nvPicPr>
          <p:cNvPr descr="Clipboard Mixed" id="978" name="Google Shape;978;p75"/>
          <p:cNvPicPr preferRelativeResize="0"/>
          <p:nvPr/>
        </p:nvPicPr>
        <p:blipFill rotWithShape="1">
          <a:blip r:embed="rId3">
            <a:alphaModFix/>
          </a:blip>
          <a:srcRect b="0" l="0" r="0" t="0"/>
          <a:stretch/>
        </p:blipFill>
        <p:spPr>
          <a:xfrm>
            <a:off x="7553706" y="2618531"/>
            <a:ext cx="507180" cy="507181"/>
          </a:xfrm>
          <a:prstGeom prst="rect">
            <a:avLst/>
          </a:prstGeom>
          <a:noFill/>
          <a:ln>
            <a:noFill/>
          </a:ln>
        </p:spPr>
      </p:pic>
      <p:sp>
        <p:nvSpPr>
          <p:cNvPr id="979" name="Google Shape;979;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 Two Branches</a:t>
            </a:r>
            <a:endParaRPr/>
          </a:p>
        </p:txBody>
      </p:sp>
      <p:pic>
        <p:nvPicPr>
          <p:cNvPr descr="Database" id="980" name="Google Shape;980;p75"/>
          <p:cNvPicPr preferRelativeResize="0"/>
          <p:nvPr/>
        </p:nvPicPr>
        <p:blipFill rotWithShape="1">
          <a:blip r:embed="rId4">
            <a:alphaModFix/>
          </a:blip>
          <a:srcRect b="0" l="0" r="0" t="0"/>
          <a:stretch/>
        </p:blipFill>
        <p:spPr>
          <a:xfrm>
            <a:off x="3211640" y="1733549"/>
            <a:ext cx="507180" cy="507181"/>
          </a:xfrm>
          <a:prstGeom prst="rect">
            <a:avLst/>
          </a:prstGeom>
          <a:noFill/>
          <a:ln>
            <a:noFill/>
          </a:ln>
        </p:spPr>
      </p:pic>
      <p:pic>
        <p:nvPicPr>
          <p:cNvPr descr="Clipboard Mixed" id="981" name="Google Shape;981;p75"/>
          <p:cNvPicPr preferRelativeResize="0"/>
          <p:nvPr/>
        </p:nvPicPr>
        <p:blipFill rotWithShape="1">
          <a:blip r:embed="rId3">
            <a:alphaModFix/>
          </a:blip>
          <a:srcRect b="0" l="0" r="0" t="0"/>
          <a:stretch/>
        </p:blipFill>
        <p:spPr>
          <a:xfrm>
            <a:off x="3210225" y="2618531"/>
            <a:ext cx="507180" cy="507181"/>
          </a:xfrm>
          <a:prstGeom prst="rect">
            <a:avLst/>
          </a:prstGeom>
          <a:noFill/>
          <a:ln>
            <a:noFill/>
          </a:ln>
        </p:spPr>
      </p:pic>
      <p:pic>
        <p:nvPicPr>
          <p:cNvPr descr="Clipboard Mixed" id="982" name="Google Shape;982;p75"/>
          <p:cNvPicPr preferRelativeResize="0"/>
          <p:nvPr/>
        </p:nvPicPr>
        <p:blipFill rotWithShape="1">
          <a:blip r:embed="rId3">
            <a:alphaModFix/>
          </a:blip>
          <a:srcRect b="0" l="0" r="0" t="0"/>
          <a:stretch/>
        </p:blipFill>
        <p:spPr>
          <a:xfrm>
            <a:off x="1762389" y="2618531"/>
            <a:ext cx="507180" cy="507181"/>
          </a:xfrm>
          <a:prstGeom prst="rect">
            <a:avLst/>
          </a:prstGeom>
          <a:noFill/>
          <a:ln>
            <a:noFill/>
          </a:ln>
        </p:spPr>
      </p:pic>
      <p:pic>
        <p:nvPicPr>
          <p:cNvPr descr="Clipboard Mixed" id="983" name="Google Shape;983;p75"/>
          <p:cNvPicPr preferRelativeResize="0"/>
          <p:nvPr/>
        </p:nvPicPr>
        <p:blipFill rotWithShape="1">
          <a:blip r:embed="rId3">
            <a:alphaModFix/>
          </a:blip>
          <a:srcRect b="0" l="0" r="0" t="0"/>
          <a:stretch/>
        </p:blipFill>
        <p:spPr>
          <a:xfrm>
            <a:off x="4658053" y="2618531"/>
            <a:ext cx="507180" cy="507181"/>
          </a:xfrm>
          <a:prstGeom prst="rect">
            <a:avLst/>
          </a:prstGeom>
          <a:noFill/>
          <a:ln>
            <a:noFill/>
          </a:ln>
        </p:spPr>
      </p:pic>
      <p:cxnSp>
        <p:nvCxnSpPr>
          <p:cNvPr id="984" name="Google Shape;984;p75"/>
          <p:cNvCxnSpPr>
            <a:endCxn id="982" idx="1"/>
          </p:cNvCxnSpPr>
          <p:nvPr/>
        </p:nvCxnSpPr>
        <p:spPr>
          <a:xfrm>
            <a:off x="821589" y="2872122"/>
            <a:ext cx="940800" cy="0"/>
          </a:xfrm>
          <a:prstGeom prst="straightConnector1">
            <a:avLst/>
          </a:prstGeom>
          <a:noFill/>
          <a:ln cap="flat" cmpd="sng" w="19050">
            <a:solidFill>
              <a:srgbClr val="FF0000"/>
            </a:solidFill>
            <a:prstDash val="solid"/>
            <a:round/>
            <a:headEnd len="med" w="med" type="none"/>
            <a:tailEnd len="med" w="med" type="stealth"/>
          </a:ln>
        </p:spPr>
      </p:cxnSp>
      <p:cxnSp>
        <p:nvCxnSpPr>
          <p:cNvPr id="985" name="Google Shape;985;p75"/>
          <p:cNvCxnSpPr>
            <a:endCxn id="981" idx="1"/>
          </p:cNvCxnSpPr>
          <p:nvPr/>
        </p:nvCxnSpPr>
        <p:spPr>
          <a:xfrm>
            <a:off x="2269425" y="2872122"/>
            <a:ext cx="940800" cy="0"/>
          </a:xfrm>
          <a:prstGeom prst="straightConnector1">
            <a:avLst/>
          </a:prstGeom>
          <a:noFill/>
          <a:ln cap="flat" cmpd="sng" w="19050">
            <a:solidFill>
              <a:schemeClr val="accent5"/>
            </a:solidFill>
            <a:prstDash val="solid"/>
            <a:round/>
            <a:headEnd len="med" w="med" type="none"/>
            <a:tailEnd len="med" w="med" type="stealth"/>
          </a:ln>
        </p:spPr>
      </p:cxnSp>
      <p:cxnSp>
        <p:nvCxnSpPr>
          <p:cNvPr id="986" name="Google Shape;986;p75"/>
          <p:cNvCxnSpPr>
            <a:endCxn id="983" idx="1"/>
          </p:cNvCxnSpPr>
          <p:nvPr/>
        </p:nvCxnSpPr>
        <p:spPr>
          <a:xfrm>
            <a:off x="3717253" y="2872122"/>
            <a:ext cx="940800" cy="0"/>
          </a:xfrm>
          <a:prstGeom prst="straightConnector1">
            <a:avLst/>
          </a:prstGeom>
          <a:noFill/>
          <a:ln cap="flat" cmpd="sng" w="19050">
            <a:solidFill>
              <a:schemeClr val="accent5"/>
            </a:solidFill>
            <a:prstDash val="solid"/>
            <a:round/>
            <a:headEnd len="med" w="med" type="none"/>
            <a:tailEnd len="med" w="med" type="stealth"/>
          </a:ln>
        </p:spPr>
      </p:cxnSp>
      <p:cxnSp>
        <p:nvCxnSpPr>
          <p:cNvPr id="987" name="Google Shape;987;p75"/>
          <p:cNvCxnSpPr/>
          <p:nvPr/>
        </p:nvCxnSpPr>
        <p:spPr>
          <a:xfrm>
            <a:off x="5165187" y="2872123"/>
            <a:ext cx="940800" cy="0"/>
          </a:xfrm>
          <a:prstGeom prst="straightConnector1">
            <a:avLst/>
          </a:prstGeom>
          <a:noFill/>
          <a:ln cap="flat" cmpd="sng" w="19050">
            <a:solidFill>
              <a:schemeClr val="accent5"/>
            </a:solidFill>
            <a:prstDash val="solid"/>
            <a:round/>
            <a:headEnd len="med" w="med" type="none"/>
            <a:tailEnd len="med" w="med" type="stealth"/>
          </a:ln>
        </p:spPr>
      </p:cxnSp>
      <p:sp>
        <p:nvSpPr>
          <p:cNvPr id="988" name="Google Shape;988;p75"/>
          <p:cNvSpPr txBox="1"/>
          <p:nvPr/>
        </p:nvSpPr>
        <p:spPr>
          <a:xfrm>
            <a:off x="311700" y="2322323"/>
            <a:ext cx="6720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onsolas"/>
                <a:ea typeface="Consolas"/>
                <a:cs typeface="Consolas"/>
                <a:sym typeface="Consolas"/>
              </a:rPr>
              <a:t>commit 1</a:t>
            </a:r>
            <a:endParaRPr sz="800">
              <a:latin typeface="Consolas"/>
              <a:ea typeface="Consolas"/>
              <a:cs typeface="Consolas"/>
              <a:sym typeface="Consolas"/>
            </a:endParaRPr>
          </a:p>
          <a:p>
            <a:pPr indent="0" lvl="0" marL="0" rtl="0" algn="ctr">
              <a:lnSpc>
                <a:spcPct val="115000"/>
              </a:lnSpc>
              <a:spcBef>
                <a:spcPts val="0"/>
              </a:spcBef>
              <a:spcAft>
                <a:spcPts val="0"/>
              </a:spcAft>
              <a:buNone/>
            </a:pPr>
            <a:r>
              <a:rPr lang="en" sz="450">
                <a:solidFill>
                  <a:srgbClr val="9FA01C"/>
                </a:solidFill>
                <a:latin typeface="Consolas"/>
                <a:ea typeface="Consolas"/>
                <a:cs typeface="Consolas"/>
                <a:sym typeface="Consolas"/>
              </a:rPr>
              <a:t>280c3dc</a:t>
            </a:r>
            <a:endParaRPr sz="450">
              <a:solidFill>
                <a:srgbClr val="9FA01C"/>
              </a:solidFill>
              <a:latin typeface="Consolas"/>
              <a:ea typeface="Consolas"/>
              <a:cs typeface="Consolas"/>
              <a:sym typeface="Consolas"/>
            </a:endParaRPr>
          </a:p>
          <a:p>
            <a:pPr indent="0" lvl="0" marL="0" rtl="0" algn="ctr">
              <a:spcBef>
                <a:spcPts val="0"/>
              </a:spcBef>
              <a:spcAft>
                <a:spcPts val="0"/>
              </a:spcAft>
              <a:buNone/>
            </a:pPr>
            <a:r>
              <a:rPr lang="en" sz="800">
                <a:latin typeface="Consolas"/>
                <a:ea typeface="Consolas"/>
                <a:cs typeface="Consolas"/>
                <a:sym typeface="Consolas"/>
              </a:rPr>
              <a:t> </a:t>
            </a:r>
            <a:endParaRPr sz="800">
              <a:latin typeface="Consolas"/>
              <a:ea typeface="Consolas"/>
              <a:cs typeface="Consolas"/>
              <a:sym typeface="Consolas"/>
            </a:endParaRPr>
          </a:p>
        </p:txBody>
      </p:sp>
      <p:sp>
        <p:nvSpPr>
          <p:cNvPr id="989" name="Google Shape;989;p75"/>
          <p:cNvSpPr txBox="1"/>
          <p:nvPr/>
        </p:nvSpPr>
        <p:spPr>
          <a:xfrm>
            <a:off x="1762356" y="2322323"/>
            <a:ext cx="6720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onsolas"/>
                <a:ea typeface="Consolas"/>
                <a:cs typeface="Consolas"/>
                <a:sym typeface="Consolas"/>
              </a:rPr>
              <a:t>commit 2</a:t>
            </a:r>
            <a:endParaRPr sz="800">
              <a:latin typeface="Consolas"/>
              <a:ea typeface="Consolas"/>
              <a:cs typeface="Consolas"/>
              <a:sym typeface="Consolas"/>
            </a:endParaRPr>
          </a:p>
          <a:p>
            <a:pPr indent="0" lvl="0" marL="0" rtl="0" algn="ctr">
              <a:lnSpc>
                <a:spcPct val="115000"/>
              </a:lnSpc>
              <a:spcBef>
                <a:spcPts val="0"/>
              </a:spcBef>
              <a:spcAft>
                <a:spcPts val="0"/>
              </a:spcAft>
              <a:buNone/>
            </a:pPr>
            <a:r>
              <a:rPr lang="en" sz="450">
                <a:solidFill>
                  <a:srgbClr val="9FA01C"/>
                </a:solidFill>
                <a:latin typeface="Consolas"/>
                <a:ea typeface="Consolas"/>
                <a:cs typeface="Consolas"/>
                <a:sym typeface="Consolas"/>
              </a:rPr>
              <a:t>8fdec55</a:t>
            </a:r>
            <a:endParaRPr sz="4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800">
              <a:latin typeface="Consolas"/>
              <a:ea typeface="Consolas"/>
              <a:cs typeface="Consolas"/>
              <a:sym typeface="Consolas"/>
            </a:endParaRPr>
          </a:p>
        </p:txBody>
      </p:sp>
      <p:sp>
        <p:nvSpPr>
          <p:cNvPr id="990" name="Google Shape;990;p75"/>
          <p:cNvSpPr txBox="1"/>
          <p:nvPr/>
        </p:nvSpPr>
        <p:spPr>
          <a:xfrm>
            <a:off x="3129222" y="2322323"/>
            <a:ext cx="6720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onsolas"/>
                <a:ea typeface="Consolas"/>
                <a:cs typeface="Consolas"/>
                <a:sym typeface="Consolas"/>
              </a:rPr>
              <a:t>commit 3</a:t>
            </a:r>
            <a:endParaRPr sz="800">
              <a:latin typeface="Consolas"/>
              <a:ea typeface="Consolas"/>
              <a:cs typeface="Consolas"/>
              <a:sym typeface="Consolas"/>
            </a:endParaRPr>
          </a:p>
          <a:p>
            <a:pPr indent="0" lvl="0" marL="0" rtl="0" algn="ctr">
              <a:lnSpc>
                <a:spcPct val="115000"/>
              </a:lnSpc>
              <a:spcBef>
                <a:spcPts val="0"/>
              </a:spcBef>
              <a:spcAft>
                <a:spcPts val="0"/>
              </a:spcAft>
              <a:buNone/>
            </a:pPr>
            <a:r>
              <a:rPr lang="en" sz="450">
                <a:solidFill>
                  <a:srgbClr val="9FA01C"/>
                </a:solidFill>
                <a:latin typeface="Consolas"/>
                <a:ea typeface="Consolas"/>
                <a:cs typeface="Consolas"/>
                <a:sym typeface="Consolas"/>
              </a:rPr>
              <a:t>def6076</a:t>
            </a:r>
            <a:endParaRPr sz="4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800">
              <a:latin typeface="Consolas"/>
              <a:ea typeface="Consolas"/>
              <a:cs typeface="Consolas"/>
              <a:sym typeface="Consolas"/>
            </a:endParaRPr>
          </a:p>
        </p:txBody>
      </p:sp>
      <p:sp>
        <p:nvSpPr>
          <p:cNvPr id="991" name="Google Shape;991;p75"/>
          <p:cNvSpPr txBox="1"/>
          <p:nvPr/>
        </p:nvSpPr>
        <p:spPr>
          <a:xfrm>
            <a:off x="4658050" y="2345650"/>
            <a:ext cx="7152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onsolas"/>
                <a:ea typeface="Consolas"/>
                <a:cs typeface="Consolas"/>
                <a:sym typeface="Consolas"/>
              </a:rPr>
              <a:t>commit 4</a:t>
            </a:r>
            <a:endParaRPr sz="800">
              <a:latin typeface="Consolas"/>
              <a:ea typeface="Consolas"/>
              <a:cs typeface="Consolas"/>
              <a:sym typeface="Consolas"/>
            </a:endParaRPr>
          </a:p>
          <a:p>
            <a:pPr indent="0" lvl="0" marL="0" rtl="0" algn="ctr">
              <a:lnSpc>
                <a:spcPct val="115000"/>
              </a:lnSpc>
              <a:spcBef>
                <a:spcPts val="0"/>
              </a:spcBef>
              <a:spcAft>
                <a:spcPts val="0"/>
              </a:spcAft>
              <a:buNone/>
            </a:pPr>
            <a:r>
              <a:rPr lang="en" sz="450">
                <a:solidFill>
                  <a:srgbClr val="9FA01C"/>
                </a:solidFill>
                <a:latin typeface="Consolas"/>
                <a:ea typeface="Consolas"/>
                <a:cs typeface="Consolas"/>
                <a:sym typeface="Consolas"/>
              </a:rPr>
              <a:t>bd6df8a</a:t>
            </a:r>
            <a:endParaRPr sz="4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800">
              <a:latin typeface="Consolas"/>
              <a:ea typeface="Consolas"/>
              <a:cs typeface="Consolas"/>
              <a:sym typeface="Consolas"/>
            </a:endParaRPr>
          </a:p>
        </p:txBody>
      </p:sp>
      <p:cxnSp>
        <p:nvCxnSpPr>
          <p:cNvPr id="992" name="Google Shape;992;p75"/>
          <p:cNvCxnSpPr>
            <a:stCxn id="980" idx="1"/>
            <a:endCxn id="989" idx="0"/>
          </p:cNvCxnSpPr>
          <p:nvPr/>
        </p:nvCxnSpPr>
        <p:spPr>
          <a:xfrm flipH="1">
            <a:off x="2098340" y="1987140"/>
            <a:ext cx="1113300" cy="335100"/>
          </a:xfrm>
          <a:prstGeom prst="bentConnector2">
            <a:avLst/>
          </a:prstGeom>
          <a:noFill/>
          <a:ln cap="flat" cmpd="sng" w="9525">
            <a:solidFill>
              <a:schemeClr val="dk2"/>
            </a:solidFill>
            <a:prstDash val="solid"/>
            <a:round/>
            <a:headEnd len="med" w="med" type="none"/>
            <a:tailEnd len="med" w="med" type="none"/>
          </a:ln>
        </p:spPr>
      </p:cxnSp>
      <p:cxnSp>
        <p:nvCxnSpPr>
          <p:cNvPr id="993" name="Google Shape;993;p75"/>
          <p:cNvCxnSpPr>
            <a:stCxn id="980" idx="2"/>
            <a:endCxn id="990" idx="0"/>
          </p:cNvCxnSpPr>
          <p:nvPr/>
        </p:nvCxnSpPr>
        <p:spPr>
          <a:xfrm flipH="1" rot="-5400000">
            <a:off x="3424730" y="2281231"/>
            <a:ext cx="81600" cy="600"/>
          </a:xfrm>
          <a:prstGeom prst="bentConnector3">
            <a:avLst>
              <a:gd fmla="val 49967" name="adj1"/>
            </a:avLst>
          </a:prstGeom>
          <a:noFill/>
          <a:ln cap="flat" cmpd="sng" w="9525">
            <a:solidFill>
              <a:schemeClr val="dk2"/>
            </a:solidFill>
            <a:prstDash val="solid"/>
            <a:round/>
            <a:headEnd len="med" w="med" type="none"/>
            <a:tailEnd len="med" w="med" type="none"/>
          </a:ln>
        </p:spPr>
      </p:cxnSp>
      <p:cxnSp>
        <p:nvCxnSpPr>
          <p:cNvPr id="994" name="Google Shape;994;p75"/>
          <p:cNvCxnSpPr>
            <a:stCxn id="980" idx="3"/>
            <a:endCxn id="991" idx="0"/>
          </p:cNvCxnSpPr>
          <p:nvPr/>
        </p:nvCxnSpPr>
        <p:spPr>
          <a:xfrm>
            <a:off x="3718820" y="1987140"/>
            <a:ext cx="1296900" cy="358500"/>
          </a:xfrm>
          <a:prstGeom prst="bentConnector2">
            <a:avLst/>
          </a:prstGeom>
          <a:noFill/>
          <a:ln cap="flat" cmpd="sng" w="9525">
            <a:solidFill>
              <a:schemeClr val="dk2"/>
            </a:solidFill>
            <a:prstDash val="solid"/>
            <a:round/>
            <a:headEnd len="med" w="med" type="none"/>
            <a:tailEnd len="med" w="med" type="none"/>
          </a:ln>
        </p:spPr>
      </p:cxnSp>
      <p:pic>
        <p:nvPicPr>
          <p:cNvPr descr="Clipboard Mixed" id="995" name="Google Shape;995;p75"/>
          <p:cNvPicPr preferRelativeResize="0"/>
          <p:nvPr/>
        </p:nvPicPr>
        <p:blipFill rotWithShape="1">
          <a:blip r:embed="rId3">
            <a:alphaModFix/>
          </a:blip>
          <a:srcRect b="0" l="0" r="0" t="0"/>
          <a:stretch/>
        </p:blipFill>
        <p:spPr>
          <a:xfrm>
            <a:off x="314561" y="2618531"/>
            <a:ext cx="507180" cy="507181"/>
          </a:xfrm>
          <a:prstGeom prst="rect">
            <a:avLst/>
          </a:prstGeom>
          <a:noFill/>
          <a:ln>
            <a:noFill/>
          </a:ln>
        </p:spPr>
      </p:pic>
      <p:sp>
        <p:nvSpPr>
          <p:cNvPr id="996" name="Google Shape;996;p75"/>
          <p:cNvSpPr txBox="1"/>
          <p:nvPr/>
        </p:nvSpPr>
        <p:spPr>
          <a:xfrm>
            <a:off x="5971902" y="2345650"/>
            <a:ext cx="7788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commit 5</a:t>
            </a:r>
            <a:endParaRPr sz="900">
              <a:latin typeface="Consolas"/>
              <a:ea typeface="Consolas"/>
              <a:cs typeface="Consolas"/>
              <a:sym typeface="Consolas"/>
            </a:endParaRPr>
          </a:p>
          <a:p>
            <a:pPr indent="0" lvl="0" marL="0" rtl="0" algn="ctr">
              <a:lnSpc>
                <a:spcPct val="115000"/>
              </a:lnSpc>
              <a:spcBef>
                <a:spcPts val="0"/>
              </a:spcBef>
              <a:spcAft>
                <a:spcPts val="0"/>
              </a:spcAft>
              <a:buNone/>
            </a:pPr>
            <a:r>
              <a:rPr lang="en" sz="550">
                <a:solidFill>
                  <a:srgbClr val="9FA01C"/>
                </a:solidFill>
                <a:latin typeface="Consolas"/>
                <a:ea typeface="Consolas"/>
                <a:cs typeface="Consolas"/>
                <a:sym typeface="Consolas"/>
              </a:rPr>
              <a:t>a943435</a:t>
            </a:r>
            <a:endParaRPr sz="5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5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900">
              <a:latin typeface="Consolas"/>
              <a:ea typeface="Consolas"/>
              <a:cs typeface="Consolas"/>
              <a:sym typeface="Consolas"/>
            </a:endParaRPr>
          </a:p>
        </p:txBody>
      </p:sp>
      <p:pic>
        <p:nvPicPr>
          <p:cNvPr descr="Clipboard Mixed" id="997" name="Google Shape;997;p75"/>
          <p:cNvPicPr preferRelativeResize="0"/>
          <p:nvPr/>
        </p:nvPicPr>
        <p:blipFill rotWithShape="1">
          <a:blip r:embed="rId3">
            <a:alphaModFix/>
          </a:blip>
          <a:srcRect b="0" l="0" r="0" t="0"/>
          <a:stretch/>
        </p:blipFill>
        <p:spPr>
          <a:xfrm>
            <a:off x="6105881" y="2618531"/>
            <a:ext cx="507180" cy="507181"/>
          </a:xfrm>
          <a:prstGeom prst="rect">
            <a:avLst/>
          </a:prstGeom>
          <a:noFill/>
          <a:ln>
            <a:noFill/>
          </a:ln>
        </p:spPr>
      </p:pic>
      <p:cxnSp>
        <p:nvCxnSpPr>
          <p:cNvPr id="998" name="Google Shape;998;p75"/>
          <p:cNvCxnSpPr>
            <a:endCxn id="988" idx="0"/>
          </p:cNvCxnSpPr>
          <p:nvPr/>
        </p:nvCxnSpPr>
        <p:spPr>
          <a:xfrm flipH="1">
            <a:off x="647700" y="1987223"/>
            <a:ext cx="2563800" cy="335100"/>
          </a:xfrm>
          <a:prstGeom prst="bentConnector2">
            <a:avLst/>
          </a:prstGeom>
          <a:noFill/>
          <a:ln cap="flat" cmpd="sng" w="9525">
            <a:solidFill>
              <a:schemeClr val="dk2"/>
            </a:solidFill>
            <a:prstDash val="solid"/>
            <a:round/>
            <a:headEnd len="med" w="med" type="none"/>
            <a:tailEnd len="med" w="med" type="none"/>
          </a:ln>
        </p:spPr>
      </p:cxnSp>
      <p:cxnSp>
        <p:nvCxnSpPr>
          <p:cNvPr id="999" name="Google Shape;999;p75"/>
          <p:cNvCxnSpPr>
            <a:endCxn id="996" idx="0"/>
          </p:cNvCxnSpPr>
          <p:nvPr/>
        </p:nvCxnSpPr>
        <p:spPr>
          <a:xfrm>
            <a:off x="3787602" y="1987150"/>
            <a:ext cx="2573700" cy="358500"/>
          </a:xfrm>
          <a:prstGeom prst="bentConnector2">
            <a:avLst/>
          </a:prstGeom>
          <a:noFill/>
          <a:ln cap="flat" cmpd="sng" w="9525">
            <a:solidFill>
              <a:schemeClr val="dk2"/>
            </a:solidFill>
            <a:prstDash val="solid"/>
            <a:round/>
            <a:headEnd len="med" w="med" type="none"/>
            <a:tailEnd len="med" w="med" type="none"/>
          </a:ln>
        </p:spPr>
      </p:cxnSp>
      <p:pic>
        <p:nvPicPr>
          <p:cNvPr descr="Clipboard Mixed" id="1000" name="Google Shape;1000;p75"/>
          <p:cNvPicPr preferRelativeResize="0"/>
          <p:nvPr/>
        </p:nvPicPr>
        <p:blipFill rotWithShape="1">
          <a:blip r:embed="rId3">
            <a:alphaModFix/>
          </a:blip>
          <a:srcRect b="0" l="0" r="0" t="0"/>
          <a:stretch/>
        </p:blipFill>
        <p:spPr>
          <a:xfrm>
            <a:off x="5381990" y="3425843"/>
            <a:ext cx="507180" cy="507181"/>
          </a:xfrm>
          <a:prstGeom prst="rect">
            <a:avLst/>
          </a:prstGeom>
          <a:noFill/>
          <a:ln>
            <a:noFill/>
          </a:ln>
        </p:spPr>
      </p:pic>
      <p:cxnSp>
        <p:nvCxnSpPr>
          <p:cNvPr id="1001" name="Google Shape;1001;p75"/>
          <p:cNvCxnSpPr>
            <a:stCxn id="981" idx="2"/>
            <a:endCxn id="1000" idx="1"/>
          </p:cNvCxnSpPr>
          <p:nvPr/>
        </p:nvCxnSpPr>
        <p:spPr>
          <a:xfrm flipH="1" rot="-5400000">
            <a:off x="4146016" y="2443512"/>
            <a:ext cx="553800" cy="1918200"/>
          </a:xfrm>
          <a:prstGeom prst="bentConnector2">
            <a:avLst/>
          </a:prstGeom>
          <a:noFill/>
          <a:ln cap="flat" cmpd="sng" w="19050">
            <a:solidFill>
              <a:schemeClr val="accent5"/>
            </a:solidFill>
            <a:prstDash val="solid"/>
            <a:round/>
            <a:headEnd len="med" w="med" type="none"/>
            <a:tailEnd len="med" w="med" type="stealth"/>
          </a:ln>
        </p:spPr>
      </p:cxnSp>
      <p:pic>
        <p:nvPicPr>
          <p:cNvPr descr="Sunglasses face outline" id="1002" name="Google Shape;1002;p75"/>
          <p:cNvPicPr preferRelativeResize="0"/>
          <p:nvPr/>
        </p:nvPicPr>
        <p:blipFill rotWithShape="1">
          <a:blip r:embed="rId5">
            <a:alphaModFix/>
          </a:blip>
          <a:srcRect b="0" l="0" r="0" t="0"/>
          <a:stretch/>
        </p:blipFill>
        <p:spPr>
          <a:xfrm>
            <a:off x="7553690" y="2618519"/>
            <a:ext cx="507180" cy="507181"/>
          </a:xfrm>
          <a:prstGeom prst="rect">
            <a:avLst/>
          </a:prstGeom>
          <a:noFill/>
          <a:ln>
            <a:noFill/>
          </a:ln>
        </p:spPr>
      </p:pic>
      <p:cxnSp>
        <p:nvCxnSpPr>
          <p:cNvPr id="1003" name="Google Shape;1003;p75"/>
          <p:cNvCxnSpPr>
            <a:endCxn id="978" idx="2"/>
          </p:cNvCxnSpPr>
          <p:nvPr/>
        </p:nvCxnSpPr>
        <p:spPr>
          <a:xfrm flipH="1" rot="10800000">
            <a:off x="5889096" y="3125712"/>
            <a:ext cx="1918200" cy="526500"/>
          </a:xfrm>
          <a:prstGeom prst="bentConnector2">
            <a:avLst/>
          </a:prstGeom>
          <a:noFill/>
          <a:ln cap="flat" cmpd="sng" w="19050">
            <a:solidFill>
              <a:schemeClr val="accent5"/>
            </a:solidFill>
            <a:prstDash val="solid"/>
            <a:round/>
            <a:headEnd len="med" w="med" type="none"/>
            <a:tailEnd len="med" w="med" type="stealth"/>
          </a:ln>
        </p:spPr>
      </p:cxnSp>
      <p:sp>
        <p:nvSpPr>
          <p:cNvPr id="1004" name="Google Shape;1004;p75"/>
          <p:cNvSpPr txBox="1"/>
          <p:nvPr/>
        </p:nvSpPr>
        <p:spPr>
          <a:xfrm>
            <a:off x="18475" y="2612775"/>
            <a:ext cx="188100" cy="6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M</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A</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I</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N</a:t>
            </a:r>
            <a:endParaRPr sz="900">
              <a:latin typeface="Consolas"/>
              <a:ea typeface="Consolas"/>
              <a:cs typeface="Consolas"/>
              <a:sym typeface="Consolas"/>
            </a:endParaRPr>
          </a:p>
        </p:txBody>
      </p:sp>
      <p:sp>
        <p:nvSpPr>
          <p:cNvPr id="1005" name="Google Shape;1005;p75"/>
          <p:cNvSpPr txBox="1"/>
          <p:nvPr/>
        </p:nvSpPr>
        <p:spPr>
          <a:xfrm>
            <a:off x="18475" y="3343522"/>
            <a:ext cx="188100" cy="6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G</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R</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E</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E</a:t>
            </a:r>
            <a:endParaRPr sz="900">
              <a:latin typeface="Consolas"/>
              <a:ea typeface="Consolas"/>
              <a:cs typeface="Consolas"/>
              <a:sym typeface="Consolas"/>
            </a:endParaRPr>
          </a:p>
          <a:p>
            <a:pPr indent="0" lvl="0" marL="0" rtl="0" algn="ctr">
              <a:spcBef>
                <a:spcPts val="0"/>
              </a:spcBef>
              <a:spcAft>
                <a:spcPts val="0"/>
              </a:spcAft>
              <a:buNone/>
            </a:pPr>
            <a:r>
              <a:rPr lang="en" sz="900">
                <a:latin typeface="Consolas"/>
                <a:ea typeface="Consolas"/>
                <a:cs typeface="Consolas"/>
                <a:sym typeface="Consolas"/>
              </a:rPr>
              <a:t>N</a:t>
            </a:r>
            <a:endParaRPr sz="900">
              <a:latin typeface="Consolas"/>
              <a:ea typeface="Consolas"/>
              <a:cs typeface="Consolas"/>
              <a:sym typeface="Consolas"/>
            </a:endParaRPr>
          </a:p>
        </p:txBody>
      </p:sp>
      <p:sp>
        <p:nvSpPr>
          <p:cNvPr id="1006" name="Google Shape;1006;p75"/>
          <p:cNvSpPr/>
          <p:nvPr/>
        </p:nvSpPr>
        <p:spPr>
          <a:xfrm>
            <a:off x="311700" y="4235175"/>
            <a:ext cx="4150500" cy="303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5"/>
          <p:cNvSpPr txBox="1"/>
          <p:nvPr/>
        </p:nvSpPr>
        <p:spPr>
          <a:xfrm>
            <a:off x="311700" y="4194625"/>
            <a:ext cx="8520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onsolas"/>
                <a:ea typeface="Consolas"/>
                <a:cs typeface="Consolas"/>
                <a:sym typeface="Consolas"/>
              </a:rPr>
              <a:t>git merge green -m ‘added green base’</a:t>
            </a:r>
            <a:endParaRPr>
              <a:solidFill>
                <a:schemeClr val="lt1"/>
              </a:solidFill>
              <a:latin typeface="Consolas"/>
              <a:ea typeface="Consolas"/>
              <a:cs typeface="Consolas"/>
              <a:sym typeface="Consolas"/>
            </a:endParaRPr>
          </a:p>
        </p:txBody>
      </p:sp>
      <p:sp>
        <p:nvSpPr>
          <p:cNvPr id="1008" name="Google Shape;1008;p75"/>
          <p:cNvSpPr txBox="1"/>
          <p:nvPr/>
        </p:nvSpPr>
        <p:spPr>
          <a:xfrm>
            <a:off x="5246190" y="3186125"/>
            <a:ext cx="7788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commit 6</a:t>
            </a:r>
            <a:endParaRPr sz="900">
              <a:latin typeface="Consolas"/>
              <a:ea typeface="Consolas"/>
              <a:cs typeface="Consolas"/>
              <a:sym typeface="Consolas"/>
            </a:endParaRPr>
          </a:p>
          <a:p>
            <a:pPr indent="0" lvl="0" marL="0" rtl="0" algn="ctr">
              <a:lnSpc>
                <a:spcPct val="115000"/>
              </a:lnSpc>
              <a:spcBef>
                <a:spcPts val="0"/>
              </a:spcBef>
              <a:spcAft>
                <a:spcPts val="0"/>
              </a:spcAft>
              <a:buNone/>
            </a:pPr>
            <a:r>
              <a:rPr lang="en" sz="550">
                <a:solidFill>
                  <a:srgbClr val="9FA01C"/>
                </a:solidFill>
                <a:latin typeface="Consolas"/>
                <a:ea typeface="Consolas"/>
                <a:cs typeface="Consolas"/>
                <a:sym typeface="Consolas"/>
              </a:rPr>
              <a:t>a0989d</a:t>
            </a:r>
            <a:endParaRPr sz="5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5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900">
              <a:latin typeface="Consolas"/>
              <a:ea typeface="Consolas"/>
              <a:cs typeface="Consolas"/>
              <a:sym typeface="Consolas"/>
            </a:endParaRPr>
          </a:p>
        </p:txBody>
      </p:sp>
      <p:sp>
        <p:nvSpPr>
          <p:cNvPr id="1009" name="Google Shape;1009;p75"/>
          <p:cNvSpPr txBox="1"/>
          <p:nvPr/>
        </p:nvSpPr>
        <p:spPr>
          <a:xfrm>
            <a:off x="7417890" y="2345650"/>
            <a:ext cx="778800" cy="1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onsolas"/>
                <a:ea typeface="Consolas"/>
                <a:cs typeface="Consolas"/>
                <a:sym typeface="Consolas"/>
              </a:rPr>
              <a:t>commit 7</a:t>
            </a:r>
            <a:endParaRPr sz="900">
              <a:latin typeface="Consolas"/>
              <a:ea typeface="Consolas"/>
              <a:cs typeface="Consolas"/>
              <a:sym typeface="Consolas"/>
            </a:endParaRPr>
          </a:p>
          <a:p>
            <a:pPr indent="0" lvl="0" marL="0" rtl="0" algn="ctr">
              <a:lnSpc>
                <a:spcPct val="115000"/>
              </a:lnSpc>
              <a:spcBef>
                <a:spcPts val="0"/>
              </a:spcBef>
              <a:spcAft>
                <a:spcPts val="0"/>
              </a:spcAft>
              <a:buNone/>
            </a:pPr>
            <a:r>
              <a:rPr lang="en" sz="550">
                <a:solidFill>
                  <a:srgbClr val="9FA01C"/>
                </a:solidFill>
                <a:latin typeface="Consolas"/>
                <a:ea typeface="Consolas"/>
                <a:cs typeface="Consolas"/>
                <a:sym typeface="Consolas"/>
              </a:rPr>
              <a:t>978kjd8</a:t>
            </a:r>
            <a:endParaRPr sz="550">
              <a:solidFill>
                <a:srgbClr val="9FA01C"/>
              </a:solidFill>
              <a:latin typeface="Consolas"/>
              <a:ea typeface="Consolas"/>
              <a:cs typeface="Consolas"/>
              <a:sym typeface="Consolas"/>
            </a:endParaRPr>
          </a:p>
          <a:p>
            <a:pPr indent="0" lvl="0" marL="0" rtl="0" algn="ctr">
              <a:lnSpc>
                <a:spcPct val="115000"/>
              </a:lnSpc>
              <a:spcBef>
                <a:spcPts val="0"/>
              </a:spcBef>
              <a:spcAft>
                <a:spcPts val="0"/>
              </a:spcAft>
              <a:buNone/>
            </a:pPr>
            <a:r>
              <a:t/>
            </a:r>
            <a:endParaRPr sz="550">
              <a:solidFill>
                <a:srgbClr val="9FA01C"/>
              </a:solidFill>
              <a:latin typeface="Consolas"/>
              <a:ea typeface="Consolas"/>
              <a:cs typeface="Consolas"/>
              <a:sym typeface="Consolas"/>
            </a:endParaRPr>
          </a:p>
          <a:p>
            <a:pPr indent="0" lvl="0" marL="0" rtl="0" algn="ctr">
              <a:spcBef>
                <a:spcPts val="0"/>
              </a:spcBef>
              <a:spcAft>
                <a:spcPts val="0"/>
              </a:spcAft>
              <a:buNone/>
            </a:pPr>
            <a:r>
              <a:t/>
            </a:r>
            <a:endParaRPr sz="900">
              <a:latin typeface="Consolas"/>
              <a:ea typeface="Consolas"/>
              <a:cs typeface="Consolas"/>
              <a:sym typeface="Consolas"/>
            </a:endParaRPr>
          </a:p>
        </p:txBody>
      </p:sp>
      <p:cxnSp>
        <p:nvCxnSpPr>
          <p:cNvPr id="1010" name="Google Shape;1010;p75"/>
          <p:cNvCxnSpPr>
            <a:endCxn id="978" idx="1"/>
          </p:cNvCxnSpPr>
          <p:nvPr/>
        </p:nvCxnSpPr>
        <p:spPr>
          <a:xfrm>
            <a:off x="6613206" y="2871522"/>
            <a:ext cx="940500" cy="600"/>
          </a:xfrm>
          <a:prstGeom prst="bentConnector3">
            <a:avLst>
              <a:gd fmla="val 50000" name="adj1"/>
            </a:avLst>
          </a:prstGeom>
          <a:noFill/>
          <a:ln cap="flat" cmpd="sng" w="19050">
            <a:solidFill>
              <a:schemeClr val="accent5"/>
            </a:solidFill>
            <a:prstDash val="solid"/>
            <a:round/>
            <a:headEnd len="med" w="med" type="none"/>
            <a:tailEnd len="med" w="med" type="stealth"/>
          </a:ln>
        </p:spPr>
      </p:cxnSp>
      <p:cxnSp>
        <p:nvCxnSpPr>
          <p:cNvPr id="1011" name="Google Shape;1011;p75"/>
          <p:cNvCxnSpPr>
            <a:endCxn id="1009" idx="0"/>
          </p:cNvCxnSpPr>
          <p:nvPr/>
        </p:nvCxnSpPr>
        <p:spPr>
          <a:xfrm>
            <a:off x="3718890" y="1987150"/>
            <a:ext cx="4088400" cy="358500"/>
          </a:xfrm>
          <a:prstGeom prst="bentConnector2">
            <a:avLst/>
          </a:prstGeom>
          <a:noFill/>
          <a:ln cap="flat" cmpd="sng" w="9525">
            <a:solidFill>
              <a:schemeClr val="dk2"/>
            </a:solidFill>
            <a:prstDash val="solid"/>
            <a:round/>
            <a:headEnd len="med" w="med" type="none"/>
            <a:tailEnd len="med" w="med" type="none"/>
          </a:ln>
        </p:spPr>
      </p:cxnSp>
      <p:cxnSp>
        <p:nvCxnSpPr>
          <p:cNvPr id="1012" name="Google Shape;1012;p75"/>
          <p:cNvCxnSpPr>
            <a:endCxn id="1008" idx="0"/>
          </p:cNvCxnSpPr>
          <p:nvPr/>
        </p:nvCxnSpPr>
        <p:spPr>
          <a:xfrm>
            <a:off x="3718890" y="1987025"/>
            <a:ext cx="1916700" cy="1199100"/>
          </a:xfrm>
          <a:prstGeom prst="bentConnector2">
            <a:avLst/>
          </a:prstGeom>
          <a:noFill/>
          <a:ln cap="flat" cmpd="sng" w="9525">
            <a:solidFill>
              <a:schemeClr val="dk2"/>
            </a:solidFill>
            <a:prstDash val="solid"/>
            <a:round/>
            <a:headEnd len="med" w="med" type="none"/>
            <a:tailEnd len="med" w="med" type="none"/>
          </a:ln>
        </p:spPr>
      </p:cxnSp>
      <p:pic>
        <p:nvPicPr>
          <p:cNvPr descr="Sunglasses face outline" id="1013" name="Google Shape;1013;p75"/>
          <p:cNvPicPr preferRelativeResize="0"/>
          <p:nvPr/>
        </p:nvPicPr>
        <p:blipFill rotWithShape="1">
          <a:blip r:embed="rId5">
            <a:alphaModFix/>
          </a:blip>
          <a:srcRect b="0" l="0" r="0" t="0"/>
          <a:stretch/>
        </p:blipFill>
        <p:spPr>
          <a:xfrm>
            <a:off x="6105865" y="2618531"/>
            <a:ext cx="507180" cy="5071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13"/>
                                        </p:tgtEl>
                                      </p:cBhvr>
                                    </p:animEffect>
                                    <p:set>
                                      <p:cBhvr>
                                        <p:cTn dur="1" fill="hold">
                                          <p:stCondLst>
                                            <p:cond delay="1000"/>
                                          </p:stCondLst>
                                        </p:cTn>
                                        <p:tgtEl>
                                          <p:spTgt spid="101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000"/>
                                        <p:tgtEl>
                                          <p:spTgt spid="10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7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Push to a Remote Repository (Live)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2" name="Shape 1022"/>
        <p:cNvGrpSpPr/>
        <p:nvPr/>
      </p:nvGrpSpPr>
      <p:grpSpPr>
        <a:xfrm>
          <a:off x="0" y="0"/>
          <a:ext cx="0" cy="0"/>
          <a:chOff x="0" y="0"/>
          <a:chExt cx="0" cy="0"/>
        </a:xfrm>
      </p:grpSpPr>
      <p:sp>
        <p:nvSpPr>
          <p:cNvPr id="1023" name="Google Shape;1023;p77"/>
          <p:cNvSpPr txBox="1"/>
          <p:nvPr>
            <p:ph type="title"/>
          </p:nvPr>
        </p:nvSpPr>
        <p:spPr>
          <a:xfrm>
            <a:off x="471900" y="738725"/>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Credits &amp; License</a:t>
            </a:r>
            <a:endParaRPr>
              <a:solidFill>
                <a:schemeClr val="lt1"/>
              </a:solidFill>
            </a:endParaRPr>
          </a:p>
        </p:txBody>
      </p:sp>
      <p:sp>
        <p:nvSpPr>
          <p:cNvPr id="1024" name="Google Shape;1024;p77"/>
          <p:cNvSpPr txBox="1"/>
          <p:nvPr>
            <p:ph idx="4294967295" type="body"/>
          </p:nvPr>
        </p:nvSpPr>
        <p:spPr>
          <a:xfrm>
            <a:off x="471900" y="16142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rPr>
              <a:t>These slides were designed by Wout Dillen, as part of his class on ‘Getting Started with Git(Hub)’, that was part of the Bootcamp course in the University of Antwerp’s MA in Digital Text Analysis at the Faculty of Arts. This class took place on Tuesday 6 October 2020. Wout currently works as a postdoctoral researcher at the University of Antwerp, where he coordinates the Antwerp part of the CLARIAH-VL project that has supported the work leading up to this class. </a:t>
            </a:r>
            <a:endParaRPr sz="1400">
              <a:solidFill>
                <a:srgbClr val="000000"/>
              </a:solidFill>
            </a:endParaRPr>
          </a:p>
          <a:p>
            <a:pPr indent="0" lvl="0" marL="0" rtl="0" algn="just">
              <a:spcBef>
                <a:spcPts val="1600"/>
              </a:spcBef>
              <a:spcAft>
                <a:spcPts val="0"/>
              </a:spcAft>
              <a:buNone/>
            </a:pPr>
            <a:r>
              <a:rPr lang="en" sz="1400">
                <a:solidFill>
                  <a:srgbClr val="000000"/>
                </a:solidFill>
              </a:rPr>
              <a:t>This work is licensed under a </a:t>
            </a:r>
            <a:r>
              <a:rPr lang="en" sz="1400" u="sng">
                <a:solidFill>
                  <a:srgbClr val="000000"/>
                </a:solidFill>
                <a:hlinkClick r:id="rId3">
                  <a:extLst>
                    <a:ext uri="{A12FA001-AC4F-418D-AE19-62706E023703}">
                      <ahyp:hlinkClr val="tx"/>
                    </a:ext>
                  </a:extLst>
                </a:hlinkClick>
              </a:rPr>
              <a:t>Creative Commons Attribution 4.0 International Public License</a:t>
            </a:r>
            <a:r>
              <a:rPr lang="en" sz="1400">
                <a:solidFill>
                  <a:srgbClr val="000000"/>
                </a:solidFill>
              </a:rPr>
              <a:t>. All works of other authors cited, linked, and referred to here are their intellectual property and are used for academic purposes only. </a:t>
            </a:r>
            <a:endParaRPr sz="1400">
              <a:solidFill>
                <a:srgbClr val="000000"/>
              </a:solidFill>
            </a:endParaRPr>
          </a:p>
          <a:p>
            <a:pPr indent="0" lvl="0" marL="0" rtl="0" algn="just">
              <a:spcBef>
                <a:spcPts val="1600"/>
              </a:spcBef>
              <a:spcAft>
                <a:spcPts val="1600"/>
              </a:spcAft>
              <a:buNone/>
            </a:pPr>
            <a:r>
              <a:t/>
            </a:r>
            <a:endParaRPr sz="1400">
              <a:solidFill>
                <a:srgbClr val="000000"/>
              </a:solidFill>
            </a:endParaRPr>
          </a:p>
        </p:txBody>
      </p:sp>
      <p:pic>
        <p:nvPicPr>
          <p:cNvPr id="1025" name="Google Shape;1025;p77"/>
          <p:cNvPicPr preferRelativeResize="0"/>
          <p:nvPr/>
        </p:nvPicPr>
        <p:blipFill>
          <a:blip r:embed="rId4">
            <a:alphaModFix/>
          </a:blip>
          <a:stretch>
            <a:fillRect/>
          </a:stretch>
        </p:blipFill>
        <p:spPr>
          <a:xfrm>
            <a:off x="6070575" y="4223825"/>
            <a:ext cx="2623417" cy="779250"/>
          </a:xfrm>
          <a:prstGeom prst="rect">
            <a:avLst/>
          </a:prstGeom>
          <a:noFill/>
          <a:ln>
            <a:noFill/>
          </a:ln>
        </p:spPr>
      </p:pic>
      <p:pic>
        <p:nvPicPr>
          <p:cNvPr id="1026" name="Google Shape;1026;p77"/>
          <p:cNvPicPr preferRelativeResize="0"/>
          <p:nvPr/>
        </p:nvPicPr>
        <p:blipFill>
          <a:blip r:embed="rId5">
            <a:alphaModFix/>
          </a:blip>
          <a:stretch>
            <a:fillRect/>
          </a:stretch>
        </p:blipFill>
        <p:spPr>
          <a:xfrm>
            <a:off x="471901" y="4249138"/>
            <a:ext cx="2066990" cy="72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Git?</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a:solidFill>
                <a:srgbClr val="202122"/>
              </a:solidFill>
            </a:endParaRPr>
          </a:p>
          <a:p>
            <a:pPr indent="0" lvl="0" marL="0" rtl="0" algn="l">
              <a:spcBef>
                <a:spcPts val="1600"/>
              </a:spcBef>
              <a:spcAft>
                <a:spcPts val="0"/>
              </a:spcAft>
              <a:buNone/>
            </a:pPr>
            <a:r>
              <a:t/>
            </a:r>
            <a:endParaRPr b="1" i="1">
              <a:solidFill>
                <a:srgbClr val="202122"/>
              </a:solidFill>
            </a:endParaRPr>
          </a:p>
          <a:p>
            <a:pPr indent="0" lvl="0" marL="0" rtl="0" algn="just">
              <a:spcBef>
                <a:spcPts val="1600"/>
              </a:spcBef>
              <a:spcAft>
                <a:spcPts val="0"/>
              </a:spcAft>
              <a:buNone/>
            </a:pPr>
            <a:r>
              <a:rPr b="1" i="1" lang="en">
                <a:solidFill>
                  <a:srgbClr val="202122"/>
                </a:solidFill>
              </a:rPr>
              <a:t>Git</a:t>
            </a:r>
            <a:r>
              <a:rPr i="1" lang="en">
                <a:solidFill>
                  <a:srgbClr val="202122"/>
                </a:solidFill>
                <a:highlight>
                  <a:srgbClr val="FFFFFF"/>
                </a:highlight>
              </a:rPr>
              <a:t> is a </a:t>
            </a:r>
            <a:r>
              <a:rPr i="1" lang="en">
                <a:solidFill>
                  <a:srgbClr val="202122"/>
                </a:solidFill>
              </a:rPr>
              <a:t>distributed </a:t>
            </a:r>
            <a:r>
              <a:rPr i="1" lang="en">
                <a:solidFill>
                  <a:schemeClr val="accent5"/>
                </a:solidFill>
              </a:rPr>
              <a:t>version-control</a:t>
            </a:r>
            <a:r>
              <a:rPr i="1" lang="en">
                <a:solidFill>
                  <a:srgbClr val="202122"/>
                </a:solidFill>
                <a:highlight>
                  <a:srgbClr val="FFFFFF"/>
                </a:highlight>
              </a:rPr>
              <a:t> system for tracking changes in </a:t>
            </a:r>
            <a:r>
              <a:rPr i="1" lang="en">
                <a:solidFill>
                  <a:srgbClr val="202122"/>
                </a:solidFill>
              </a:rPr>
              <a:t>source code</a:t>
            </a:r>
            <a:r>
              <a:rPr i="1" lang="en">
                <a:solidFill>
                  <a:srgbClr val="202122"/>
                </a:solidFill>
                <a:highlight>
                  <a:srgbClr val="FFFFFF"/>
                </a:highlight>
              </a:rPr>
              <a:t> during </a:t>
            </a:r>
            <a:r>
              <a:rPr i="1" lang="en">
                <a:solidFill>
                  <a:srgbClr val="202122"/>
                </a:solidFill>
              </a:rPr>
              <a:t>software development</a:t>
            </a:r>
            <a:r>
              <a:rPr i="1" lang="en">
                <a:solidFill>
                  <a:srgbClr val="202122"/>
                </a:solidFill>
                <a:highlight>
                  <a:srgbClr val="FFFFFF"/>
                </a:highlight>
              </a:rPr>
              <a:t>.</a:t>
            </a:r>
            <a:r>
              <a:rPr baseline="30000" i="1" lang="en">
                <a:solidFill>
                  <a:srgbClr val="202122"/>
                </a:solidFill>
              </a:rPr>
              <a:t> </a:t>
            </a:r>
            <a:r>
              <a:rPr i="1" lang="en">
                <a:solidFill>
                  <a:srgbClr val="202122"/>
                </a:solidFill>
                <a:highlight>
                  <a:srgbClr val="FFFFFF"/>
                </a:highlight>
              </a:rPr>
              <a:t>It is designed for coordinating work among </a:t>
            </a:r>
            <a:r>
              <a:rPr i="1" lang="en">
                <a:solidFill>
                  <a:srgbClr val="202122"/>
                </a:solidFill>
              </a:rPr>
              <a:t>programmers</a:t>
            </a:r>
            <a:r>
              <a:rPr i="1" lang="en">
                <a:solidFill>
                  <a:srgbClr val="202122"/>
                </a:solidFill>
                <a:highlight>
                  <a:srgbClr val="FFFFFF"/>
                </a:highlight>
              </a:rPr>
              <a:t>, but it can be used to track changes in any set of </a:t>
            </a:r>
            <a:r>
              <a:rPr i="1" lang="en">
                <a:solidFill>
                  <a:srgbClr val="202122"/>
                </a:solidFill>
              </a:rPr>
              <a:t>files</a:t>
            </a:r>
            <a:r>
              <a:rPr i="1" lang="en">
                <a:solidFill>
                  <a:srgbClr val="202122"/>
                </a:solidFill>
                <a:highlight>
                  <a:srgbClr val="FFFFFF"/>
                </a:highlight>
              </a:rPr>
              <a:t>. Its goals include speed, </a:t>
            </a:r>
            <a:r>
              <a:rPr i="1" lang="en">
                <a:solidFill>
                  <a:srgbClr val="202122"/>
                </a:solidFill>
              </a:rPr>
              <a:t>data integrity</a:t>
            </a:r>
            <a:r>
              <a:rPr i="1" lang="en">
                <a:solidFill>
                  <a:srgbClr val="202122"/>
                </a:solidFill>
                <a:highlight>
                  <a:srgbClr val="FFFFFF"/>
                </a:highlight>
              </a:rPr>
              <a:t>, and support for distributed, non-linear workflows.</a:t>
            </a:r>
            <a:endParaRPr i="1">
              <a:solidFill>
                <a:srgbClr val="202122"/>
              </a:solidFill>
              <a:highlight>
                <a:srgbClr val="FFFFFF"/>
              </a:highlight>
            </a:endParaRPr>
          </a:p>
          <a:p>
            <a:pPr indent="0" lvl="0" marL="0" rtl="0" algn="r">
              <a:spcBef>
                <a:spcPts val="1600"/>
              </a:spcBef>
              <a:spcAft>
                <a:spcPts val="1600"/>
              </a:spcAft>
              <a:buNone/>
            </a:pPr>
            <a:r>
              <a:rPr lang="en">
                <a:solidFill>
                  <a:srgbClr val="202122"/>
                </a:solidFill>
                <a:highlight>
                  <a:srgbClr val="FFFFFF"/>
                </a:highlight>
              </a:rPr>
              <a:t>(Wikipedia)</a:t>
            </a:r>
            <a:endParaRPr>
              <a:solidFill>
                <a:srgbClr val="2021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a:solidFill>
                <a:srgbClr val="202122"/>
              </a:solidFill>
            </a:endParaRPr>
          </a:p>
          <a:p>
            <a:pPr indent="0" lvl="0" marL="0" rtl="0" algn="l">
              <a:spcBef>
                <a:spcPts val="1600"/>
              </a:spcBef>
              <a:spcAft>
                <a:spcPts val="0"/>
              </a:spcAft>
              <a:buNone/>
            </a:pPr>
            <a:r>
              <a:t/>
            </a:r>
            <a:endParaRPr b="1" i="1">
              <a:solidFill>
                <a:srgbClr val="202122"/>
              </a:solidFill>
            </a:endParaRPr>
          </a:p>
          <a:p>
            <a:pPr indent="0" lvl="0" marL="0" rtl="0" algn="just">
              <a:spcBef>
                <a:spcPts val="1600"/>
              </a:spcBef>
              <a:spcAft>
                <a:spcPts val="0"/>
              </a:spcAft>
              <a:buNone/>
            </a:pPr>
            <a:r>
              <a:rPr b="1" i="1" lang="en">
                <a:solidFill>
                  <a:srgbClr val="202122"/>
                </a:solidFill>
              </a:rPr>
              <a:t>Git</a:t>
            </a:r>
            <a:r>
              <a:rPr i="1" lang="en">
                <a:solidFill>
                  <a:srgbClr val="202122"/>
                </a:solidFill>
                <a:highlight>
                  <a:srgbClr val="FFFFFF"/>
                </a:highlight>
              </a:rPr>
              <a:t> is a </a:t>
            </a:r>
            <a:r>
              <a:rPr i="1" lang="en">
                <a:solidFill>
                  <a:schemeClr val="accent5"/>
                </a:solidFill>
              </a:rPr>
              <a:t>distributed</a:t>
            </a:r>
            <a:r>
              <a:rPr i="1" lang="en">
                <a:solidFill>
                  <a:srgbClr val="202122"/>
                </a:solidFill>
              </a:rPr>
              <a:t> version-control</a:t>
            </a:r>
            <a:r>
              <a:rPr i="1" lang="en">
                <a:solidFill>
                  <a:srgbClr val="202122"/>
                </a:solidFill>
                <a:highlight>
                  <a:srgbClr val="FFFFFF"/>
                </a:highlight>
              </a:rPr>
              <a:t> system for tracking changes in </a:t>
            </a:r>
            <a:r>
              <a:rPr i="1" lang="en">
                <a:solidFill>
                  <a:srgbClr val="202122"/>
                </a:solidFill>
              </a:rPr>
              <a:t>source code</a:t>
            </a:r>
            <a:r>
              <a:rPr i="1" lang="en">
                <a:solidFill>
                  <a:srgbClr val="202122"/>
                </a:solidFill>
                <a:highlight>
                  <a:srgbClr val="FFFFFF"/>
                </a:highlight>
              </a:rPr>
              <a:t> during </a:t>
            </a:r>
            <a:r>
              <a:rPr i="1" lang="en">
                <a:solidFill>
                  <a:srgbClr val="202122"/>
                </a:solidFill>
              </a:rPr>
              <a:t>software development</a:t>
            </a:r>
            <a:r>
              <a:rPr i="1" lang="en">
                <a:solidFill>
                  <a:srgbClr val="202122"/>
                </a:solidFill>
                <a:highlight>
                  <a:srgbClr val="FFFFFF"/>
                </a:highlight>
              </a:rPr>
              <a:t>.</a:t>
            </a:r>
            <a:r>
              <a:rPr baseline="30000" i="1" lang="en">
                <a:solidFill>
                  <a:srgbClr val="202122"/>
                </a:solidFill>
              </a:rPr>
              <a:t> </a:t>
            </a:r>
            <a:r>
              <a:rPr i="1" lang="en">
                <a:solidFill>
                  <a:srgbClr val="202122"/>
                </a:solidFill>
                <a:highlight>
                  <a:srgbClr val="FFFFFF"/>
                </a:highlight>
              </a:rPr>
              <a:t>It is </a:t>
            </a:r>
            <a:r>
              <a:rPr i="1" lang="en">
                <a:solidFill>
                  <a:schemeClr val="accent5"/>
                </a:solidFill>
                <a:highlight>
                  <a:srgbClr val="FFFFFF"/>
                </a:highlight>
              </a:rPr>
              <a:t>designed for coordinating work among </a:t>
            </a:r>
            <a:r>
              <a:rPr i="1" lang="en">
                <a:solidFill>
                  <a:schemeClr val="accent5"/>
                </a:solidFill>
              </a:rPr>
              <a:t>programmers</a:t>
            </a:r>
            <a:r>
              <a:rPr i="1" lang="en">
                <a:solidFill>
                  <a:srgbClr val="202122"/>
                </a:solidFill>
                <a:highlight>
                  <a:srgbClr val="FFFFFF"/>
                </a:highlight>
              </a:rPr>
              <a:t>, but it can be used to track changes in any set of </a:t>
            </a:r>
            <a:r>
              <a:rPr i="1" lang="en">
                <a:solidFill>
                  <a:srgbClr val="202122"/>
                </a:solidFill>
              </a:rPr>
              <a:t>files</a:t>
            </a:r>
            <a:r>
              <a:rPr i="1" lang="en">
                <a:solidFill>
                  <a:srgbClr val="202122"/>
                </a:solidFill>
                <a:highlight>
                  <a:srgbClr val="FFFFFF"/>
                </a:highlight>
              </a:rPr>
              <a:t>. Its goals include speed, </a:t>
            </a:r>
            <a:r>
              <a:rPr i="1" lang="en">
                <a:solidFill>
                  <a:srgbClr val="202122"/>
                </a:solidFill>
              </a:rPr>
              <a:t>data integrity</a:t>
            </a:r>
            <a:r>
              <a:rPr i="1" lang="en">
                <a:solidFill>
                  <a:srgbClr val="202122"/>
                </a:solidFill>
                <a:highlight>
                  <a:srgbClr val="FFFFFF"/>
                </a:highlight>
              </a:rPr>
              <a:t>, and support for distributed, non-linear workflows.</a:t>
            </a:r>
            <a:endParaRPr i="1">
              <a:solidFill>
                <a:srgbClr val="202122"/>
              </a:solidFill>
              <a:highlight>
                <a:srgbClr val="FFFFFF"/>
              </a:highlight>
            </a:endParaRPr>
          </a:p>
          <a:p>
            <a:pPr indent="0" lvl="0" marL="0" rtl="0" algn="r">
              <a:spcBef>
                <a:spcPts val="1600"/>
              </a:spcBef>
              <a:spcAft>
                <a:spcPts val="1600"/>
              </a:spcAft>
              <a:buNone/>
            </a:pPr>
            <a:r>
              <a:rPr lang="en">
                <a:solidFill>
                  <a:srgbClr val="202122"/>
                </a:solidFill>
                <a:highlight>
                  <a:srgbClr val="FFFFFF"/>
                </a:highlight>
              </a:rPr>
              <a:t>(Wikipedia)</a:t>
            </a:r>
            <a:endParaRPr>
              <a:solidFill>
                <a:srgbClr val="2021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Quick Introduction to a Basic, Local Git Workflow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