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sldIdLst>
    <p:sldId id="256" r:id="rId2"/>
    <p:sldId id="257" r:id="rId3"/>
    <p:sldId id="258" r:id="rId4"/>
    <p:sldId id="259" r:id="rId5"/>
    <p:sldId id="264" r:id="rId6"/>
    <p:sldId id="265" r:id="rId7"/>
    <p:sldId id="262" r:id="rId8"/>
    <p:sldId id="266" r:id="rId9"/>
    <p:sldId id="275" r:id="rId10"/>
    <p:sldId id="267" r:id="rId11"/>
    <p:sldId id="268" r:id="rId12"/>
    <p:sldId id="274" r:id="rId13"/>
    <p:sldId id="269" r:id="rId14"/>
    <p:sldId id="272" r:id="rId15"/>
    <p:sldId id="270" r:id="rId16"/>
    <p:sldId id="271" r:id="rId17"/>
    <p:sldId id="260" r:id="rId18"/>
    <p:sldId id="276" r:id="rId19"/>
    <p:sldId id="27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0C8D22-D10A-4B20-AD31-ACCB42E7F1D0}" type="datetimeFigureOut">
              <a:rPr lang="en-IN" smtClean="0"/>
              <a:t>30/12/2024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9C61643-868E-45E5-9F0E-5795EA1E4493}" type="slidenum">
              <a:rPr lang="en-IN" smtClean="0"/>
              <a:t>‹#›</a:t>
            </a:fld>
            <a:endParaRPr lang="en-IN"/>
          </a:p>
        </p:txBody>
      </p:sp>
    </p:spTree>
    <p:extLst>
      <p:ext uri="{BB962C8B-B14F-4D97-AF65-F5344CB8AC3E}">
        <p14:creationId xmlns:p14="http://schemas.microsoft.com/office/powerpoint/2010/main" val="3947710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0C8D22-D10A-4B20-AD31-ACCB42E7F1D0}" type="datetimeFigureOut">
              <a:rPr lang="en-IN" smtClean="0"/>
              <a:t>30/12/2024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9C61643-868E-45E5-9F0E-5795EA1E4493}" type="slidenum">
              <a:rPr lang="en-IN" smtClean="0"/>
              <a:t>‹#›</a:t>
            </a:fld>
            <a:endParaRPr lang="en-IN"/>
          </a:p>
        </p:txBody>
      </p:sp>
    </p:spTree>
    <p:extLst>
      <p:ext uri="{BB962C8B-B14F-4D97-AF65-F5344CB8AC3E}">
        <p14:creationId xmlns:p14="http://schemas.microsoft.com/office/powerpoint/2010/main" val="2977014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0C8D22-D10A-4B20-AD31-ACCB42E7F1D0}" type="datetimeFigureOut">
              <a:rPr lang="en-IN" smtClean="0"/>
              <a:t>30/12/2024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9C61643-868E-45E5-9F0E-5795EA1E4493}"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27983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70C8D22-D10A-4B20-AD31-ACCB42E7F1D0}" type="datetimeFigureOut">
              <a:rPr lang="en-IN" smtClean="0"/>
              <a:t>30/12/2024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9C61643-868E-45E5-9F0E-5795EA1E4493}" type="slidenum">
              <a:rPr lang="en-IN" smtClean="0"/>
              <a:t>‹#›</a:t>
            </a:fld>
            <a:endParaRPr lang="en-IN"/>
          </a:p>
        </p:txBody>
      </p:sp>
    </p:spTree>
    <p:extLst>
      <p:ext uri="{BB962C8B-B14F-4D97-AF65-F5344CB8AC3E}">
        <p14:creationId xmlns:p14="http://schemas.microsoft.com/office/powerpoint/2010/main" val="2848636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70C8D22-D10A-4B20-AD31-ACCB42E7F1D0}" type="datetimeFigureOut">
              <a:rPr lang="en-IN" smtClean="0"/>
              <a:t>30/12/2024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9C61643-868E-45E5-9F0E-5795EA1E4493}"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929239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70C8D22-D10A-4B20-AD31-ACCB42E7F1D0}" type="datetimeFigureOut">
              <a:rPr lang="en-IN" smtClean="0"/>
              <a:t>30/12/2024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9C61643-868E-45E5-9F0E-5795EA1E4493}" type="slidenum">
              <a:rPr lang="en-IN" smtClean="0"/>
              <a:t>‹#›</a:t>
            </a:fld>
            <a:endParaRPr lang="en-IN"/>
          </a:p>
        </p:txBody>
      </p:sp>
    </p:spTree>
    <p:extLst>
      <p:ext uri="{BB962C8B-B14F-4D97-AF65-F5344CB8AC3E}">
        <p14:creationId xmlns:p14="http://schemas.microsoft.com/office/powerpoint/2010/main" val="51975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0C8D22-D10A-4B20-AD31-ACCB42E7F1D0}" type="datetimeFigureOut">
              <a:rPr lang="en-IN" smtClean="0"/>
              <a:t>30/12/2024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9C61643-868E-45E5-9F0E-5795EA1E4493}" type="slidenum">
              <a:rPr lang="en-IN" smtClean="0"/>
              <a:t>‹#›</a:t>
            </a:fld>
            <a:endParaRPr lang="en-IN"/>
          </a:p>
        </p:txBody>
      </p:sp>
    </p:spTree>
    <p:extLst>
      <p:ext uri="{BB962C8B-B14F-4D97-AF65-F5344CB8AC3E}">
        <p14:creationId xmlns:p14="http://schemas.microsoft.com/office/powerpoint/2010/main" val="27070975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0C8D22-D10A-4B20-AD31-ACCB42E7F1D0}" type="datetimeFigureOut">
              <a:rPr lang="en-IN" smtClean="0"/>
              <a:t>30/12/2024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9C61643-868E-45E5-9F0E-5795EA1E4493}" type="slidenum">
              <a:rPr lang="en-IN" smtClean="0"/>
              <a:t>‹#›</a:t>
            </a:fld>
            <a:endParaRPr lang="en-IN"/>
          </a:p>
        </p:txBody>
      </p:sp>
    </p:spTree>
    <p:extLst>
      <p:ext uri="{BB962C8B-B14F-4D97-AF65-F5344CB8AC3E}">
        <p14:creationId xmlns:p14="http://schemas.microsoft.com/office/powerpoint/2010/main" val="4084999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0C8D22-D10A-4B20-AD31-ACCB42E7F1D0}" type="datetimeFigureOut">
              <a:rPr lang="en-IN" smtClean="0"/>
              <a:t>30/12/2024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9C61643-868E-45E5-9F0E-5795EA1E4493}" type="slidenum">
              <a:rPr lang="en-IN" smtClean="0"/>
              <a:t>‹#›</a:t>
            </a:fld>
            <a:endParaRPr lang="en-IN"/>
          </a:p>
        </p:txBody>
      </p:sp>
    </p:spTree>
    <p:extLst>
      <p:ext uri="{BB962C8B-B14F-4D97-AF65-F5344CB8AC3E}">
        <p14:creationId xmlns:p14="http://schemas.microsoft.com/office/powerpoint/2010/main" val="4202460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0C8D22-D10A-4B20-AD31-ACCB42E7F1D0}" type="datetimeFigureOut">
              <a:rPr lang="en-IN" smtClean="0"/>
              <a:t>30/12/2024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9C61643-868E-45E5-9F0E-5795EA1E4493}" type="slidenum">
              <a:rPr lang="en-IN" smtClean="0"/>
              <a:t>‹#›</a:t>
            </a:fld>
            <a:endParaRPr lang="en-IN"/>
          </a:p>
        </p:txBody>
      </p:sp>
    </p:spTree>
    <p:extLst>
      <p:ext uri="{BB962C8B-B14F-4D97-AF65-F5344CB8AC3E}">
        <p14:creationId xmlns:p14="http://schemas.microsoft.com/office/powerpoint/2010/main" val="3145298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0C8D22-D10A-4B20-AD31-ACCB42E7F1D0}" type="datetimeFigureOut">
              <a:rPr lang="en-IN" smtClean="0"/>
              <a:t>30/12/2024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9C61643-868E-45E5-9F0E-5795EA1E4493}" type="slidenum">
              <a:rPr lang="en-IN" smtClean="0"/>
              <a:t>‹#›</a:t>
            </a:fld>
            <a:endParaRPr lang="en-IN"/>
          </a:p>
        </p:txBody>
      </p:sp>
    </p:spTree>
    <p:extLst>
      <p:ext uri="{BB962C8B-B14F-4D97-AF65-F5344CB8AC3E}">
        <p14:creationId xmlns:p14="http://schemas.microsoft.com/office/powerpoint/2010/main" val="582758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13"/>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0C8D22-D10A-4B20-AD31-ACCB42E7F1D0}" type="datetimeFigureOut">
              <a:rPr lang="en-IN" smtClean="0"/>
              <a:t>30/12/2024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9C61643-868E-45E5-9F0E-5795EA1E4493}" type="slidenum">
              <a:rPr lang="en-IN" smtClean="0"/>
              <a:t>‹#›</a:t>
            </a:fld>
            <a:endParaRPr lang="en-IN"/>
          </a:p>
        </p:txBody>
      </p:sp>
    </p:spTree>
    <p:extLst>
      <p:ext uri="{BB962C8B-B14F-4D97-AF65-F5344CB8AC3E}">
        <p14:creationId xmlns:p14="http://schemas.microsoft.com/office/powerpoint/2010/main" val="2443979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0C8D22-D10A-4B20-AD31-ACCB42E7F1D0}" type="datetimeFigureOut">
              <a:rPr lang="en-IN" smtClean="0"/>
              <a:t>30/12/2024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9C61643-868E-45E5-9F0E-5795EA1E4493}" type="slidenum">
              <a:rPr lang="en-IN" smtClean="0"/>
              <a:t>‹#›</a:t>
            </a:fld>
            <a:endParaRPr lang="en-IN"/>
          </a:p>
        </p:txBody>
      </p:sp>
    </p:spTree>
    <p:extLst>
      <p:ext uri="{BB962C8B-B14F-4D97-AF65-F5344CB8AC3E}">
        <p14:creationId xmlns:p14="http://schemas.microsoft.com/office/powerpoint/2010/main" val="3881406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0C8D22-D10A-4B20-AD31-ACCB42E7F1D0}" type="datetimeFigureOut">
              <a:rPr lang="en-IN" smtClean="0"/>
              <a:t>30/12/2024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9C61643-868E-45E5-9F0E-5795EA1E4493}" type="slidenum">
              <a:rPr lang="en-IN" smtClean="0"/>
              <a:t>‹#›</a:t>
            </a:fld>
            <a:endParaRPr lang="en-IN"/>
          </a:p>
        </p:txBody>
      </p:sp>
    </p:spTree>
    <p:extLst>
      <p:ext uri="{BB962C8B-B14F-4D97-AF65-F5344CB8AC3E}">
        <p14:creationId xmlns:p14="http://schemas.microsoft.com/office/powerpoint/2010/main" val="356926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0C8D22-D10A-4B20-AD31-ACCB42E7F1D0}" type="datetimeFigureOut">
              <a:rPr lang="en-IN" smtClean="0"/>
              <a:t>30/12/2024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9C61643-868E-45E5-9F0E-5795EA1E4493}" type="slidenum">
              <a:rPr lang="en-IN" smtClean="0"/>
              <a:t>‹#›</a:t>
            </a:fld>
            <a:endParaRPr lang="en-IN"/>
          </a:p>
        </p:txBody>
      </p:sp>
    </p:spTree>
    <p:extLst>
      <p:ext uri="{BB962C8B-B14F-4D97-AF65-F5344CB8AC3E}">
        <p14:creationId xmlns:p14="http://schemas.microsoft.com/office/powerpoint/2010/main" val="15630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0C8D22-D10A-4B20-AD31-ACCB42E7F1D0}" type="datetimeFigureOut">
              <a:rPr lang="en-IN" smtClean="0"/>
              <a:t>30/12/2024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9C61643-868E-45E5-9F0E-5795EA1E4493}" type="slidenum">
              <a:rPr lang="en-IN" smtClean="0"/>
              <a:t>‹#›</a:t>
            </a:fld>
            <a:endParaRPr lang="en-IN"/>
          </a:p>
        </p:txBody>
      </p:sp>
    </p:spTree>
    <p:extLst>
      <p:ext uri="{BB962C8B-B14F-4D97-AF65-F5344CB8AC3E}">
        <p14:creationId xmlns:p14="http://schemas.microsoft.com/office/powerpoint/2010/main" val="7195102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32"/>
            <a:ext cx="2356674" cy="6853285"/>
            <a:chOff x="6627813" y="195454"/>
            <a:chExt cx="1952625" cy="5678297"/>
          </a:xfrm>
        </p:grpSpPr>
        <p:sp>
          <p:nvSpPr>
            <p:cNvPr id="11" name="Freeform 27"/>
            <p:cNvSpPr/>
            <p:nvPr/>
          </p:nvSpPr>
          <p:spPr bwMode="auto">
            <a:xfrm>
              <a:off x="6627813" y="195454"/>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70C8D22-D10A-4B20-AD31-ACCB42E7F1D0}" type="datetimeFigureOut">
              <a:rPr lang="en-IN" smtClean="0"/>
              <a:t>30/12/2024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9C61643-868E-45E5-9F0E-5795EA1E4493}" type="slidenum">
              <a:rPr lang="en-IN" smtClean="0"/>
              <a:t>‹#›</a:t>
            </a:fld>
            <a:endParaRPr lang="en-IN"/>
          </a:p>
        </p:txBody>
      </p:sp>
    </p:spTree>
    <p:extLst>
      <p:ext uri="{BB962C8B-B14F-4D97-AF65-F5344CB8AC3E}">
        <p14:creationId xmlns:p14="http://schemas.microsoft.com/office/powerpoint/2010/main" val="2088649046"/>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125A1-A736-7F6B-CF0C-0BAC9E9D0B8C}"/>
              </a:ext>
            </a:extLst>
          </p:cNvPr>
          <p:cNvSpPr>
            <a:spLocks noGrp="1"/>
          </p:cNvSpPr>
          <p:nvPr>
            <p:ph type="ctrTitle"/>
          </p:nvPr>
        </p:nvSpPr>
        <p:spPr>
          <a:xfrm>
            <a:off x="6761018" y="2198254"/>
            <a:ext cx="5200073" cy="2034182"/>
          </a:xfrm>
        </p:spPr>
        <p:txBody>
          <a:bodyPr>
            <a:normAutofit fontScale="90000"/>
          </a:bodyPr>
          <a:lstStyle/>
          <a:p>
            <a:r>
              <a:rPr lang="en-US" sz="4400" dirty="0">
                <a:latin typeface="Cooper Black" panose="0208090404030B020404" pitchFamily="18" charset="0"/>
              </a:rPr>
              <a:t>Capstone Project: Exploring Coffee Quality Data</a:t>
            </a:r>
            <a:endParaRPr lang="en-IN" sz="4400" dirty="0">
              <a:latin typeface="Cooper Black" panose="0208090404030B020404" pitchFamily="18" charset="0"/>
            </a:endParaRPr>
          </a:p>
        </p:txBody>
      </p:sp>
      <p:pic>
        <p:nvPicPr>
          <p:cNvPr id="5" name="Picture 4">
            <a:extLst>
              <a:ext uri="{FF2B5EF4-FFF2-40B4-BE49-F238E27FC236}">
                <a16:creationId xmlns:a16="http://schemas.microsoft.com/office/drawing/2014/main" id="{005E0046-9979-2F3D-F126-8E307527D2A4}"/>
              </a:ext>
            </a:extLst>
          </p:cNvPr>
          <p:cNvPicPr>
            <a:picLocks noChangeAspect="1"/>
          </p:cNvPicPr>
          <p:nvPr/>
        </p:nvPicPr>
        <p:blipFill>
          <a:blip r:embed="rId2"/>
          <a:stretch>
            <a:fillRect/>
          </a:stretch>
        </p:blipFill>
        <p:spPr>
          <a:xfrm>
            <a:off x="1764146" y="1410854"/>
            <a:ext cx="4682836" cy="4036291"/>
          </a:xfrm>
          <a:prstGeom prst="rect">
            <a:avLst/>
          </a:prstGeom>
          <a:ln>
            <a:noFill/>
          </a:ln>
          <a:effectLst>
            <a:outerShdw blurRad="292100" dist="139700" dir="2700000" algn="tl" rotWithShape="0">
              <a:srgbClr val="333333">
                <a:alpha val="65000"/>
              </a:srgbClr>
            </a:outerShdw>
          </a:effectLst>
        </p:spPr>
      </p:pic>
      <p:sp>
        <p:nvSpPr>
          <p:cNvPr id="6" name="Title 1">
            <a:extLst>
              <a:ext uri="{FF2B5EF4-FFF2-40B4-BE49-F238E27FC236}">
                <a16:creationId xmlns:a16="http://schemas.microsoft.com/office/drawing/2014/main" id="{03CAFE30-BDEF-81F3-1F39-89D939210300}"/>
              </a:ext>
            </a:extLst>
          </p:cNvPr>
          <p:cNvSpPr txBox="1">
            <a:spLocks/>
          </p:cNvSpPr>
          <p:nvPr/>
        </p:nvSpPr>
        <p:spPr>
          <a:xfrm rot="10800000" flipV="1">
            <a:off x="9242204" y="6040583"/>
            <a:ext cx="2718887" cy="609534"/>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800" dirty="0">
                <a:solidFill>
                  <a:srgbClr val="FF0000"/>
                </a:solidFill>
                <a:latin typeface="Algerian" panose="04020705040A02060702" pitchFamily="82" charset="0"/>
              </a:rPr>
              <a:t>By Mona Kumari</a:t>
            </a:r>
            <a:br>
              <a:rPr lang="en-US" sz="1800" dirty="0">
                <a:solidFill>
                  <a:srgbClr val="FF0000"/>
                </a:solidFill>
                <a:latin typeface="Algerian" panose="04020705040A02060702" pitchFamily="82" charset="0"/>
              </a:rPr>
            </a:br>
            <a:r>
              <a:rPr lang="en-US" sz="1800" dirty="0">
                <a:solidFill>
                  <a:srgbClr val="FF0000"/>
                </a:solidFill>
                <a:latin typeface="Algerian" panose="04020705040A02060702" pitchFamily="82" charset="0"/>
              </a:rPr>
              <a:t>Student ID : S9979</a:t>
            </a:r>
            <a:endParaRPr lang="en-IN" sz="1800" dirty="0">
              <a:solidFill>
                <a:srgbClr val="FF0000"/>
              </a:solidFill>
              <a:latin typeface="Algerian" panose="04020705040A02060702" pitchFamily="82" charset="0"/>
            </a:endParaRPr>
          </a:p>
        </p:txBody>
      </p:sp>
    </p:spTree>
    <p:extLst>
      <p:ext uri="{BB962C8B-B14F-4D97-AF65-F5344CB8AC3E}">
        <p14:creationId xmlns:p14="http://schemas.microsoft.com/office/powerpoint/2010/main" val="3319797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BE0B69D-8D50-4115-AA8B-D6C8DEBA8B7D}"/>
              </a:ext>
            </a:extLst>
          </p:cNvPr>
          <p:cNvPicPr>
            <a:picLocks noChangeAspect="1"/>
          </p:cNvPicPr>
          <p:nvPr/>
        </p:nvPicPr>
        <p:blipFill>
          <a:blip r:embed="rId2"/>
          <a:stretch>
            <a:fillRect/>
          </a:stretch>
        </p:blipFill>
        <p:spPr>
          <a:xfrm>
            <a:off x="1641591" y="543387"/>
            <a:ext cx="9580591" cy="5885122"/>
          </a:xfrm>
          <a:prstGeom prst="rect">
            <a:avLst/>
          </a:prstGeom>
        </p:spPr>
      </p:pic>
    </p:spTree>
    <p:extLst>
      <p:ext uri="{BB962C8B-B14F-4D97-AF65-F5344CB8AC3E}">
        <p14:creationId xmlns:p14="http://schemas.microsoft.com/office/powerpoint/2010/main" val="1576503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1182BB9-9CA6-2DD5-B759-0148750C8112}"/>
              </a:ext>
            </a:extLst>
          </p:cNvPr>
          <p:cNvPicPr>
            <a:picLocks noChangeAspect="1"/>
          </p:cNvPicPr>
          <p:nvPr/>
        </p:nvPicPr>
        <p:blipFill>
          <a:blip r:embed="rId2"/>
          <a:stretch>
            <a:fillRect/>
          </a:stretch>
        </p:blipFill>
        <p:spPr>
          <a:xfrm>
            <a:off x="1623117" y="651047"/>
            <a:ext cx="9285028" cy="5685097"/>
          </a:xfrm>
          <a:prstGeom prst="rect">
            <a:avLst/>
          </a:prstGeom>
        </p:spPr>
      </p:pic>
    </p:spTree>
    <p:extLst>
      <p:ext uri="{BB962C8B-B14F-4D97-AF65-F5344CB8AC3E}">
        <p14:creationId xmlns:p14="http://schemas.microsoft.com/office/powerpoint/2010/main" val="2231287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C5DF5-5A89-32F5-5742-56BF3C6C8F99}"/>
              </a:ext>
            </a:extLst>
          </p:cNvPr>
          <p:cNvSpPr>
            <a:spLocks noGrp="1"/>
          </p:cNvSpPr>
          <p:nvPr>
            <p:ph type="title"/>
          </p:nvPr>
        </p:nvSpPr>
        <p:spPr>
          <a:xfrm>
            <a:off x="1579419" y="624110"/>
            <a:ext cx="9925194" cy="770581"/>
          </a:xfrm>
        </p:spPr>
        <p:txBody>
          <a:bodyPr/>
          <a:lstStyle/>
          <a:p>
            <a:r>
              <a:rPr lang="en-US" sz="3600" b="1" dirty="0">
                <a:latin typeface="Algerian" panose="04020705040A02060702" pitchFamily="82" charset="0"/>
              </a:rPr>
              <a:t>Insights</a:t>
            </a:r>
            <a:endParaRPr lang="en-IN" dirty="0"/>
          </a:p>
        </p:txBody>
      </p:sp>
      <p:sp>
        <p:nvSpPr>
          <p:cNvPr id="3" name="Content Placeholder 2">
            <a:extLst>
              <a:ext uri="{FF2B5EF4-FFF2-40B4-BE49-F238E27FC236}">
                <a16:creationId xmlns:a16="http://schemas.microsoft.com/office/drawing/2014/main" id="{0D19E7E4-FC08-C426-CD37-216B74BEC87A}"/>
              </a:ext>
            </a:extLst>
          </p:cNvPr>
          <p:cNvSpPr>
            <a:spLocks noGrp="1"/>
          </p:cNvSpPr>
          <p:nvPr>
            <p:ph idx="1"/>
          </p:nvPr>
        </p:nvSpPr>
        <p:spPr>
          <a:xfrm>
            <a:off x="1468579" y="1634836"/>
            <a:ext cx="9925195" cy="4872182"/>
          </a:xfrm>
        </p:spPr>
        <p:txBody>
          <a:bodyPr>
            <a:normAutofit/>
          </a:bodyPr>
          <a:lstStyle/>
          <a:p>
            <a:pPr>
              <a:lnSpc>
                <a:spcPct val="115000"/>
              </a:lnSpc>
              <a:spcAft>
                <a:spcPts val="1000"/>
              </a:spcAf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Scatter Plots shows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how sensory attributes like Acidity, Aftertaste, Aroma, Balance,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Flavor</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and Body correlate with the Total Cup Points, a measure of overall coffee quality.</a:t>
            </a:r>
            <a:endParaRPr lang="en-IN"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8.58, Double Anaerobic Washed had the highest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Acidity_Avg</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and was 25.62% higher than SEMI-LAVADO, which had the lowest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Acidity_Avg</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6.83.</a:t>
            </a:r>
          </a:p>
          <a:p>
            <a:pPr>
              <a:lnSpc>
                <a:spcPct val="115000"/>
              </a:lnSpc>
              <a:spcAft>
                <a:spcPts val="10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﻿Across all 11 Processing Method,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Acidity_Avg</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ranged from 6.83 to 8.58.</a:t>
            </a:r>
          </a:p>
          <a:p>
            <a:pPr>
              <a:lnSpc>
                <a:spcPct val="115000"/>
              </a:lnSpc>
              <a:spcAft>
                <a:spcPts val="10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“Double Anaerobic Washed” and “Honey,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Mossto</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methods consistently achieve higher scores across all sensory attributes, indicating their effectiveness in enhancing coffee quality.</a:t>
            </a:r>
          </a:p>
          <a:p>
            <a:endParaRPr lang="en-IN" dirty="0"/>
          </a:p>
        </p:txBody>
      </p:sp>
    </p:spTree>
    <p:extLst>
      <p:ext uri="{BB962C8B-B14F-4D97-AF65-F5344CB8AC3E}">
        <p14:creationId xmlns:p14="http://schemas.microsoft.com/office/powerpoint/2010/main" val="956564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58A0010-3CCE-DBA0-9378-F8FCE0D6270D}"/>
              </a:ext>
            </a:extLst>
          </p:cNvPr>
          <p:cNvPicPr>
            <a:picLocks noChangeAspect="1"/>
          </p:cNvPicPr>
          <p:nvPr/>
        </p:nvPicPr>
        <p:blipFill>
          <a:blip r:embed="rId2"/>
          <a:stretch>
            <a:fillRect/>
          </a:stretch>
        </p:blipFill>
        <p:spPr>
          <a:xfrm>
            <a:off x="1623118" y="533227"/>
            <a:ext cx="9349682" cy="5747500"/>
          </a:xfrm>
          <a:prstGeom prst="rect">
            <a:avLst/>
          </a:prstGeom>
        </p:spPr>
      </p:pic>
    </p:spTree>
    <p:extLst>
      <p:ext uri="{BB962C8B-B14F-4D97-AF65-F5344CB8AC3E}">
        <p14:creationId xmlns:p14="http://schemas.microsoft.com/office/powerpoint/2010/main" val="1519848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C5DF5-5A89-32F5-5742-56BF3C6C8F99}"/>
              </a:ext>
            </a:extLst>
          </p:cNvPr>
          <p:cNvSpPr>
            <a:spLocks noGrp="1"/>
          </p:cNvSpPr>
          <p:nvPr>
            <p:ph type="title"/>
          </p:nvPr>
        </p:nvSpPr>
        <p:spPr>
          <a:xfrm>
            <a:off x="1579419" y="624110"/>
            <a:ext cx="9925194" cy="770581"/>
          </a:xfrm>
        </p:spPr>
        <p:txBody>
          <a:bodyPr/>
          <a:lstStyle/>
          <a:p>
            <a:r>
              <a:rPr lang="en-US" sz="3600" b="1" dirty="0">
                <a:latin typeface="Algerian" panose="04020705040A02060702" pitchFamily="82" charset="0"/>
              </a:rPr>
              <a:t>Insights</a:t>
            </a:r>
            <a:endParaRPr lang="en-IN" dirty="0"/>
          </a:p>
        </p:txBody>
      </p:sp>
      <p:sp>
        <p:nvSpPr>
          <p:cNvPr id="3" name="Content Placeholder 2">
            <a:extLst>
              <a:ext uri="{FF2B5EF4-FFF2-40B4-BE49-F238E27FC236}">
                <a16:creationId xmlns:a16="http://schemas.microsoft.com/office/drawing/2014/main" id="{0D19E7E4-FC08-C426-CD37-216B74BEC87A}"/>
              </a:ext>
            </a:extLst>
          </p:cNvPr>
          <p:cNvSpPr>
            <a:spLocks noGrp="1"/>
          </p:cNvSpPr>
          <p:nvPr>
            <p:ph idx="1"/>
          </p:nvPr>
        </p:nvSpPr>
        <p:spPr>
          <a:xfrm>
            <a:off x="1468579" y="1634836"/>
            <a:ext cx="9925195" cy="4872182"/>
          </a:xfrm>
        </p:spPr>
        <p:txBody>
          <a:bodyPr>
            <a:normAutofit/>
          </a:bodyPr>
          <a:lstStyle/>
          <a:p>
            <a:pPr>
              <a:lnSpc>
                <a:spcPct val="115000"/>
              </a:lnSpc>
              <a:spcAft>
                <a:spcPts val="1000"/>
              </a:spcAft>
            </a:pP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Piendamo,Cauca</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had the highest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CupPoints_Avg</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89.33, followed by Laos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Borofen</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Plateau and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Popayan,Cauca</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Minas Gerais had the lowest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CupPoints_Avg</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78.﻿</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﻿Across all 109 Region,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CupPoints_Avg</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ranged from 78 to 89.33.</a:t>
            </a:r>
          </a:p>
          <a:p>
            <a:pPr>
              <a:lnSpc>
                <a:spcPct val="115000"/>
              </a:lnSpc>
              <a:spcAft>
                <a:spcPts val="1000"/>
              </a:spcAft>
            </a:pPr>
            <a:r>
              <a:rPr lang="en-US" sz="1800" dirty="0">
                <a:solidFill>
                  <a:srgbClr val="333333"/>
                </a:solidFill>
                <a:latin typeface="Calibri" panose="020F0502020204030204" pitchFamily="34" charset="0"/>
                <a:cs typeface="Calibri" panose="020F0502020204030204" pitchFamily="34" charset="0"/>
              </a:rPr>
              <a:t>Ethiopia, Tanzania, Taiwan, </a:t>
            </a:r>
            <a:r>
              <a:rPr lang="en-US" sz="1800" dirty="0" err="1">
                <a:solidFill>
                  <a:srgbClr val="333333"/>
                </a:solidFill>
                <a:latin typeface="Calibri" panose="020F0502020204030204" pitchFamily="34" charset="0"/>
                <a:cs typeface="Calibri" panose="020F0502020204030204" pitchFamily="34" charset="0"/>
              </a:rPr>
              <a:t>Gautemela</a:t>
            </a:r>
            <a:r>
              <a:rPr lang="en-US" sz="1800" dirty="0">
                <a:solidFill>
                  <a:srgbClr val="333333"/>
                </a:solidFill>
                <a:latin typeface="Calibri" panose="020F0502020204030204" pitchFamily="34" charset="0"/>
                <a:cs typeface="Calibri" panose="020F0502020204030204" pitchFamily="34" charset="0"/>
              </a:rPr>
              <a:t>, </a:t>
            </a:r>
            <a:r>
              <a:rPr lang="en-US" sz="1800" dirty="0" err="1">
                <a:solidFill>
                  <a:srgbClr val="333333"/>
                </a:solidFill>
                <a:latin typeface="Calibri" panose="020F0502020204030204" pitchFamily="34" charset="0"/>
                <a:cs typeface="Calibri" panose="020F0502020204030204" pitchFamily="34" charset="0"/>
              </a:rPr>
              <a:t>Madagasarcar</a:t>
            </a:r>
            <a:r>
              <a:rPr lang="en-US" sz="1800" dirty="0">
                <a:solidFill>
                  <a:srgbClr val="333333"/>
                </a:solidFill>
                <a:latin typeface="Calibri" panose="020F0502020204030204" pitchFamily="34" charset="0"/>
                <a:cs typeface="Calibri" panose="020F0502020204030204" pitchFamily="34" charset="0"/>
              </a:rPr>
              <a:t> are the top 5 Countries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showcasing their legacy of producing some of the finest coffees in the world.</a:t>
            </a:r>
          </a:p>
          <a:p>
            <a:pPr>
              <a:lnSpc>
                <a:spcPct val="115000"/>
              </a:lnSpc>
              <a:spcAft>
                <a:spcPts val="10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Moisture content plays a critical role in the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flavor</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and preservation of coffee.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Tarrazu</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and Kona are among the regions with optimal moisture levels, ensuring the beans' longevity and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flavor</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integrity."</a:t>
            </a:r>
          </a:p>
          <a:p>
            <a:endParaRPr lang="en-IN" dirty="0"/>
          </a:p>
        </p:txBody>
      </p:sp>
    </p:spTree>
    <p:extLst>
      <p:ext uri="{BB962C8B-B14F-4D97-AF65-F5344CB8AC3E}">
        <p14:creationId xmlns:p14="http://schemas.microsoft.com/office/powerpoint/2010/main" val="584437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071B0F5-8E53-08E0-629B-A4011FAD9EF0}"/>
              </a:ext>
            </a:extLst>
          </p:cNvPr>
          <p:cNvPicPr>
            <a:picLocks noChangeAspect="1"/>
          </p:cNvPicPr>
          <p:nvPr/>
        </p:nvPicPr>
        <p:blipFill>
          <a:blip r:embed="rId2"/>
          <a:stretch>
            <a:fillRect/>
          </a:stretch>
        </p:blipFill>
        <p:spPr>
          <a:xfrm>
            <a:off x="1604644" y="460288"/>
            <a:ext cx="9266555" cy="5866621"/>
          </a:xfrm>
          <a:prstGeom prst="rect">
            <a:avLst/>
          </a:prstGeom>
        </p:spPr>
      </p:pic>
    </p:spTree>
    <p:extLst>
      <p:ext uri="{BB962C8B-B14F-4D97-AF65-F5344CB8AC3E}">
        <p14:creationId xmlns:p14="http://schemas.microsoft.com/office/powerpoint/2010/main" val="3054888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C5DF5-5A89-32F5-5742-56BF3C6C8F99}"/>
              </a:ext>
            </a:extLst>
          </p:cNvPr>
          <p:cNvSpPr>
            <a:spLocks noGrp="1"/>
          </p:cNvSpPr>
          <p:nvPr>
            <p:ph type="title"/>
          </p:nvPr>
        </p:nvSpPr>
        <p:spPr>
          <a:xfrm>
            <a:off x="1579419" y="624110"/>
            <a:ext cx="9925194" cy="770581"/>
          </a:xfrm>
        </p:spPr>
        <p:txBody>
          <a:bodyPr/>
          <a:lstStyle/>
          <a:p>
            <a:r>
              <a:rPr lang="en-US" sz="3600" b="1" dirty="0">
                <a:latin typeface="Algerian" panose="04020705040A02060702" pitchFamily="82" charset="0"/>
              </a:rPr>
              <a:t>Insights</a:t>
            </a:r>
            <a:endParaRPr lang="en-IN" dirty="0"/>
          </a:p>
        </p:txBody>
      </p:sp>
      <p:sp>
        <p:nvSpPr>
          <p:cNvPr id="3" name="Content Placeholder 2">
            <a:extLst>
              <a:ext uri="{FF2B5EF4-FFF2-40B4-BE49-F238E27FC236}">
                <a16:creationId xmlns:a16="http://schemas.microsoft.com/office/drawing/2014/main" id="{0D19E7E4-FC08-C426-CD37-216B74BEC87A}"/>
              </a:ext>
            </a:extLst>
          </p:cNvPr>
          <p:cNvSpPr>
            <a:spLocks noGrp="1"/>
          </p:cNvSpPr>
          <p:nvPr>
            <p:ph idx="1"/>
          </p:nvPr>
        </p:nvSpPr>
        <p:spPr>
          <a:xfrm>
            <a:off x="1579416" y="1394691"/>
            <a:ext cx="9925195" cy="5463309"/>
          </a:xfrm>
        </p:spPr>
        <p:txBody>
          <a:bodyPr>
            <a:normAutofit fontScale="92500" lnSpcReduction="10000"/>
          </a:bodyPr>
          <a:lstStyle/>
          <a:p>
            <a:pPr>
              <a:lnSpc>
                <a:spcPct val="115000"/>
              </a:lnSpc>
              <a:spcAft>
                <a:spcPts val="10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This report aims to uncover the key sensory attributes that influence the total cup points—a measure of coffee quality. By understanding these factors, producers and graders can focus on enhancing specific attributes to achieve higher quality.</a:t>
            </a:r>
          </a:p>
          <a:p>
            <a:pPr marL="342900" lvl="0" indent="-342900">
              <a:lnSpc>
                <a:spcPct val="115000"/>
              </a:lnSpc>
              <a:spcAft>
                <a:spcPts val="1000"/>
              </a:spcAft>
              <a:buFont typeface="+mj-lt"/>
              <a:buAutoNum type="arabicPeriod"/>
            </a:pP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Flavor</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as the Top Influencer:</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nSpc>
                <a:spcPct val="115000"/>
              </a:lnSpc>
              <a:spcAft>
                <a:spcPts val="1000"/>
              </a:spcAft>
              <a:buSzPts val="1000"/>
              <a:buFont typeface="Symbol" panose="05050102010706020507" pitchFamily="18" charset="2"/>
              <a:buChar char=""/>
              <a:tabLst>
                <a:tab pos="457200" algn="l"/>
                <a:tab pos="685800" algn="l"/>
              </a:tabLst>
            </a:pPr>
            <a:r>
              <a:rPr lang="en-IN" kern="100" dirty="0">
                <a:effectLst/>
                <a:latin typeface="Calibri" panose="020F0502020204030204" pitchFamily="34" charset="0"/>
                <a:ea typeface="Calibri" panose="020F0502020204030204" pitchFamily="34" charset="0"/>
                <a:cs typeface="Times New Roman" panose="02020603050405020304" pitchFamily="18" charset="0"/>
              </a:rPr>
              <a:t>"The most significant driver of coffee quality is </a:t>
            </a:r>
            <a:r>
              <a:rPr lang="en-IN" kern="100" dirty="0" err="1">
                <a:effectLst/>
                <a:latin typeface="Calibri" panose="020F0502020204030204" pitchFamily="34" charset="0"/>
                <a:ea typeface="Calibri" panose="020F0502020204030204" pitchFamily="34" charset="0"/>
                <a:cs typeface="Times New Roman" panose="02020603050405020304" pitchFamily="18" charset="0"/>
              </a:rPr>
              <a:t>flavor</a:t>
            </a:r>
            <a:r>
              <a:rPr lang="en-IN" kern="100" dirty="0">
                <a:effectLst/>
                <a:latin typeface="Calibri" panose="020F0502020204030204" pitchFamily="34" charset="0"/>
                <a:ea typeface="Calibri" panose="020F0502020204030204" pitchFamily="34" charset="0"/>
                <a:cs typeface="Times New Roman" panose="02020603050405020304" pitchFamily="18" charset="0"/>
              </a:rPr>
              <a:t>. As the Sum of </a:t>
            </a:r>
            <a:r>
              <a:rPr lang="en-IN" kern="100" dirty="0" err="1">
                <a:effectLst/>
                <a:latin typeface="Calibri" panose="020F0502020204030204" pitchFamily="34" charset="0"/>
                <a:ea typeface="Calibri" panose="020F0502020204030204" pitchFamily="34" charset="0"/>
                <a:cs typeface="Times New Roman" panose="02020603050405020304" pitchFamily="18" charset="0"/>
              </a:rPr>
              <a:t>Flavor</a:t>
            </a:r>
            <a:r>
              <a:rPr lang="en-IN" kern="100" dirty="0">
                <a:effectLst/>
                <a:latin typeface="Calibri" panose="020F0502020204030204" pitchFamily="34" charset="0"/>
                <a:ea typeface="Calibri" panose="020F0502020204030204" pitchFamily="34" charset="0"/>
                <a:cs typeface="Times New Roman" panose="02020603050405020304" pitchFamily="18" charset="0"/>
              </a:rPr>
              <a:t> increases by 0.28, the average total cup points increase by 0.35. This highlights how essential </a:t>
            </a:r>
            <a:r>
              <a:rPr lang="en-IN" kern="100" dirty="0" err="1">
                <a:effectLst/>
                <a:latin typeface="Calibri" panose="020F0502020204030204" pitchFamily="34" charset="0"/>
                <a:ea typeface="Calibri" panose="020F0502020204030204" pitchFamily="34" charset="0"/>
                <a:cs typeface="Times New Roman" panose="02020603050405020304" pitchFamily="18" charset="0"/>
              </a:rPr>
              <a:t>flavor</a:t>
            </a:r>
            <a:r>
              <a:rPr lang="en-IN" kern="100" dirty="0">
                <a:effectLst/>
                <a:latin typeface="Calibri" panose="020F0502020204030204" pitchFamily="34" charset="0"/>
                <a:ea typeface="Calibri" panose="020F0502020204030204" pitchFamily="34" charset="0"/>
                <a:cs typeface="Times New Roman" panose="02020603050405020304" pitchFamily="18" charset="0"/>
              </a:rPr>
              <a:t> is to determining quality."</a:t>
            </a:r>
          </a:p>
          <a:p>
            <a:pPr lvl="1" indent="-342900">
              <a:lnSpc>
                <a:spcPct val="115000"/>
              </a:lnSpc>
              <a:spcAft>
                <a:spcPts val="1000"/>
              </a:spcAft>
              <a:buSzPts val="1000"/>
              <a:buFont typeface="Symbol" panose="05050102010706020507" pitchFamily="18" charset="2"/>
              <a:buChar char=""/>
              <a:tabLst>
                <a:tab pos="457200" algn="l"/>
                <a:tab pos="685800" algn="l"/>
              </a:tabLst>
            </a:pPr>
            <a:r>
              <a:rPr lang="en-IN" kern="100" dirty="0">
                <a:effectLst/>
                <a:latin typeface="Calibri" panose="020F0502020204030204" pitchFamily="34" charset="0"/>
                <a:ea typeface="Calibri" panose="020F0502020204030204" pitchFamily="34" charset="0"/>
                <a:cs typeface="Times New Roman" panose="02020603050405020304" pitchFamily="18" charset="0"/>
              </a:rPr>
              <a:t>"The scatterplot on the right visually illustrates this correlation, showing a clear positive trend between </a:t>
            </a:r>
            <a:r>
              <a:rPr lang="en-IN" kern="100" dirty="0" err="1">
                <a:effectLst/>
                <a:latin typeface="Calibri" panose="020F0502020204030204" pitchFamily="34" charset="0"/>
                <a:ea typeface="Calibri" panose="020F0502020204030204" pitchFamily="34" charset="0"/>
                <a:cs typeface="Times New Roman" panose="02020603050405020304" pitchFamily="18" charset="0"/>
              </a:rPr>
              <a:t>flavor</a:t>
            </a:r>
            <a:r>
              <a:rPr lang="en-IN" kern="100" dirty="0">
                <a:effectLst/>
                <a:latin typeface="Calibri" panose="020F0502020204030204" pitchFamily="34" charset="0"/>
                <a:ea typeface="Calibri" panose="020F0502020204030204" pitchFamily="34" charset="0"/>
                <a:cs typeface="Times New Roman" panose="02020603050405020304" pitchFamily="18" charset="0"/>
              </a:rPr>
              <a:t> and total cup points."</a:t>
            </a:r>
          </a:p>
          <a:p>
            <a:pPr marL="342900" lvl="0" indent="-342900">
              <a:lnSpc>
                <a:spcPct val="115000"/>
              </a:lnSpc>
              <a:spcAft>
                <a:spcPts val="1000"/>
              </a:spcAft>
              <a:buFont typeface="+mj-lt"/>
              <a:buAutoNum type="arabicPeriod"/>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Impact of Aftertaste: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nSpc>
                <a:spcPct val="115000"/>
              </a:lnSpc>
              <a:spcAft>
                <a:spcPts val="1000"/>
              </a:spcAft>
              <a:buSzPts val="1000"/>
              <a:buFont typeface="Symbol" panose="05050102010706020507" pitchFamily="18" charset="2"/>
              <a:buChar char=""/>
              <a:tabLst>
                <a:tab pos="457200" algn="l"/>
                <a:tab pos="685800" algn="l"/>
              </a:tabLst>
            </a:pPr>
            <a:r>
              <a:rPr lang="en-IN" kern="100" dirty="0">
                <a:effectLst/>
                <a:latin typeface="Calibri" panose="020F0502020204030204" pitchFamily="34" charset="0"/>
                <a:ea typeface="Calibri" panose="020F0502020204030204" pitchFamily="34" charset="0"/>
                <a:cs typeface="Times New Roman" panose="02020603050405020304" pitchFamily="18" charset="0"/>
              </a:rPr>
              <a:t>"Aftertaste is the second most influential factor. An increase of 0.28 in the sum of aftertaste results in a 0.33-point increase in total cup points. This shows that the lingering taste left by the coffee is critical to its perceived quality."</a:t>
            </a:r>
          </a:p>
          <a:p>
            <a:pPr marL="342900" lvl="0" indent="-342900">
              <a:lnSpc>
                <a:spcPct val="115000"/>
              </a:lnSpc>
              <a:spcAft>
                <a:spcPts val="1000"/>
              </a:spcAft>
              <a:buFont typeface="+mj-lt"/>
              <a:buAutoNum type="arabicPeriod"/>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Other Significant Attributes: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lvl="1" indent="-342900">
              <a:lnSpc>
                <a:spcPct val="115000"/>
              </a:lnSpc>
              <a:spcAft>
                <a:spcPts val="1000"/>
              </a:spcAft>
              <a:buSzPts val="1000"/>
              <a:buFont typeface="Symbol" panose="05050102010706020507" pitchFamily="18" charset="2"/>
              <a:buChar char=""/>
              <a:tabLst>
                <a:tab pos="457200" algn="l"/>
                <a:tab pos="685800" algn="l"/>
              </a:tabLst>
            </a:pPr>
            <a:r>
              <a:rPr lang="en-IN" kern="100" dirty="0">
                <a:effectLst/>
                <a:latin typeface="Calibri" panose="020F0502020204030204" pitchFamily="34" charset="0"/>
                <a:ea typeface="Calibri" panose="020F0502020204030204" pitchFamily="34" charset="0"/>
                <a:cs typeface="Times New Roman" panose="02020603050405020304" pitchFamily="18" charset="0"/>
              </a:rPr>
              <a:t>"Attributes like balance, acidity, aroma, and body also play a vital role.</a:t>
            </a:r>
          </a:p>
          <a:p>
            <a:endParaRPr lang="en-IN" dirty="0"/>
          </a:p>
        </p:txBody>
      </p:sp>
    </p:spTree>
    <p:extLst>
      <p:ext uri="{BB962C8B-B14F-4D97-AF65-F5344CB8AC3E}">
        <p14:creationId xmlns:p14="http://schemas.microsoft.com/office/powerpoint/2010/main" val="1771034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F659E-5D51-A44F-4B5F-6920DDB77B69}"/>
              </a:ext>
            </a:extLst>
          </p:cNvPr>
          <p:cNvSpPr>
            <a:spLocks noGrp="1"/>
          </p:cNvSpPr>
          <p:nvPr>
            <p:ph type="title"/>
          </p:nvPr>
        </p:nvSpPr>
        <p:spPr>
          <a:xfrm>
            <a:off x="1640156" y="605637"/>
            <a:ext cx="8911687" cy="1280890"/>
          </a:xfrm>
        </p:spPr>
        <p:txBody>
          <a:bodyPr vert="horz" lIns="91440" tIns="45720" rIns="91440" bIns="45720" rtlCol="0" anchor="t">
            <a:normAutofit/>
          </a:bodyPr>
          <a:lstStyle/>
          <a:p>
            <a:r>
              <a:rPr lang="en-US" sz="4000" b="1" dirty="0">
                <a:latin typeface="Algerian" panose="04020705040A02060702" pitchFamily="82" charset="0"/>
              </a:rPr>
              <a:t>Insights</a:t>
            </a:r>
            <a:endParaRPr lang="en-IN" sz="4000" b="1" dirty="0">
              <a:latin typeface="Algerian" panose="04020705040A02060702" pitchFamily="82" charset="0"/>
            </a:endParaRPr>
          </a:p>
        </p:txBody>
      </p:sp>
      <p:sp>
        <p:nvSpPr>
          <p:cNvPr id="7" name="Content Placeholder 6">
            <a:extLst>
              <a:ext uri="{FF2B5EF4-FFF2-40B4-BE49-F238E27FC236}">
                <a16:creationId xmlns:a16="http://schemas.microsoft.com/office/drawing/2014/main" id="{A36A95A5-FA1D-CE72-1CC7-D7725C0BFC5D}"/>
              </a:ext>
            </a:extLst>
          </p:cNvPr>
          <p:cNvSpPr>
            <a:spLocks noGrp="1"/>
          </p:cNvSpPr>
          <p:nvPr>
            <p:ph idx="1"/>
          </p:nvPr>
        </p:nvSpPr>
        <p:spPr>
          <a:xfrm>
            <a:off x="1636443" y="1422400"/>
            <a:ext cx="8915400" cy="4562764"/>
          </a:xfrm>
        </p:spPr>
        <p:txBody>
          <a:bodyPr>
            <a:normAutofit/>
          </a:bodyPr>
          <a:lstStyle/>
          <a:p>
            <a:pPr marL="0" indent="0">
              <a:buNone/>
            </a:pPr>
            <a:endParaRPr lang="en-US" dirty="0"/>
          </a:p>
          <a:p>
            <a:r>
              <a:rPr lang="en-US" b="1" dirty="0"/>
              <a:t>What are the key determinants of coffee quality as evaluated through sensory attributes such as aroma, flavor, acidity, etc.?</a:t>
            </a:r>
          </a:p>
          <a:p>
            <a:pPr lvl="1">
              <a:buFont typeface="Arial" panose="020B0604020202020204" pitchFamily="34" charset="0"/>
              <a:buChar char="•"/>
            </a:pPr>
            <a:r>
              <a:rPr lang="en-US" sz="2000" dirty="0">
                <a:solidFill>
                  <a:srgbClr val="333333"/>
                </a:solidFill>
                <a:latin typeface="Calibri" panose="020F0502020204030204" pitchFamily="34" charset="0"/>
                <a:cs typeface="Calibri" panose="020F0502020204030204" pitchFamily="34" charset="0"/>
              </a:rPr>
              <a:t>Aroma, flavor, Acidity, Body are the key attributes that impacts Coffee Quality much . </a:t>
            </a:r>
          </a:p>
          <a:p>
            <a:pPr lvl="1">
              <a:buFont typeface="Arial" panose="020B0604020202020204" pitchFamily="34" charset="0"/>
              <a:buChar char="•"/>
            </a:pPr>
            <a:r>
              <a:rPr lang="en-US" sz="2000" dirty="0">
                <a:solidFill>
                  <a:srgbClr val="333333"/>
                </a:solidFill>
                <a:latin typeface="Calibri" panose="020F0502020204030204" pitchFamily="34" charset="0"/>
                <a:cs typeface="Calibri" panose="020F0502020204030204" pitchFamily="34" charset="0"/>
              </a:rPr>
              <a:t>Castillo, Redbourn varieties are the top two Coffee Qualities.</a:t>
            </a:r>
          </a:p>
          <a:p>
            <a:pPr marL="457200" lvl="1" indent="0">
              <a:buNone/>
            </a:pPr>
            <a:endParaRPr lang="en-US" sz="2000" dirty="0">
              <a:solidFill>
                <a:srgbClr val="333333"/>
              </a:solidFill>
              <a:latin typeface="Calibri" panose="020F0502020204030204" pitchFamily="34" charset="0"/>
              <a:cs typeface="Calibri" panose="020F0502020204030204" pitchFamily="34" charset="0"/>
            </a:endParaRPr>
          </a:p>
          <a:p>
            <a:pPr marL="342900" lvl="1" indent="-342900"/>
            <a:r>
              <a:rPr lang="en-US" sz="1800" b="1" dirty="0"/>
              <a:t>Is there a correlation between processing methods, origin regions, and coffee quality scores?</a:t>
            </a:r>
          </a:p>
          <a:p>
            <a:pPr lvl="1">
              <a:buFont typeface="Arial" panose="020B0604020202020204" pitchFamily="34" charset="0"/>
              <a:buChar char="•"/>
            </a:pPr>
            <a:r>
              <a:rPr lang="en-US" sz="2000" dirty="0">
                <a:solidFill>
                  <a:srgbClr val="333333"/>
                </a:solidFill>
                <a:latin typeface="Calibri" panose="020F0502020204030204" pitchFamily="34" charset="0"/>
                <a:cs typeface="Calibri" panose="020F0502020204030204" pitchFamily="34" charset="0"/>
              </a:rPr>
              <a:t>The processing method impacts the coffee Bean attributes such as Acidity, Aroma, Body, Balance.</a:t>
            </a:r>
          </a:p>
          <a:p>
            <a:pPr lvl="1">
              <a:buFont typeface="Arial" panose="020B0604020202020204" pitchFamily="34" charset="0"/>
              <a:buChar char="•"/>
            </a:pPr>
            <a:r>
              <a:rPr lang="en-US" sz="2000" dirty="0">
                <a:solidFill>
                  <a:srgbClr val="333333"/>
                </a:solidFill>
                <a:latin typeface="Calibri" panose="020F0502020204030204" pitchFamily="34" charset="0"/>
                <a:cs typeface="Calibri" panose="020F0502020204030204" pitchFamily="34" charset="0"/>
              </a:rPr>
              <a:t>Regions in high Altitude produces Good Quality of Coffee Beans.</a:t>
            </a:r>
          </a:p>
          <a:p>
            <a:pPr marL="457200" lvl="1" indent="0">
              <a:buNone/>
            </a:pPr>
            <a:endParaRPr lang="en-IN" sz="2000" dirty="0">
              <a:solidFill>
                <a:srgbClr val="333333"/>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6944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F659E-5D51-A44F-4B5F-6920DDB77B69}"/>
              </a:ext>
            </a:extLst>
          </p:cNvPr>
          <p:cNvSpPr>
            <a:spLocks noGrp="1"/>
          </p:cNvSpPr>
          <p:nvPr>
            <p:ph type="title"/>
          </p:nvPr>
        </p:nvSpPr>
        <p:spPr>
          <a:xfrm>
            <a:off x="1640156" y="605637"/>
            <a:ext cx="8911687" cy="1280890"/>
          </a:xfrm>
        </p:spPr>
        <p:txBody>
          <a:bodyPr vert="horz" lIns="91440" tIns="45720" rIns="91440" bIns="45720" rtlCol="0" anchor="t">
            <a:normAutofit/>
          </a:bodyPr>
          <a:lstStyle/>
          <a:p>
            <a:r>
              <a:rPr lang="en-US" sz="4000" b="1" dirty="0">
                <a:latin typeface="Algerian" panose="04020705040A02060702" pitchFamily="82" charset="0"/>
              </a:rPr>
              <a:t>Insights</a:t>
            </a:r>
            <a:endParaRPr lang="en-IN" sz="4000" b="1" dirty="0">
              <a:latin typeface="Algerian" panose="04020705040A02060702" pitchFamily="82" charset="0"/>
            </a:endParaRPr>
          </a:p>
        </p:txBody>
      </p:sp>
      <p:sp>
        <p:nvSpPr>
          <p:cNvPr id="7" name="Content Placeholder 6">
            <a:extLst>
              <a:ext uri="{FF2B5EF4-FFF2-40B4-BE49-F238E27FC236}">
                <a16:creationId xmlns:a16="http://schemas.microsoft.com/office/drawing/2014/main" id="{A36A95A5-FA1D-CE72-1CC7-D7725C0BFC5D}"/>
              </a:ext>
            </a:extLst>
          </p:cNvPr>
          <p:cNvSpPr>
            <a:spLocks noGrp="1"/>
          </p:cNvSpPr>
          <p:nvPr>
            <p:ph idx="1"/>
          </p:nvPr>
        </p:nvSpPr>
        <p:spPr>
          <a:xfrm>
            <a:off x="1636443" y="1422399"/>
            <a:ext cx="8915400" cy="5190837"/>
          </a:xfrm>
        </p:spPr>
        <p:txBody>
          <a:bodyPr>
            <a:normAutofit/>
          </a:bodyPr>
          <a:lstStyle/>
          <a:p>
            <a:pPr marL="342900" lvl="1" indent="-342900"/>
            <a:endParaRPr lang="en-US" sz="1800" b="1" dirty="0"/>
          </a:p>
          <a:p>
            <a:pPr marL="342900" lvl="1" indent="-342900"/>
            <a:r>
              <a:rPr lang="en-US" sz="1800" b="1" dirty="0"/>
              <a:t>How do different variables interact to influence the Total Cup Points, which represent an overall measure of coffee quality?</a:t>
            </a:r>
          </a:p>
          <a:p>
            <a:pPr marL="0" lvl="1" indent="0">
              <a:buNone/>
            </a:pPr>
            <a:endParaRPr lang="en-US" sz="1800" b="1" dirty="0"/>
          </a:p>
          <a:p>
            <a:pPr lvl="1">
              <a:buFont typeface="Arial" panose="020B0604020202020204" pitchFamily="34" charset="0"/>
              <a:buChar char="•"/>
            </a:pPr>
            <a:r>
              <a:rPr lang="en-US" sz="2200" dirty="0">
                <a:solidFill>
                  <a:srgbClr val="333333"/>
                </a:solidFill>
                <a:latin typeface="Calibri" panose="020F0502020204030204" pitchFamily="34" charset="0"/>
                <a:cs typeface="Calibri" panose="020F0502020204030204" pitchFamily="34" charset="0"/>
              </a:rPr>
              <a:t>The Overall Cup points of a Coffee is influenced by attributes Acidity, flavor, Aroma, Body,</a:t>
            </a:r>
          </a:p>
          <a:p>
            <a:pPr lvl="1">
              <a:buFont typeface="Arial" panose="020B0604020202020204" pitchFamily="34" charset="0"/>
              <a:buChar char="•"/>
            </a:pPr>
            <a:r>
              <a:rPr lang="en-US" sz="2200" dirty="0">
                <a:solidFill>
                  <a:srgbClr val="333333"/>
                </a:solidFill>
                <a:latin typeface="Calibri" panose="020F0502020204030204" pitchFamily="34" charset="0"/>
                <a:cs typeface="Calibri" panose="020F0502020204030204" pitchFamily="34" charset="0"/>
              </a:rPr>
              <a:t>Balance, After taste. The increase in this attributes enhances the Coffee Quality Points.</a:t>
            </a:r>
          </a:p>
          <a:p>
            <a:pPr lvl="1">
              <a:buFont typeface="Arial" panose="020B0604020202020204" pitchFamily="34" charset="0"/>
              <a:buChar char="•"/>
            </a:pPr>
            <a:r>
              <a:rPr lang="en-US" sz="2200" dirty="0">
                <a:solidFill>
                  <a:srgbClr val="333333"/>
                </a:solidFill>
                <a:latin typeface="Calibri" panose="020F0502020204030204" pitchFamily="34" charset="0"/>
                <a:cs typeface="Calibri" panose="020F0502020204030204" pitchFamily="34" charset="0"/>
              </a:rPr>
              <a:t>Beans Processed with Double Anaerobic washed, Semi washed &amp; Honey/</a:t>
            </a:r>
            <a:r>
              <a:rPr lang="en-US" sz="2200" dirty="0" err="1">
                <a:solidFill>
                  <a:srgbClr val="333333"/>
                </a:solidFill>
                <a:latin typeface="Calibri" panose="020F0502020204030204" pitchFamily="34" charset="0"/>
                <a:cs typeface="Calibri" panose="020F0502020204030204" pitchFamily="34" charset="0"/>
              </a:rPr>
              <a:t>Mossto</a:t>
            </a:r>
            <a:r>
              <a:rPr lang="en-US" sz="2200" dirty="0">
                <a:solidFill>
                  <a:srgbClr val="333333"/>
                </a:solidFill>
                <a:latin typeface="Calibri" panose="020F0502020204030204" pitchFamily="34" charset="0"/>
                <a:cs typeface="Calibri" panose="020F0502020204030204" pitchFamily="34" charset="0"/>
              </a:rPr>
              <a:t> methods has high Cup Points.</a:t>
            </a:r>
          </a:p>
          <a:p>
            <a:pPr lvl="1">
              <a:buFont typeface="Arial" panose="020B0604020202020204" pitchFamily="34" charset="0"/>
              <a:buChar char="•"/>
            </a:pPr>
            <a:r>
              <a:rPr lang="en-US" sz="2200" dirty="0">
                <a:solidFill>
                  <a:srgbClr val="333333"/>
                </a:solidFill>
                <a:latin typeface="Calibri" panose="020F0502020204030204" pitchFamily="34" charset="0"/>
                <a:cs typeface="Calibri" panose="020F0502020204030204" pitchFamily="34" charset="0"/>
              </a:rPr>
              <a:t>Castillo, Red Bourbon &amp; Sl34+Gesha are top 3 Quality Beans when compared to Cup Points.</a:t>
            </a:r>
          </a:p>
        </p:txBody>
      </p:sp>
    </p:spTree>
    <p:extLst>
      <p:ext uri="{BB962C8B-B14F-4D97-AF65-F5344CB8AC3E}">
        <p14:creationId xmlns:p14="http://schemas.microsoft.com/office/powerpoint/2010/main" val="38237833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B2EBBB7-0227-2F0F-34EA-58808C620FC0}"/>
              </a:ext>
            </a:extLst>
          </p:cNvPr>
          <p:cNvSpPr/>
          <p:nvPr/>
        </p:nvSpPr>
        <p:spPr>
          <a:xfrm>
            <a:off x="2569235" y="2967335"/>
            <a:ext cx="7053534" cy="1569660"/>
          </a:xfrm>
          <a:prstGeom prst="rect">
            <a:avLst/>
          </a:prstGeom>
          <a:noFill/>
        </p:spPr>
        <p:txBody>
          <a:bodyPr wrap="none" lIns="91440" tIns="45720" rIns="91440" bIns="45720">
            <a:spAutoFit/>
          </a:bodyPr>
          <a:lstStyle/>
          <a:p>
            <a:pPr algn="ctr"/>
            <a:r>
              <a:rPr lang="en-US" sz="9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p>
        </p:txBody>
      </p:sp>
    </p:spTree>
    <p:extLst>
      <p:ext uri="{BB962C8B-B14F-4D97-AF65-F5344CB8AC3E}">
        <p14:creationId xmlns:p14="http://schemas.microsoft.com/office/powerpoint/2010/main" val="4112721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819A4-5AFB-8C24-6365-C507D09712D6}"/>
              </a:ext>
            </a:extLst>
          </p:cNvPr>
          <p:cNvSpPr>
            <a:spLocks noGrp="1"/>
          </p:cNvSpPr>
          <p:nvPr>
            <p:ph type="title"/>
          </p:nvPr>
        </p:nvSpPr>
        <p:spPr>
          <a:xfrm>
            <a:off x="1642013" y="688766"/>
            <a:ext cx="8911687" cy="715163"/>
          </a:xfrm>
        </p:spPr>
        <p:txBody>
          <a:bodyPr>
            <a:normAutofit fontScale="90000"/>
          </a:bodyPr>
          <a:lstStyle/>
          <a:p>
            <a:r>
              <a:rPr lang="en-US" sz="4000" b="1" i="0" dirty="0">
                <a:effectLst/>
                <a:latin typeface="Algerian" panose="04020705040A02060702" pitchFamily="82" charset="0"/>
              </a:rPr>
              <a:t>Objectives</a:t>
            </a:r>
            <a:br>
              <a:rPr lang="en-US" b="0" i="0" dirty="0">
                <a:effectLst/>
                <a:latin typeface="Roboto" panose="020F0502020204030204" pitchFamily="2" charset="0"/>
              </a:rPr>
            </a:br>
            <a:endParaRPr lang="en-IN" dirty="0"/>
          </a:p>
        </p:txBody>
      </p:sp>
      <p:sp>
        <p:nvSpPr>
          <p:cNvPr id="3" name="Content Placeholder 2">
            <a:extLst>
              <a:ext uri="{FF2B5EF4-FFF2-40B4-BE49-F238E27FC236}">
                <a16:creationId xmlns:a16="http://schemas.microsoft.com/office/drawing/2014/main" id="{3B684F19-994B-A18B-817E-E893CD5A832B}"/>
              </a:ext>
            </a:extLst>
          </p:cNvPr>
          <p:cNvSpPr>
            <a:spLocks noGrp="1"/>
          </p:cNvSpPr>
          <p:nvPr>
            <p:ph idx="1"/>
          </p:nvPr>
        </p:nvSpPr>
        <p:spPr>
          <a:xfrm>
            <a:off x="1915391" y="1607125"/>
            <a:ext cx="7570355" cy="4562109"/>
          </a:xfrm>
        </p:spPr>
        <p:txBody>
          <a:bodyPr>
            <a:normAutofit/>
          </a:bodyPr>
          <a:lstStyle/>
          <a:p>
            <a:r>
              <a:rPr lang="en-US" b="0" i="0" dirty="0">
                <a:solidFill>
                  <a:srgbClr val="333333"/>
                </a:solidFill>
                <a:effectLst/>
                <a:latin typeface="Lato" panose="020F0502020204030204" pitchFamily="34" charset="0"/>
              </a:rPr>
              <a:t>The primary goals of this project are:</a:t>
            </a:r>
          </a:p>
          <a:p>
            <a:pPr lvl="1">
              <a:buFont typeface="Arial" panose="020B0604020202020204" pitchFamily="34" charset="0"/>
              <a:buChar char="•"/>
            </a:pPr>
            <a:r>
              <a:rPr lang="en-US" sz="2000" dirty="0">
                <a:solidFill>
                  <a:srgbClr val="333333"/>
                </a:solidFill>
                <a:latin typeface="Calibri" panose="020F0502020204030204" pitchFamily="34" charset="0"/>
                <a:cs typeface="Calibri" panose="020F0502020204030204" pitchFamily="34" charset="0"/>
              </a:rPr>
              <a:t>To identify the key determinants of coffee quality as evaluated through sensory attributes such as aroma, flavor, and acidity.</a:t>
            </a:r>
          </a:p>
          <a:p>
            <a:pPr lvl="1">
              <a:buFont typeface="Arial" panose="020B0604020202020204" pitchFamily="34" charset="0"/>
              <a:buChar char="•"/>
            </a:pPr>
            <a:r>
              <a:rPr lang="en-US" sz="2000" dirty="0">
                <a:solidFill>
                  <a:srgbClr val="333333"/>
                </a:solidFill>
                <a:latin typeface="Calibri" panose="020F0502020204030204" pitchFamily="34" charset="0"/>
                <a:cs typeface="Calibri" panose="020F0502020204030204" pitchFamily="34" charset="0"/>
              </a:rPr>
              <a:t>To explore the correlation between processing methods, origin regions, and coffee quality scores.</a:t>
            </a:r>
          </a:p>
          <a:p>
            <a:pPr lvl="1">
              <a:buFont typeface="Arial" panose="020B0604020202020204" pitchFamily="34" charset="0"/>
              <a:buChar char="•"/>
            </a:pPr>
            <a:r>
              <a:rPr lang="en-US" sz="2000" dirty="0">
                <a:solidFill>
                  <a:srgbClr val="333333"/>
                </a:solidFill>
                <a:latin typeface="Calibri" panose="020F0502020204030204" pitchFamily="34" charset="0"/>
                <a:cs typeface="Calibri" panose="020F0502020204030204" pitchFamily="34" charset="0"/>
              </a:rPr>
              <a:t>To identify trends or patterns in defect occurrences and their impact on overall coffee quality.</a:t>
            </a:r>
          </a:p>
          <a:p>
            <a:pPr lvl="1">
              <a:buFont typeface="Arial" panose="020B0604020202020204" pitchFamily="34" charset="0"/>
              <a:buChar char="•"/>
            </a:pPr>
            <a:r>
              <a:rPr lang="en-US" sz="2000" dirty="0">
                <a:solidFill>
                  <a:srgbClr val="333333"/>
                </a:solidFill>
                <a:latin typeface="Calibri" panose="020F0502020204030204" pitchFamily="34" charset="0"/>
                <a:cs typeface="Calibri" panose="020F0502020204030204" pitchFamily="34" charset="0"/>
              </a:rPr>
              <a:t>To analyze how different variables interact to influence the Total Cup Points, an overall measure of coffee quality.</a:t>
            </a:r>
            <a:br>
              <a:rPr lang="en-US" b="0" i="0" dirty="0">
                <a:solidFill>
                  <a:srgbClr val="333333"/>
                </a:solidFill>
                <a:effectLst/>
                <a:latin typeface="Lato" panose="020F0502020204030204" pitchFamily="34" charset="0"/>
              </a:rPr>
            </a:br>
            <a:endParaRPr lang="en-IN" dirty="0"/>
          </a:p>
        </p:txBody>
      </p:sp>
    </p:spTree>
    <p:extLst>
      <p:ext uri="{BB962C8B-B14F-4D97-AF65-F5344CB8AC3E}">
        <p14:creationId xmlns:p14="http://schemas.microsoft.com/office/powerpoint/2010/main" val="3275754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819A4-5AFB-8C24-6365-C507D09712D6}"/>
              </a:ext>
            </a:extLst>
          </p:cNvPr>
          <p:cNvSpPr>
            <a:spLocks noGrp="1"/>
          </p:cNvSpPr>
          <p:nvPr>
            <p:ph type="title"/>
          </p:nvPr>
        </p:nvSpPr>
        <p:spPr>
          <a:xfrm>
            <a:off x="1531176" y="540984"/>
            <a:ext cx="10319078" cy="1176979"/>
          </a:xfrm>
        </p:spPr>
        <p:txBody>
          <a:bodyPr>
            <a:normAutofit fontScale="90000"/>
          </a:bodyPr>
          <a:lstStyle/>
          <a:p>
            <a:r>
              <a:rPr lang="en-US" sz="4000" b="1" i="0" dirty="0">
                <a:effectLst/>
                <a:latin typeface="Algerian" panose="04020705040A02060702" pitchFamily="82" charset="0"/>
              </a:rPr>
              <a:t>Data Overview of Coffee Quality Data from CQI</a:t>
            </a:r>
            <a:br>
              <a:rPr lang="en-US" sz="2400" b="0" i="0" dirty="0">
                <a:effectLst/>
                <a:latin typeface="Roboto" panose="02000000000000000000" pitchFamily="2" charset="0"/>
              </a:rPr>
            </a:br>
            <a:br>
              <a:rPr lang="en-US" b="0" i="0" dirty="0">
                <a:effectLst/>
                <a:latin typeface="Roboto" panose="020F0502020204030204" pitchFamily="2" charset="0"/>
              </a:rPr>
            </a:br>
            <a:endParaRPr lang="en-IN" dirty="0"/>
          </a:p>
        </p:txBody>
      </p:sp>
      <p:sp>
        <p:nvSpPr>
          <p:cNvPr id="3" name="Content Placeholder 2">
            <a:extLst>
              <a:ext uri="{FF2B5EF4-FFF2-40B4-BE49-F238E27FC236}">
                <a16:creationId xmlns:a16="http://schemas.microsoft.com/office/drawing/2014/main" id="{3B684F19-994B-A18B-817E-E893CD5A832B}"/>
              </a:ext>
            </a:extLst>
          </p:cNvPr>
          <p:cNvSpPr>
            <a:spLocks noGrp="1"/>
          </p:cNvSpPr>
          <p:nvPr>
            <p:ph idx="1"/>
          </p:nvPr>
        </p:nvSpPr>
        <p:spPr>
          <a:xfrm>
            <a:off x="1749138" y="2105891"/>
            <a:ext cx="7394864" cy="4100289"/>
          </a:xfrm>
        </p:spPr>
        <p:txBody>
          <a:bodyPr>
            <a:normAutofit lnSpcReduction="10000"/>
          </a:bodyPr>
          <a:lstStyle/>
          <a:p>
            <a:pPr algn="l"/>
            <a:r>
              <a:rPr lang="en-US" sz="2000" b="0" i="0" dirty="0">
                <a:solidFill>
                  <a:srgbClr val="333333"/>
                </a:solidFill>
                <a:effectLst/>
                <a:latin typeface="Calibri" panose="020F0502020204030204" pitchFamily="34" charset="0"/>
                <a:cs typeface="Calibri" panose="020F0502020204030204" pitchFamily="34" charset="0"/>
              </a:rPr>
              <a:t>The Coffee Quality Data from CQI includes various features such as:</a:t>
            </a:r>
          </a:p>
          <a:p>
            <a:pPr lvl="1">
              <a:buFont typeface="Arial" panose="020B0604020202020204" pitchFamily="34" charset="0"/>
              <a:buChar char="•"/>
            </a:pPr>
            <a:r>
              <a:rPr lang="en-US" sz="2000" b="1" i="0" dirty="0">
                <a:solidFill>
                  <a:srgbClr val="333333"/>
                </a:solidFill>
                <a:effectLst/>
                <a:latin typeface="Calibri" panose="020F0502020204030204" pitchFamily="34" charset="0"/>
                <a:cs typeface="Calibri" panose="020F0502020204030204" pitchFamily="34" charset="0"/>
              </a:rPr>
              <a:t>Sensory Evaluations</a:t>
            </a:r>
            <a:r>
              <a:rPr lang="en-US" sz="2000" b="0" i="0" dirty="0">
                <a:solidFill>
                  <a:srgbClr val="333333"/>
                </a:solidFill>
                <a:effectLst/>
                <a:latin typeface="Calibri" panose="020F0502020204030204" pitchFamily="34" charset="0"/>
                <a:cs typeface="Calibri" panose="020F0502020204030204" pitchFamily="34" charset="0"/>
              </a:rPr>
              <a:t>: Aroma, Flavor, Aftertaste, Acidity, Body, Balance, Uniformity, Clean Cup, Sweetness.</a:t>
            </a:r>
          </a:p>
          <a:p>
            <a:pPr lvl="1">
              <a:buFont typeface="Arial" panose="020B0604020202020204" pitchFamily="34" charset="0"/>
              <a:buChar char="•"/>
            </a:pPr>
            <a:r>
              <a:rPr lang="en-US" sz="2000" b="1" i="0" dirty="0">
                <a:solidFill>
                  <a:srgbClr val="333333"/>
                </a:solidFill>
                <a:effectLst/>
                <a:latin typeface="Calibri" panose="020F0502020204030204" pitchFamily="34" charset="0"/>
                <a:cs typeface="Calibri" panose="020F0502020204030204" pitchFamily="34" charset="0"/>
              </a:rPr>
              <a:t>Defects</a:t>
            </a:r>
            <a:r>
              <a:rPr lang="en-US" sz="2000" b="0" i="0" dirty="0">
                <a:solidFill>
                  <a:srgbClr val="333333"/>
                </a:solidFill>
                <a:effectLst/>
                <a:latin typeface="Calibri" panose="020F0502020204030204" pitchFamily="34" charset="0"/>
                <a:cs typeface="Calibri" panose="020F0502020204030204" pitchFamily="34" charset="0"/>
              </a:rPr>
              <a:t>: Category One (visual defects) and Category Two (taste defects).</a:t>
            </a:r>
          </a:p>
          <a:p>
            <a:pPr lvl="1">
              <a:buFont typeface="Arial" panose="020B0604020202020204" pitchFamily="34" charset="0"/>
              <a:buChar char="•"/>
            </a:pPr>
            <a:r>
              <a:rPr lang="en-US" sz="2000" b="1" i="0" dirty="0">
                <a:solidFill>
                  <a:srgbClr val="333333"/>
                </a:solidFill>
                <a:effectLst/>
                <a:latin typeface="Calibri" panose="020F0502020204030204" pitchFamily="34" charset="0"/>
                <a:cs typeface="Calibri" panose="020F0502020204030204" pitchFamily="34" charset="0"/>
              </a:rPr>
              <a:t>Processing Methods</a:t>
            </a:r>
            <a:r>
              <a:rPr lang="en-US" sz="2000" b="0" i="0" dirty="0">
                <a:solidFill>
                  <a:srgbClr val="333333"/>
                </a:solidFill>
                <a:effectLst/>
                <a:latin typeface="Calibri" panose="020F0502020204030204" pitchFamily="34" charset="0"/>
                <a:cs typeface="Calibri" panose="020F0502020204030204" pitchFamily="34" charset="0"/>
              </a:rPr>
              <a:t>: Washed/Wet, Natural/Dry, Pulped Natural/Honey, etc.</a:t>
            </a:r>
          </a:p>
          <a:p>
            <a:pPr lvl="1">
              <a:buFont typeface="Arial" panose="020B0604020202020204" pitchFamily="34" charset="0"/>
              <a:buChar char="•"/>
            </a:pPr>
            <a:r>
              <a:rPr lang="en-US" sz="2000" b="1" i="0" dirty="0">
                <a:solidFill>
                  <a:srgbClr val="333333"/>
                </a:solidFill>
                <a:effectLst/>
                <a:latin typeface="Calibri" panose="020F0502020204030204" pitchFamily="34" charset="0"/>
                <a:cs typeface="Calibri" panose="020F0502020204030204" pitchFamily="34" charset="0"/>
              </a:rPr>
              <a:t>Origin Information</a:t>
            </a:r>
            <a:r>
              <a:rPr lang="en-US" sz="2000" b="0" i="0" dirty="0">
                <a:solidFill>
                  <a:srgbClr val="333333"/>
                </a:solidFill>
                <a:effectLst/>
                <a:latin typeface="Calibri" panose="020F0502020204030204" pitchFamily="34" charset="0"/>
                <a:cs typeface="Calibri" panose="020F0502020204030204" pitchFamily="34" charset="0"/>
              </a:rPr>
              <a:t>: Country of origin, harvest year, and coffee variety.</a:t>
            </a:r>
          </a:p>
          <a:p>
            <a:pPr marL="0" indent="0">
              <a:buNone/>
            </a:pPr>
            <a:br>
              <a:rPr lang="en-US" b="0" i="0" dirty="0">
                <a:solidFill>
                  <a:srgbClr val="333333"/>
                </a:solidFill>
                <a:effectLst/>
                <a:latin typeface="Lato" panose="020F0502020204030204" pitchFamily="34" charset="0"/>
              </a:rPr>
            </a:br>
            <a:endParaRPr lang="en-IN" dirty="0"/>
          </a:p>
        </p:txBody>
      </p:sp>
    </p:spTree>
    <p:extLst>
      <p:ext uri="{BB962C8B-B14F-4D97-AF65-F5344CB8AC3E}">
        <p14:creationId xmlns:p14="http://schemas.microsoft.com/office/powerpoint/2010/main" val="1501142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F659E-5D51-A44F-4B5F-6920DDB77B69}"/>
              </a:ext>
            </a:extLst>
          </p:cNvPr>
          <p:cNvSpPr>
            <a:spLocks noGrp="1"/>
          </p:cNvSpPr>
          <p:nvPr>
            <p:ph type="title"/>
          </p:nvPr>
        </p:nvSpPr>
        <p:spPr>
          <a:xfrm>
            <a:off x="1640156" y="605637"/>
            <a:ext cx="8911687" cy="1280890"/>
          </a:xfrm>
        </p:spPr>
        <p:txBody>
          <a:bodyPr vert="horz" lIns="91440" tIns="45720" rIns="91440" bIns="45720" rtlCol="0" anchor="t">
            <a:normAutofit fontScale="90000"/>
          </a:bodyPr>
          <a:lstStyle/>
          <a:p>
            <a:r>
              <a:rPr lang="en-US" sz="4000" b="1" dirty="0">
                <a:latin typeface="Algerian" panose="04020705040A02060702" pitchFamily="82" charset="0"/>
              </a:rPr>
              <a:t>Data </a:t>
            </a:r>
            <a:r>
              <a:rPr lang="en-US" sz="4000" b="1" dirty="0" err="1">
                <a:latin typeface="Algerian" panose="04020705040A02060702" pitchFamily="82" charset="0"/>
              </a:rPr>
              <a:t>PreProcessing</a:t>
            </a:r>
            <a:r>
              <a:rPr lang="en-US" sz="4000" b="1" dirty="0">
                <a:latin typeface="Algerian" panose="04020705040A02060702" pitchFamily="82" charset="0"/>
              </a:rPr>
              <a:t> in Power Query Editor</a:t>
            </a:r>
            <a:endParaRPr lang="en-IN" sz="4000" b="1" dirty="0">
              <a:latin typeface="Algerian" panose="04020705040A02060702" pitchFamily="82" charset="0"/>
            </a:endParaRPr>
          </a:p>
        </p:txBody>
      </p:sp>
      <p:sp>
        <p:nvSpPr>
          <p:cNvPr id="3" name="Content Placeholder 2">
            <a:extLst>
              <a:ext uri="{FF2B5EF4-FFF2-40B4-BE49-F238E27FC236}">
                <a16:creationId xmlns:a16="http://schemas.microsoft.com/office/drawing/2014/main" id="{5AE314DB-A394-68E0-41D9-F549E4530139}"/>
              </a:ext>
            </a:extLst>
          </p:cNvPr>
          <p:cNvSpPr>
            <a:spLocks noGrp="1"/>
          </p:cNvSpPr>
          <p:nvPr>
            <p:ph idx="1"/>
          </p:nvPr>
        </p:nvSpPr>
        <p:spPr>
          <a:xfrm>
            <a:off x="1636443" y="1801091"/>
            <a:ext cx="8915400" cy="4886035"/>
          </a:xfrm>
        </p:spPr>
        <p:txBody>
          <a:bodyPr>
            <a:normAutofit fontScale="70000" lnSpcReduction="20000"/>
          </a:bodyPr>
          <a:lstStyle/>
          <a:p>
            <a:endParaRPr lang="en-US" dirty="0"/>
          </a:p>
          <a:p>
            <a:pPr lvl="1">
              <a:buFont typeface="Arial" panose="020B0604020202020204" pitchFamily="34" charset="0"/>
              <a:buChar char="•"/>
            </a:pPr>
            <a:r>
              <a:rPr lang="en-US" sz="2900" dirty="0">
                <a:solidFill>
                  <a:srgbClr val="333333"/>
                </a:solidFill>
                <a:latin typeface="Calibri" panose="020F0502020204030204" pitchFamily="34" charset="0"/>
                <a:cs typeface="Calibri" panose="020F0502020204030204" pitchFamily="34" charset="0"/>
              </a:rPr>
              <a:t>Removed ID Column</a:t>
            </a:r>
          </a:p>
          <a:p>
            <a:pPr lvl="1">
              <a:buFont typeface="Arial" panose="020B0604020202020204" pitchFamily="34" charset="0"/>
              <a:buChar char="•"/>
            </a:pPr>
            <a:r>
              <a:rPr lang="en-US" sz="2900" dirty="0">
                <a:solidFill>
                  <a:srgbClr val="333333"/>
                </a:solidFill>
                <a:latin typeface="Calibri" panose="020F0502020204030204" pitchFamily="34" charset="0"/>
                <a:cs typeface="Calibri" panose="020F0502020204030204" pitchFamily="34" charset="0"/>
              </a:rPr>
              <a:t>Lot Number - replaced null with fill down or unknown. Converted Chinese to English:</a:t>
            </a:r>
          </a:p>
          <a:p>
            <a:pPr marL="457200" lvl="1" indent="0">
              <a:buNone/>
            </a:pPr>
            <a:r>
              <a:rPr lang="en-US" sz="2900" dirty="0">
                <a:solidFill>
                  <a:srgbClr val="FF0000"/>
                </a:solidFill>
                <a:latin typeface="Calibri" panose="020F0502020204030204" pitchFamily="34" charset="0"/>
                <a:cs typeface="Calibri" panose="020F0502020204030204" pitchFamily="34" charset="0"/>
              </a:rPr>
              <a:t>	</a:t>
            </a:r>
            <a:r>
              <a:rPr lang="en-US" sz="2900" dirty="0" err="1">
                <a:solidFill>
                  <a:srgbClr val="FF0000"/>
                </a:solidFill>
                <a:latin typeface="Calibri" panose="020F0502020204030204" pitchFamily="34" charset="0"/>
                <a:cs typeface="Calibri" panose="020F0502020204030204" pitchFamily="34" charset="0"/>
              </a:rPr>
              <a:t>Text.Select</a:t>
            </a:r>
            <a:r>
              <a:rPr lang="en-US" sz="2900" dirty="0">
                <a:solidFill>
                  <a:srgbClr val="FF0000"/>
                </a:solidFill>
                <a:latin typeface="Calibri" panose="020F0502020204030204" pitchFamily="34" charset="0"/>
                <a:cs typeface="Calibri" panose="020F0502020204030204" pitchFamily="34" charset="0"/>
              </a:rPr>
              <a:t>([Text], </a:t>
            </a:r>
            <a:r>
              <a:rPr lang="en-US" sz="2900" dirty="0" err="1">
                <a:solidFill>
                  <a:srgbClr val="FF0000"/>
                </a:solidFill>
                <a:latin typeface="Calibri" panose="020F0502020204030204" pitchFamily="34" charset="0"/>
                <a:cs typeface="Calibri" panose="020F0502020204030204" pitchFamily="34" charset="0"/>
              </a:rPr>
              <a:t>List.Transform</a:t>
            </a:r>
            <a:r>
              <a:rPr lang="en-US" sz="2900" dirty="0">
                <a:solidFill>
                  <a:srgbClr val="FF0000"/>
                </a:solidFill>
                <a:latin typeface="Calibri" panose="020F0502020204030204" pitchFamily="34" charset="0"/>
                <a:cs typeface="Calibri" panose="020F0502020204030204" pitchFamily="34" charset="0"/>
              </a:rPr>
              <a:t>({0..255}, (x)=&gt;</a:t>
            </a:r>
            <a:r>
              <a:rPr lang="en-US" sz="2900" dirty="0" err="1">
                <a:solidFill>
                  <a:srgbClr val="FF0000"/>
                </a:solidFill>
                <a:latin typeface="Calibri" panose="020F0502020204030204" pitchFamily="34" charset="0"/>
                <a:cs typeface="Calibri" panose="020F0502020204030204" pitchFamily="34" charset="0"/>
              </a:rPr>
              <a:t>Character.FromNumber</a:t>
            </a:r>
            <a:r>
              <a:rPr lang="en-US" sz="2900" dirty="0">
                <a:solidFill>
                  <a:srgbClr val="FF0000"/>
                </a:solidFill>
                <a:latin typeface="Calibri" panose="020F0502020204030204" pitchFamily="34" charset="0"/>
                <a:cs typeface="Calibri" panose="020F0502020204030204" pitchFamily="34" charset="0"/>
              </a:rPr>
              <a:t>(x)))</a:t>
            </a:r>
          </a:p>
          <a:p>
            <a:pPr lvl="1">
              <a:buFont typeface="Arial" panose="020B0604020202020204" pitchFamily="34" charset="0"/>
              <a:buChar char="•"/>
            </a:pPr>
            <a:r>
              <a:rPr lang="en-US" sz="2900" dirty="0">
                <a:solidFill>
                  <a:srgbClr val="333333"/>
                </a:solidFill>
                <a:latin typeface="Calibri" panose="020F0502020204030204" pitchFamily="34" charset="0"/>
                <a:cs typeface="Calibri" panose="020F0502020204030204" pitchFamily="34" charset="0"/>
              </a:rPr>
              <a:t>Region - Replace Chinese language words to English for Consistency</a:t>
            </a:r>
          </a:p>
          <a:p>
            <a:pPr lvl="1">
              <a:buFont typeface="Arial" panose="020B0604020202020204" pitchFamily="34" charset="0"/>
              <a:buChar char="•"/>
            </a:pPr>
            <a:r>
              <a:rPr lang="en-US" sz="2900" dirty="0">
                <a:solidFill>
                  <a:srgbClr val="333333"/>
                </a:solidFill>
                <a:latin typeface="Calibri" panose="020F0502020204030204" pitchFamily="34" charset="0"/>
                <a:cs typeface="Calibri" panose="020F0502020204030204" pitchFamily="34" charset="0"/>
              </a:rPr>
              <a:t>In-Country Partner - Replaced Chinese words to English</a:t>
            </a:r>
          </a:p>
          <a:p>
            <a:pPr lvl="1">
              <a:buFont typeface="Arial" panose="020B0604020202020204" pitchFamily="34" charset="0"/>
              <a:buChar char="•"/>
            </a:pPr>
            <a:r>
              <a:rPr lang="en-US" sz="2900" dirty="0">
                <a:solidFill>
                  <a:srgbClr val="333333"/>
                </a:solidFill>
                <a:latin typeface="Calibri" panose="020F0502020204030204" pitchFamily="34" charset="0"/>
                <a:cs typeface="Calibri" panose="020F0502020204030204" pitchFamily="34" charset="0"/>
              </a:rPr>
              <a:t>Grading Date - Replaced </a:t>
            </a:r>
            <a:r>
              <a:rPr lang="en-US" sz="2900" dirty="0" err="1">
                <a:solidFill>
                  <a:srgbClr val="333333"/>
                </a:solidFill>
                <a:latin typeface="Calibri" panose="020F0502020204030204" pitchFamily="34" charset="0"/>
                <a:cs typeface="Calibri" panose="020F0502020204030204" pitchFamily="34" charset="0"/>
              </a:rPr>
              <a:t>st</a:t>
            </a:r>
            <a:r>
              <a:rPr lang="en-US" sz="2900" dirty="0">
                <a:solidFill>
                  <a:srgbClr val="333333"/>
                </a:solidFill>
                <a:latin typeface="Calibri" panose="020F0502020204030204" pitchFamily="34" charset="0"/>
                <a:cs typeface="Calibri" panose="020F0502020204030204" pitchFamily="34" charset="0"/>
              </a:rPr>
              <a:t>, </a:t>
            </a:r>
            <a:r>
              <a:rPr lang="en-US" sz="2900" dirty="0" err="1">
                <a:solidFill>
                  <a:srgbClr val="333333"/>
                </a:solidFill>
                <a:latin typeface="Calibri" panose="020F0502020204030204" pitchFamily="34" charset="0"/>
                <a:cs typeface="Calibri" panose="020F0502020204030204" pitchFamily="34" charset="0"/>
              </a:rPr>
              <a:t>th</a:t>
            </a:r>
            <a:r>
              <a:rPr lang="en-US" sz="2900" dirty="0">
                <a:solidFill>
                  <a:srgbClr val="333333"/>
                </a:solidFill>
                <a:latin typeface="Calibri" panose="020F0502020204030204" pitchFamily="34" charset="0"/>
                <a:cs typeface="Calibri" panose="020F0502020204030204" pitchFamily="34" charset="0"/>
              </a:rPr>
              <a:t>, </a:t>
            </a:r>
            <a:r>
              <a:rPr lang="en-US" sz="2900" dirty="0" err="1">
                <a:solidFill>
                  <a:srgbClr val="333333"/>
                </a:solidFill>
                <a:latin typeface="Calibri" panose="020F0502020204030204" pitchFamily="34" charset="0"/>
                <a:cs typeface="Calibri" panose="020F0502020204030204" pitchFamily="34" charset="0"/>
              </a:rPr>
              <a:t>st</a:t>
            </a:r>
            <a:r>
              <a:rPr lang="en-US" sz="2900" dirty="0">
                <a:solidFill>
                  <a:srgbClr val="333333"/>
                </a:solidFill>
                <a:latin typeface="Calibri" panose="020F0502020204030204" pitchFamily="34" charset="0"/>
                <a:cs typeface="Calibri" panose="020F0502020204030204" pitchFamily="34" charset="0"/>
              </a:rPr>
              <a:t>, </a:t>
            </a:r>
            <a:r>
              <a:rPr lang="en-US" sz="2900" dirty="0" err="1">
                <a:solidFill>
                  <a:srgbClr val="333333"/>
                </a:solidFill>
                <a:latin typeface="Calibri" panose="020F0502020204030204" pitchFamily="34" charset="0"/>
                <a:cs typeface="Calibri" panose="020F0502020204030204" pitchFamily="34" charset="0"/>
              </a:rPr>
              <a:t>nd</a:t>
            </a:r>
            <a:r>
              <a:rPr lang="en-US" sz="2900" dirty="0">
                <a:solidFill>
                  <a:srgbClr val="333333"/>
                </a:solidFill>
                <a:latin typeface="Calibri" panose="020F0502020204030204" pitchFamily="34" charset="0"/>
                <a:cs typeface="Calibri" panose="020F0502020204030204" pitchFamily="34" charset="0"/>
              </a:rPr>
              <a:t> with space, </a:t>
            </a:r>
            <a:r>
              <a:rPr lang="en-US" sz="2900" dirty="0" err="1">
                <a:solidFill>
                  <a:srgbClr val="333333"/>
                </a:solidFill>
                <a:latin typeface="Calibri" panose="020F0502020204030204" pitchFamily="34" charset="0"/>
                <a:cs typeface="Calibri" panose="020F0502020204030204" pitchFamily="34" charset="0"/>
              </a:rPr>
              <a:t>Augu</a:t>
            </a:r>
            <a:r>
              <a:rPr lang="en-US" sz="2900" dirty="0">
                <a:solidFill>
                  <a:srgbClr val="333333"/>
                </a:solidFill>
                <a:latin typeface="Calibri" panose="020F0502020204030204" pitchFamily="34" charset="0"/>
                <a:cs typeface="Calibri" panose="020F0502020204030204" pitchFamily="34" charset="0"/>
              </a:rPr>
              <a:t> to August &amp; change type to Date. </a:t>
            </a:r>
          </a:p>
          <a:p>
            <a:pPr lvl="1">
              <a:buFont typeface="Arial" panose="020B0604020202020204" pitchFamily="34" charset="0"/>
              <a:buChar char="•"/>
            </a:pPr>
            <a:r>
              <a:rPr lang="en-US" sz="2900" dirty="0">
                <a:solidFill>
                  <a:srgbClr val="333333"/>
                </a:solidFill>
                <a:latin typeface="Calibri" panose="020F0502020204030204" pitchFamily="34" charset="0"/>
                <a:cs typeface="Calibri" panose="020F0502020204030204" pitchFamily="34" charset="0"/>
              </a:rPr>
              <a:t>Variety - Replace blank to null, Fill Down the null</a:t>
            </a:r>
          </a:p>
          <a:p>
            <a:pPr lvl="1">
              <a:buFont typeface="Arial" panose="020B0604020202020204" pitchFamily="34" charset="0"/>
              <a:buChar char="•"/>
            </a:pPr>
            <a:r>
              <a:rPr lang="en-US" sz="2900" dirty="0">
                <a:solidFill>
                  <a:srgbClr val="333333"/>
                </a:solidFill>
                <a:latin typeface="Calibri" panose="020F0502020204030204" pitchFamily="34" charset="0"/>
                <a:cs typeface="Calibri" panose="020F0502020204030204" pitchFamily="34" charset="0"/>
              </a:rPr>
              <a:t>Processing Method - Replace blank to null, Fill Down the null</a:t>
            </a:r>
          </a:p>
          <a:p>
            <a:pPr lvl="1">
              <a:buFont typeface="Arial" panose="020B0604020202020204" pitchFamily="34" charset="0"/>
              <a:buChar char="•"/>
            </a:pPr>
            <a:r>
              <a:rPr lang="en-US" sz="2900" dirty="0">
                <a:solidFill>
                  <a:srgbClr val="333333"/>
                </a:solidFill>
                <a:latin typeface="Calibri" panose="020F0502020204030204" pitchFamily="34" charset="0"/>
                <a:cs typeface="Calibri" panose="020F0502020204030204" pitchFamily="34" charset="0"/>
              </a:rPr>
              <a:t>Color - Replaced the text corrections</a:t>
            </a:r>
          </a:p>
          <a:p>
            <a:pPr lvl="1">
              <a:buFont typeface="Arial" panose="020B0604020202020204" pitchFamily="34" charset="0"/>
              <a:buChar char="•"/>
            </a:pPr>
            <a:r>
              <a:rPr lang="en-US" sz="2900" dirty="0">
                <a:solidFill>
                  <a:srgbClr val="333333"/>
                </a:solidFill>
                <a:latin typeface="Calibri" panose="020F0502020204030204" pitchFamily="34" charset="0"/>
                <a:cs typeface="Calibri" panose="020F0502020204030204" pitchFamily="34" charset="0"/>
              </a:rPr>
              <a:t>Remaining all the columns are clear with no errors.</a:t>
            </a:r>
            <a:endParaRPr lang="en-IN" sz="2900" dirty="0">
              <a:solidFill>
                <a:srgbClr val="333333"/>
              </a:solidFill>
              <a:latin typeface="Calibri" panose="020F0502020204030204" pitchFamily="34" charset="0"/>
              <a:cs typeface="Calibri" panose="020F0502020204030204" pitchFamily="34" charset="0"/>
            </a:endParaRPr>
          </a:p>
          <a:p>
            <a:pPr lvl="1">
              <a:buFont typeface="Arial" panose="020B0604020202020204" pitchFamily="34" charset="0"/>
              <a:buChar char="•"/>
            </a:pPr>
            <a:endParaRPr lang="en-US" sz="2900" dirty="0">
              <a:solidFill>
                <a:srgbClr val="333333"/>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10071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4FCE6-91BC-5F44-277F-B03D7CAB59DD}"/>
              </a:ext>
            </a:extLst>
          </p:cNvPr>
          <p:cNvSpPr>
            <a:spLocks noGrp="1"/>
          </p:cNvSpPr>
          <p:nvPr>
            <p:ph type="title"/>
          </p:nvPr>
        </p:nvSpPr>
        <p:spPr>
          <a:xfrm>
            <a:off x="1706234" y="605637"/>
            <a:ext cx="8911687" cy="858377"/>
          </a:xfrm>
        </p:spPr>
        <p:txBody>
          <a:bodyPr/>
          <a:lstStyle/>
          <a:p>
            <a:r>
              <a:rPr lang="en-US" b="1" dirty="0">
                <a:latin typeface="Algerian" panose="04020705040A02060702" pitchFamily="82" charset="0"/>
              </a:rPr>
              <a:t>Feature Scaling</a:t>
            </a:r>
            <a:endParaRPr lang="en-IN" b="1" dirty="0">
              <a:latin typeface="Algerian" panose="04020705040A02060702" pitchFamily="82" charset="0"/>
            </a:endParaRPr>
          </a:p>
        </p:txBody>
      </p:sp>
      <p:sp>
        <p:nvSpPr>
          <p:cNvPr id="3" name="Content Placeholder 2">
            <a:extLst>
              <a:ext uri="{FF2B5EF4-FFF2-40B4-BE49-F238E27FC236}">
                <a16:creationId xmlns:a16="http://schemas.microsoft.com/office/drawing/2014/main" id="{44A6F13F-96F1-0DA4-0B49-A10F337163A4}"/>
              </a:ext>
            </a:extLst>
          </p:cNvPr>
          <p:cNvSpPr>
            <a:spLocks noGrp="1"/>
          </p:cNvSpPr>
          <p:nvPr>
            <p:ph idx="1"/>
          </p:nvPr>
        </p:nvSpPr>
        <p:spPr>
          <a:xfrm>
            <a:off x="1638300" y="1375563"/>
            <a:ext cx="8915400" cy="4876800"/>
          </a:xfrm>
        </p:spPr>
        <p:txBody>
          <a:bodyPr>
            <a:normAutofit fontScale="92500" lnSpcReduction="20000"/>
          </a:bodyPr>
          <a:lstStyle/>
          <a:p>
            <a:r>
              <a:rPr lang="en-US" b="1" dirty="0"/>
              <a:t>New Column added:</a:t>
            </a:r>
          </a:p>
          <a:p>
            <a:pPr lvl="1">
              <a:buFont typeface="Arial" panose="020B0604020202020204" pitchFamily="34" charset="0"/>
              <a:buChar char="•"/>
            </a:pPr>
            <a:r>
              <a:rPr lang="en-US" sz="2000" dirty="0">
                <a:solidFill>
                  <a:srgbClr val="333333"/>
                </a:solidFill>
                <a:latin typeface="Calibri" panose="020F0502020204030204" pitchFamily="34" charset="0"/>
                <a:cs typeface="Calibri" panose="020F0502020204030204" pitchFamily="34" charset="0"/>
              </a:rPr>
              <a:t>Grading Year</a:t>
            </a:r>
          </a:p>
          <a:p>
            <a:pPr lvl="1">
              <a:buFont typeface="Arial" panose="020B0604020202020204" pitchFamily="34" charset="0"/>
              <a:buChar char="•"/>
            </a:pPr>
            <a:r>
              <a:rPr lang="en-US" sz="2000" dirty="0">
                <a:solidFill>
                  <a:srgbClr val="333333"/>
                </a:solidFill>
                <a:latin typeface="Calibri" panose="020F0502020204030204" pitchFamily="34" charset="0"/>
                <a:cs typeface="Calibri" panose="020F0502020204030204" pitchFamily="34" charset="0"/>
              </a:rPr>
              <a:t>Grading Month</a:t>
            </a:r>
          </a:p>
          <a:p>
            <a:pPr lvl="1">
              <a:buFont typeface="Arial" panose="020B0604020202020204" pitchFamily="34" charset="0"/>
              <a:buChar char="•"/>
            </a:pPr>
            <a:r>
              <a:rPr lang="en-US" sz="2000" dirty="0">
                <a:solidFill>
                  <a:srgbClr val="333333"/>
                </a:solidFill>
                <a:latin typeface="Calibri" panose="020F0502020204030204" pitchFamily="34" charset="0"/>
                <a:cs typeface="Calibri" panose="020F0502020204030204" pitchFamily="34" charset="0"/>
              </a:rPr>
              <a:t>Altitude range</a:t>
            </a:r>
          </a:p>
          <a:p>
            <a:pPr lvl="1">
              <a:buFont typeface="Arial" panose="020B0604020202020204" pitchFamily="34" charset="0"/>
              <a:buChar char="•"/>
            </a:pPr>
            <a:r>
              <a:rPr lang="en-US" sz="2000" dirty="0">
                <a:solidFill>
                  <a:srgbClr val="333333"/>
                </a:solidFill>
                <a:latin typeface="Calibri" panose="020F0502020204030204" pitchFamily="34" charset="0"/>
                <a:cs typeface="Calibri" panose="020F0502020204030204" pitchFamily="34" charset="0"/>
              </a:rPr>
              <a:t>Moisture Range</a:t>
            </a:r>
          </a:p>
          <a:p>
            <a:pPr marL="342900" lvl="1" indent="-342900"/>
            <a:r>
              <a:rPr lang="en-US" sz="1800" b="1" dirty="0"/>
              <a:t>New Measures added:</a:t>
            </a:r>
          </a:p>
          <a:p>
            <a:pPr lvl="1">
              <a:buFont typeface="Arial" panose="020B0604020202020204" pitchFamily="34" charset="0"/>
              <a:buChar char="•"/>
            </a:pPr>
            <a:r>
              <a:rPr lang="en-US" sz="2000" dirty="0" err="1">
                <a:solidFill>
                  <a:srgbClr val="333333"/>
                </a:solidFill>
                <a:latin typeface="Calibri" panose="020F0502020204030204" pitchFamily="34" charset="0"/>
                <a:cs typeface="Calibri" panose="020F0502020204030204" pitchFamily="34" charset="0"/>
              </a:rPr>
              <a:t>CupPoints_Avg</a:t>
            </a:r>
            <a:endParaRPr lang="en-US" sz="2000" dirty="0">
              <a:solidFill>
                <a:srgbClr val="333333"/>
              </a:solidFill>
              <a:latin typeface="Calibri" panose="020F0502020204030204" pitchFamily="34" charset="0"/>
              <a:cs typeface="Calibri" panose="020F0502020204030204" pitchFamily="34" charset="0"/>
            </a:endParaRPr>
          </a:p>
          <a:p>
            <a:pPr lvl="1">
              <a:buFont typeface="Arial" panose="020B0604020202020204" pitchFamily="34" charset="0"/>
              <a:buChar char="•"/>
            </a:pPr>
            <a:r>
              <a:rPr lang="en-US" sz="2000" dirty="0" err="1">
                <a:solidFill>
                  <a:srgbClr val="333333"/>
                </a:solidFill>
                <a:latin typeface="Calibri" panose="020F0502020204030204" pitchFamily="34" charset="0"/>
                <a:cs typeface="Calibri" panose="020F0502020204030204" pitchFamily="34" charset="0"/>
              </a:rPr>
              <a:t>Acidity_Avg</a:t>
            </a:r>
            <a:endParaRPr lang="en-US" sz="2000" dirty="0">
              <a:solidFill>
                <a:srgbClr val="333333"/>
              </a:solidFill>
              <a:latin typeface="Calibri" panose="020F0502020204030204" pitchFamily="34" charset="0"/>
              <a:cs typeface="Calibri" panose="020F0502020204030204" pitchFamily="34" charset="0"/>
            </a:endParaRPr>
          </a:p>
          <a:p>
            <a:pPr lvl="1">
              <a:buFont typeface="Arial" panose="020B0604020202020204" pitchFamily="34" charset="0"/>
              <a:buChar char="•"/>
            </a:pPr>
            <a:r>
              <a:rPr lang="en-US" sz="2000" dirty="0" err="1">
                <a:solidFill>
                  <a:srgbClr val="333333"/>
                </a:solidFill>
                <a:latin typeface="Calibri" panose="020F0502020204030204" pitchFamily="34" charset="0"/>
                <a:cs typeface="Calibri" panose="020F0502020204030204" pitchFamily="34" charset="0"/>
              </a:rPr>
              <a:t>Aroma_Avg</a:t>
            </a:r>
            <a:endParaRPr lang="en-US" sz="2000" dirty="0">
              <a:solidFill>
                <a:srgbClr val="333333"/>
              </a:solidFill>
              <a:latin typeface="Calibri" panose="020F0502020204030204" pitchFamily="34" charset="0"/>
              <a:cs typeface="Calibri" panose="020F0502020204030204" pitchFamily="34" charset="0"/>
            </a:endParaRPr>
          </a:p>
          <a:p>
            <a:pPr lvl="1">
              <a:buFont typeface="Arial" panose="020B0604020202020204" pitchFamily="34" charset="0"/>
              <a:buChar char="•"/>
            </a:pPr>
            <a:r>
              <a:rPr lang="en-US" sz="2000" dirty="0" err="1">
                <a:solidFill>
                  <a:srgbClr val="333333"/>
                </a:solidFill>
                <a:latin typeface="Calibri" panose="020F0502020204030204" pitchFamily="34" charset="0"/>
                <a:cs typeface="Calibri" panose="020F0502020204030204" pitchFamily="34" charset="0"/>
              </a:rPr>
              <a:t>Aftertaste_Avg</a:t>
            </a:r>
            <a:endParaRPr lang="en-US" sz="2000" dirty="0">
              <a:solidFill>
                <a:srgbClr val="333333"/>
              </a:solidFill>
              <a:latin typeface="Calibri" panose="020F0502020204030204" pitchFamily="34" charset="0"/>
              <a:cs typeface="Calibri" panose="020F0502020204030204" pitchFamily="34" charset="0"/>
            </a:endParaRPr>
          </a:p>
          <a:p>
            <a:pPr lvl="1">
              <a:buFont typeface="Arial" panose="020B0604020202020204" pitchFamily="34" charset="0"/>
              <a:buChar char="•"/>
            </a:pPr>
            <a:r>
              <a:rPr lang="en-US" sz="2000" dirty="0" err="1">
                <a:solidFill>
                  <a:srgbClr val="333333"/>
                </a:solidFill>
                <a:latin typeface="Calibri" panose="020F0502020204030204" pitchFamily="34" charset="0"/>
                <a:cs typeface="Calibri" panose="020F0502020204030204" pitchFamily="34" charset="0"/>
              </a:rPr>
              <a:t>Flavor_Avg</a:t>
            </a:r>
            <a:endParaRPr lang="en-US" sz="2000" dirty="0">
              <a:solidFill>
                <a:srgbClr val="333333"/>
              </a:solidFill>
              <a:latin typeface="Calibri" panose="020F0502020204030204" pitchFamily="34" charset="0"/>
              <a:cs typeface="Calibri" panose="020F0502020204030204" pitchFamily="34" charset="0"/>
            </a:endParaRPr>
          </a:p>
          <a:p>
            <a:pPr lvl="1">
              <a:buFont typeface="Arial" panose="020B0604020202020204" pitchFamily="34" charset="0"/>
              <a:buChar char="•"/>
            </a:pPr>
            <a:r>
              <a:rPr lang="en-US" sz="2000" dirty="0" err="1">
                <a:solidFill>
                  <a:srgbClr val="333333"/>
                </a:solidFill>
                <a:latin typeface="Calibri" panose="020F0502020204030204" pitchFamily="34" charset="0"/>
                <a:cs typeface="Calibri" panose="020F0502020204030204" pitchFamily="34" charset="0"/>
              </a:rPr>
              <a:t>Body_Avg</a:t>
            </a:r>
            <a:endParaRPr lang="en-US" sz="2000" dirty="0">
              <a:solidFill>
                <a:srgbClr val="333333"/>
              </a:solidFill>
              <a:latin typeface="Calibri" panose="020F0502020204030204" pitchFamily="34" charset="0"/>
              <a:cs typeface="Calibri" panose="020F0502020204030204" pitchFamily="34" charset="0"/>
            </a:endParaRPr>
          </a:p>
          <a:p>
            <a:pPr lvl="1">
              <a:buFont typeface="Arial" panose="020B0604020202020204" pitchFamily="34" charset="0"/>
              <a:buChar char="•"/>
            </a:pPr>
            <a:r>
              <a:rPr lang="en-US" sz="2000" dirty="0" err="1">
                <a:solidFill>
                  <a:srgbClr val="333333"/>
                </a:solidFill>
                <a:latin typeface="Calibri" panose="020F0502020204030204" pitchFamily="34" charset="0"/>
                <a:cs typeface="Calibri" panose="020F0502020204030204" pitchFamily="34" charset="0"/>
              </a:rPr>
              <a:t>Balance_Avg</a:t>
            </a:r>
            <a:endParaRPr lang="en-US" sz="2000" dirty="0">
              <a:solidFill>
                <a:srgbClr val="333333"/>
              </a:solidFill>
              <a:latin typeface="Calibri" panose="020F0502020204030204" pitchFamily="34" charset="0"/>
              <a:cs typeface="Calibri" panose="020F0502020204030204" pitchFamily="34" charset="0"/>
            </a:endParaRPr>
          </a:p>
          <a:p>
            <a:pPr marL="342900" lvl="1" indent="-342900"/>
            <a:endParaRPr lang="en-US" sz="1800" b="1" dirty="0"/>
          </a:p>
          <a:p>
            <a:pPr marL="457200" lvl="1" indent="0">
              <a:buNone/>
            </a:pPr>
            <a:endParaRPr lang="en-US" sz="2000" dirty="0">
              <a:solidFill>
                <a:srgbClr val="333333"/>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41608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A369193-71AD-560A-FBA1-796A709479E5}"/>
              </a:ext>
            </a:extLst>
          </p:cNvPr>
          <p:cNvPicPr>
            <a:picLocks noChangeAspect="1"/>
          </p:cNvPicPr>
          <p:nvPr/>
        </p:nvPicPr>
        <p:blipFill>
          <a:blip r:embed="rId2"/>
          <a:stretch>
            <a:fillRect/>
          </a:stretch>
        </p:blipFill>
        <p:spPr>
          <a:xfrm>
            <a:off x="1641590" y="424266"/>
            <a:ext cx="9275791" cy="5921116"/>
          </a:xfrm>
          <a:prstGeom prst="rect">
            <a:avLst/>
          </a:prstGeom>
        </p:spPr>
      </p:pic>
    </p:spTree>
    <p:extLst>
      <p:ext uri="{BB962C8B-B14F-4D97-AF65-F5344CB8AC3E}">
        <p14:creationId xmlns:p14="http://schemas.microsoft.com/office/powerpoint/2010/main" val="1191167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F659E-5D51-A44F-4B5F-6920DDB77B69}"/>
              </a:ext>
            </a:extLst>
          </p:cNvPr>
          <p:cNvSpPr>
            <a:spLocks noGrp="1"/>
          </p:cNvSpPr>
          <p:nvPr>
            <p:ph type="title"/>
          </p:nvPr>
        </p:nvSpPr>
        <p:spPr>
          <a:xfrm>
            <a:off x="1640156" y="605637"/>
            <a:ext cx="8911687" cy="1280890"/>
          </a:xfrm>
        </p:spPr>
        <p:txBody>
          <a:bodyPr vert="horz" lIns="91440" tIns="45720" rIns="91440" bIns="45720" rtlCol="0" anchor="t">
            <a:normAutofit/>
          </a:bodyPr>
          <a:lstStyle/>
          <a:p>
            <a:r>
              <a:rPr lang="en-US" sz="4000" b="1" dirty="0">
                <a:latin typeface="Algerian" panose="04020705040A02060702" pitchFamily="82" charset="0"/>
              </a:rPr>
              <a:t>Insights</a:t>
            </a:r>
            <a:endParaRPr lang="en-IN" sz="4000" b="1" dirty="0">
              <a:latin typeface="Algerian" panose="04020705040A02060702" pitchFamily="82" charset="0"/>
            </a:endParaRPr>
          </a:p>
        </p:txBody>
      </p:sp>
      <p:sp>
        <p:nvSpPr>
          <p:cNvPr id="7" name="Content Placeholder 6">
            <a:extLst>
              <a:ext uri="{FF2B5EF4-FFF2-40B4-BE49-F238E27FC236}">
                <a16:creationId xmlns:a16="http://schemas.microsoft.com/office/drawing/2014/main" id="{A36A95A5-FA1D-CE72-1CC7-D7725C0BFC5D}"/>
              </a:ext>
            </a:extLst>
          </p:cNvPr>
          <p:cNvSpPr>
            <a:spLocks noGrp="1"/>
          </p:cNvSpPr>
          <p:nvPr>
            <p:ph idx="1"/>
          </p:nvPr>
        </p:nvSpPr>
        <p:spPr>
          <a:xfrm>
            <a:off x="1636443" y="1376218"/>
            <a:ext cx="8915400" cy="5237018"/>
          </a:xfrm>
        </p:spPr>
        <p:txBody>
          <a:bodyPr>
            <a:normAutofit/>
          </a:bodyPr>
          <a:lstStyle/>
          <a:p>
            <a:pPr marL="342900" lvl="1" indent="-342900"/>
            <a:endParaRPr lang="en-US" sz="1800" b="1" dirty="0"/>
          </a:p>
          <a:p>
            <a:pPr>
              <a:lnSpc>
                <a:spcPct val="115000"/>
              </a:lnSpc>
              <a:spcAft>
                <a:spcPts val="10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This report was created to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analyze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the quality of coffee based on various parameters, helping stakeholders to take decisions about coffee production, processing methods, and sourcing.</a:t>
            </a:r>
          </a:p>
          <a:p>
            <a:pPr>
              <a:lnSpc>
                <a:spcPct val="115000"/>
              </a:lnSpc>
              <a:spcAft>
                <a:spcPts val="10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This report is vital for coffee producers, quality inspectors, and marketers to understand trends and improve coffee quality globally.</a:t>
            </a:r>
          </a:p>
          <a:p>
            <a:pPr lvl="1" indent="-342900">
              <a:lnSpc>
                <a:spcPct val="115000"/>
              </a:lnSpc>
              <a:buFont typeface="Symbol" panose="05050102010706020507" pitchFamily="18" charset="2"/>
              <a:buChar char=""/>
            </a:pPr>
            <a:r>
              <a:rPr lang="en-IN" kern="100" dirty="0">
                <a:effectLst/>
                <a:latin typeface="Calibri" panose="020F0502020204030204" pitchFamily="34" charset="0"/>
                <a:ea typeface="Calibri" panose="020F0502020204030204" pitchFamily="34" charset="0"/>
                <a:cs typeface="Times New Roman" panose="02020603050405020304" pitchFamily="18" charset="0"/>
              </a:rPr>
              <a:t>Double Anaerobic Washed has the highest score of 89.93.</a:t>
            </a:r>
          </a:p>
          <a:p>
            <a:pPr lvl="1" indent="-342900">
              <a:lnSpc>
                <a:spcPct val="115000"/>
              </a:lnSpc>
              <a:buFont typeface="Symbol" panose="05050102010706020507" pitchFamily="18" charset="2"/>
              <a:buChar char=""/>
            </a:pPr>
            <a:r>
              <a:rPr lang="en-IN" kern="100" dirty="0">
                <a:effectLst/>
                <a:latin typeface="Calibri" panose="020F0502020204030204" pitchFamily="34" charset="0"/>
                <a:ea typeface="Calibri" panose="020F0502020204030204" pitchFamily="34" charset="0"/>
                <a:cs typeface="Times New Roman" panose="02020603050405020304" pitchFamily="18" charset="0"/>
              </a:rPr>
              <a:t>Natural/Dry methods result in slightly lower quality with a score of 83.70."</a:t>
            </a:r>
          </a:p>
          <a:p>
            <a:pPr lvl="1" indent="-342900">
              <a:lnSpc>
                <a:spcPct val="115000"/>
              </a:lnSpc>
              <a:buFont typeface="Symbol" panose="05050102010706020507" pitchFamily="18" charset="2"/>
              <a:buChar char=""/>
            </a:pPr>
            <a:r>
              <a:rPr lang="en-IN" kern="100" dirty="0">
                <a:effectLst/>
                <a:latin typeface="Calibri" panose="020F0502020204030204" pitchFamily="34" charset="0"/>
                <a:ea typeface="Calibri" panose="020F0502020204030204" pitchFamily="34" charset="0"/>
                <a:cs typeface="Times New Roman" panose="02020603050405020304" pitchFamily="18" charset="0"/>
              </a:rPr>
              <a:t>The majority of high-quality coffee comes from green beans, contributing to 8,452.79 total cup points and 20,424 bags.</a:t>
            </a:r>
          </a:p>
          <a:p>
            <a:pPr lvl="1" indent="-342900">
              <a:lnSpc>
                <a:spcPct val="115000"/>
              </a:lnSpc>
              <a:buFont typeface="Symbol" panose="05050102010706020507" pitchFamily="18" charset="2"/>
              <a:buChar char=""/>
            </a:pPr>
            <a:r>
              <a:rPr lang="en-IN" kern="100" dirty="0">
                <a:effectLst/>
                <a:latin typeface="Calibri" panose="020F0502020204030204" pitchFamily="34" charset="0"/>
                <a:ea typeface="Calibri" panose="020F0502020204030204" pitchFamily="34" charset="0"/>
                <a:cs typeface="Times New Roman" panose="02020603050405020304" pitchFamily="18" charset="0"/>
              </a:rPr>
              <a:t>Castillo variety tops the quality chart with an average score of 89.33, followed by Red Bourbon.</a:t>
            </a:r>
          </a:p>
          <a:p>
            <a:pPr lvl="1" indent="-342900">
              <a:lnSpc>
                <a:spcPct val="115000"/>
              </a:lnSpc>
              <a:spcAft>
                <a:spcPts val="1000"/>
              </a:spcAft>
              <a:buFont typeface="Symbol" panose="05050102010706020507" pitchFamily="18" charset="2"/>
              <a:buChar char=""/>
            </a:pPr>
            <a:r>
              <a:rPr lang="en-IN" kern="100" dirty="0">
                <a:effectLst/>
                <a:latin typeface="Calibri" panose="020F0502020204030204" pitchFamily="34" charset="0"/>
                <a:ea typeface="Calibri" panose="020F0502020204030204" pitchFamily="34" charset="0"/>
                <a:cs typeface="Times New Roman" panose="02020603050405020304" pitchFamily="18" charset="0"/>
              </a:rPr>
              <a:t>"The number of bags shows a clear seasonal pattern, with peaks in April and November. This aligns with coffee harvest cycles and production trends."</a:t>
            </a:r>
          </a:p>
        </p:txBody>
      </p:sp>
    </p:spTree>
    <p:extLst>
      <p:ext uri="{BB962C8B-B14F-4D97-AF65-F5344CB8AC3E}">
        <p14:creationId xmlns:p14="http://schemas.microsoft.com/office/powerpoint/2010/main" val="227685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8E090F-4505-BD78-24B2-2CE1843C136A}"/>
              </a:ext>
            </a:extLst>
          </p:cNvPr>
          <p:cNvPicPr>
            <a:picLocks noChangeAspect="1"/>
          </p:cNvPicPr>
          <p:nvPr/>
        </p:nvPicPr>
        <p:blipFill>
          <a:blip r:embed="rId2"/>
          <a:stretch>
            <a:fillRect/>
          </a:stretch>
        </p:blipFill>
        <p:spPr>
          <a:xfrm>
            <a:off x="1586173" y="565668"/>
            <a:ext cx="9432810" cy="5890549"/>
          </a:xfrm>
          <a:prstGeom prst="rect">
            <a:avLst/>
          </a:prstGeom>
        </p:spPr>
      </p:pic>
    </p:spTree>
    <p:extLst>
      <p:ext uri="{BB962C8B-B14F-4D97-AF65-F5344CB8AC3E}">
        <p14:creationId xmlns:p14="http://schemas.microsoft.com/office/powerpoint/2010/main" val="1689837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C5DF5-5A89-32F5-5742-56BF3C6C8F99}"/>
              </a:ext>
            </a:extLst>
          </p:cNvPr>
          <p:cNvSpPr>
            <a:spLocks noGrp="1"/>
          </p:cNvSpPr>
          <p:nvPr>
            <p:ph type="title"/>
          </p:nvPr>
        </p:nvSpPr>
        <p:spPr>
          <a:xfrm>
            <a:off x="1579419" y="624110"/>
            <a:ext cx="9925194" cy="770581"/>
          </a:xfrm>
        </p:spPr>
        <p:txBody>
          <a:bodyPr/>
          <a:lstStyle/>
          <a:p>
            <a:r>
              <a:rPr lang="en-US" sz="3600" b="1" dirty="0">
                <a:latin typeface="Algerian" panose="04020705040A02060702" pitchFamily="82" charset="0"/>
              </a:rPr>
              <a:t>Insights</a:t>
            </a:r>
            <a:endParaRPr lang="en-IN" dirty="0"/>
          </a:p>
        </p:txBody>
      </p:sp>
      <p:sp>
        <p:nvSpPr>
          <p:cNvPr id="3" name="Content Placeholder 2">
            <a:extLst>
              <a:ext uri="{FF2B5EF4-FFF2-40B4-BE49-F238E27FC236}">
                <a16:creationId xmlns:a16="http://schemas.microsoft.com/office/drawing/2014/main" id="{0D19E7E4-FC08-C426-CD37-216B74BEC87A}"/>
              </a:ext>
            </a:extLst>
          </p:cNvPr>
          <p:cNvSpPr>
            <a:spLocks noGrp="1"/>
          </p:cNvSpPr>
          <p:nvPr>
            <p:ph idx="1"/>
          </p:nvPr>
        </p:nvSpPr>
        <p:spPr>
          <a:xfrm>
            <a:off x="1468579" y="1477818"/>
            <a:ext cx="9925195" cy="5029200"/>
          </a:xfrm>
        </p:spPr>
        <p:txBody>
          <a:bodyPr>
            <a:normAutofit/>
          </a:bodyPr>
          <a:lstStyle/>
          <a:p>
            <a:pPr marL="0" indent="0">
              <a:lnSpc>
                <a:spcPct val="115000"/>
              </a:lnSpc>
              <a:spcAft>
                <a:spcPts val="1000"/>
              </a:spcAft>
              <a:buNone/>
            </a:pPr>
            <a:r>
              <a:rPr lang="en-IN" b="1" kern="100" dirty="0">
                <a:latin typeface="Calibri" panose="020F0502020204030204" pitchFamily="34" charset="0"/>
                <a:cs typeface="Times New Roman" panose="02020603050405020304" pitchFamily="18" charset="0"/>
              </a:rPr>
              <a:t>This is the defect analysis report to identify the trends and patterns in defect </a:t>
            </a:r>
            <a:r>
              <a:rPr lang="en-IN" b="1" kern="100" dirty="0" err="1">
                <a:latin typeface="Calibri" panose="020F0502020204030204" pitchFamily="34" charset="0"/>
                <a:cs typeface="Times New Roman" panose="02020603050405020304" pitchFamily="18" charset="0"/>
              </a:rPr>
              <a:t>occurences</a:t>
            </a:r>
            <a:r>
              <a:rPr lang="en-IN" b="1" kern="100" dirty="0">
                <a:latin typeface="Calibri" panose="020F0502020204030204" pitchFamily="34" charset="0"/>
                <a:cs typeface="Times New Roman" panose="02020603050405020304" pitchFamily="18" charset="0"/>
              </a:rPr>
              <a:t> and its impact on overall coffee quality.</a:t>
            </a:r>
          </a:p>
          <a:p>
            <a:pPr marL="342900" lvl="1" indent="-342900">
              <a:lnSpc>
                <a:spcPct val="115000"/>
              </a:lnSpc>
              <a:spcAft>
                <a:spcPts val="1000"/>
              </a:spcAft>
              <a:tabLst>
                <a:tab pos="914400" algn="l"/>
              </a:tabLst>
            </a:pPr>
            <a:r>
              <a:rPr lang="en-US" sz="1800" b="1" kern="100" dirty="0">
                <a:latin typeface="Calibri" panose="020F0502020204030204" pitchFamily="34" charset="0"/>
                <a:cs typeface="Times New Roman" panose="02020603050405020304" pitchFamily="18" charset="0"/>
              </a:rPr>
              <a:t>Category 2 defects are more compared to category 1 defects.</a:t>
            </a:r>
            <a:endParaRPr lang="en-IN" sz="1800" b="1" kern="100" dirty="0">
              <a:latin typeface="Calibri" panose="020F0502020204030204" pitchFamily="34" charset="0"/>
              <a:cs typeface="Times New Roman" panose="02020603050405020304" pitchFamily="18" charset="0"/>
            </a:endParaRPr>
          </a:p>
          <a:p>
            <a:pPr marL="342900" lvl="1" indent="-342900">
              <a:lnSpc>
                <a:spcPct val="115000"/>
              </a:lnSpc>
              <a:spcAft>
                <a:spcPts val="1000"/>
              </a:spcAft>
              <a:tabLst>
                <a:tab pos="914400" algn="l"/>
              </a:tabLst>
            </a:pPr>
            <a:r>
              <a:rPr lang="en-US" sz="1800" b="1" kern="100" dirty="0">
                <a:latin typeface="Calibri" panose="020F0502020204030204" pitchFamily="34" charset="0"/>
                <a:cs typeface="Times New Roman" panose="02020603050405020304" pitchFamily="18" charset="0"/>
              </a:rPr>
              <a:t>Washed/Wet processed beans has more defects.</a:t>
            </a:r>
            <a:endParaRPr lang="en-IN" sz="1800" b="1" kern="100" dirty="0">
              <a:latin typeface="Calibri" panose="020F0502020204030204" pitchFamily="34" charset="0"/>
              <a:cs typeface="Times New Roman" panose="02020603050405020304" pitchFamily="18" charset="0"/>
            </a:endParaRPr>
          </a:p>
          <a:p>
            <a:pPr marL="342900" lvl="1" indent="-342900">
              <a:lnSpc>
                <a:spcPct val="115000"/>
              </a:lnSpc>
              <a:spcAft>
                <a:spcPts val="1000"/>
              </a:spcAft>
              <a:tabLst>
                <a:tab pos="914400" algn="l"/>
              </a:tabLst>
            </a:pPr>
            <a:r>
              <a:rPr lang="en-US" sz="1800" b="1" kern="100" dirty="0">
                <a:latin typeface="Calibri" panose="020F0502020204030204" pitchFamily="34" charset="0"/>
                <a:cs typeface="Times New Roman" panose="02020603050405020304" pitchFamily="18" charset="0"/>
              </a:rPr>
              <a:t>November, April &amp; March Graded Beans has more defects.</a:t>
            </a:r>
            <a:endParaRPr lang="en-IN" sz="1800" b="1" kern="100" dirty="0">
              <a:latin typeface="Calibri" panose="020F0502020204030204" pitchFamily="34" charset="0"/>
              <a:cs typeface="Times New Roman" panose="02020603050405020304" pitchFamily="18" charset="0"/>
            </a:endParaRPr>
          </a:p>
          <a:p>
            <a:pPr marL="342900" lvl="1" indent="-342900">
              <a:lnSpc>
                <a:spcPct val="115000"/>
              </a:lnSpc>
              <a:spcAft>
                <a:spcPts val="1000"/>
              </a:spcAft>
              <a:tabLst>
                <a:tab pos="914400" algn="l"/>
              </a:tabLst>
            </a:pPr>
            <a:r>
              <a:rPr lang="en-US" sz="1800" b="1" kern="100" dirty="0">
                <a:latin typeface="Calibri" panose="020F0502020204030204" pitchFamily="34" charset="0"/>
                <a:cs typeface="Times New Roman" panose="02020603050405020304" pitchFamily="18" charset="0"/>
              </a:rPr>
              <a:t>Beans with Moisture Range more than 10% has more defects.</a:t>
            </a:r>
          </a:p>
          <a:p>
            <a:pPr marL="342900" lvl="1" indent="-342900">
              <a:lnSpc>
                <a:spcPct val="115000"/>
              </a:lnSpc>
              <a:spcAft>
                <a:spcPts val="1000"/>
              </a:spcAft>
              <a:tabLst>
                <a:tab pos="914400" algn="l"/>
              </a:tabLst>
            </a:pPr>
            <a:r>
              <a:rPr lang="en-US" sz="1800" b="1" kern="100" dirty="0">
                <a:latin typeface="Calibri" panose="020F0502020204030204" pitchFamily="34" charset="0"/>
                <a:cs typeface="Times New Roman" panose="02020603050405020304" pitchFamily="18" charset="0"/>
              </a:rPr>
              <a:t>Harvest year 2021/2022 &amp; 2022/2023 has more defected beans.</a:t>
            </a:r>
            <a:endParaRPr lang="en-US" sz="1800" dirty="0">
              <a:solidFill>
                <a:srgbClr val="333333"/>
              </a:solidFill>
              <a:latin typeface="Calibri" panose="020F0502020204030204" pitchFamily="34" charset="0"/>
              <a:cs typeface="Calibri" panose="020F0502020204030204" pitchFamily="34" charset="0"/>
            </a:endParaRPr>
          </a:p>
          <a:p>
            <a:pPr marL="457200" lvl="1" indent="0">
              <a:buNone/>
            </a:pPr>
            <a:r>
              <a:rPr lang="en-US" sz="1800" b="1" dirty="0">
                <a:solidFill>
                  <a:srgbClr val="333333"/>
                </a:solidFill>
                <a:latin typeface="Calibri" panose="020F0502020204030204" pitchFamily="34" charset="0"/>
                <a:cs typeface="Calibri" panose="020F0502020204030204" pitchFamily="34" charset="0"/>
              </a:rPr>
              <a:t>Note: </a:t>
            </a:r>
            <a:r>
              <a:rPr lang="en-US" sz="1800" dirty="0">
                <a:solidFill>
                  <a:srgbClr val="333333"/>
                </a:solidFill>
                <a:latin typeface="Calibri" panose="020F0502020204030204" pitchFamily="34" charset="0"/>
                <a:cs typeface="Calibri" panose="020F0502020204030204" pitchFamily="34" charset="0"/>
              </a:rPr>
              <a:t>Here, the Coffee Bean production in the respective years and Processed method is high, so it may also be the reason for more defects..</a:t>
            </a:r>
            <a:endParaRPr lang="en-IN" sz="1800" dirty="0">
              <a:solidFill>
                <a:srgbClr val="333333"/>
              </a:solidFill>
              <a:latin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172560775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docProps/app.xml><?xml version="1.0" encoding="utf-8"?>
<Properties xmlns="http://schemas.openxmlformats.org/officeDocument/2006/extended-properties" xmlns:vt="http://schemas.openxmlformats.org/officeDocument/2006/docPropsVTypes">
  <Template>Wisp</Template>
  <TotalTime>440</TotalTime>
  <Words>1207</Words>
  <Application>Microsoft Office PowerPoint</Application>
  <PresentationFormat>Widescreen</PresentationFormat>
  <Paragraphs>94</Paragraphs>
  <Slides>19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Algerian</vt:lpstr>
      <vt:lpstr>Arial</vt:lpstr>
      <vt:lpstr>Calibri</vt:lpstr>
      <vt:lpstr>Century Gothic</vt:lpstr>
      <vt:lpstr>Cooper Black</vt:lpstr>
      <vt:lpstr>Lato</vt:lpstr>
      <vt:lpstr>Roboto</vt:lpstr>
      <vt:lpstr>Symbol</vt:lpstr>
      <vt:lpstr>Wingdings 3</vt:lpstr>
      <vt:lpstr>Wisp</vt:lpstr>
      <vt:lpstr>Capstone Project: Exploring Coffee Quality Data</vt:lpstr>
      <vt:lpstr>Objectives </vt:lpstr>
      <vt:lpstr>Data Overview of Coffee Quality Data from CQI  </vt:lpstr>
      <vt:lpstr>Data PreProcessing in Power Query Editor</vt:lpstr>
      <vt:lpstr>Feature Scaling</vt:lpstr>
      <vt:lpstr>PowerPoint Presentation</vt:lpstr>
      <vt:lpstr>Insights</vt:lpstr>
      <vt:lpstr>PowerPoint Presentation</vt:lpstr>
      <vt:lpstr>Insights</vt:lpstr>
      <vt:lpstr>PowerPoint Presentation</vt:lpstr>
      <vt:lpstr>PowerPoint Presentation</vt:lpstr>
      <vt:lpstr>Insights</vt:lpstr>
      <vt:lpstr>PowerPoint Presentation</vt:lpstr>
      <vt:lpstr>Insights</vt:lpstr>
      <vt:lpstr>PowerPoint Presentation</vt:lpstr>
      <vt:lpstr>Insights</vt:lpstr>
      <vt:lpstr>Insights</vt:lpstr>
      <vt:lpstr>Insights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Mona Kumari</dc:creator>
  <cp:lastModifiedBy>Mona Kumari</cp:lastModifiedBy>
  <cp:revision>2</cp:revision>
  <dcterms:created xsi:type="dcterms:W3CDTF">2024-12-28T12:04:41Z</dcterms:created>
  <dcterms:modified xsi:type="dcterms:W3CDTF">2024-12-30T05:28:21Z</dcterms:modified>
</cp:coreProperties>
</file>