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5" r:id="rId17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19"/>
      <p:bold r:id="rId20"/>
      <p: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77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2ddc994e4_3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2ddc994e4_3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161597a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161597a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2ddc994e4_3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2ddc994e4_3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1cafb72c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1cafb72c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1cafb72c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1cafb72c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fdfa82c9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fdfa82c9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fdfa82c9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fdfa82c9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fdfa82c9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fdfa82c9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2ddc994e4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2ddc994e4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1cafb72c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1cafb72c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fdfa82c9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fdfa82c9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1cafb72c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1cafb72c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1cafb72c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1cafb72c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95258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5796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7591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2127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4186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505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69408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53809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16819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1698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663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2639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2676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4600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8254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5484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62426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0531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2754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02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web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nom@etu.unilim.f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832881" y="1796947"/>
            <a:ext cx="5478237" cy="1549605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/>
              <a:t>INITIATION GIT</a:t>
            </a:r>
            <a:br>
              <a:rPr lang="fr" b="1" dirty="0"/>
            </a:br>
            <a:endParaRPr b="1"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4428900" y="4175760"/>
            <a:ext cx="4715100" cy="967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8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ANTONIO Claudio          DEAT Nicolas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00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8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MARQUES Bastien        BITEYE OMAR</a:t>
            </a:r>
            <a:endParaRPr sz="180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3">
            <a:alphaModFix/>
          </a:blip>
          <a:srcRect l="-4635" t="-5290" b="5289"/>
          <a:stretch/>
        </p:blipFill>
        <p:spPr>
          <a:xfrm>
            <a:off x="279250" y="0"/>
            <a:ext cx="2315126" cy="118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63F3359-5C60-4BD1-8AE0-D9535D072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17" t="12619" r="9562" b="11238"/>
          <a:stretch/>
        </p:blipFill>
        <p:spPr>
          <a:xfrm>
            <a:off x="7604760" y="83820"/>
            <a:ext cx="1463040" cy="12649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494580" y="5212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b="1" dirty="0"/>
              <a:t>Interaction avec le dépôt local</a:t>
            </a:r>
            <a:endParaRPr sz="3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585203" y="1838225"/>
            <a:ext cx="7973594" cy="2505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fr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Commit (Sauvegarde local):</a:t>
            </a:r>
            <a:endParaRPr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       </a:t>
            </a:r>
            <a:r>
              <a:rPr lang="fr" i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git commit -m "&lt;msg&gt;"</a:t>
            </a:r>
            <a:endParaRPr i="1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-"/>
            </a:pPr>
            <a:r>
              <a:rPr lang="fr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Annuler un commit:</a:t>
            </a:r>
          </a:p>
          <a:p>
            <a:pPr marL="114300" indent="0">
              <a:buClr>
                <a:schemeClr val="accent2"/>
              </a:buClr>
              <a:buNone/>
            </a:pPr>
            <a:r>
              <a:rPr lang="fr" i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      git reset --hard “id commit”</a:t>
            </a:r>
          </a:p>
          <a:p>
            <a:pPr marL="114300" indent="0">
              <a:buClr>
                <a:schemeClr val="accent2"/>
              </a:buClr>
              <a:buNone/>
            </a:pPr>
            <a:endParaRPr lang="fr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-"/>
            </a:pPr>
            <a:r>
              <a:rPr lang="fr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Voir l’historique des commits:</a:t>
            </a: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</a:pPr>
            <a:r>
              <a:rPr lang="fr-FR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      </a:t>
            </a:r>
            <a:r>
              <a:rPr lang="fr-FR" i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git log</a:t>
            </a:r>
            <a:endParaRPr i="1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        </a:t>
            </a:r>
            <a:endParaRPr i="1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442329" y="454450"/>
            <a:ext cx="8244471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b="1" dirty="0"/>
              <a:t>Interaction avec le dépôt en ligne </a:t>
            </a:r>
            <a:endParaRPr sz="3000" b="1" dirty="0"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586516" y="1161850"/>
            <a:ext cx="7970968" cy="3288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</a:pPr>
            <a:endParaRPr lang="fr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endParaRPr lang="fr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fr" dirty="0">
                <a:solidFill>
                  <a:schemeClr val="tx1"/>
                </a:solidFill>
              </a:rPr>
              <a:t>Push (envoyer les données):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tx1"/>
                </a:solidFill>
              </a:rPr>
              <a:t>       </a:t>
            </a:r>
            <a:r>
              <a:rPr lang="fr" i="1" dirty="0">
                <a:solidFill>
                  <a:schemeClr val="tx1"/>
                </a:solidFill>
              </a:rPr>
              <a:t>git push origin &lt;nom_branch&gt;</a:t>
            </a:r>
            <a:endParaRPr i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fr" dirty="0">
                <a:solidFill>
                  <a:schemeClr val="tx1"/>
                </a:solidFill>
              </a:rPr>
              <a:t>Pull (récupération des données): 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tx1"/>
                </a:solidFill>
              </a:rPr>
              <a:t>       </a:t>
            </a:r>
            <a:r>
              <a:rPr lang="fr" i="1" dirty="0">
                <a:solidFill>
                  <a:schemeClr val="tx1"/>
                </a:solidFill>
              </a:rPr>
              <a:t>git pull origin &lt;nom_branch&gt;</a:t>
            </a:r>
            <a:endParaRPr i="1" dirty="0">
              <a:solidFill>
                <a:schemeClr val="tx1"/>
              </a:solidFill>
            </a:endParaRPr>
          </a:p>
        </p:txBody>
      </p:sp>
      <p:sp>
        <p:nvSpPr>
          <p:cNvPr id="4" name="Organigramme : Connecteur 3">
            <a:extLst>
              <a:ext uri="{FF2B5EF4-FFF2-40B4-BE49-F238E27FC236}">
                <a16:creationId xmlns:a16="http://schemas.microsoft.com/office/drawing/2014/main" id="{0D59E9A0-1071-4A33-BB2F-4E6B0D0B63A1}"/>
              </a:ext>
            </a:extLst>
          </p:cNvPr>
          <p:cNvSpPr/>
          <p:nvPr/>
        </p:nvSpPr>
        <p:spPr>
          <a:xfrm>
            <a:off x="8496300" y="4442460"/>
            <a:ext cx="152400" cy="15987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559254" y="2100750"/>
            <a:ext cx="8025492" cy="942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400" b="0" dirty="0"/>
              <a:t>Les Branches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479340" y="620267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/>
              <a:t>Qu'est ce qu’une Branche </a:t>
            </a:r>
            <a:endParaRPr b="1" dirty="0"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620" y="1607821"/>
            <a:ext cx="7542760" cy="291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464100" y="526667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/>
              <a:t>Différente action sur les branches</a:t>
            </a:r>
            <a:endParaRPr b="1" dirty="0"/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464100" y="1100717"/>
            <a:ext cx="8520600" cy="37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❖"/>
            </a:pPr>
            <a:r>
              <a:rPr lang="fr" dirty="0">
                <a:solidFill>
                  <a:schemeClr val="tx1"/>
                </a:solidFill>
              </a:rPr>
              <a:t>Création d’une nouvelle branche: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tx1"/>
                </a:solidFill>
              </a:rPr>
              <a:t>      </a:t>
            </a:r>
            <a:r>
              <a:rPr lang="fr" i="1" dirty="0">
                <a:solidFill>
                  <a:schemeClr val="tx1"/>
                </a:solidFill>
              </a:rPr>
              <a:t>   git branch &lt;nom_branch&gt; </a:t>
            </a:r>
            <a:endParaRPr i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 i="1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❖"/>
            </a:pPr>
            <a:r>
              <a:rPr lang="fr" dirty="0">
                <a:solidFill>
                  <a:schemeClr val="tx1"/>
                </a:solidFill>
              </a:rPr>
              <a:t>Fusionner une branche et la branche principale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i="1" dirty="0">
                <a:solidFill>
                  <a:schemeClr val="tx1"/>
                </a:solidFill>
              </a:rPr>
              <a:t>        git merge &lt;nom_branch_source&gt;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 i="1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❖"/>
            </a:pPr>
            <a:r>
              <a:rPr lang="fr" dirty="0">
                <a:solidFill>
                  <a:schemeClr val="tx1"/>
                </a:solidFill>
              </a:rPr>
              <a:t>Navigation entre les branches: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dirty="0">
                <a:solidFill>
                  <a:schemeClr val="tx1"/>
                </a:solidFill>
              </a:rPr>
              <a:t>        </a:t>
            </a:r>
            <a:r>
              <a:rPr lang="fr" i="1" dirty="0">
                <a:solidFill>
                  <a:schemeClr val="tx1"/>
                </a:solidFill>
              </a:rPr>
              <a:t> git checkout &lt;nom_branche&gt;</a:t>
            </a:r>
            <a:endParaRPr i="1" dirty="0">
              <a:solidFill>
                <a:schemeClr val="tx1"/>
              </a:solidFill>
            </a:endParaRPr>
          </a:p>
        </p:txBody>
      </p:sp>
      <p:sp>
        <p:nvSpPr>
          <p:cNvPr id="4" name="Organigramme : Connecteur 3">
            <a:extLst>
              <a:ext uri="{FF2B5EF4-FFF2-40B4-BE49-F238E27FC236}">
                <a16:creationId xmlns:a16="http://schemas.microsoft.com/office/drawing/2014/main" id="{ECA8B964-0950-4CA3-BD11-937451A3FA59}"/>
              </a:ext>
            </a:extLst>
          </p:cNvPr>
          <p:cNvSpPr/>
          <p:nvPr/>
        </p:nvSpPr>
        <p:spPr>
          <a:xfrm>
            <a:off x="8496300" y="4442460"/>
            <a:ext cx="152400" cy="15987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7;p27">
            <a:extLst>
              <a:ext uri="{FF2B5EF4-FFF2-40B4-BE49-F238E27FC236}">
                <a16:creationId xmlns:a16="http://schemas.microsoft.com/office/drawing/2014/main" id="{38D07535-ADFD-4CEF-9662-39D881EF96A0}"/>
              </a:ext>
            </a:extLst>
          </p:cNvPr>
          <p:cNvSpPr txBox="1">
            <a:spLocks/>
          </p:cNvSpPr>
          <p:nvPr/>
        </p:nvSpPr>
        <p:spPr>
          <a:xfrm>
            <a:off x="1584960" y="546823"/>
            <a:ext cx="5974079" cy="3882214"/>
          </a:xfrm>
          <a:prstGeom prst="rect">
            <a:avLst/>
          </a:prstGeom>
          <a:noFill/>
          <a:ln w="5715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 cap="none">
                <a:ln w="3175" cmpd="sng">
                  <a:noFill/>
                </a:ln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5400" b="1" i="1" dirty="0">
                <a:cs typeface="Arial" panose="020B0604020202020204" pitchFamily="34" charset="0"/>
              </a:rPr>
              <a:t>Avez-vous des questions ? </a:t>
            </a:r>
          </a:p>
        </p:txBody>
      </p:sp>
    </p:spTree>
    <p:extLst>
      <p:ext uri="{BB962C8B-B14F-4D97-AF65-F5344CB8AC3E}">
        <p14:creationId xmlns:p14="http://schemas.microsoft.com/office/powerpoint/2010/main" val="2716305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2;p28">
            <a:extLst>
              <a:ext uri="{FF2B5EF4-FFF2-40B4-BE49-F238E27FC236}">
                <a16:creationId xmlns:a16="http://schemas.microsoft.com/office/drawing/2014/main" id="{FB0937C5-4B7E-4D97-865F-084FA1113A29}"/>
              </a:ext>
            </a:extLst>
          </p:cNvPr>
          <p:cNvSpPr txBox="1">
            <a:spLocks/>
          </p:cNvSpPr>
          <p:nvPr/>
        </p:nvSpPr>
        <p:spPr>
          <a:xfrm>
            <a:off x="575310" y="533400"/>
            <a:ext cx="8027670" cy="409956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 cap="none">
                <a:ln w="3175" cmpd="sng">
                  <a:noFill/>
                </a:ln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5400" b="1" dirty="0"/>
              <a:t>MERCI POUR VOTRE</a:t>
            </a:r>
          </a:p>
          <a:p>
            <a:pPr>
              <a:spcBef>
                <a:spcPts val="0"/>
              </a:spcBef>
            </a:pPr>
            <a:r>
              <a:rPr lang="fr-FR" sz="5400" b="1" dirty="0"/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218806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03140" y="38288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/>
              <a:t>Introduction</a:t>
            </a:r>
            <a:endParaRPr b="1"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609600" y="1241938"/>
            <a:ext cx="7612380" cy="13092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❖"/>
            </a:pPr>
            <a:r>
              <a:rPr lang="fr" sz="1800" dirty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Système de contrôle de versions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❖"/>
            </a:pPr>
            <a:endParaRPr lang="fr" dirty="0">
              <a:solidFill>
                <a:schemeClr val="tx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>
              <a:buClr>
                <a:schemeClr val="accent3"/>
              </a:buClr>
              <a:buFont typeface="Arial"/>
              <a:buChar char="❖"/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Faciliter le travail de groupe pour un projet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❖"/>
            </a:pPr>
            <a:endParaRPr sz="1800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149" y="2457451"/>
            <a:ext cx="5311479" cy="214488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rganigramme : Connecteur 3">
            <a:extLst>
              <a:ext uri="{FF2B5EF4-FFF2-40B4-BE49-F238E27FC236}">
                <a16:creationId xmlns:a16="http://schemas.microsoft.com/office/drawing/2014/main" id="{231FDF56-D416-4F24-9061-7CE320B9E853}"/>
              </a:ext>
            </a:extLst>
          </p:cNvPr>
          <p:cNvSpPr/>
          <p:nvPr/>
        </p:nvSpPr>
        <p:spPr>
          <a:xfrm>
            <a:off x="8496300" y="4442460"/>
            <a:ext cx="152400" cy="15987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480428" y="106681"/>
            <a:ext cx="8206372" cy="105541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fr" sz="3000" b="1" dirty="0"/>
              <a:t>Utilisation de git dans un projet</a:t>
            </a:r>
            <a:endParaRPr sz="3000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594456" y="1290556"/>
            <a:ext cx="7978316" cy="2797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❖"/>
            </a:pPr>
            <a:r>
              <a:rPr lang="fr" sz="20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Depuis un Terminal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❖"/>
            </a:pPr>
            <a:endParaRPr lang="fr" sz="2000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❖"/>
            </a:pPr>
            <a:endParaRPr lang="fr" sz="2000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>
              <a:buClr>
                <a:schemeClr val="accent3"/>
              </a:buClr>
              <a:buFont typeface="Arial"/>
              <a:buChar char="❖"/>
            </a:pPr>
            <a:r>
              <a:rPr lang="fr-FR" sz="2000" dirty="0">
                <a:solidFill>
                  <a:schemeClr val="tx1"/>
                </a:solidFill>
              </a:rPr>
              <a:t>Depuis un IDE (Atom, </a:t>
            </a:r>
            <a:r>
              <a:rPr lang="fr-FR" sz="2000" dirty="0" err="1">
                <a:solidFill>
                  <a:schemeClr val="tx1"/>
                </a:solidFill>
              </a:rPr>
              <a:t>IntelliJ</a:t>
            </a:r>
            <a:r>
              <a:rPr lang="fr-FR" sz="2000" dirty="0">
                <a:solidFill>
                  <a:schemeClr val="tx1"/>
                </a:solidFill>
              </a:rPr>
              <a:t>)</a:t>
            </a:r>
          </a:p>
          <a:p>
            <a:pPr>
              <a:buClr>
                <a:schemeClr val="accent3"/>
              </a:buClr>
              <a:buFont typeface="Arial"/>
              <a:buChar char="❖"/>
            </a:pPr>
            <a:endParaRPr lang="fr-FR" sz="2000" dirty="0">
              <a:solidFill>
                <a:schemeClr val="tx1"/>
              </a:solidFill>
            </a:endParaRPr>
          </a:p>
          <a:p>
            <a:pPr>
              <a:buClr>
                <a:schemeClr val="accent3"/>
              </a:buClr>
              <a:buFont typeface="Arial"/>
              <a:buChar char="❖"/>
            </a:pPr>
            <a:endParaRPr lang="fr-FR" sz="2000" dirty="0">
              <a:solidFill>
                <a:schemeClr val="tx1"/>
              </a:solidFill>
            </a:endParaRPr>
          </a:p>
          <a:p>
            <a:pPr>
              <a:buClr>
                <a:schemeClr val="accent3"/>
              </a:buClr>
              <a:buFont typeface="Arial"/>
              <a:buChar char="❖"/>
            </a:pPr>
            <a:r>
              <a:rPr lang="fr-FR" sz="2000" dirty="0">
                <a:solidFill>
                  <a:schemeClr val="tx1"/>
                </a:solidFill>
              </a:rPr>
              <a:t>Logiciel de gestion du git (GitHub, </a:t>
            </a:r>
            <a:r>
              <a:rPr lang="fr-FR" sz="2000" dirty="0" err="1">
                <a:solidFill>
                  <a:schemeClr val="tx1"/>
                </a:solidFill>
              </a:rPr>
              <a:t>GitLab</a:t>
            </a:r>
            <a:r>
              <a:rPr lang="fr-FR" sz="2000" dirty="0">
                <a:solidFill>
                  <a:schemeClr val="tx1"/>
                </a:solidFill>
              </a:rPr>
              <a:t>, </a:t>
            </a:r>
            <a:r>
              <a:rPr lang="fr-FR" sz="2000" dirty="0" err="1">
                <a:solidFill>
                  <a:schemeClr val="tx1"/>
                </a:solidFill>
              </a:rPr>
              <a:t>GitKraken</a:t>
            </a:r>
            <a:r>
              <a:rPr lang="fr-FR" sz="2000" dirty="0">
                <a:solidFill>
                  <a:schemeClr val="tx1"/>
                </a:solidFill>
              </a:rPr>
              <a:t>)</a:t>
            </a:r>
          </a:p>
          <a:p>
            <a:pPr>
              <a:buClr>
                <a:schemeClr val="accent3"/>
              </a:buClr>
              <a:buFont typeface="Arial"/>
              <a:buChar char="❖"/>
            </a:pPr>
            <a:endParaRPr lang="fr-FR" sz="2000" dirty="0"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❖"/>
            </a:pPr>
            <a:endParaRPr sz="1800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Organigramme : Connecteur 3">
            <a:extLst>
              <a:ext uri="{FF2B5EF4-FFF2-40B4-BE49-F238E27FC236}">
                <a16:creationId xmlns:a16="http://schemas.microsoft.com/office/drawing/2014/main" id="{95364F51-6A33-4F77-B525-0244280167B0}"/>
              </a:ext>
            </a:extLst>
          </p:cNvPr>
          <p:cNvSpPr/>
          <p:nvPr/>
        </p:nvSpPr>
        <p:spPr>
          <a:xfrm>
            <a:off x="8420372" y="4465512"/>
            <a:ext cx="152400" cy="15987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443405" y="453038"/>
            <a:ext cx="2954479" cy="1345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/>
              <a:t>Comment cela fonctionne ?</a:t>
            </a:r>
            <a:endParaRPr b="1" dirty="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884" y="453038"/>
            <a:ext cx="5134950" cy="420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555170" y="2100750"/>
            <a:ext cx="8017329" cy="942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 b="1" dirty="0"/>
              <a:t>Les Commandes de Bases</a:t>
            </a:r>
            <a:endParaRPr sz="4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453390" y="29531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fr" sz="3000" b="1" dirty="0"/>
              <a:t>Configuration de votre profil:</a:t>
            </a:r>
            <a:endParaRPr sz="3000" b="1" dirty="0"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SzPts val="990"/>
              <a:buNone/>
            </a:pPr>
            <a:endParaRPr sz="2520" dirty="0"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607425" y="978350"/>
            <a:ext cx="8520600" cy="3954900"/>
          </a:xfrm>
          <a:prstGeom prst="rect">
            <a:avLst/>
          </a:prstGeom>
        </p:spPr>
        <p:txBody>
          <a:bodyPr spcFirstLastPara="1" wrap="square" lIns="91425" tIns="90000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 dirty="0">
                <a:cs typeface="Arial" panose="020B0604020202020204" pitchFamily="34" charset="0"/>
              </a:rPr>
              <a:t>Définition du pseudo  :  </a:t>
            </a:r>
            <a:r>
              <a:rPr lang="fr" i="1" dirty="0">
                <a:cs typeface="Arial" panose="020B0604020202020204" pitchFamily="34" charset="0"/>
              </a:rPr>
              <a:t>git config --global user.name &lt;pseudo&gt;</a:t>
            </a:r>
            <a:endParaRPr i="1" dirty="0">
              <a:cs typeface="Arial" panose="020B0604020202020204" pitchFamily="34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 i="1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 dirty="0">
                <a:cs typeface="Arial" panose="020B0604020202020204" pitchFamily="34" charset="0"/>
              </a:rPr>
              <a:t>Définition de l’email  :  </a:t>
            </a:r>
            <a:r>
              <a:rPr lang="fr" i="1" dirty="0">
                <a:cs typeface="Arial" panose="020B0604020202020204" pitchFamily="34" charset="0"/>
              </a:rPr>
              <a:t>git config --global user.email &lt;</a:t>
            </a:r>
            <a:r>
              <a:rPr lang="fr" i="1" u="sng" dirty="0">
                <a:solidFill>
                  <a:schemeClr val="hlink"/>
                </a:solidFill>
                <a:cs typeface="Arial" panose="020B0604020202020204" pitchFamily="34" charset="0"/>
                <a:hlinkClick r:id="rId3"/>
              </a:rPr>
              <a:t>nom@etu.unilim.fr</a:t>
            </a:r>
            <a:r>
              <a:rPr lang="fr" i="1" dirty="0">
                <a:cs typeface="Arial" panose="020B0604020202020204" pitchFamily="34" charset="0"/>
              </a:rPr>
              <a:t>&gt;</a:t>
            </a:r>
            <a:endParaRPr i="1" dirty="0">
              <a:cs typeface="Arial" panose="020B0604020202020204" pitchFamily="34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 dirty="0"/>
              <a:t>Configuration des couleurs:</a:t>
            </a:r>
            <a:endParaRPr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" sz="1800" i="1" dirty="0">
                <a:highlight>
                  <a:schemeClr val="lt1"/>
                </a:highlight>
                <a:ea typeface="Arial"/>
                <a:cs typeface="Arial"/>
                <a:sym typeface="Arial"/>
              </a:rPr>
              <a:t>git config --global color.diff auto	</a:t>
            </a: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endParaRPr sz="800" i="1" dirty="0">
              <a:highlight>
                <a:schemeClr val="lt1"/>
              </a:highlight>
              <a:ea typeface="Arial"/>
              <a:cs typeface="Arial"/>
              <a:sym typeface="Arial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" sz="1800" i="1" dirty="0">
                <a:highlight>
                  <a:schemeClr val="lt1"/>
                </a:highlight>
                <a:ea typeface="Arial"/>
                <a:cs typeface="Arial"/>
                <a:sym typeface="Arial"/>
              </a:rPr>
              <a:t>git config --global color.status auto</a:t>
            </a: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endParaRPr sz="800" i="1" dirty="0">
              <a:highlight>
                <a:schemeClr val="lt1"/>
              </a:highlight>
              <a:ea typeface="Arial"/>
              <a:cs typeface="Arial"/>
              <a:sym typeface="Arial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" sz="1800" i="1" dirty="0">
                <a:highlight>
                  <a:schemeClr val="lt1"/>
                </a:highlight>
                <a:ea typeface="Arial"/>
                <a:cs typeface="Arial"/>
                <a:sym typeface="Arial"/>
              </a:rPr>
              <a:t>git config --global color.branch auto</a:t>
            </a:r>
            <a:endParaRPr sz="1800" i="1" dirty="0">
              <a:highlight>
                <a:schemeClr val="lt1"/>
              </a:highlight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i="1" dirty="0"/>
          </a:p>
        </p:txBody>
      </p:sp>
      <p:sp>
        <p:nvSpPr>
          <p:cNvPr id="4" name="Organigramme : Connecteur 3">
            <a:extLst>
              <a:ext uri="{FF2B5EF4-FFF2-40B4-BE49-F238E27FC236}">
                <a16:creationId xmlns:a16="http://schemas.microsoft.com/office/drawing/2014/main" id="{0F155475-2A68-41A2-AA7B-77F29A26184B}"/>
              </a:ext>
            </a:extLst>
          </p:cNvPr>
          <p:cNvSpPr/>
          <p:nvPr/>
        </p:nvSpPr>
        <p:spPr>
          <a:xfrm>
            <a:off x="8460375" y="4419408"/>
            <a:ext cx="152400" cy="15987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623400" y="5084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b="1" dirty="0"/>
              <a:t>Configuration d’un répertoire</a:t>
            </a:r>
            <a:endParaRPr sz="3000" b="1" dirty="0"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623400" y="1215800"/>
            <a:ext cx="7466700" cy="3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fr" dirty="0">
                <a:solidFill>
                  <a:schemeClr val="tx1"/>
                </a:solidFill>
              </a:rPr>
              <a:t>Initialiser un dépôt en local: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i="1" dirty="0">
                <a:solidFill>
                  <a:schemeClr val="tx1"/>
                </a:solidFill>
              </a:rPr>
              <a:t>        git init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 i="1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fr" dirty="0">
                <a:solidFill>
                  <a:schemeClr val="tx1"/>
                </a:solidFill>
              </a:rPr>
              <a:t>Connecter un dépôt local avec un dépôt en ligne:</a:t>
            </a:r>
            <a:endParaRPr dirty="0">
              <a:solidFill>
                <a:schemeClr val="tx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i="1" dirty="0">
                <a:solidFill>
                  <a:schemeClr val="tx1"/>
                </a:solidFill>
              </a:rPr>
              <a:t>git remote add origin &lt;url&gt;</a:t>
            </a: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fr" sz="900" i="1" dirty="0">
              <a:solidFill>
                <a:schemeClr val="tx1"/>
              </a:solidFill>
            </a:endParaRPr>
          </a:p>
          <a:p>
            <a:pPr lvl="0">
              <a:lnSpc>
                <a:spcPct val="115000"/>
              </a:lnSpc>
              <a:buClr>
                <a:schemeClr val="lt2"/>
              </a:buClr>
              <a:buFont typeface="Open Sans"/>
              <a:buChar char="-"/>
            </a:pPr>
            <a:r>
              <a:rPr lang="fr-FR" dirty="0">
                <a:ea typeface="Open Sans"/>
                <a:cs typeface="Open Sans"/>
                <a:sym typeface="Open Sans"/>
              </a:rPr>
              <a:t>Cloner un dépôt en ligne:</a:t>
            </a:r>
          </a:p>
          <a:p>
            <a:pPr marL="0" lvl="0" indent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-FR" dirty="0">
                <a:ea typeface="Open Sans"/>
                <a:cs typeface="Open Sans"/>
                <a:sym typeface="Open Sans"/>
              </a:rPr>
              <a:t>        </a:t>
            </a:r>
            <a:r>
              <a:rPr lang="fr-FR" i="1" dirty="0">
                <a:ea typeface="Open Sans"/>
                <a:cs typeface="Open Sans"/>
                <a:sym typeface="Open Sans"/>
              </a:rPr>
              <a:t>git clone &lt;url&gt;  /  git clone &lt;url&gt; &lt;</a:t>
            </a:r>
            <a:r>
              <a:rPr lang="fr-FR" i="1" dirty="0" err="1">
                <a:ea typeface="Open Sans"/>
                <a:cs typeface="Open Sans"/>
                <a:sym typeface="Open Sans"/>
              </a:rPr>
              <a:t>nom_dossier</a:t>
            </a:r>
            <a:r>
              <a:rPr lang="fr-FR" i="1" dirty="0">
                <a:ea typeface="Open Sans"/>
                <a:cs typeface="Open Sans"/>
                <a:sym typeface="Open Sans"/>
              </a:rPr>
              <a:t>&gt;</a:t>
            </a:r>
            <a:endParaRPr lang="fr-FR" dirty="0"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i="1" dirty="0">
              <a:solidFill>
                <a:schemeClr val="tx1"/>
              </a:solidFill>
            </a:endParaRPr>
          </a:p>
        </p:txBody>
      </p:sp>
      <p:sp>
        <p:nvSpPr>
          <p:cNvPr id="4" name="Organigramme : Connecteur 3">
            <a:extLst>
              <a:ext uri="{FF2B5EF4-FFF2-40B4-BE49-F238E27FC236}">
                <a16:creationId xmlns:a16="http://schemas.microsoft.com/office/drawing/2014/main" id="{20B5970C-9910-4B30-A80C-DA048878CB25}"/>
              </a:ext>
            </a:extLst>
          </p:cNvPr>
          <p:cNvSpPr/>
          <p:nvPr/>
        </p:nvSpPr>
        <p:spPr>
          <a:xfrm>
            <a:off x="8444400" y="4396356"/>
            <a:ext cx="152400" cy="15987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466092" y="452556"/>
            <a:ext cx="8211814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b="1" dirty="0"/>
              <a:t>Gestion d’un répertoire:</a:t>
            </a:r>
            <a:endParaRPr sz="3000" b="1" dirty="0"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644346" y="1485900"/>
            <a:ext cx="7855307" cy="2641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fr" dirty="0">
                <a:solidFill>
                  <a:schemeClr val="tx1"/>
                </a:solidFill>
                <a:cs typeface="Arial" panose="020B0604020202020204" pitchFamily="34" charset="0"/>
              </a:rPr>
              <a:t>-	  Obtenir le statut des fichiers dans le dépôt local :   </a:t>
            </a:r>
            <a:r>
              <a:rPr lang="fr" i="1" dirty="0">
                <a:solidFill>
                  <a:schemeClr val="tx1"/>
                </a:solidFill>
                <a:cs typeface="Arial" panose="020B0604020202020204" pitchFamily="34" charset="0"/>
              </a:rPr>
              <a:t>git status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Tx/>
              <a:buChar char="-"/>
            </a:pPr>
            <a:endParaRPr lang="fr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Tx/>
              <a:buChar char="-"/>
            </a:pPr>
            <a:endParaRPr lang="fr-FR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0">
              <a:buClr>
                <a:schemeClr val="accent2"/>
              </a:buClr>
              <a:buChar char="-"/>
            </a:pPr>
            <a:r>
              <a:rPr lang="fr-FR" dirty="0">
                <a:solidFill>
                  <a:schemeClr val="tx1"/>
                </a:solidFill>
              </a:rPr>
              <a:t>Comparaison des changements des sources qui peuvent être ( des </a:t>
            </a:r>
            <a:r>
              <a:rPr lang="fr-FR" dirty="0" err="1">
                <a:solidFill>
                  <a:schemeClr val="tx1"/>
                </a:solidFill>
              </a:rPr>
              <a:t>commits</a:t>
            </a:r>
            <a:r>
              <a:rPr lang="fr-FR" dirty="0">
                <a:solidFill>
                  <a:schemeClr val="tx1"/>
                </a:solidFill>
              </a:rPr>
              <a:t>, des fichiers, des branches , </a:t>
            </a:r>
            <a:r>
              <a:rPr lang="fr-FR" dirty="0" err="1">
                <a:solidFill>
                  <a:schemeClr val="tx1"/>
                </a:solidFill>
              </a:rPr>
              <a:t>etc</a:t>
            </a:r>
            <a:r>
              <a:rPr lang="fr-FR" dirty="0">
                <a:solidFill>
                  <a:schemeClr val="tx1"/>
                </a:solidFill>
              </a:rPr>
              <a:t>):</a:t>
            </a:r>
          </a:p>
          <a:p>
            <a:pPr marL="0" lvl="0" indent="0">
              <a:buNone/>
            </a:pPr>
            <a:r>
              <a:rPr lang="fr-FR" dirty="0">
                <a:solidFill>
                  <a:schemeClr val="tx1"/>
                </a:solidFill>
              </a:rPr>
              <a:t>       </a:t>
            </a:r>
            <a:r>
              <a:rPr lang="fr-FR" i="1" dirty="0">
                <a:solidFill>
                  <a:schemeClr val="tx1"/>
                </a:solidFill>
              </a:rPr>
              <a:t>git diff &lt;arg1&gt; &lt;arg2&gt;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Tx/>
              <a:buChar char="-"/>
            </a:pPr>
            <a:endParaRPr lang="fr" i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Organigramme : Connecteur 3">
            <a:extLst>
              <a:ext uri="{FF2B5EF4-FFF2-40B4-BE49-F238E27FC236}">
                <a16:creationId xmlns:a16="http://schemas.microsoft.com/office/drawing/2014/main" id="{1BEF346D-FC54-40A0-9C66-99E7F28880C8}"/>
              </a:ext>
            </a:extLst>
          </p:cNvPr>
          <p:cNvSpPr/>
          <p:nvPr/>
        </p:nvSpPr>
        <p:spPr>
          <a:xfrm>
            <a:off x="8496300" y="4442460"/>
            <a:ext cx="152400" cy="15987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471720" y="496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/>
              <a:t>Gestion de fichier:</a:t>
            </a:r>
            <a:endParaRPr b="1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669840" y="1320925"/>
            <a:ext cx="7894496" cy="33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fr" dirty="0">
                <a:solidFill>
                  <a:schemeClr val="tx1"/>
                </a:solidFill>
                <a:cs typeface="Arial" panose="020B0604020202020204" pitchFamily="34" charset="0"/>
              </a:rPr>
              <a:t>Ajouter un fichier depuis le dépôt local:</a:t>
            </a:r>
            <a:endParaRPr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tx1"/>
                </a:solidFill>
                <a:cs typeface="Arial" panose="020B0604020202020204" pitchFamily="34" charset="0"/>
              </a:rPr>
              <a:t>      </a:t>
            </a:r>
            <a:r>
              <a:rPr lang="fr" i="1" dirty="0">
                <a:solidFill>
                  <a:schemeClr val="tx1"/>
                </a:solidFill>
                <a:cs typeface="Arial" panose="020B0604020202020204" pitchFamily="34" charset="0"/>
              </a:rPr>
              <a:t> git add &lt;nom_fichier&gt;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0">
              <a:buClr>
                <a:schemeClr val="accent2"/>
              </a:buClr>
              <a:buChar char="-"/>
            </a:pPr>
            <a:r>
              <a:rPr lang="fr-FR" dirty="0">
                <a:solidFill>
                  <a:schemeClr val="tx1"/>
                </a:solidFill>
                <a:cs typeface="Arial" panose="020B0604020202020204" pitchFamily="34" charset="0"/>
              </a:rPr>
              <a:t>Ajouter le dossier sur le dépôt local:</a:t>
            </a:r>
          </a:p>
          <a:p>
            <a:pPr marL="0" lvl="0" indent="0">
              <a:buNone/>
            </a:pPr>
            <a:r>
              <a:rPr lang="fr-FR" dirty="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  <a:r>
              <a:rPr lang="fr-FR" i="1" dirty="0">
                <a:solidFill>
                  <a:schemeClr val="tx1"/>
                </a:solidFill>
                <a:cs typeface="Arial" panose="020B0604020202020204" pitchFamily="34" charset="0"/>
              </a:rPr>
              <a:t>git </a:t>
            </a:r>
            <a:r>
              <a:rPr lang="fr-FR" i="1" dirty="0" err="1">
                <a:solidFill>
                  <a:schemeClr val="tx1"/>
                </a:solidFill>
                <a:cs typeface="Arial" panose="020B0604020202020204" pitchFamily="34" charset="0"/>
              </a:rPr>
              <a:t>add</a:t>
            </a:r>
            <a:r>
              <a:rPr lang="fr-FR" i="1" dirty="0">
                <a:solidFill>
                  <a:schemeClr val="tx1"/>
                </a:solidFill>
                <a:cs typeface="Arial" panose="020B0604020202020204" pitchFamily="34" charset="0"/>
              </a:rPr>
              <a:t> .  (chemin courant)</a:t>
            </a:r>
          </a:p>
          <a:p>
            <a:pPr marL="0" lvl="0" indent="0">
              <a:buNone/>
            </a:pPr>
            <a:r>
              <a:rPr lang="fr-FR" i="1" dirty="0">
                <a:solidFill>
                  <a:schemeClr val="tx1"/>
                </a:solidFill>
                <a:cs typeface="Arial" panose="020B0604020202020204" pitchFamily="34" charset="0"/>
              </a:rPr>
              <a:t>       git </a:t>
            </a:r>
            <a:r>
              <a:rPr lang="fr-FR" i="1" dirty="0" err="1">
                <a:solidFill>
                  <a:schemeClr val="tx1"/>
                </a:solidFill>
                <a:cs typeface="Arial" panose="020B0604020202020204" pitchFamily="34" charset="0"/>
              </a:rPr>
              <a:t>add</a:t>
            </a:r>
            <a:r>
              <a:rPr lang="fr-FR" i="1" dirty="0">
                <a:solidFill>
                  <a:schemeClr val="tx1"/>
                </a:solidFill>
                <a:cs typeface="Arial" panose="020B0604020202020204" pitchFamily="34" charset="0"/>
              </a:rPr>
              <a:t> chemin/dossier/dans/</a:t>
            </a:r>
            <a:r>
              <a:rPr lang="fr-FR" i="1" dirty="0" err="1">
                <a:solidFill>
                  <a:schemeClr val="tx1"/>
                </a:solidFill>
                <a:cs typeface="Arial" panose="020B0604020202020204" pitchFamily="34" charset="0"/>
              </a:rPr>
              <a:t>depot</a:t>
            </a:r>
            <a:endParaRPr lang="fr-FR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0">
              <a:buClr>
                <a:schemeClr val="accent2"/>
              </a:buClr>
              <a:buChar char="-"/>
            </a:pPr>
            <a:r>
              <a:rPr lang="fr-FR" dirty="0">
                <a:solidFill>
                  <a:schemeClr val="tx1"/>
                </a:solidFill>
                <a:cs typeface="Arial" panose="020B0604020202020204" pitchFamily="34" charset="0"/>
              </a:rPr>
              <a:t>Supprimer un fichier dans dépôt local et le dépôt en ligne:</a:t>
            </a:r>
          </a:p>
          <a:p>
            <a:pPr marL="0" lvl="0" indent="0">
              <a:buNone/>
            </a:pPr>
            <a:r>
              <a:rPr lang="fr-FR" dirty="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  <a:r>
              <a:rPr lang="fr-FR" i="1" dirty="0">
                <a:solidFill>
                  <a:schemeClr val="tx1"/>
                </a:solidFill>
                <a:cs typeface="Arial" panose="020B0604020202020204" pitchFamily="34" charset="0"/>
              </a:rPr>
              <a:t>git </a:t>
            </a:r>
            <a:r>
              <a:rPr lang="fr-FR" i="1" dirty="0" err="1">
                <a:solidFill>
                  <a:schemeClr val="tx1"/>
                </a:solidFill>
                <a:cs typeface="Arial" panose="020B0604020202020204" pitchFamily="34" charset="0"/>
              </a:rPr>
              <a:t>rm</a:t>
            </a:r>
            <a:r>
              <a:rPr lang="fr-FR" i="1" dirty="0">
                <a:solidFill>
                  <a:schemeClr val="tx1"/>
                </a:solidFill>
                <a:cs typeface="Arial" panose="020B0604020202020204" pitchFamily="34" charset="0"/>
              </a:rPr>
              <a:t> &lt;</a:t>
            </a:r>
            <a:r>
              <a:rPr lang="fr-FR" i="1" dirty="0" err="1">
                <a:solidFill>
                  <a:schemeClr val="tx1"/>
                </a:solidFill>
                <a:cs typeface="Arial" panose="020B0604020202020204" pitchFamily="34" charset="0"/>
              </a:rPr>
              <a:t>nom_fichier</a:t>
            </a:r>
            <a:r>
              <a:rPr lang="fr-FR" i="1" dirty="0">
                <a:solidFill>
                  <a:schemeClr val="tx1"/>
                </a:solidFill>
                <a:cs typeface="Arial" panose="020B0604020202020204" pitchFamily="34" charset="0"/>
              </a:rPr>
              <a:t>&gt;</a:t>
            </a:r>
            <a:endParaRPr lang="fr-FR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rganigramme : Connecteur 3">
            <a:extLst>
              <a:ext uri="{FF2B5EF4-FFF2-40B4-BE49-F238E27FC236}">
                <a16:creationId xmlns:a16="http://schemas.microsoft.com/office/drawing/2014/main" id="{3D4654B2-2BA0-411E-8088-409F39918A09}"/>
              </a:ext>
            </a:extLst>
          </p:cNvPr>
          <p:cNvSpPr/>
          <p:nvPr/>
        </p:nvSpPr>
        <p:spPr>
          <a:xfrm>
            <a:off x="8496300" y="4442460"/>
            <a:ext cx="152400" cy="15987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TM02900743[[fn=Organique]]</Template>
  <TotalTime>639</TotalTime>
  <Words>434</Words>
  <Application>Microsoft Office PowerPoint</Application>
  <PresentationFormat>Affichage à l'écran (16:9)</PresentationFormat>
  <Paragraphs>88</Paragraphs>
  <Slides>16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Open Sans</vt:lpstr>
      <vt:lpstr>Garamond</vt:lpstr>
      <vt:lpstr>Organique</vt:lpstr>
      <vt:lpstr>INITIATION GIT </vt:lpstr>
      <vt:lpstr>Introduction</vt:lpstr>
      <vt:lpstr>Utilisation de git dans un projet</vt:lpstr>
      <vt:lpstr>Comment cela fonctionne ?</vt:lpstr>
      <vt:lpstr> Les Commandes de Bases </vt:lpstr>
      <vt:lpstr>Configuration de votre profil: </vt:lpstr>
      <vt:lpstr>Configuration d’un répertoire</vt:lpstr>
      <vt:lpstr>Gestion d’un répertoire:</vt:lpstr>
      <vt:lpstr>Gestion de fichier:</vt:lpstr>
      <vt:lpstr>Interaction avec le dépôt local </vt:lpstr>
      <vt:lpstr>Interaction avec le dépôt en ligne </vt:lpstr>
      <vt:lpstr>Les Branches</vt:lpstr>
      <vt:lpstr>Qu'est ce qu’une Branche </vt:lpstr>
      <vt:lpstr>Différente action sur les branches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INITIATION GIT </dc:title>
  <cp:lastModifiedBy>yolo champ</cp:lastModifiedBy>
  <cp:revision>11</cp:revision>
  <dcterms:modified xsi:type="dcterms:W3CDTF">2022-02-11T23:18:05Z</dcterms:modified>
</cp:coreProperties>
</file>