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5" r:id="rId17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9"/>
      <p:bold r:id="rId20"/>
      <p: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ddc994e4_3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2ddc994e4_3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6159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6159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ddc994e4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ddc994e4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cafb72c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1cafb72c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cafb72c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1cafb72c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dfa82c9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dfa82c9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dfa82c9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dfa82c9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fdfa82c9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fdfa82c9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ddc994e4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ddc994e4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cafb72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cafb72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dfa82c9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dfa82c9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cafb72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cafb72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cafb72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1cafb72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525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5796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591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21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18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505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940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380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6819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698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63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2639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676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60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254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484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24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53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27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2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eb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om@etu.unilim.f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832881" y="1796947"/>
            <a:ext cx="5478237" cy="154960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INITIATION GIT</a:t>
            </a:r>
            <a:br>
              <a:rPr lang="fr" b="1" dirty="0"/>
            </a:br>
            <a:endParaRPr b="1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4428900" y="4175760"/>
            <a:ext cx="4715100" cy="96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ANTONIO Claudio          DEAT Nicolas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MARQUES Bastien        BITEYE OMAR</a:t>
            </a:r>
            <a:endParaRPr sz="18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l="-4635" t="-5290" b="5289"/>
          <a:stretch/>
        </p:blipFill>
        <p:spPr>
          <a:xfrm>
            <a:off x="279250" y="0"/>
            <a:ext cx="2315126" cy="11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63F3359-5C60-4BD1-8AE0-D9535D072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7" t="12619" r="9562" b="11238"/>
          <a:stretch/>
        </p:blipFill>
        <p:spPr>
          <a:xfrm>
            <a:off x="7604760" y="83820"/>
            <a:ext cx="1463040" cy="1264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94580" y="521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Interaction avec le dépôt local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585203" y="1838225"/>
            <a:ext cx="7973594" cy="2505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Commit (Sauvegarde local):</a:t>
            </a:r>
            <a:endParaRPr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 </a:t>
            </a:r>
            <a:r>
              <a:rPr lang="fr" i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git commit -m "&lt;msg&gt;"</a:t>
            </a:r>
            <a:endParaRPr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-"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Annuler un commit:</a:t>
            </a:r>
          </a:p>
          <a:p>
            <a:pPr marL="114300" indent="0">
              <a:buClr>
                <a:schemeClr val="accent2"/>
              </a:buClr>
              <a:buNone/>
            </a:pPr>
            <a:r>
              <a:rPr lang="fr" i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git reset --hard “id commit”</a:t>
            </a:r>
          </a:p>
          <a:p>
            <a:pPr marL="114300" indent="0">
              <a:buClr>
                <a:schemeClr val="accent2"/>
              </a:buClr>
              <a:buNone/>
            </a:pPr>
            <a:endParaRPr lang="fr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-"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Voir l’historique des commits: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fr-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</a:t>
            </a:r>
            <a:r>
              <a:rPr lang="fr-FR" i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git log</a:t>
            </a:r>
            <a:endParaRPr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  </a:t>
            </a:r>
            <a:endParaRPr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42329" y="454450"/>
            <a:ext cx="8244471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Interaction avec le dépôt en ligne </a:t>
            </a:r>
            <a:endParaRPr sz="3000" b="1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86516" y="1161850"/>
            <a:ext cx="7970968" cy="3288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endParaRPr lang="fr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endParaRPr lang="fr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Push (envoyer les données):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</a:t>
            </a:r>
            <a:r>
              <a:rPr lang="fr" i="1" dirty="0">
                <a:solidFill>
                  <a:schemeClr val="tx1"/>
                </a:solidFill>
              </a:rPr>
              <a:t>git push origin &lt;nom_branch&gt;</a:t>
            </a:r>
            <a:endParaRPr i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Pull (récupération des données):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</a:t>
            </a:r>
            <a:r>
              <a:rPr lang="fr" i="1" dirty="0">
                <a:solidFill>
                  <a:schemeClr val="tx1"/>
                </a:solidFill>
              </a:rPr>
              <a:t>git pull origin &lt;nom_branch&gt;</a:t>
            </a:r>
            <a:endParaRPr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559254" y="2100750"/>
            <a:ext cx="8025492" cy="942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 b="0" dirty="0"/>
              <a:t>Les Branches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79340" y="62026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Qu'est ce qu’une Branche </a:t>
            </a:r>
            <a:endParaRPr b="1" dirty="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20" y="1607821"/>
            <a:ext cx="7542760" cy="291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64100" y="52666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Différente action sur les branches</a:t>
            </a:r>
            <a:endParaRPr b="1"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464100" y="1100717"/>
            <a:ext cx="8520600" cy="3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fr" dirty="0">
                <a:solidFill>
                  <a:schemeClr val="tx1"/>
                </a:solidFill>
              </a:rPr>
              <a:t>Création d’une nouvelle branche: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</a:t>
            </a:r>
            <a:r>
              <a:rPr lang="fr" i="1" dirty="0">
                <a:solidFill>
                  <a:schemeClr val="tx1"/>
                </a:solidFill>
              </a:rPr>
              <a:t>   git branch &lt;nom_branch&gt; </a:t>
            </a:r>
            <a:endParaRPr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i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fr" dirty="0">
                <a:solidFill>
                  <a:schemeClr val="tx1"/>
                </a:solidFill>
              </a:rPr>
              <a:t>Fusionner une branche et la branche principale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i="1" dirty="0">
                <a:solidFill>
                  <a:schemeClr val="tx1"/>
                </a:solidFill>
              </a:rPr>
              <a:t>        git merge &lt;nom_branch_source&gt;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i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fr" dirty="0">
                <a:solidFill>
                  <a:schemeClr val="tx1"/>
                </a:solidFill>
              </a:rPr>
              <a:t>Navigation entre les branches: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 </a:t>
            </a:r>
            <a:r>
              <a:rPr lang="fr" i="1" dirty="0">
                <a:solidFill>
                  <a:schemeClr val="tx1"/>
                </a:solidFill>
              </a:rPr>
              <a:t> git checkout &lt;nom_branche&gt;</a:t>
            </a:r>
            <a:endParaRPr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7">
            <a:extLst>
              <a:ext uri="{FF2B5EF4-FFF2-40B4-BE49-F238E27FC236}">
                <a16:creationId xmlns:a16="http://schemas.microsoft.com/office/drawing/2014/main" id="{38D07535-ADFD-4CEF-9662-39D881EF96A0}"/>
              </a:ext>
            </a:extLst>
          </p:cNvPr>
          <p:cNvSpPr txBox="1">
            <a:spLocks/>
          </p:cNvSpPr>
          <p:nvPr/>
        </p:nvSpPr>
        <p:spPr>
          <a:xfrm>
            <a:off x="1584960" y="546823"/>
            <a:ext cx="5974079" cy="3882214"/>
          </a:xfrm>
          <a:prstGeom prst="rect">
            <a:avLst/>
          </a:prstGeom>
          <a:noFill/>
          <a:ln w="571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5400" b="1" i="1" dirty="0">
                <a:cs typeface="Arial" panose="020B0604020202020204" pitchFamily="34" charset="0"/>
              </a:rPr>
              <a:t>Avez-vous 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271630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8">
            <a:extLst>
              <a:ext uri="{FF2B5EF4-FFF2-40B4-BE49-F238E27FC236}">
                <a16:creationId xmlns:a16="http://schemas.microsoft.com/office/drawing/2014/main" id="{FB0937C5-4B7E-4D97-865F-084FA1113A29}"/>
              </a:ext>
            </a:extLst>
          </p:cNvPr>
          <p:cNvSpPr txBox="1">
            <a:spLocks/>
          </p:cNvSpPr>
          <p:nvPr/>
        </p:nvSpPr>
        <p:spPr>
          <a:xfrm>
            <a:off x="575310" y="533400"/>
            <a:ext cx="8027670" cy="409956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5400" b="1" dirty="0"/>
              <a:t>MERCI POUR VOTRE</a:t>
            </a:r>
          </a:p>
          <a:p>
            <a:pPr>
              <a:spcBef>
                <a:spcPts val="0"/>
              </a:spcBef>
            </a:pPr>
            <a:r>
              <a:rPr lang="fr-FR" sz="5400" b="1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1880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03140" y="3828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Introduction</a:t>
            </a:r>
            <a:endParaRPr b="1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09600" y="1241938"/>
            <a:ext cx="7612380" cy="1309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r>
              <a:rPr lang="fr" sz="180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Système de contrôle de versions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lang="fr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Faciliter le travail de groupe pour un projet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sz="18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49" y="2457451"/>
            <a:ext cx="5311479" cy="21448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231FDF56-D416-4F24-9061-7CE320B9E853}"/>
              </a:ext>
            </a:extLst>
          </p:cNvPr>
          <p:cNvSpPr/>
          <p:nvPr/>
        </p:nvSpPr>
        <p:spPr>
          <a:xfrm>
            <a:off x="8496300" y="4442460"/>
            <a:ext cx="152400" cy="159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80428" y="106681"/>
            <a:ext cx="8206372" cy="10554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r" sz="3000" b="1" dirty="0"/>
              <a:t>Utilisation de git dans un projet</a:t>
            </a:r>
            <a:endParaRPr sz="30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594456" y="1290556"/>
            <a:ext cx="7978316" cy="279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r>
              <a:rPr lang="fr" sz="20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Depuis un Terminal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lang="fr" sz="20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lang="fr" sz="20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r>
              <a:rPr lang="fr-FR" sz="2000" dirty="0">
                <a:solidFill>
                  <a:schemeClr val="tx1"/>
                </a:solidFill>
              </a:rPr>
              <a:t>Depuis un IDE (Atom, </a:t>
            </a:r>
            <a:r>
              <a:rPr lang="fr-FR" sz="2000" dirty="0" err="1">
                <a:solidFill>
                  <a:schemeClr val="tx1"/>
                </a:solidFill>
              </a:rPr>
              <a:t>IntelliJ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accent3"/>
              </a:buClr>
              <a:buFont typeface="Arial"/>
              <a:buChar char="❖"/>
            </a:pPr>
            <a:endParaRPr lang="fr-FR" sz="2000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endParaRPr lang="fr-FR" sz="2000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r>
              <a:rPr lang="fr-FR" sz="2000" dirty="0">
                <a:solidFill>
                  <a:schemeClr val="tx1"/>
                </a:solidFill>
              </a:rPr>
              <a:t>Logiciel de gestion du git (GitHub, </a:t>
            </a:r>
            <a:r>
              <a:rPr lang="fr-FR" sz="2000" dirty="0" err="1">
                <a:solidFill>
                  <a:schemeClr val="tx1"/>
                </a:solidFill>
              </a:rPr>
              <a:t>GitLab</a:t>
            </a:r>
            <a:r>
              <a:rPr lang="fr-FR" sz="2000" dirty="0">
                <a:solidFill>
                  <a:schemeClr val="tx1"/>
                </a:solidFill>
              </a:rPr>
              <a:t>, </a:t>
            </a:r>
            <a:r>
              <a:rPr lang="fr-FR" sz="2000" dirty="0" err="1">
                <a:solidFill>
                  <a:schemeClr val="tx1"/>
                </a:solidFill>
              </a:rPr>
              <a:t>GitKraken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accent3"/>
              </a:buClr>
              <a:buFont typeface="Arial"/>
              <a:buChar char="❖"/>
            </a:pPr>
            <a:endParaRPr lang="fr-FR" sz="2000"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sz="18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43405" y="453038"/>
            <a:ext cx="2954479" cy="1345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Comment cela fonctionne ?</a:t>
            </a:r>
            <a:endParaRPr b="1"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884" y="453038"/>
            <a:ext cx="5134950" cy="42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555170" y="2100750"/>
            <a:ext cx="8017329" cy="942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dirty="0"/>
              <a:t>Les Commandes de Bases</a:t>
            </a:r>
            <a:endParaRPr sz="4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3390" y="29531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fr" sz="3000" b="1" dirty="0"/>
              <a:t>Configuration de votre profil:</a:t>
            </a:r>
            <a:endParaRPr sz="3000" b="1" dirty="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607425" y="978350"/>
            <a:ext cx="8520600" cy="39549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dirty="0">
                <a:cs typeface="Arial" panose="020B0604020202020204" pitchFamily="34" charset="0"/>
              </a:rPr>
              <a:t>Définition du pseudo  :  </a:t>
            </a:r>
            <a:r>
              <a:rPr lang="fr" i="1" dirty="0">
                <a:cs typeface="Arial" panose="020B0604020202020204" pitchFamily="34" charset="0"/>
              </a:rPr>
              <a:t>git config --global user.name &lt;pseudo&gt;</a:t>
            </a:r>
            <a:endParaRPr i="1" dirty="0"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i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dirty="0">
                <a:cs typeface="Arial" panose="020B0604020202020204" pitchFamily="34" charset="0"/>
              </a:rPr>
              <a:t>Définition de l’email  :  </a:t>
            </a:r>
            <a:r>
              <a:rPr lang="fr" i="1" dirty="0">
                <a:cs typeface="Arial" panose="020B0604020202020204" pitchFamily="34" charset="0"/>
              </a:rPr>
              <a:t>git config --global user.email &lt;</a:t>
            </a:r>
            <a:r>
              <a:rPr lang="fr" i="1" u="sng" dirty="0">
                <a:solidFill>
                  <a:schemeClr val="hlink"/>
                </a:solidFill>
                <a:cs typeface="Arial" panose="020B0604020202020204" pitchFamily="34" charset="0"/>
                <a:hlinkClick r:id="rId3"/>
              </a:rPr>
              <a:t>nom@etu.unilim.fr</a:t>
            </a:r>
            <a:r>
              <a:rPr lang="fr" i="1" dirty="0">
                <a:cs typeface="Arial" panose="020B0604020202020204" pitchFamily="34" charset="0"/>
              </a:rPr>
              <a:t>&gt;</a:t>
            </a:r>
            <a:endParaRPr i="1" dirty="0"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Configuration des couleurs:</a:t>
            </a:r>
            <a:endParaRPr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800" i="1" dirty="0">
                <a:highlight>
                  <a:schemeClr val="lt1"/>
                </a:highlight>
                <a:ea typeface="Arial"/>
                <a:cs typeface="Arial"/>
                <a:sym typeface="Arial"/>
              </a:rPr>
              <a:t>git config --global color.diff auto	</a:t>
            </a: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800" i="1" dirty="0">
              <a:highlight>
                <a:schemeClr val="lt1"/>
              </a:highlight>
              <a:ea typeface="Arial"/>
              <a:cs typeface="Arial"/>
              <a:sym typeface="Arial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800" i="1" dirty="0">
                <a:highlight>
                  <a:schemeClr val="lt1"/>
                </a:highlight>
                <a:ea typeface="Arial"/>
                <a:cs typeface="Arial"/>
                <a:sym typeface="Arial"/>
              </a:rPr>
              <a:t>git config --global color.status auto</a:t>
            </a: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800" i="1" dirty="0">
              <a:highlight>
                <a:schemeClr val="lt1"/>
              </a:highlight>
              <a:ea typeface="Arial"/>
              <a:cs typeface="Arial"/>
              <a:sym typeface="Arial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800" i="1" dirty="0">
                <a:highlight>
                  <a:schemeClr val="lt1"/>
                </a:highlight>
                <a:ea typeface="Arial"/>
                <a:cs typeface="Arial"/>
                <a:sym typeface="Arial"/>
              </a:rPr>
              <a:t>git config --global color.branch auto</a:t>
            </a:r>
            <a:endParaRPr sz="1800" i="1" dirty="0">
              <a:highlight>
                <a:schemeClr val="lt1"/>
              </a:highlight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3400" y="508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Configuration d’un répertoire</a:t>
            </a:r>
            <a:endParaRPr sz="3000" b="1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3400" y="1215800"/>
            <a:ext cx="7466700" cy="3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Initialiser un dépôt en local: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i="1" dirty="0">
                <a:solidFill>
                  <a:schemeClr val="tx1"/>
                </a:solidFill>
              </a:rPr>
              <a:t>        git init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i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Connecter un dépôt local avec un dépôt en ligne: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i="1" dirty="0">
                <a:solidFill>
                  <a:schemeClr val="tx1"/>
                </a:solidFill>
              </a:rPr>
              <a:t>git remote add origin &lt;url&gt;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" sz="900" i="1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buClr>
                <a:schemeClr val="lt2"/>
              </a:buClr>
              <a:buFont typeface="Open Sans"/>
              <a:buChar char="-"/>
            </a:pPr>
            <a:r>
              <a:rPr lang="fr-FR" dirty="0">
                <a:ea typeface="Open Sans"/>
                <a:cs typeface="Open Sans"/>
                <a:sym typeface="Open Sans"/>
              </a:rPr>
              <a:t>Cloner un dépôt en ligne: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>
                <a:ea typeface="Open Sans"/>
                <a:cs typeface="Open Sans"/>
                <a:sym typeface="Open Sans"/>
              </a:rPr>
              <a:t>        </a:t>
            </a:r>
            <a:r>
              <a:rPr lang="fr-FR" i="1" dirty="0">
                <a:ea typeface="Open Sans"/>
                <a:cs typeface="Open Sans"/>
                <a:sym typeface="Open Sans"/>
              </a:rPr>
              <a:t>git clone &lt;url&gt;  /  git clone &lt;url&gt; &lt;</a:t>
            </a:r>
            <a:r>
              <a:rPr lang="fr-FR" i="1" dirty="0" err="1">
                <a:ea typeface="Open Sans"/>
                <a:cs typeface="Open Sans"/>
                <a:sym typeface="Open Sans"/>
              </a:rPr>
              <a:t>nom_dossier</a:t>
            </a:r>
            <a:r>
              <a:rPr lang="fr-FR" i="1" dirty="0">
                <a:ea typeface="Open Sans"/>
                <a:cs typeface="Open Sans"/>
                <a:sym typeface="Open Sans"/>
              </a:rPr>
              <a:t>&gt;</a:t>
            </a:r>
            <a:endParaRPr lang="fr-FR" dirty="0"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66092" y="452556"/>
            <a:ext cx="8211814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Gestion d’un répertoire:</a:t>
            </a:r>
            <a:endParaRPr sz="3000" b="1"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644346" y="1485900"/>
            <a:ext cx="7855307" cy="2641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-	  Obtenir le statut des fichiers dans le dépôt local :   </a:t>
            </a:r>
            <a:r>
              <a:rPr lang="fr" i="1" dirty="0">
                <a:solidFill>
                  <a:schemeClr val="tx1"/>
                </a:solidFill>
                <a:cs typeface="Arial" panose="020B0604020202020204" pitchFamily="34" charset="0"/>
              </a:rPr>
              <a:t>git status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Tx/>
              <a:buChar char="-"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Tx/>
              <a:buChar char="-"/>
            </a:pPr>
            <a:endParaRPr lang="fr-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>
              <a:buClr>
                <a:schemeClr val="accent2"/>
              </a:buClr>
              <a:buChar char="-"/>
            </a:pPr>
            <a:r>
              <a:rPr lang="fr-FR" dirty="0">
                <a:solidFill>
                  <a:schemeClr val="tx1"/>
                </a:solidFill>
              </a:rPr>
              <a:t>Comparaison des changements des sources qui peuvent être ( des </a:t>
            </a:r>
            <a:r>
              <a:rPr lang="fr-FR" dirty="0" err="1">
                <a:solidFill>
                  <a:schemeClr val="tx1"/>
                </a:solidFill>
              </a:rPr>
              <a:t>commits</a:t>
            </a:r>
            <a:r>
              <a:rPr lang="fr-FR" dirty="0">
                <a:solidFill>
                  <a:schemeClr val="tx1"/>
                </a:solidFill>
              </a:rPr>
              <a:t>, des fichiers, des branches , </a:t>
            </a:r>
            <a:r>
              <a:rPr lang="fr-FR" dirty="0" err="1">
                <a:solidFill>
                  <a:schemeClr val="tx1"/>
                </a:solidFill>
              </a:rPr>
              <a:t>etc</a:t>
            </a:r>
            <a:r>
              <a:rPr lang="fr-FR" dirty="0">
                <a:solidFill>
                  <a:schemeClr val="tx1"/>
                </a:solidFill>
              </a:rPr>
              <a:t>):</a:t>
            </a:r>
          </a:p>
          <a:p>
            <a:pPr marL="0" lv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</a:t>
            </a:r>
            <a:r>
              <a:rPr lang="fr-FR" i="1" dirty="0">
                <a:solidFill>
                  <a:schemeClr val="tx1"/>
                </a:solidFill>
              </a:rPr>
              <a:t>git diff &lt;arg1&gt; &lt;arg2&gt;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Tx/>
              <a:buChar char="-"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71720" y="496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Gestion de fichier:</a:t>
            </a:r>
            <a:endParaRPr b="1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669840" y="1320925"/>
            <a:ext cx="7894496" cy="33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Ajouter un fichier depuis le dépôt local:</a:t>
            </a:r>
            <a:endParaRPr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      </a:t>
            </a:r>
            <a:r>
              <a:rPr lang="fr" i="1" dirty="0">
                <a:solidFill>
                  <a:schemeClr val="tx1"/>
                </a:solidFill>
                <a:cs typeface="Arial" panose="020B0604020202020204" pitchFamily="34" charset="0"/>
              </a:rPr>
              <a:t> git add &lt;nom_fichier&gt;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>
              <a:buClr>
                <a:schemeClr val="accent2"/>
              </a:buClr>
              <a:buChar char="-"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Ajouter le dossier sur le dépôt local:</a:t>
            </a:r>
          </a:p>
          <a:p>
            <a:pPr marL="0" lvl="0" indent="0">
              <a:buNone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git 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add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.  (chemin courant)</a:t>
            </a:r>
          </a:p>
          <a:p>
            <a:pPr marL="0" lvl="0" indent="0">
              <a:buNone/>
            </a:pP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      git 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add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chemin/dossier/dans/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depot</a:t>
            </a:r>
            <a:endParaRPr lang="fr-F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>
              <a:buClr>
                <a:schemeClr val="accent2"/>
              </a:buClr>
              <a:buChar char="-"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Supprimer un fichier dans dépôt local et le dépôt en ligne:</a:t>
            </a:r>
          </a:p>
          <a:p>
            <a:pPr marL="0" lvl="0" indent="0">
              <a:buNone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git 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rm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&lt;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nom_fichier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&gt;</a:t>
            </a:r>
            <a:endParaRPr lang="fr-F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472</TotalTime>
  <Words>434</Words>
  <Application>Microsoft Office PowerPoint</Application>
  <PresentationFormat>Affichage à l'écran (16:9)</PresentationFormat>
  <Paragraphs>88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Open Sans</vt:lpstr>
      <vt:lpstr>Organique</vt:lpstr>
      <vt:lpstr>INITIATION GIT </vt:lpstr>
      <vt:lpstr>Introduction</vt:lpstr>
      <vt:lpstr>Utilisation de git dans un projet</vt:lpstr>
      <vt:lpstr>Comment cela fonctionne ?</vt:lpstr>
      <vt:lpstr> Les Commandes de Bases </vt:lpstr>
      <vt:lpstr>Configuration de votre profil: </vt:lpstr>
      <vt:lpstr>Configuration d’un répertoire</vt:lpstr>
      <vt:lpstr>Gestion d’un répertoire:</vt:lpstr>
      <vt:lpstr>Gestion de fichier:</vt:lpstr>
      <vt:lpstr>Interaction avec le dépôt local </vt:lpstr>
      <vt:lpstr>Interaction avec le dépôt en ligne </vt:lpstr>
      <vt:lpstr>Les Branches</vt:lpstr>
      <vt:lpstr>Qu'est ce qu’une Branche </vt:lpstr>
      <vt:lpstr>Différente action sur les branches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GIT </dc:title>
  <cp:lastModifiedBy>yolo champ</cp:lastModifiedBy>
  <cp:revision>9</cp:revision>
  <dcterms:modified xsi:type="dcterms:W3CDTF">2022-02-11T17:21:42Z</dcterms:modified>
</cp:coreProperties>
</file>