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18496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97127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3CFD-3EFD-49F3-81AF-77BD78B47BB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2934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262190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3CFD-3EFD-49F3-81AF-77BD78B47BB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8311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059120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237546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77578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20963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4714C-AFD0-4325-8F79-DC3C407BC6F5}"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40617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30112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4714C-AFD0-4325-8F79-DC3C407BC6F5}"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110984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4714C-AFD0-4325-8F79-DC3C407BC6F5}"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225432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4714C-AFD0-4325-8F79-DC3C407BC6F5}"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162929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98537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4714C-AFD0-4325-8F79-DC3C407BC6F5}"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3CFD-3EFD-49F3-81AF-77BD78B47BBC}" type="slidenum">
              <a:rPr lang="en-IN" smtClean="0"/>
              <a:t>‹#›</a:t>
            </a:fld>
            <a:endParaRPr lang="en-IN"/>
          </a:p>
        </p:txBody>
      </p:sp>
    </p:spTree>
    <p:extLst>
      <p:ext uri="{BB962C8B-B14F-4D97-AF65-F5344CB8AC3E}">
        <p14:creationId xmlns:p14="http://schemas.microsoft.com/office/powerpoint/2010/main" val="44037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4714C-AFD0-4325-8F79-DC3C407BC6F5}" type="datetimeFigureOut">
              <a:rPr lang="en-IN" smtClean="0"/>
              <a:t>05-02-2023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243CFD-3EFD-49F3-81AF-77BD78B47BBC}" type="slidenum">
              <a:rPr lang="en-IN" smtClean="0"/>
              <a:t>‹#›</a:t>
            </a:fld>
            <a:endParaRPr lang="en-IN"/>
          </a:p>
        </p:txBody>
      </p:sp>
    </p:spTree>
    <p:extLst>
      <p:ext uri="{BB962C8B-B14F-4D97-AF65-F5344CB8AC3E}">
        <p14:creationId xmlns:p14="http://schemas.microsoft.com/office/powerpoint/2010/main" val="276917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27FC-A773-4059-A526-40046843ACA6}"/>
              </a:ext>
            </a:extLst>
          </p:cNvPr>
          <p:cNvSpPr>
            <a:spLocks noGrp="1"/>
          </p:cNvSpPr>
          <p:nvPr>
            <p:ph type="ctrTitle"/>
          </p:nvPr>
        </p:nvSpPr>
        <p:spPr>
          <a:xfrm>
            <a:off x="1872037" y="1801906"/>
            <a:ext cx="8915399" cy="943940"/>
          </a:xfrm>
        </p:spPr>
        <p:txBody>
          <a:bodyPr>
            <a:normAutofit/>
          </a:bodyPr>
          <a:lstStyle/>
          <a:p>
            <a:pPr algn="ctr"/>
            <a:r>
              <a:rPr lang="en-US" dirty="0">
                <a:solidFill>
                  <a:srgbClr val="FF0000"/>
                </a:solidFill>
                <a:latin typeface="Algerian" panose="04020705040A02060702" pitchFamily="82" charset="0"/>
              </a:rPr>
              <a:t>Capstone Project- I</a:t>
            </a:r>
            <a:endParaRPr lang="en-IN"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DD094EB5-FADF-488C-8FFA-0BA4031AB838}"/>
              </a:ext>
            </a:extLst>
          </p:cNvPr>
          <p:cNvSpPr>
            <a:spLocks noGrp="1"/>
          </p:cNvSpPr>
          <p:nvPr>
            <p:ph type="subTitle" idx="1"/>
          </p:nvPr>
        </p:nvSpPr>
        <p:spPr>
          <a:xfrm>
            <a:off x="1452282" y="3204882"/>
            <a:ext cx="9980611" cy="2905778"/>
          </a:xfrm>
        </p:spPr>
        <p:txBody>
          <a:bodyPr>
            <a:normAutofit/>
          </a:bodyPr>
          <a:lstStyle/>
          <a:p>
            <a:pPr algn="ctr"/>
            <a:r>
              <a:rPr lang="en-US" sz="4400" dirty="0">
                <a:solidFill>
                  <a:srgbClr val="002060"/>
                </a:solidFill>
                <a:latin typeface="Bahnschrift Condensed" panose="020B0502040204020203" pitchFamily="34" charset="0"/>
              </a:rPr>
              <a:t>EDA on Hotel Booking Analysis</a:t>
            </a:r>
          </a:p>
          <a:p>
            <a:pPr algn="ctr"/>
            <a:r>
              <a:rPr lang="en-US" sz="2600" dirty="0">
                <a:solidFill>
                  <a:srgbClr val="002060"/>
                </a:solidFill>
                <a:latin typeface="Bahnschrift Condensed" panose="020B0502040204020203" pitchFamily="34" charset="0"/>
              </a:rPr>
              <a:t>BY</a:t>
            </a:r>
          </a:p>
          <a:p>
            <a:pPr algn="ctr"/>
            <a:r>
              <a:rPr lang="en-US" sz="2600" dirty="0">
                <a:solidFill>
                  <a:srgbClr val="002060"/>
                </a:solidFill>
                <a:latin typeface="Bahnschrift Condensed" panose="020B0502040204020203" pitchFamily="34" charset="0"/>
              </a:rPr>
              <a:t>Monika Ransing</a:t>
            </a:r>
          </a:p>
          <a:p>
            <a:pPr algn="ctr"/>
            <a:endParaRPr lang="en-IN" sz="4400" dirty="0">
              <a:solidFill>
                <a:srgbClr val="002060"/>
              </a:solidFill>
              <a:latin typeface="Elephant" panose="02020904090505020303" pitchFamily="18" charset="0"/>
            </a:endParaRPr>
          </a:p>
        </p:txBody>
      </p:sp>
      <p:pic>
        <p:nvPicPr>
          <p:cNvPr id="5" name="Picture 4">
            <a:extLst>
              <a:ext uri="{FF2B5EF4-FFF2-40B4-BE49-F238E27FC236}">
                <a16:creationId xmlns:a16="http://schemas.microsoft.com/office/drawing/2014/main" id="{A916B594-FB21-4798-8C1C-7D9E4BADD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157476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96A0E71-3743-468B-A8D5-A008A8B94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368" y="657843"/>
            <a:ext cx="5194264" cy="2954933"/>
          </a:xfrm>
        </p:spPr>
      </p:pic>
      <p:sp>
        <p:nvSpPr>
          <p:cNvPr id="4" name="Title 1">
            <a:extLst>
              <a:ext uri="{FF2B5EF4-FFF2-40B4-BE49-F238E27FC236}">
                <a16:creationId xmlns:a16="http://schemas.microsoft.com/office/drawing/2014/main" id="{72F7702C-2C51-4763-8723-3F31CA530DC4}"/>
              </a:ext>
            </a:extLst>
          </p:cNvPr>
          <p:cNvSpPr>
            <a:spLocks noGrp="1"/>
          </p:cNvSpPr>
          <p:nvPr>
            <p:ph type="title"/>
          </p:nvPr>
        </p:nvSpPr>
        <p:spPr>
          <a:xfrm>
            <a:off x="2858152" y="0"/>
            <a:ext cx="8911687" cy="657843"/>
          </a:xfrm>
        </p:spPr>
        <p:txBody>
          <a:bodyPr/>
          <a:lstStyle/>
          <a:p>
            <a:r>
              <a:rPr lang="en-US" dirty="0">
                <a:solidFill>
                  <a:srgbClr val="C00000"/>
                </a:solidFill>
                <a:latin typeface="Algerian" panose="04020705040A02060702" pitchFamily="82" charset="0"/>
              </a:rPr>
              <a:t>Eda: Univariate analysis</a:t>
            </a:r>
            <a:endParaRPr lang="en-IN" dirty="0"/>
          </a:p>
        </p:txBody>
      </p:sp>
      <p:pic>
        <p:nvPicPr>
          <p:cNvPr id="8" name="Picture 7">
            <a:extLst>
              <a:ext uri="{FF2B5EF4-FFF2-40B4-BE49-F238E27FC236}">
                <a16:creationId xmlns:a16="http://schemas.microsoft.com/office/drawing/2014/main" id="{9C131D6F-9D0D-488E-9DA9-69620729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632" y="657843"/>
            <a:ext cx="5564146" cy="2954933"/>
          </a:xfrm>
          <a:prstGeom prst="rect">
            <a:avLst/>
          </a:prstGeom>
        </p:spPr>
      </p:pic>
      <p:sp>
        <p:nvSpPr>
          <p:cNvPr id="10" name="TextBox 9">
            <a:extLst>
              <a:ext uri="{FF2B5EF4-FFF2-40B4-BE49-F238E27FC236}">
                <a16:creationId xmlns:a16="http://schemas.microsoft.com/office/drawing/2014/main" id="{8D65EA7F-0100-44FF-8DD5-E3D18D7D5B78}"/>
              </a:ext>
            </a:extLst>
          </p:cNvPr>
          <p:cNvSpPr txBox="1"/>
          <p:nvPr/>
        </p:nvSpPr>
        <p:spPr>
          <a:xfrm>
            <a:off x="1576199" y="3865151"/>
            <a:ext cx="9681882" cy="2523768"/>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lnSpc>
                <a:spcPct val="150000"/>
              </a:lnSpc>
              <a:buAutoNum type="arabicParenR"/>
            </a:pPr>
            <a:r>
              <a:rPr lang="en-IN" dirty="0">
                <a:latin typeface="Times New Roman" panose="02020603050405020304" pitchFamily="18" charset="0"/>
                <a:cs typeface="Times New Roman" panose="02020603050405020304" pitchFamily="18" charset="0"/>
              </a:rPr>
              <a:t>Mostly preferred booking channel is </a:t>
            </a:r>
            <a:r>
              <a:rPr lang="en-IN" b="1" dirty="0">
                <a:latin typeface="Times New Roman" panose="02020603050405020304" pitchFamily="18" charset="0"/>
                <a:cs typeface="Times New Roman" panose="02020603050405020304" pitchFamily="18" charset="0"/>
              </a:rPr>
              <a:t>TA/TO </a:t>
            </a:r>
            <a:r>
              <a:rPr lang="en-IN" dirty="0">
                <a:latin typeface="Times New Roman" panose="02020603050405020304" pitchFamily="18" charset="0"/>
                <a:cs typeface="Times New Roman" panose="02020603050405020304" pitchFamily="18" charset="0"/>
              </a:rPr>
              <a:t>which has a percentage of booking is </a:t>
            </a:r>
            <a:r>
              <a:rPr lang="en-IN" b="1" dirty="0">
                <a:latin typeface="Times New Roman" panose="02020603050405020304" pitchFamily="18" charset="0"/>
                <a:cs typeface="Times New Roman" panose="02020603050405020304" pitchFamily="18" charset="0"/>
              </a:rPr>
              <a:t>79.13% </a:t>
            </a:r>
            <a:r>
              <a:rPr lang="en-IN" dirty="0">
                <a:latin typeface="Times New Roman" panose="02020603050405020304" pitchFamily="18" charset="0"/>
                <a:cs typeface="Times New Roman" panose="02020603050405020304" pitchFamily="18" charset="0"/>
              </a:rPr>
              <a:t>and the second preferred channel is the </a:t>
            </a:r>
            <a:r>
              <a:rPr lang="en-IN" b="1" dirty="0">
                <a:latin typeface="Times New Roman" panose="02020603050405020304" pitchFamily="18" charset="0"/>
                <a:cs typeface="Times New Roman" panose="02020603050405020304" pitchFamily="18" charset="0"/>
              </a:rPr>
              <a:t>Direct</a:t>
            </a:r>
            <a:r>
              <a:rPr lang="en-IN" dirty="0">
                <a:latin typeface="Times New Roman" panose="02020603050405020304" pitchFamily="18" charset="0"/>
                <a:cs typeface="Times New Roman" panose="02020603050405020304" pitchFamily="18" charset="0"/>
              </a:rPr>
              <a:t> channel which made </a:t>
            </a:r>
            <a:r>
              <a:rPr lang="en-IN" b="1" dirty="0">
                <a:latin typeface="Times New Roman" panose="02020603050405020304" pitchFamily="18" charset="0"/>
                <a:cs typeface="Times New Roman" panose="02020603050405020304" pitchFamily="18" charset="0"/>
              </a:rPr>
              <a:t>14.85%</a:t>
            </a:r>
            <a:r>
              <a:rPr lang="en-IN" dirty="0">
                <a:latin typeface="Times New Roman" panose="02020603050405020304" pitchFamily="18" charset="0"/>
                <a:cs typeface="Times New Roman" panose="02020603050405020304" pitchFamily="18" charset="0"/>
              </a:rPr>
              <a:t> of bookings</a:t>
            </a:r>
          </a:p>
          <a:p>
            <a:pPr marL="342900" indent="-342900">
              <a:lnSpc>
                <a:spcPct val="150000"/>
              </a:lnSpc>
              <a:buAutoNum type="arabicParen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Year 2016 </a:t>
            </a:r>
            <a:r>
              <a:rPr lang="en-IN" dirty="0">
                <a:latin typeface="Times New Roman" panose="02020603050405020304" pitchFamily="18" charset="0"/>
                <a:cs typeface="Times New Roman" panose="02020603050405020304" pitchFamily="18" charset="0"/>
              </a:rPr>
              <a:t>had the highest booking in the city as well as in resort hotel type and the bookings are </a:t>
            </a:r>
            <a:r>
              <a:rPr lang="en-IN" b="1" dirty="0">
                <a:latin typeface="Times New Roman" panose="02020603050405020304" pitchFamily="18" charset="0"/>
                <a:cs typeface="Times New Roman" panose="02020603050405020304" pitchFamily="18" charset="0"/>
              </a:rPr>
              <a:t>42313</a:t>
            </a:r>
            <a:r>
              <a:rPr lang="en-IN" dirty="0">
                <a:latin typeface="Times New Roman" panose="02020603050405020304" pitchFamily="18" charset="0"/>
                <a:cs typeface="Times New Roman" panose="02020603050405020304" pitchFamily="18" charset="0"/>
              </a:rPr>
              <a:t> and the year </a:t>
            </a:r>
            <a:r>
              <a:rPr lang="en-IN" b="1" dirty="0">
                <a:latin typeface="Times New Roman" panose="02020603050405020304" pitchFamily="18" charset="0"/>
                <a:cs typeface="Times New Roman" panose="02020603050405020304" pitchFamily="18" charset="0"/>
              </a:rPr>
              <a:t>2015</a:t>
            </a:r>
            <a:r>
              <a:rPr lang="en-IN" dirty="0">
                <a:latin typeface="Times New Roman" panose="02020603050405020304" pitchFamily="18" charset="0"/>
                <a:cs typeface="Times New Roman" panose="02020603050405020304" pitchFamily="18" charset="0"/>
              </a:rPr>
              <a:t> had </a:t>
            </a:r>
            <a:r>
              <a:rPr lang="en-IN" b="1" dirty="0">
                <a:latin typeface="Times New Roman" panose="02020603050405020304" pitchFamily="18" charset="0"/>
                <a:cs typeface="Times New Roman" panose="02020603050405020304" pitchFamily="18" charset="0"/>
              </a:rPr>
              <a:t>fewer bookings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D6E373-4184-427A-B2C6-094BA51FD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410461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00C410-F395-4B32-A104-66599219E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413" y="726142"/>
            <a:ext cx="5167400" cy="3137646"/>
          </a:xfrm>
        </p:spPr>
      </p:pic>
      <p:sp>
        <p:nvSpPr>
          <p:cNvPr id="4" name="Title 1">
            <a:extLst>
              <a:ext uri="{FF2B5EF4-FFF2-40B4-BE49-F238E27FC236}">
                <a16:creationId xmlns:a16="http://schemas.microsoft.com/office/drawing/2014/main" id="{63792A80-DC0F-4ABB-87D7-CFA402BF98E1}"/>
              </a:ext>
            </a:extLst>
          </p:cNvPr>
          <p:cNvSpPr>
            <a:spLocks noGrp="1"/>
          </p:cNvSpPr>
          <p:nvPr>
            <p:ph type="title"/>
          </p:nvPr>
        </p:nvSpPr>
        <p:spPr>
          <a:xfrm>
            <a:off x="2338200" y="58073"/>
            <a:ext cx="10095848" cy="627529"/>
          </a:xfrm>
        </p:spPr>
        <p:txBody>
          <a:bodyPr>
            <a:normAutofit fontScale="90000"/>
          </a:bodyPr>
          <a:lstStyle/>
          <a:p>
            <a:r>
              <a:rPr lang="en-US" dirty="0">
                <a:solidFill>
                  <a:srgbClr val="C00000"/>
                </a:solidFill>
                <a:latin typeface="Algerian" panose="04020705040A02060702" pitchFamily="82" charset="0"/>
              </a:rPr>
              <a:t>Eda: Bivariate and Multivariate analysis</a:t>
            </a:r>
            <a:endParaRPr lang="en-IN" dirty="0"/>
          </a:p>
        </p:txBody>
      </p:sp>
      <p:pic>
        <p:nvPicPr>
          <p:cNvPr id="8" name="Picture 7">
            <a:extLst>
              <a:ext uri="{FF2B5EF4-FFF2-40B4-BE49-F238E27FC236}">
                <a16:creationId xmlns:a16="http://schemas.microsoft.com/office/drawing/2014/main" id="{BFDD312D-E2E8-4E19-9B81-C5A97D92B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100" y="780575"/>
            <a:ext cx="5047924" cy="3083213"/>
          </a:xfrm>
          <a:prstGeom prst="rect">
            <a:avLst/>
          </a:prstGeom>
        </p:spPr>
      </p:pic>
      <p:sp>
        <p:nvSpPr>
          <p:cNvPr id="9" name="TextBox 8">
            <a:extLst>
              <a:ext uri="{FF2B5EF4-FFF2-40B4-BE49-F238E27FC236}">
                <a16:creationId xmlns:a16="http://schemas.microsoft.com/office/drawing/2014/main" id="{D56813E6-D917-4659-8B80-20B3E2E21D20}"/>
              </a:ext>
            </a:extLst>
          </p:cNvPr>
          <p:cNvSpPr txBox="1"/>
          <p:nvPr/>
        </p:nvSpPr>
        <p:spPr>
          <a:xfrm>
            <a:off x="1576199" y="4286492"/>
            <a:ext cx="9681882" cy="2108269"/>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lnSpc>
                <a:spcPct val="150000"/>
              </a:lnSpc>
              <a:buAutoNum type="arabicParenR"/>
            </a:pPr>
            <a:r>
              <a:rPr lang="en-IN" b="1" dirty="0">
                <a:latin typeface="Times New Roman" panose="02020603050405020304" pitchFamily="18" charset="0"/>
                <a:cs typeface="Times New Roman" panose="02020603050405020304" pitchFamily="18" charset="0"/>
              </a:rPr>
              <a:t>City hotel </a:t>
            </a:r>
            <a:r>
              <a:rPr lang="en-IN" dirty="0">
                <a:latin typeface="Times New Roman" panose="02020603050405020304" pitchFamily="18" charset="0"/>
                <a:cs typeface="Times New Roman" panose="02020603050405020304" pitchFamily="18" charset="0"/>
              </a:rPr>
              <a:t>has the highest ADR and the average ADR for city hotels is </a:t>
            </a:r>
            <a:r>
              <a:rPr lang="en-IN" b="1" dirty="0">
                <a:latin typeface="Times New Roman" panose="02020603050405020304" pitchFamily="18" charset="0"/>
                <a:cs typeface="Times New Roman" panose="02020603050405020304" pitchFamily="18" charset="0"/>
              </a:rPr>
              <a:t>110.98</a:t>
            </a:r>
            <a:r>
              <a:rPr lang="en-IN" dirty="0">
                <a:latin typeface="Times New Roman" panose="02020603050405020304" pitchFamily="18" charset="0"/>
                <a:cs typeface="Times New Roman" panose="02020603050405020304" pitchFamily="18" charset="0"/>
              </a:rPr>
              <a:t>. High ADR means high revenue so the city hotel has high revenue.</a:t>
            </a:r>
          </a:p>
          <a:p>
            <a:pPr marL="342900" indent="-342900">
              <a:lnSpc>
                <a:spcPct val="150000"/>
              </a:lnSpc>
              <a:buAutoNum type="arabicParenR"/>
            </a:pPr>
            <a:r>
              <a:rPr lang="en-IN" b="1" dirty="0">
                <a:latin typeface="Times New Roman" panose="02020603050405020304" pitchFamily="18" charset="0"/>
                <a:cs typeface="Times New Roman" panose="02020603050405020304" pitchFamily="18" charset="0"/>
              </a:rPr>
              <a:t>City hotel </a:t>
            </a:r>
            <a:r>
              <a:rPr lang="en-IN" dirty="0">
                <a:latin typeface="Times New Roman" panose="02020603050405020304" pitchFamily="18" charset="0"/>
                <a:cs typeface="Times New Roman" panose="02020603050405020304" pitchFamily="18" charset="0"/>
              </a:rPr>
              <a:t>has a long waiting time so the city hotel is the busier hotel.</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4D17291-5AC1-419F-A2FD-66775B28C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390723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4825F60-F00C-4249-99E4-2BD10BF5E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306" y="1308847"/>
            <a:ext cx="5346694" cy="2870666"/>
          </a:xfrm>
        </p:spPr>
      </p:pic>
      <p:sp>
        <p:nvSpPr>
          <p:cNvPr id="4" name="Title 1">
            <a:extLst>
              <a:ext uri="{FF2B5EF4-FFF2-40B4-BE49-F238E27FC236}">
                <a16:creationId xmlns:a16="http://schemas.microsoft.com/office/drawing/2014/main" id="{52CD0162-499D-4331-AC9F-FE037A2718CD}"/>
              </a:ext>
            </a:extLst>
          </p:cNvPr>
          <p:cNvSpPr>
            <a:spLocks noGrp="1"/>
          </p:cNvSpPr>
          <p:nvPr>
            <p:ph type="title"/>
          </p:nvPr>
        </p:nvSpPr>
        <p:spPr>
          <a:xfrm>
            <a:off x="2203729" y="255691"/>
            <a:ext cx="10095848" cy="627529"/>
          </a:xfrm>
        </p:spPr>
        <p:txBody>
          <a:bodyPr>
            <a:normAutofit fontScale="90000"/>
          </a:bodyPr>
          <a:lstStyle/>
          <a:p>
            <a:r>
              <a:rPr lang="en-US" dirty="0">
                <a:solidFill>
                  <a:srgbClr val="C00000"/>
                </a:solidFill>
                <a:latin typeface="Algerian" panose="04020705040A02060702" pitchFamily="82" charset="0"/>
              </a:rPr>
              <a:t>Eda: Bivariate and Multivariate analysis</a:t>
            </a:r>
            <a:endParaRPr lang="en-IN" dirty="0"/>
          </a:p>
        </p:txBody>
      </p:sp>
      <p:pic>
        <p:nvPicPr>
          <p:cNvPr id="8" name="Picture 7">
            <a:extLst>
              <a:ext uri="{FF2B5EF4-FFF2-40B4-BE49-F238E27FC236}">
                <a16:creationId xmlns:a16="http://schemas.microsoft.com/office/drawing/2014/main" id="{260495A7-E837-473D-897D-346F30FD7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02" y="1400411"/>
            <a:ext cx="5751704" cy="2806975"/>
          </a:xfrm>
          <a:prstGeom prst="rect">
            <a:avLst/>
          </a:prstGeom>
        </p:spPr>
      </p:pic>
      <p:sp>
        <p:nvSpPr>
          <p:cNvPr id="9" name="TextBox 8">
            <a:extLst>
              <a:ext uri="{FF2B5EF4-FFF2-40B4-BE49-F238E27FC236}">
                <a16:creationId xmlns:a16="http://schemas.microsoft.com/office/drawing/2014/main" id="{C330832E-8EAF-4D4D-B757-CC47D9D58D6D}"/>
              </a:ext>
            </a:extLst>
          </p:cNvPr>
          <p:cNvSpPr txBox="1"/>
          <p:nvPr/>
        </p:nvSpPr>
        <p:spPr>
          <a:xfrm>
            <a:off x="1576199" y="4286492"/>
            <a:ext cx="9681882" cy="2108269"/>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lnSpc>
                <a:spcPct val="150000"/>
              </a:lnSpc>
              <a:buAutoNum type="arabicParenR"/>
            </a:pPr>
            <a:r>
              <a:rPr lang="en-IN" b="1" dirty="0">
                <a:latin typeface="Times New Roman" panose="02020603050405020304" pitchFamily="18" charset="0"/>
                <a:cs typeface="Times New Roman" panose="02020603050405020304" pitchFamily="18" charset="0"/>
              </a:rPr>
              <a:t>GDS distribution channel </a:t>
            </a:r>
            <a:r>
              <a:rPr lang="en-IN" dirty="0">
                <a:latin typeface="Times New Roman" panose="02020603050405020304" pitchFamily="18" charset="0"/>
                <a:cs typeface="Times New Roman" panose="02020603050405020304" pitchFamily="18" charset="0"/>
              </a:rPr>
              <a:t>contributed more to ADR in a city hotel and the </a:t>
            </a:r>
            <a:r>
              <a:rPr lang="en-IN" b="1" dirty="0">
                <a:latin typeface="Times New Roman" panose="02020603050405020304" pitchFamily="18" charset="0"/>
                <a:cs typeface="Times New Roman" panose="02020603050405020304" pitchFamily="18" charset="0"/>
              </a:rPr>
              <a:t>Direct &amp; TA/TO </a:t>
            </a:r>
            <a:r>
              <a:rPr lang="en-IN" dirty="0">
                <a:latin typeface="Times New Roman" panose="02020603050405020304" pitchFamily="18" charset="0"/>
                <a:cs typeface="Times New Roman" panose="02020603050405020304" pitchFamily="18" charset="0"/>
              </a:rPr>
              <a:t>distribution channel has nearly equal contribution to ADR in both hotel types.</a:t>
            </a:r>
          </a:p>
          <a:p>
            <a:pPr marL="342900" indent="-342900">
              <a:lnSpc>
                <a:spcPct val="150000"/>
              </a:lnSpc>
              <a:buAutoNum type="arabicParenR"/>
            </a:pPr>
            <a:r>
              <a:rPr lang="en-IN" dirty="0">
                <a:latin typeface="Times New Roman" panose="02020603050405020304" pitchFamily="18" charset="0"/>
                <a:cs typeface="Times New Roman" panose="02020603050405020304" pitchFamily="18" charset="0"/>
              </a:rPr>
              <a:t>Optimal stay length in both hotel types is less than </a:t>
            </a:r>
            <a:r>
              <a:rPr lang="en-IN" b="1" dirty="0">
                <a:latin typeface="Times New Roman" panose="02020603050405020304" pitchFamily="18" charset="0"/>
                <a:cs typeface="Times New Roman" panose="02020603050405020304" pitchFamily="18" charset="0"/>
              </a:rPr>
              <a:t>7 days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E166D4-D323-4B95-93EB-EFE1291B0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17392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722B86-9FC2-4FB7-BC07-DFAF8D44D0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881" y="627529"/>
            <a:ext cx="4626119" cy="3433483"/>
          </a:xfrm>
        </p:spPr>
      </p:pic>
      <p:sp>
        <p:nvSpPr>
          <p:cNvPr id="4" name="Title 1">
            <a:extLst>
              <a:ext uri="{FF2B5EF4-FFF2-40B4-BE49-F238E27FC236}">
                <a16:creationId xmlns:a16="http://schemas.microsoft.com/office/drawing/2014/main" id="{A4F7E0EF-5718-4EB8-A323-5E6C8ED86263}"/>
              </a:ext>
            </a:extLst>
          </p:cNvPr>
          <p:cNvSpPr>
            <a:spLocks noGrp="1"/>
          </p:cNvSpPr>
          <p:nvPr>
            <p:ph type="title"/>
          </p:nvPr>
        </p:nvSpPr>
        <p:spPr>
          <a:xfrm>
            <a:off x="2212693" y="47940"/>
            <a:ext cx="10095848" cy="627529"/>
          </a:xfrm>
        </p:spPr>
        <p:txBody>
          <a:bodyPr>
            <a:normAutofit fontScale="90000"/>
          </a:bodyPr>
          <a:lstStyle/>
          <a:p>
            <a:r>
              <a:rPr lang="en-US" dirty="0">
                <a:solidFill>
                  <a:srgbClr val="C00000"/>
                </a:solidFill>
                <a:latin typeface="Algerian" panose="04020705040A02060702" pitchFamily="82" charset="0"/>
              </a:rPr>
              <a:t>Eda: Bivariate and Multivariate analysis</a:t>
            </a:r>
            <a:endParaRPr lang="en-IN" dirty="0"/>
          </a:p>
        </p:txBody>
      </p:sp>
      <p:pic>
        <p:nvPicPr>
          <p:cNvPr id="8" name="Picture 7">
            <a:extLst>
              <a:ext uri="{FF2B5EF4-FFF2-40B4-BE49-F238E27FC236}">
                <a16:creationId xmlns:a16="http://schemas.microsoft.com/office/drawing/2014/main" id="{8203CAC2-D002-4747-BEC5-861B1F558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656" y="658904"/>
            <a:ext cx="5602368" cy="3330389"/>
          </a:xfrm>
          <a:prstGeom prst="rect">
            <a:avLst/>
          </a:prstGeom>
        </p:spPr>
      </p:pic>
      <p:sp>
        <p:nvSpPr>
          <p:cNvPr id="11" name="TextBox 10">
            <a:extLst>
              <a:ext uri="{FF2B5EF4-FFF2-40B4-BE49-F238E27FC236}">
                <a16:creationId xmlns:a16="http://schemas.microsoft.com/office/drawing/2014/main" id="{FE6BA4D6-6196-4C30-A6CE-18FF05131E9D}"/>
              </a:ext>
            </a:extLst>
          </p:cNvPr>
          <p:cNvSpPr txBox="1"/>
          <p:nvPr/>
        </p:nvSpPr>
        <p:spPr>
          <a:xfrm>
            <a:off x="1576199" y="4286492"/>
            <a:ext cx="9681882" cy="2108269"/>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lnSpc>
                <a:spcPct val="150000"/>
              </a:lnSpc>
              <a:buAutoNum type="arabicParenR"/>
            </a:pPr>
            <a:r>
              <a:rPr lang="en-IN" dirty="0">
                <a:latin typeface="Times New Roman" panose="02020603050405020304" pitchFamily="18" charset="0"/>
                <a:cs typeface="Times New Roman" panose="02020603050405020304" pitchFamily="18" charset="0"/>
              </a:rPr>
              <a:t>Repeated guests do not cancel their previous bookings but non-repeated guests cancel their bookings.</a:t>
            </a:r>
          </a:p>
          <a:p>
            <a:pPr marL="342900" indent="-342900">
              <a:lnSpc>
                <a:spcPct val="150000"/>
              </a:lnSpc>
              <a:buAutoNum type="arabicParenR"/>
            </a:pPr>
            <a:r>
              <a:rPr lang="en-IN" dirty="0">
                <a:latin typeface="Times New Roman" panose="02020603050405020304" pitchFamily="18" charset="0"/>
                <a:cs typeface="Times New Roman" panose="02020603050405020304" pitchFamily="18" charset="0"/>
              </a:rPr>
              <a:t>If the number of people increases ADR is increasing and due to this revenue also increases.</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C45E99F-F7D7-4D8E-8E34-D525BC4A6D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1943620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A922CA-72F4-4B69-91AA-887CD6E8F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173" y="627530"/>
            <a:ext cx="9717780" cy="5127812"/>
          </a:xfrm>
        </p:spPr>
      </p:pic>
      <p:sp>
        <p:nvSpPr>
          <p:cNvPr id="6" name="Title 1">
            <a:extLst>
              <a:ext uri="{FF2B5EF4-FFF2-40B4-BE49-F238E27FC236}">
                <a16:creationId xmlns:a16="http://schemas.microsoft.com/office/drawing/2014/main" id="{78CFA73B-86B3-4540-880B-63200B37DA00}"/>
              </a:ext>
            </a:extLst>
          </p:cNvPr>
          <p:cNvSpPr>
            <a:spLocks noGrp="1"/>
          </p:cNvSpPr>
          <p:nvPr>
            <p:ph type="title"/>
          </p:nvPr>
        </p:nvSpPr>
        <p:spPr>
          <a:xfrm>
            <a:off x="2311777" y="0"/>
            <a:ext cx="10095848" cy="627529"/>
          </a:xfrm>
        </p:spPr>
        <p:txBody>
          <a:bodyPr>
            <a:normAutofit fontScale="90000"/>
          </a:bodyPr>
          <a:lstStyle/>
          <a:p>
            <a:r>
              <a:rPr lang="en-US" dirty="0">
                <a:solidFill>
                  <a:srgbClr val="C00000"/>
                </a:solidFill>
                <a:latin typeface="Algerian" panose="04020705040A02060702" pitchFamily="82" charset="0"/>
              </a:rPr>
              <a:t>Eda: Bivariate and Multivariate analysis</a:t>
            </a:r>
            <a:endParaRPr lang="en-IN" dirty="0"/>
          </a:p>
        </p:txBody>
      </p:sp>
      <p:sp>
        <p:nvSpPr>
          <p:cNvPr id="7" name="TextBox 6">
            <a:extLst>
              <a:ext uri="{FF2B5EF4-FFF2-40B4-BE49-F238E27FC236}">
                <a16:creationId xmlns:a16="http://schemas.microsoft.com/office/drawing/2014/main" id="{2FE19459-D212-44E5-9FD7-47DB9AB46C74}"/>
              </a:ext>
            </a:extLst>
          </p:cNvPr>
          <p:cNvSpPr txBox="1"/>
          <p:nvPr/>
        </p:nvSpPr>
        <p:spPr>
          <a:xfrm>
            <a:off x="2043159" y="5156068"/>
            <a:ext cx="9681882" cy="136601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342900" indent="-342900">
              <a:lnSpc>
                <a:spcPct val="150000"/>
              </a:lnSpc>
              <a:buAutoNum type="arabicParenR"/>
            </a:pPr>
            <a:r>
              <a:rPr lang="en-IN" dirty="0" err="1">
                <a:latin typeface="Times New Roman" panose="02020603050405020304" pitchFamily="18" charset="0"/>
                <a:cs typeface="Times New Roman" panose="02020603050405020304" pitchFamily="18" charset="0"/>
              </a:rPr>
              <a:t>arrival_date_year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arrival_date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week_number</a:t>
            </a:r>
            <a:r>
              <a:rPr lang="en-IN" dirty="0">
                <a:latin typeface="Times New Roman" panose="02020603050405020304" pitchFamily="18" charset="0"/>
                <a:cs typeface="Times New Roman" panose="02020603050405020304" pitchFamily="18" charset="0"/>
              </a:rPr>
              <a:t> columns has </a:t>
            </a:r>
            <a:r>
              <a:rPr lang="en-IN" dirty="0" err="1">
                <a:latin typeface="Times New Roman" panose="02020603050405020304" pitchFamily="18" charset="0"/>
                <a:cs typeface="Times New Roman" panose="02020603050405020304" pitchFamily="18" charset="0"/>
              </a:rPr>
              <a:t>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egative</a:t>
            </a:r>
            <a:r>
              <a:rPr lang="en-IN" dirty="0">
                <a:latin typeface="Times New Roman" panose="02020603050405020304" pitchFamily="18" charset="0"/>
                <a:cs typeface="Times New Roman" panose="02020603050405020304" pitchFamily="18" charset="0"/>
              </a:rPr>
              <a:t> correlation which is -0.51.</a:t>
            </a:r>
          </a:p>
          <a:p>
            <a:pPr marL="342900" indent="-342900">
              <a:lnSpc>
                <a:spcPct val="150000"/>
              </a:lnSpc>
              <a:buAutoNum type="arabicParenR"/>
            </a:pPr>
            <a:r>
              <a:rPr lang="en-IN" dirty="0" err="1">
                <a:latin typeface="Times New Roman" panose="02020603050405020304" pitchFamily="18" charset="0"/>
                <a:cs typeface="Times New Roman" panose="02020603050405020304" pitchFamily="18" charset="0"/>
              </a:rPr>
              <a:t>Stays_in_week_nights</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total_stay</a:t>
            </a:r>
            <a:r>
              <a:rPr lang="en-IN" dirty="0">
                <a:latin typeface="Times New Roman" panose="02020603050405020304" pitchFamily="18" charset="0"/>
                <a:cs typeface="Times New Roman" panose="02020603050405020304" pitchFamily="18" charset="0"/>
              </a:rPr>
              <a:t> has a positive correlation which is 0.95.</a:t>
            </a:r>
          </a:p>
        </p:txBody>
      </p:sp>
      <p:pic>
        <p:nvPicPr>
          <p:cNvPr id="8" name="Picture 7">
            <a:extLst>
              <a:ext uri="{FF2B5EF4-FFF2-40B4-BE49-F238E27FC236}">
                <a16:creationId xmlns:a16="http://schemas.microsoft.com/office/drawing/2014/main" id="{71094A93-379D-4E74-A5C5-05612D58E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381455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6D45B-A83F-4983-B942-1F7099E93C29}"/>
              </a:ext>
            </a:extLst>
          </p:cNvPr>
          <p:cNvSpPr>
            <a:spLocks noGrp="1"/>
          </p:cNvSpPr>
          <p:nvPr>
            <p:ph idx="1"/>
          </p:nvPr>
        </p:nvSpPr>
        <p:spPr>
          <a:xfrm>
            <a:off x="1676400" y="905434"/>
            <a:ext cx="10255623" cy="5495365"/>
          </a:xfrm>
        </p:spPr>
        <p:txBody>
          <a:bodyPr>
            <a:normAutofit fontScale="77500" lnSpcReduction="20000"/>
          </a:bodyPr>
          <a:lstStyle/>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1) To increase hotel business some factors are important like high revenue, generation, customer satisfaction, facilities provided by the hotel, etc.</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2) I am able to achieve the same things by showing the client which hotel is most preferred, the percentage of repeated guests, mostly preferred food by guests, then which hotel has the highest ADR, etc.</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3) Most preferred room type is achieved by counterplot so the client can be well prepared in advance and this insight helps the client for further enhancement of their hospitality.</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4) I am able to show which food type is mostly preferred so the client can offer the most preferred food to the guests.</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5) Most preferred months are shown by </a:t>
            </a:r>
            <a:r>
              <a:rPr lang="en-US" sz="2300" i="0" dirty="0" err="1">
                <a:solidFill>
                  <a:srgbClr val="212121"/>
                </a:solidFill>
                <a:effectLst/>
                <a:latin typeface="Times New Roman" panose="02020603050405020304" pitchFamily="18" charset="0"/>
                <a:cs typeface="Times New Roman" panose="02020603050405020304" pitchFamily="18" charset="0"/>
              </a:rPr>
              <a:t>barplot</a:t>
            </a:r>
            <a:r>
              <a:rPr lang="en-US" sz="2300" i="0" dirty="0">
                <a:solidFill>
                  <a:srgbClr val="212121"/>
                </a:solidFill>
                <a:effectLst/>
                <a:latin typeface="Times New Roman" panose="02020603050405020304" pitchFamily="18" charset="0"/>
                <a:cs typeface="Times New Roman" panose="02020603050405020304" pitchFamily="18" charset="0"/>
              </a:rPr>
              <a:t> so the client can be well prepared in advance so that minimum grievances would be faced by the client.</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6) Using </a:t>
            </a:r>
            <a:r>
              <a:rPr lang="en-US" sz="2300" i="0" dirty="0" err="1">
                <a:solidFill>
                  <a:srgbClr val="212121"/>
                </a:solidFill>
                <a:effectLst/>
                <a:latin typeface="Times New Roman" panose="02020603050405020304" pitchFamily="18" charset="0"/>
                <a:cs typeface="Times New Roman" panose="02020603050405020304" pitchFamily="18" charset="0"/>
              </a:rPr>
              <a:t>barplot</a:t>
            </a:r>
            <a:r>
              <a:rPr lang="en-US" sz="2300" i="0" dirty="0">
                <a:solidFill>
                  <a:srgbClr val="212121"/>
                </a:solidFill>
                <a:effectLst/>
                <a:latin typeface="Times New Roman" panose="02020603050405020304" pitchFamily="18" charset="0"/>
                <a:cs typeface="Times New Roman" panose="02020603050405020304" pitchFamily="18" charset="0"/>
              </a:rPr>
              <a:t> I am able to show which hotel type has high </a:t>
            </a:r>
            <a:r>
              <a:rPr lang="en-US" sz="2300" i="0" dirty="0" err="1">
                <a:solidFill>
                  <a:srgbClr val="212121"/>
                </a:solidFill>
                <a:effectLst/>
                <a:latin typeface="Times New Roman" panose="02020603050405020304" pitchFamily="18" charset="0"/>
                <a:cs typeface="Times New Roman" panose="02020603050405020304" pitchFamily="18" charset="0"/>
              </a:rPr>
              <a:t>adr</a:t>
            </a:r>
            <a:r>
              <a:rPr lang="en-US" sz="2300" i="0" dirty="0">
                <a:solidFill>
                  <a:srgbClr val="212121"/>
                </a:solidFill>
                <a:effectLst/>
                <a:latin typeface="Times New Roman" panose="02020603050405020304" pitchFamily="18" charset="0"/>
                <a:cs typeface="Times New Roman" panose="02020603050405020304" pitchFamily="18" charset="0"/>
              </a:rPr>
              <a:t> so the client can analyze which hotel has a high income.</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7) I am able to show which hotel is the busiest hotel so the client can do relatable changes in facilities in less busy hotel types.</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8) I am able to show the relationship between repeated guests and previous bookings not canceled so the client can prefer repeated guests.</a:t>
            </a:r>
          </a:p>
          <a:p>
            <a:pPr marL="0" indent="0" algn="l">
              <a:buNone/>
            </a:pPr>
            <a:r>
              <a:rPr lang="en-US" sz="2300" i="0" dirty="0">
                <a:solidFill>
                  <a:srgbClr val="212121"/>
                </a:solidFill>
                <a:effectLst/>
                <a:latin typeface="Times New Roman" panose="02020603050405020304" pitchFamily="18" charset="0"/>
                <a:cs typeface="Times New Roman" panose="02020603050405020304" pitchFamily="18" charset="0"/>
              </a:rPr>
              <a:t>9) Using </a:t>
            </a:r>
            <a:r>
              <a:rPr lang="en-US" sz="2300" i="0" dirty="0" err="1">
                <a:solidFill>
                  <a:srgbClr val="212121"/>
                </a:solidFill>
                <a:effectLst/>
                <a:latin typeface="Times New Roman" panose="02020603050405020304" pitchFamily="18" charset="0"/>
                <a:cs typeface="Times New Roman" panose="02020603050405020304" pitchFamily="18" charset="0"/>
              </a:rPr>
              <a:t>barplot</a:t>
            </a:r>
            <a:r>
              <a:rPr lang="en-US" sz="2300" i="0" dirty="0">
                <a:solidFill>
                  <a:srgbClr val="212121"/>
                </a:solidFill>
                <a:effectLst/>
                <a:latin typeface="Times New Roman" panose="02020603050405020304" pitchFamily="18" charset="0"/>
                <a:cs typeface="Times New Roman" panose="02020603050405020304" pitchFamily="18" charset="0"/>
              </a:rPr>
              <a:t> relationship between ADR and the total number of people is shown so the client can prefer the maximum number of people.</a:t>
            </a:r>
          </a:p>
          <a:p>
            <a:endParaRPr lang="en-IN" dirty="0"/>
          </a:p>
        </p:txBody>
      </p:sp>
      <p:sp>
        <p:nvSpPr>
          <p:cNvPr id="4" name="Title 1">
            <a:extLst>
              <a:ext uri="{FF2B5EF4-FFF2-40B4-BE49-F238E27FC236}">
                <a16:creationId xmlns:a16="http://schemas.microsoft.com/office/drawing/2014/main" id="{9BEC7BEB-4A13-4D21-B7E9-2B05704DAFB3}"/>
              </a:ext>
            </a:extLst>
          </p:cNvPr>
          <p:cNvSpPr>
            <a:spLocks noGrp="1"/>
          </p:cNvSpPr>
          <p:nvPr>
            <p:ph type="title"/>
          </p:nvPr>
        </p:nvSpPr>
        <p:spPr>
          <a:xfrm>
            <a:off x="2203729" y="109916"/>
            <a:ext cx="10095848" cy="627529"/>
          </a:xfrm>
        </p:spPr>
        <p:txBody>
          <a:bodyPr>
            <a:normAutofit fontScale="90000"/>
          </a:bodyPr>
          <a:lstStyle/>
          <a:p>
            <a:r>
              <a:rPr lang="en-US" dirty="0">
                <a:solidFill>
                  <a:srgbClr val="C00000"/>
                </a:solidFill>
                <a:latin typeface="Algerian" panose="04020705040A02060702" pitchFamily="82" charset="0"/>
              </a:rPr>
              <a:t>Business objective:</a:t>
            </a:r>
            <a:endParaRPr lang="en-IN" dirty="0"/>
          </a:p>
        </p:txBody>
      </p:sp>
      <p:pic>
        <p:nvPicPr>
          <p:cNvPr id="5" name="Picture 4">
            <a:extLst>
              <a:ext uri="{FF2B5EF4-FFF2-40B4-BE49-F238E27FC236}">
                <a16:creationId xmlns:a16="http://schemas.microsoft.com/office/drawing/2014/main" id="{99F968DE-6F5E-43A1-A72D-90064AB3C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295215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F5C75-F643-4CFE-A360-A59E34752EC4}"/>
              </a:ext>
            </a:extLst>
          </p:cNvPr>
          <p:cNvSpPr>
            <a:spLocks noGrp="1"/>
          </p:cNvSpPr>
          <p:nvPr>
            <p:ph idx="1"/>
          </p:nvPr>
        </p:nvSpPr>
        <p:spPr>
          <a:xfrm>
            <a:off x="2185800" y="726140"/>
            <a:ext cx="9668436" cy="5800165"/>
          </a:xfrm>
        </p:spPr>
        <p:txBody>
          <a:bodyPr>
            <a:normAutofit fontScale="92500" lnSpcReduction="10000"/>
          </a:bodyPr>
          <a:lstStyle/>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 City hotel is mostly preferred hotel by guests.</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2) Agent no. 9 made the most bookings.</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3) Percentage of repeated guests is less which is 3.86%.</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4) Room type A is mostly the preferred room type.</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5) Mostly preferred food type is BB type food.</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6) August month has the most bookings and after august </a:t>
            </a:r>
            <a:r>
              <a:rPr lang="en-US" i="0" dirty="0" err="1">
                <a:solidFill>
                  <a:srgbClr val="212121"/>
                </a:solidFill>
                <a:effectLst/>
                <a:latin typeface="Times New Roman" panose="02020603050405020304" pitchFamily="18" charset="0"/>
                <a:cs typeface="Times New Roman" panose="02020603050405020304" pitchFamily="18" charset="0"/>
              </a:rPr>
              <a:t>july</a:t>
            </a:r>
            <a:r>
              <a:rPr lang="en-US" i="0" dirty="0">
                <a:solidFill>
                  <a:srgbClr val="212121"/>
                </a:solidFill>
                <a:effectLst/>
                <a:latin typeface="Times New Roman" panose="02020603050405020304" pitchFamily="18" charset="0"/>
                <a:cs typeface="Times New Roman" panose="02020603050405020304" pitchFamily="18" charset="0"/>
              </a:rPr>
              <a:t> has the most bookings.</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7) TA/TO distribution channel is mostly used and the percentage age is 79.13%.</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8) City hotel has the highest ADR. The highest ADR means more revenue.</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9) 2016 year had the highest number of bookings and bookings were 42313.</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10) City hotel has higher waiting time means city hotel is the busier hotel.</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11) GDS distribution channel contributed most in ADR in city hotels but no contribution in the resort hotel.</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12) Optimal stay length in both hotel types is less than 7 days.</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13) Repeated guests do not cancel their bookings but not repeated guests cancel.</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14) If the number of people is more then ADR also increases means revenue increases.</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15) </a:t>
            </a:r>
            <a:r>
              <a:rPr lang="en-US" i="0" dirty="0" err="1">
                <a:solidFill>
                  <a:srgbClr val="212121"/>
                </a:solidFill>
                <a:effectLst/>
                <a:latin typeface="Times New Roman" panose="02020603050405020304" pitchFamily="18" charset="0"/>
                <a:cs typeface="Times New Roman" panose="02020603050405020304" pitchFamily="18" charset="0"/>
              </a:rPr>
              <a:t>arrival_date_year</a:t>
            </a:r>
            <a:r>
              <a:rPr lang="en-US" i="0" dirty="0">
                <a:solidFill>
                  <a:srgbClr val="212121"/>
                </a:solidFill>
                <a:effectLst/>
                <a:latin typeface="Times New Roman" panose="02020603050405020304" pitchFamily="18" charset="0"/>
                <a:cs typeface="Times New Roman" panose="02020603050405020304" pitchFamily="18" charset="0"/>
              </a:rPr>
              <a:t> and </a:t>
            </a:r>
            <a:r>
              <a:rPr lang="en-US" i="0" dirty="0" err="1">
                <a:solidFill>
                  <a:srgbClr val="212121"/>
                </a:solidFill>
                <a:effectLst/>
                <a:latin typeface="Times New Roman" panose="02020603050405020304" pitchFamily="18" charset="0"/>
                <a:cs typeface="Times New Roman" panose="02020603050405020304" pitchFamily="18" charset="0"/>
              </a:rPr>
              <a:t>arrival_date_week_number</a:t>
            </a:r>
            <a:r>
              <a:rPr lang="en-US" i="0" dirty="0">
                <a:solidFill>
                  <a:srgbClr val="212121"/>
                </a:solidFill>
                <a:effectLst/>
                <a:latin typeface="Times New Roman" panose="02020603050405020304" pitchFamily="18" charset="0"/>
                <a:cs typeface="Times New Roman" panose="02020603050405020304" pitchFamily="18" charset="0"/>
              </a:rPr>
              <a:t> columns have a negative correlation which is -0.51.</a:t>
            </a:r>
          </a:p>
          <a:p>
            <a:pPr marL="0" indent="0" algn="l">
              <a:buNone/>
            </a:pPr>
            <a:r>
              <a:rPr lang="en-US" i="0" dirty="0">
                <a:solidFill>
                  <a:srgbClr val="212121"/>
                </a:solidFill>
                <a:effectLst/>
                <a:latin typeface="Times New Roman" panose="02020603050405020304" pitchFamily="18" charset="0"/>
                <a:cs typeface="Times New Roman" panose="02020603050405020304" pitchFamily="18" charset="0"/>
              </a:rPr>
              <a:t>16) </a:t>
            </a:r>
            <a:r>
              <a:rPr lang="en-US" i="0" dirty="0" err="1">
                <a:solidFill>
                  <a:srgbClr val="212121"/>
                </a:solidFill>
                <a:effectLst/>
                <a:latin typeface="Times New Roman" panose="02020603050405020304" pitchFamily="18" charset="0"/>
                <a:cs typeface="Times New Roman" panose="02020603050405020304" pitchFamily="18" charset="0"/>
              </a:rPr>
              <a:t>stays_in_weel_nights</a:t>
            </a:r>
            <a:r>
              <a:rPr lang="en-US" i="0" dirty="0">
                <a:solidFill>
                  <a:srgbClr val="212121"/>
                </a:solidFill>
                <a:effectLst/>
                <a:latin typeface="Times New Roman" panose="02020603050405020304" pitchFamily="18" charset="0"/>
                <a:cs typeface="Times New Roman" panose="02020603050405020304" pitchFamily="18" charset="0"/>
              </a:rPr>
              <a:t> and </a:t>
            </a:r>
            <a:r>
              <a:rPr lang="en-US" i="0" dirty="0" err="1">
                <a:solidFill>
                  <a:srgbClr val="212121"/>
                </a:solidFill>
                <a:effectLst/>
                <a:latin typeface="Times New Roman" panose="02020603050405020304" pitchFamily="18" charset="0"/>
                <a:cs typeface="Times New Roman" panose="02020603050405020304" pitchFamily="18" charset="0"/>
              </a:rPr>
              <a:t>total_stay</a:t>
            </a:r>
            <a:r>
              <a:rPr lang="en-US" i="0" dirty="0">
                <a:solidFill>
                  <a:srgbClr val="212121"/>
                </a:solidFill>
                <a:effectLst/>
                <a:latin typeface="Times New Roman" panose="02020603050405020304" pitchFamily="18" charset="0"/>
                <a:cs typeface="Times New Roman" panose="02020603050405020304" pitchFamily="18" charset="0"/>
              </a:rPr>
              <a:t> columns have a positive correlation which is 0.95.</a:t>
            </a:r>
          </a:p>
          <a:p>
            <a:endParaRPr lang="en-IN" dirty="0"/>
          </a:p>
        </p:txBody>
      </p:sp>
      <p:sp>
        <p:nvSpPr>
          <p:cNvPr id="4" name="Title 1">
            <a:extLst>
              <a:ext uri="{FF2B5EF4-FFF2-40B4-BE49-F238E27FC236}">
                <a16:creationId xmlns:a16="http://schemas.microsoft.com/office/drawing/2014/main" id="{B66BF37A-BAA7-4260-939B-7629818C3070}"/>
              </a:ext>
            </a:extLst>
          </p:cNvPr>
          <p:cNvSpPr>
            <a:spLocks noGrp="1"/>
          </p:cNvSpPr>
          <p:nvPr>
            <p:ph type="title"/>
          </p:nvPr>
        </p:nvSpPr>
        <p:spPr>
          <a:xfrm>
            <a:off x="2185800" y="17930"/>
            <a:ext cx="10095848" cy="627529"/>
          </a:xfrm>
        </p:spPr>
        <p:txBody>
          <a:bodyPr>
            <a:normAutofit fontScale="90000"/>
          </a:bodyPr>
          <a:lstStyle/>
          <a:p>
            <a:r>
              <a:rPr lang="en-US" dirty="0">
                <a:solidFill>
                  <a:srgbClr val="C00000"/>
                </a:solidFill>
                <a:latin typeface="Algerian" panose="04020705040A02060702" pitchFamily="82" charset="0"/>
              </a:rPr>
              <a:t>conclusion:</a:t>
            </a:r>
            <a:endParaRPr lang="en-IN" dirty="0"/>
          </a:p>
        </p:txBody>
      </p:sp>
      <p:pic>
        <p:nvPicPr>
          <p:cNvPr id="5" name="Picture 4">
            <a:extLst>
              <a:ext uri="{FF2B5EF4-FFF2-40B4-BE49-F238E27FC236}">
                <a16:creationId xmlns:a16="http://schemas.microsoft.com/office/drawing/2014/main" id="{3AF2D7C2-BEDF-4A21-8333-9AEB88DDC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283042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F5C-ADAA-4272-8F70-0E3CFF52A025}"/>
              </a:ext>
            </a:extLst>
          </p:cNvPr>
          <p:cNvSpPr>
            <a:spLocks noGrp="1"/>
          </p:cNvSpPr>
          <p:nvPr>
            <p:ph type="title"/>
          </p:nvPr>
        </p:nvSpPr>
        <p:spPr>
          <a:xfrm>
            <a:off x="2422596" y="588251"/>
            <a:ext cx="8911687" cy="792314"/>
          </a:xfrm>
        </p:spPr>
        <p:txBody>
          <a:bodyPr/>
          <a:lstStyle/>
          <a:p>
            <a:r>
              <a:rPr lang="en-US" dirty="0">
                <a:solidFill>
                  <a:srgbClr val="C00000"/>
                </a:solidFill>
                <a:latin typeface="Algerian" panose="04020705040A02060702" pitchFamily="82" charset="0"/>
              </a:rPr>
              <a:t>Problem Statement:</a:t>
            </a:r>
            <a:endParaRPr lang="en-IN"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51E0779-9107-4155-887E-AFCD918DE83D}"/>
              </a:ext>
            </a:extLst>
          </p:cNvPr>
          <p:cNvSpPr>
            <a:spLocks noGrp="1"/>
          </p:cNvSpPr>
          <p:nvPr>
            <p:ph idx="1"/>
          </p:nvPr>
        </p:nvSpPr>
        <p:spPr>
          <a:xfrm>
            <a:off x="2418883" y="1716741"/>
            <a:ext cx="8915400" cy="3424517"/>
          </a:xfrm>
        </p:spPr>
        <p:txBody>
          <a:bodyPr/>
          <a:lstStyle/>
          <a:p>
            <a:pPr algn="l">
              <a:lnSpc>
                <a:spcPct val="150000"/>
              </a:lnSpc>
            </a:pPr>
            <a:r>
              <a:rPr lang="en-US" sz="2000" i="0" dirty="0">
                <a:solidFill>
                  <a:srgbClr val="212121"/>
                </a:solidFill>
                <a:effectLst/>
                <a:latin typeface="Times New Roman" panose="02020603050405020304" pitchFamily="18" charset="0"/>
                <a:cs typeface="Times New Roman" panose="02020603050405020304" pitchFamily="18" charset="0"/>
              </a:rPr>
              <a:t>In this project </a:t>
            </a:r>
            <a:r>
              <a:rPr lang="en-US" sz="2000" dirty="0">
                <a:solidFill>
                  <a:srgbClr val="212121"/>
                </a:solidFill>
                <a:latin typeface="Times New Roman" panose="02020603050405020304" pitchFamily="18" charset="0"/>
                <a:cs typeface="Times New Roman" panose="02020603050405020304" pitchFamily="18" charset="0"/>
              </a:rPr>
              <a:t>I am</a:t>
            </a:r>
            <a:r>
              <a:rPr lang="en-US" sz="2000" i="0" dirty="0">
                <a:solidFill>
                  <a:srgbClr val="212121"/>
                </a:solidFill>
                <a:effectLst/>
                <a:latin typeface="Times New Roman" panose="02020603050405020304" pitchFamily="18" charset="0"/>
                <a:cs typeface="Times New Roman" panose="02020603050405020304" pitchFamily="18" charset="0"/>
              </a:rPr>
              <a:t> going to analyze Hotel Booking dataset. This dataset contains information of city hotel and resort hotel, and includes information of booking time, length of stay, number of adults, children and/or babies, also have information of available parking space, among other thing.</a:t>
            </a:r>
          </a:p>
          <a:p>
            <a:pPr algn="l">
              <a:lnSpc>
                <a:spcPct val="150000"/>
              </a:lnSpc>
            </a:pPr>
            <a:r>
              <a:rPr lang="en-US" sz="2000" i="0" dirty="0">
                <a:solidFill>
                  <a:srgbClr val="212121"/>
                </a:solidFill>
                <a:effectLst/>
                <a:latin typeface="Times New Roman" panose="02020603050405020304" pitchFamily="18" charset="0"/>
                <a:cs typeface="Times New Roman" panose="02020603050405020304" pitchFamily="18" charset="0"/>
              </a:rPr>
              <a:t>The objective of this project is explore and analyze the data to discover important factors that govern the booking.</a:t>
            </a:r>
          </a:p>
          <a:p>
            <a:pPr marL="0" indent="0">
              <a:buNone/>
            </a:pPr>
            <a:endParaRPr lang="en-IN" dirty="0"/>
          </a:p>
        </p:txBody>
      </p:sp>
      <p:pic>
        <p:nvPicPr>
          <p:cNvPr id="4" name="Picture 3">
            <a:extLst>
              <a:ext uri="{FF2B5EF4-FFF2-40B4-BE49-F238E27FC236}">
                <a16:creationId xmlns:a16="http://schemas.microsoft.com/office/drawing/2014/main" id="{0A39655D-D021-48B9-A864-B9D228BA8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294086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F5C-ADAA-4272-8F70-0E3CFF52A025}"/>
              </a:ext>
            </a:extLst>
          </p:cNvPr>
          <p:cNvSpPr>
            <a:spLocks noGrp="1"/>
          </p:cNvSpPr>
          <p:nvPr>
            <p:ph type="title"/>
          </p:nvPr>
        </p:nvSpPr>
        <p:spPr>
          <a:xfrm>
            <a:off x="2422596" y="588251"/>
            <a:ext cx="8911687" cy="792314"/>
          </a:xfrm>
        </p:spPr>
        <p:txBody>
          <a:bodyPr/>
          <a:lstStyle/>
          <a:p>
            <a:r>
              <a:rPr lang="en-US" dirty="0">
                <a:solidFill>
                  <a:srgbClr val="C00000"/>
                </a:solidFill>
                <a:latin typeface="Algerian" panose="04020705040A02060702" pitchFamily="82" charset="0"/>
              </a:rPr>
              <a:t>Work Flow:</a:t>
            </a:r>
            <a:endParaRPr lang="en-IN"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51E0779-9107-4155-887E-AFCD918DE83D}"/>
              </a:ext>
            </a:extLst>
          </p:cNvPr>
          <p:cNvSpPr>
            <a:spLocks noGrp="1"/>
          </p:cNvSpPr>
          <p:nvPr>
            <p:ph idx="1"/>
          </p:nvPr>
        </p:nvSpPr>
        <p:spPr>
          <a:xfrm>
            <a:off x="2418883" y="1380565"/>
            <a:ext cx="8915400" cy="5091953"/>
          </a:xfrm>
        </p:spPr>
        <p:txBody>
          <a:bodyPr>
            <a:normAutofit fontScale="92500" lnSpcReduction="10000"/>
          </a:bodyPr>
          <a:lstStyle/>
          <a:p>
            <a:pPr algn="l">
              <a:lnSpc>
                <a:spcPct val="150000"/>
              </a:lnSpc>
            </a:pPr>
            <a:r>
              <a:rPr lang="en-US" sz="2000" dirty="0">
                <a:solidFill>
                  <a:srgbClr val="212121"/>
                </a:solidFill>
                <a:latin typeface="Times New Roman" panose="02020603050405020304" pitchFamily="18" charset="0"/>
                <a:cs typeface="Times New Roman" panose="02020603050405020304" pitchFamily="18" charset="0"/>
              </a:rPr>
              <a:t>I</a:t>
            </a:r>
            <a:r>
              <a:rPr lang="en-US" sz="2000" i="0" dirty="0">
                <a:solidFill>
                  <a:srgbClr val="212121"/>
                </a:solidFill>
                <a:effectLst/>
                <a:latin typeface="Times New Roman" panose="02020603050405020304" pitchFamily="18" charset="0"/>
                <a:cs typeface="Times New Roman" panose="02020603050405020304" pitchFamily="18" charset="0"/>
              </a:rPr>
              <a:t> divide my workflow into 3 steps.</a:t>
            </a:r>
          </a:p>
          <a:p>
            <a:pPr marL="0" indent="0" algn="l">
              <a:lnSpc>
                <a:spcPct val="150000"/>
              </a:lnSpc>
              <a:buNone/>
            </a:pPr>
            <a:endParaRPr lang="en-US" sz="200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sz="2000" dirty="0">
              <a:solidFill>
                <a:srgbClr val="212121"/>
              </a:solidFill>
              <a:latin typeface="Times New Roman" panose="02020603050405020304" pitchFamily="18" charset="0"/>
              <a:cs typeface="Times New Roman" panose="02020603050405020304" pitchFamily="18" charset="0"/>
            </a:endParaRPr>
          </a:p>
          <a:p>
            <a:pPr marL="0" indent="0">
              <a:buNone/>
            </a:pPr>
            <a:endParaRPr lang="en-IN" sz="2000" dirty="0">
              <a:solidFill>
                <a:srgbClr val="212121"/>
              </a:solidFill>
              <a:latin typeface="Times New Roman" panose="02020603050405020304" pitchFamily="18" charset="0"/>
              <a:cs typeface="Times New Roman" panose="02020603050405020304" pitchFamily="18" charset="0"/>
            </a:endParaRPr>
          </a:p>
          <a:p>
            <a:pPr marL="0" indent="0">
              <a:buNone/>
            </a:pPr>
            <a:endParaRPr lang="en-US" sz="200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rgbClr val="212121"/>
                </a:solidFill>
                <a:latin typeface="Times New Roman" panose="02020603050405020304" pitchFamily="18" charset="0"/>
                <a:cs typeface="Times New Roman" panose="02020603050405020304" pitchFamily="18" charset="0"/>
              </a:rPr>
              <a:t> </a:t>
            </a:r>
            <a:r>
              <a:rPr lang="en-IN" sz="2000" b="1" dirty="0">
                <a:solidFill>
                  <a:srgbClr val="212121"/>
                </a:solidFill>
                <a:latin typeface="Times New Roman" panose="02020603050405020304" pitchFamily="18" charset="0"/>
                <a:cs typeface="Times New Roman" panose="02020603050405020304" pitchFamily="18" charset="0"/>
              </a:rPr>
              <a:t>EDA is divided into 3 analysis:</a:t>
            </a:r>
          </a:p>
          <a:p>
            <a:pPr marL="0" indent="0">
              <a:buNone/>
            </a:pPr>
            <a:r>
              <a:rPr lang="en-IN" sz="2000" dirty="0">
                <a:solidFill>
                  <a:srgbClr val="212121"/>
                </a:solidFill>
                <a:latin typeface="Times New Roman" panose="02020603050405020304" pitchFamily="18" charset="0"/>
                <a:cs typeface="Times New Roman" panose="02020603050405020304" pitchFamily="18" charset="0"/>
              </a:rPr>
              <a:t>	</a:t>
            </a:r>
            <a:r>
              <a:rPr lang="en-IN" sz="2000" b="1" dirty="0">
                <a:solidFill>
                  <a:srgbClr val="212121"/>
                </a:solidFill>
                <a:latin typeface="Times New Roman" panose="02020603050405020304" pitchFamily="18" charset="0"/>
                <a:cs typeface="Times New Roman" panose="02020603050405020304" pitchFamily="18" charset="0"/>
              </a:rPr>
              <a:t>1) Univariate Analysis: </a:t>
            </a:r>
            <a:r>
              <a:rPr lang="en-IN" sz="2000" dirty="0">
                <a:solidFill>
                  <a:srgbClr val="212121"/>
                </a:solidFill>
                <a:latin typeface="Times New Roman" panose="02020603050405020304" pitchFamily="18" charset="0"/>
                <a:cs typeface="Times New Roman" panose="02020603050405020304" pitchFamily="18" charset="0"/>
              </a:rPr>
              <a:t>Here I am analysing only one variable.</a:t>
            </a:r>
          </a:p>
          <a:p>
            <a:pPr marL="0" indent="0">
              <a:buNone/>
            </a:pPr>
            <a:r>
              <a:rPr lang="en-IN" sz="2000" dirty="0">
                <a:solidFill>
                  <a:srgbClr val="212121"/>
                </a:solidFill>
                <a:latin typeface="Times New Roman" panose="02020603050405020304" pitchFamily="18" charset="0"/>
                <a:cs typeface="Times New Roman" panose="02020603050405020304" pitchFamily="18" charset="0"/>
              </a:rPr>
              <a:t>	</a:t>
            </a:r>
            <a:r>
              <a:rPr lang="en-IN" sz="2000" b="1" dirty="0">
                <a:solidFill>
                  <a:srgbClr val="212121"/>
                </a:solidFill>
                <a:latin typeface="Times New Roman" panose="02020603050405020304" pitchFamily="18" charset="0"/>
                <a:cs typeface="Times New Roman" panose="02020603050405020304" pitchFamily="18" charset="0"/>
              </a:rPr>
              <a:t>2) Bivariate Analysis: </a:t>
            </a:r>
            <a:r>
              <a:rPr lang="en-IN" sz="2000" dirty="0">
                <a:solidFill>
                  <a:srgbClr val="212121"/>
                </a:solidFill>
                <a:latin typeface="Times New Roman" panose="02020603050405020304" pitchFamily="18" charset="0"/>
                <a:cs typeface="Times New Roman" panose="02020603050405020304" pitchFamily="18" charset="0"/>
              </a:rPr>
              <a:t>Here I am analysing two variables and their relationship.</a:t>
            </a:r>
          </a:p>
          <a:p>
            <a:pPr marL="0" indent="0">
              <a:buNone/>
            </a:pPr>
            <a:r>
              <a:rPr lang="en-IN" sz="2000" dirty="0">
                <a:solidFill>
                  <a:srgbClr val="212121"/>
                </a:solidFill>
                <a:latin typeface="Times New Roman" panose="02020603050405020304" pitchFamily="18" charset="0"/>
                <a:cs typeface="Times New Roman" panose="02020603050405020304" pitchFamily="18" charset="0"/>
              </a:rPr>
              <a:t>	</a:t>
            </a:r>
            <a:r>
              <a:rPr lang="en-IN" sz="2000" b="1" dirty="0">
                <a:solidFill>
                  <a:srgbClr val="212121"/>
                </a:solidFill>
                <a:latin typeface="Times New Roman" panose="02020603050405020304" pitchFamily="18" charset="0"/>
                <a:cs typeface="Times New Roman" panose="02020603050405020304" pitchFamily="18" charset="0"/>
              </a:rPr>
              <a:t>3) Multivariate Analysis: </a:t>
            </a:r>
            <a:r>
              <a:rPr lang="en-IN" sz="2000" dirty="0">
                <a:solidFill>
                  <a:srgbClr val="212121"/>
                </a:solidFill>
                <a:latin typeface="Times New Roman" panose="02020603050405020304" pitchFamily="18" charset="0"/>
                <a:cs typeface="Times New Roman" panose="02020603050405020304" pitchFamily="18" charset="0"/>
              </a:rPr>
              <a:t>Here I am analysing more than two variables.</a:t>
            </a:r>
          </a:p>
          <a:p>
            <a:pPr marL="0" indent="0">
              <a:buNone/>
            </a:pPr>
            <a:endParaRPr lang="en-IN" sz="2000" dirty="0">
              <a:solidFill>
                <a:srgbClr val="212121"/>
              </a:solidFill>
              <a:latin typeface="Times New Roman" panose="02020603050405020304" pitchFamily="18" charset="0"/>
              <a:cs typeface="Times New Roman" panose="02020603050405020304" pitchFamily="18" charset="0"/>
            </a:endParaRPr>
          </a:p>
          <a:p>
            <a:pPr marL="0" indent="0">
              <a:buNone/>
            </a:pPr>
            <a:endParaRPr lang="en-IN" sz="2000" dirty="0">
              <a:solidFill>
                <a:srgbClr val="212121"/>
              </a:solidFill>
              <a:latin typeface="Times New Roman" panose="02020603050405020304" pitchFamily="18" charset="0"/>
              <a:cs typeface="Times New Roman" panose="02020603050405020304" pitchFamily="18" charset="0"/>
            </a:endParaRPr>
          </a:p>
          <a:p>
            <a:pPr marL="0" indent="0">
              <a:buNone/>
            </a:pPr>
            <a:r>
              <a:rPr lang="en-IN" sz="2000" dirty="0">
                <a:solidFill>
                  <a:srgbClr val="212121"/>
                </a:solidFill>
                <a:latin typeface="Times New Roman" panose="02020603050405020304" pitchFamily="18" charset="0"/>
                <a:cs typeface="Times New Roman" panose="02020603050405020304" pitchFamily="18" charset="0"/>
              </a:rPr>
              <a:t>	</a:t>
            </a:r>
          </a:p>
        </p:txBody>
      </p:sp>
      <p:sp>
        <p:nvSpPr>
          <p:cNvPr id="7" name="Arrow: Pentagon 6">
            <a:extLst>
              <a:ext uri="{FF2B5EF4-FFF2-40B4-BE49-F238E27FC236}">
                <a16:creationId xmlns:a16="http://schemas.microsoft.com/office/drawing/2014/main" id="{CAFA0B7B-A0B4-4DE4-AEC2-ED752AE6BA7B}"/>
              </a:ext>
            </a:extLst>
          </p:cNvPr>
          <p:cNvSpPr/>
          <p:nvPr/>
        </p:nvSpPr>
        <p:spPr>
          <a:xfrm>
            <a:off x="2716306" y="2106706"/>
            <a:ext cx="2483223" cy="1322294"/>
          </a:xfrm>
          <a:prstGeom prst="homePlat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Collection and Understanding</a:t>
            </a:r>
            <a:endParaRPr lang="en-IN" dirty="0"/>
          </a:p>
        </p:txBody>
      </p:sp>
      <p:sp>
        <p:nvSpPr>
          <p:cNvPr id="10" name="Arrow: Pentagon 9">
            <a:extLst>
              <a:ext uri="{FF2B5EF4-FFF2-40B4-BE49-F238E27FC236}">
                <a16:creationId xmlns:a16="http://schemas.microsoft.com/office/drawing/2014/main" id="{88A423D8-07CE-4389-B92B-349637557252}"/>
              </a:ext>
            </a:extLst>
          </p:cNvPr>
          <p:cNvSpPr/>
          <p:nvPr/>
        </p:nvSpPr>
        <p:spPr>
          <a:xfrm>
            <a:off x="5565961" y="2106706"/>
            <a:ext cx="2483223" cy="132229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and Manipulation</a:t>
            </a:r>
            <a:endParaRPr lang="en-IN" dirty="0"/>
          </a:p>
        </p:txBody>
      </p:sp>
      <p:sp>
        <p:nvSpPr>
          <p:cNvPr id="11" name="Arrow: Pentagon 10">
            <a:extLst>
              <a:ext uri="{FF2B5EF4-FFF2-40B4-BE49-F238E27FC236}">
                <a16:creationId xmlns:a16="http://schemas.microsoft.com/office/drawing/2014/main" id="{20D8A51C-6C1A-4FCD-B66D-407ADE2D303A}"/>
              </a:ext>
            </a:extLst>
          </p:cNvPr>
          <p:cNvSpPr/>
          <p:nvPr/>
        </p:nvSpPr>
        <p:spPr>
          <a:xfrm>
            <a:off x="8415617" y="2106706"/>
            <a:ext cx="2483223" cy="132229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Analysis(EDA)</a:t>
            </a:r>
            <a:endParaRPr lang="en-IN" dirty="0"/>
          </a:p>
        </p:txBody>
      </p:sp>
      <p:pic>
        <p:nvPicPr>
          <p:cNvPr id="8" name="Picture 7">
            <a:extLst>
              <a:ext uri="{FF2B5EF4-FFF2-40B4-BE49-F238E27FC236}">
                <a16:creationId xmlns:a16="http://schemas.microsoft.com/office/drawing/2014/main" id="{01FC5CB4-34EA-4AEC-982B-EF055CF08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94144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6956-ACD0-4A6A-A536-BEA5CD1280A4}"/>
              </a:ext>
            </a:extLst>
          </p:cNvPr>
          <p:cNvSpPr>
            <a:spLocks noGrp="1"/>
          </p:cNvSpPr>
          <p:nvPr>
            <p:ph type="title"/>
          </p:nvPr>
        </p:nvSpPr>
        <p:spPr>
          <a:xfrm>
            <a:off x="2521208" y="265522"/>
            <a:ext cx="8911687" cy="899890"/>
          </a:xfrm>
        </p:spPr>
        <p:txBody>
          <a:bodyPr/>
          <a:lstStyle/>
          <a:p>
            <a:r>
              <a:rPr lang="en-US" dirty="0">
                <a:solidFill>
                  <a:srgbClr val="C00000"/>
                </a:solidFill>
                <a:latin typeface="Algerian" panose="04020705040A02060702" pitchFamily="82" charset="0"/>
              </a:rPr>
              <a:t>Data collection and understanding:</a:t>
            </a:r>
            <a:endParaRPr lang="en-IN" dirty="0"/>
          </a:p>
        </p:txBody>
      </p:sp>
      <p:sp>
        <p:nvSpPr>
          <p:cNvPr id="3" name="Content Placeholder 2">
            <a:extLst>
              <a:ext uri="{FF2B5EF4-FFF2-40B4-BE49-F238E27FC236}">
                <a16:creationId xmlns:a16="http://schemas.microsoft.com/office/drawing/2014/main" id="{485F3459-2293-4245-9EBF-28B16B30CCD1}"/>
              </a:ext>
            </a:extLst>
          </p:cNvPr>
          <p:cNvSpPr>
            <a:spLocks noGrp="1"/>
          </p:cNvSpPr>
          <p:nvPr>
            <p:ph idx="1"/>
          </p:nvPr>
        </p:nvSpPr>
        <p:spPr>
          <a:xfrm>
            <a:off x="2521208" y="1264022"/>
            <a:ext cx="8915400" cy="5328455"/>
          </a:xfrm>
        </p:spPr>
        <p:txBody>
          <a:bodyPr>
            <a:normAutofit/>
          </a:bodyPr>
          <a:lstStyle/>
          <a:p>
            <a:r>
              <a:rPr lang="en-US" dirty="0">
                <a:latin typeface="Times New Roman" panose="02020603050405020304" pitchFamily="18" charset="0"/>
                <a:cs typeface="Times New Roman" panose="02020603050405020304" pitchFamily="18" charset="0"/>
              </a:rPr>
              <a:t>Data collection and understanding are very important. So I have Hotel Booking data. This data contains </a:t>
            </a:r>
            <a:r>
              <a:rPr lang="en-IN" b="1" dirty="0">
                <a:solidFill>
                  <a:srgbClr val="212121"/>
                </a:solidFill>
                <a:latin typeface="Times New Roman" panose="02020603050405020304" pitchFamily="18" charset="0"/>
                <a:cs typeface="Times New Roman" panose="02020603050405020304" pitchFamily="18" charset="0"/>
              </a:rPr>
              <a:t>119390 rows </a:t>
            </a:r>
            <a:r>
              <a:rPr lang="en-IN" dirty="0">
                <a:solidFill>
                  <a:srgbClr val="212121"/>
                </a:solidFill>
                <a:latin typeface="Times New Roman" panose="02020603050405020304" pitchFamily="18" charset="0"/>
                <a:cs typeface="Times New Roman" panose="02020603050405020304" pitchFamily="18" charset="0"/>
              </a:rPr>
              <a:t>and </a:t>
            </a:r>
            <a:r>
              <a:rPr lang="en-IN" b="1" dirty="0">
                <a:solidFill>
                  <a:srgbClr val="212121"/>
                </a:solidFill>
                <a:latin typeface="Times New Roman" panose="02020603050405020304" pitchFamily="18" charset="0"/>
                <a:cs typeface="Times New Roman" panose="02020603050405020304" pitchFamily="18" charset="0"/>
              </a:rPr>
              <a:t>32 columns</a:t>
            </a:r>
            <a:r>
              <a:rPr lang="en-IN" dirty="0">
                <a:solidFill>
                  <a:srgbClr val="212121"/>
                </a:solidFill>
                <a:latin typeface="Times New Roman" panose="02020603050405020304" pitchFamily="18" charset="0"/>
                <a:cs typeface="Times New Roman" panose="02020603050405020304" pitchFamily="18" charset="0"/>
              </a:rPr>
              <a:t>. Let’s understand the columns.</a:t>
            </a:r>
          </a:p>
          <a:p>
            <a:r>
              <a:rPr lang="en-IN" b="1" dirty="0">
                <a:solidFill>
                  <a:srgbClr val="FF0000"/>
                </a:solidFill>
                <a:latin typeface="Times New Roman" panose="02020603050405020304" pitchFamily="18" charset="0"/>
                <a:cs typeface="Times New Roman" panose="02020603050405020304" pitchFamily="18" charset="0"/>
              </a:rPr>
              <a:t>Dataset Description:</a:t>
            </a:r>
          </a:p>
          <a:p>
            <a:pPr>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Hotel : </a:t>
            </a:r>
            <a:r>
              <a:rPr lang="en-IN" dirty="0">
                <a:latin typeface="Times New Roman" panose="02020603050405020304" pitchFamily="18" charset="0"/>
                <a:cs typeface="Times New Roman" panose="02020603050405020304" pitchFamily="18" charset="0"/>
              </a:rPr>
              <a:t>Type of hotel(City or Resort)</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is_canceled</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If the booking was canceled (1) or not (0)</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lead_time</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Number of days before the actual arrival of the guests</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arrival_date_year</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Year of arrival date</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arrival_date_month</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Month of arrival date</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arrival_date_week_number</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Week number of year for arrival date</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arrival_date_day_of_month</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Day of arrival date</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stays_in_weekend_nights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Number of weekend nights (Saturday or Sunday) spent at the hotel by the guests.</a:t>
            </a:r>
          </a:p>
          <a:p>
            <a:pPr>
              <a:buFont typeface="Courier New" panose="02070309020205020404" pitchFamily="49" charset="0"/>
              <a:buChar char="o"/>
            </a:pPr>
            <a:r>
              <a:rPr lang="en-US" b="1" i="0" dirty="0" err="1">
                <a:effectLst/>
                <a:latin typeface="Times New Roman" panose="02020603050405020304" pitchFamily="18" charset="0"/>
                <a:cs typeface="Times New Roman" panose="02020603050405020304" pitchFamily="18" charset="0"/>
              </a:rPr>
              <a:t>stays_in_week_nights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Number of weeknights (Monday to Friday) spent at the hotel by the guests.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51F67C-C1D5-4418-B175-79742ED2E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301045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41C31-69BA-410B-B5F9-726E83379718}"/>
              </a:ext>
            </a:extLst>
          </p:cNvPr>
          <p:cNvSpPr>
            <a:spLocks noGrp="1"/>
          </p:cNvSpPr>
          <p:nvPr>
            <p:ph idx="1"/>
          </p:nvPr>
        </p:nvSpPr>
        <p:spPr>
          <a:xfrm>
            <a:off x="1811870" y="1080847"/>
            <a:ext cx="8915400" cy="6130658"/>
          </a:xfrm>
        </p:spPr>
        <p:txBody>
          <a:bodyPr>
            <a:normAutofit fontScale="70000" lnSpcReduction="20000"/>
          </a:bodyPr>
          <a:lstStyle/>
          <a:p>
            <a:pPr algn="l">
              <a:buFont typeface="Courier New" panose="02070309020205020404" pitchFamily="49" charset="0"/>
              <a:buChar char="o"/>
            </a:pPr>
            <a:r>
              <a:rPr lang="en-US" sz="2900" b="1" i="0" dirty="0">
                <a:effectLst/>
                <a:latin typeface="Times New Roman" panose="02020603050405020304" pitchFamily="18" charset="0"/>
                <a:cs typeface="Times New Roman" panose="02020603050405020304" pitchFamily="18" charset="0"/>
              </a:rPr>
              <a:t>adults :</a:t>
            </a:r>
            <a:r>
              <a:rPr lang="en-US" sz="2900" b="0" i="0" dirty="0">
                <a:effectLst/>
                <a:latin typeface="Times New Roman" panose="02020603050405020304" pitchFamily="18" charset="0"/>
                <a:cs typeface="Times New Roman" panose="02020603050405020304" pitchFamily="18" charset="0"/>
              </a:rPr>
              <a:t> Number of adults among guests</a:t>
            </a:r>
          </a:p>
          <a:p>
            <a:pPr>
              <a:buFont typeface="Courier New" panose="02070309020205020404" pitchFamily="49" charset="0"/>
              <a:buChar char="o"/>
            </a:pPr>
            <a:r>
              <a:rPr lang="en-US" sz="2900" b="1" i="0" dirty="0">
                <a:effectLst/>
                <a:latin typeface="Times New Roman" panose="02020603050405020304" pitchFamily="18" charset="0"/>
                <a:cs typeface="Times New Roman" panose="02020603050405020304" pitchFamily="18" charset="0"/>
              </a:rPr>
              <a:t>children :</a:t>
            </a:r>
            <a:r>
              <a:rPr lang="en-US" sz="2900" b="0" i="0" dirty="0">
                <a:effectLst/>
                <a:latin typeface="Times New Roman" panose="02020603050405020304" pitchFamily="18" charset="0"/>
                <a:cs typeface="Times New Roman" panose="02020603050405020304" pitchFamily="18" charset="0"/>
              </a:rPr>
              <a:t> Number of children among guests</a:t>
            </a:r>
          </a:p>
          <a:p>
            <a:pPr>
              <a:buFont typeface="Courier New" panose="02070309020205020404" pitchFamily="49" charset="0"/>
              <a:buChar char="o"/>
            </a:pPr>
            <a:r>
              <a:rPr lang="en-US" sz="2900" b="1" i="0" dirty="0">
                <a:effectLst/>
                <a:latin typeface="Times New Roman" panose="02020603050405020304" pitchFamily="18" charset="0"/>
                <a:cs typeface="Times New Roman" panose="02020603050405020304" pitchFamily="18" charset="0"/>
              </a:rPr>
              <a:t>babies :</a:t>
            </a:r>
            <a:r>
              <a:rPr lang="en-US" sz="2900" b="0" i="0" dirty="0">
                <a:effectLst/>
                <a:latin typeface="Times New Roman" panose="02020603050405020304" pitchFamily="18" charset="0"/>
                <a:cs typeface="Times New Roman" panose="02020603050405020304" pitchFamily="18" charset="0"/>
              </a:rPr>
              <a:t> Number of babies among guests</a:t>
            </a:r>
          </a:p>
          <a:p>
            <a:pPr>
              <a:buFont typeface="Courier New" panose="02070309020205020404" pitchFamily="49" charset="0"/>
              <a:buChar char="o"/>
            </a:pPr>
            <a:r>
              <a:rPr lang="en-US" sz="2900" b="1" i="0" dirty="0">
                <a:effectLst/>
                <a:latin typeface="Times New Roman" panose="02020603050405020304" pitchFamily="18" charset="0"/>
                <a:cs typeface="Times New Roman" panose="02020603050405020304" pitchFamily="18" charset="0"/>
              </a:rPr>
              <a:t>meal :</a:t>
            </a:r>
            <a:r>
              <a:rPr lang="en-US" sz="2900" b="0" i="0" dirty="0">
                <a:effectLst/>
                <a:latin typeface="Times New Roman" panose="02020603050405020304" pitchFamily="18" charset="0"/>
                <a:cs typeface="Times New Roman" panose="02020603050405020304" pitchFamily="18" charset="0"/>
              </a:rPr>
              <a:t> Type of meal booked</a:t>
            </a:r>
          </a:p>
          <a:p>
            <a:pPr>
              <a:buFont typeface="Courier New" panose="02070309020205020404" pitchFamily="49" charset="0"/>
              <a:buChar char="o"/>
            </a:pPr>
            <a:r>
              <a:rPr lang="en-IN" sz="2900" b="1" i="0" dirty="0">
                <a:effectLst/>
                <a:latin typeface="Times New Roman" panose="02020603050405020304" pitchFamily="18" charset="0"/>
                <a:cs typeface="Times New Roman" panose="02020603050405020304" pitchFamily="18" charset="0"/>
              </a:rPr>
              <a:t>country :</a:t>
            </a:r>
            <a:r>
              <a:rPr lang="en-IN" sz="2900" b="0" i="0" dirty="0">
                <a:effectLst/>
                <a:latin typeface="Times New Roman" panose="02020603050405020304" pitchFamily="18" charset="0"/>
                <a:cs typeface="Times New Roman" panose="02020603050405020304" pitchFamily="18" charset="0"/>
              </a:rPr>
              <a:t> Country of guests</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market_segment</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Designation of the market segment</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distribution_channel</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Name of booking distribution channel</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is_repeated_guest</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If the booking was from a repeated guest (1) or not (0)</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previous_cancellations</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Number of previous bookings that were canceled by the customer prior to the current booking</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previous_bookings_not_canceled</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Number of previous bookings not canceled by the customer prior to the current booking</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reserved_room_type</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Code of room type reserved</a:t>
            </a:r>
          </a:p>
          <a:p>
            <a:pPr>
              <a:buFont typeface="Courier New" panose="02070309020205020404" pitchFamily="49" charset="0"/>
              <a:buChar char="o"/>
            </a:pPr>
            <a:r>
              <a:rPr lang="en-US" sz="2900" b="1" i="0" dirty="0" err="1">
                <a:effectLst/>
                <a:latin typeface="Times New Roman" panose="02020603050405020304" pitchFamily="18" charset="0"/>
                <a:cs typeface="Times New Roman" panose="02020603050405020304" pitchFamily="18" charset="0"/>
              </a:rPr>
              <a:t>assigned_room_type</a:t>
            </a:r>
            <a:r>
              <a:rPr lang="en-US" sz="2900" b="1" i="0" dirty="0">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 Code of room type assigned</a:t>
            </a:r>
          </a:p>
          <a:p>
            <a:pPr marL="0" indent="0">
              <a:buNone/>
            </a:pPr>
            <a:endParaRPr lang="en-US" sz="2300" b="0" i="0" dirty="0">
              <a:effectLst/>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b="0" i="0" dirty="0">
              <a:effectLst/>
              <a:latin typeface="-apple-system"/>
            </a:endParaRPr>
          </a:p>
          <a:p>
            <a:pPr marL="0" indent="0">
              <a:buNone/>
            </a:pPr>
            <a:br>
              <a:rPr lang="en-US" dirty="0"/>
            </a:br>
            <a:br>
              <a:rPr lang="en-US" dirty="0"/>
            </a:br>
            <a:endParaRPr lang="en-US" b="0" i="0" dirty="0">
              <a:effectLst/>
              <a:latin typeface="-apple-system"/>
            </a:endParaRPr>
          </a:p>
        </p:txBody>
      </p:sp>
      <p:pic>
        <p:nvPicPr>
          <p:cNvPr id="4" name="Picture 3">
            <a:extLst>
              <a:ext uri="{FF2B5EF4-FFF2-40B4-BE49-F238E27FC236}">
                <a16:creationId xmlns:a16="http://schemas.microsoft.com/office/drawing/2014/main" id="{D7D8D24E-8D8C-43FE-946E-E5ABFDC06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621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F64FD-BBCE-48AC-B88D-C43FC07162F3}"/>
              </a:ext>
            </a:extLst>
          </p:cNvPr>
          <p:cNvSpPr>
            <a:spLocks noGrp="1"/>
          </p:cNvSpPr>
          <p:nvPr>
            <p:ph idx="1"/>
          </p:nvPr>
        </p:nvSpPr>
        <p:spPr>
          <a:xfrm>
            <a:off x="2589212" y="582706"/>
            <a:ext cx="8915400" cy="5978350"/>
          </a:xfrm>
        </p:spPr>
        <p:txBody>
          <a:bodyPr>
            <a:normAutofit fontScale="85000" lnSpcReduction="10000"/>
          </a:bodyPr>
          <a:lstStyle/>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booking_changes</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Number of changes/amendments made to the booking</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deposit_type</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Type of the deposit made by the guest</a:t>
            </a:r>
          </a:p>
          <a:p>
            <a:pPr>
              <a:lnSpc>
                <a:spcPct val="150000"/>
              </a:lnSpc>
              <a:buFont typeface="Courier New" panose="02070309020205020404" pitchFamily="49" charset="0"/>
              <a:buChar char="o"/>
            </a:pPr>
            <a:r>
              <a:rPr lang="en-US" sz="2100" b="1" i="0" dirty="0">
                <a:effectLst/>
                <a:latin typeface="Times New Roman" panose="02020603050405020304" pitchFamily="18" charset="0"/>
                <a:cs typeface="Times New Roman" panose="02020603050405020304" pitchFamily="18" charset="0"/>
              </a:rPr>
              <a:t>agent :</a:t>
            </a:r>
            <a:r>
              <a:rPr lang="en-US" sz="2100" b="0" i="0" dirty="0">
                <a:effectLst/>
                <a:latin typeface="Times New Roman" panose="02020603050405020304" pitchFamily="18" charset="0"/>
                <a:cs typeface="Times New Roman" panose="02020603050405020304" pitchFamily="18" charset="0"/>
              </a:rPr>
              <a:t> ID of the travel agent who made the booking</a:t>
            </a:r>
          </a:p>
          <a:p>
            <a:pPr>
              <a:lnSpc>
                <a:spcPct val="150000"/>
              </a:lnSpc>
              <a:buFont typeface="Courier New" panose="02070309020205020404" pitchFamily="49" charset="0"/>
              <a:buChar char="o"/>
            </a:pPr>
            <a:r>
              <a:rPr lang="en-US" sz="2100" b="1" i="0" dirty="0">
                <a:effectLst/>
                <a:latin typeface="Times New Roman" panose="02020603050405020304" pitchFamily="18" charset="0"/>
                <a:cs typeface="Times New Roman" panose="02020603050405020304" pitchFamily="18" charset="0"/>
              </a:rPr>
              <a:t>company :</a:t>
            </a:r>
            <a:r>
              <a:rPr lang="en-US" sz="2100" b="0" i="0" dirty="0">
                <a:effectLst/>
                <a:latin typeface="Times New Roman" panose="02020603050405020304" pitchFamily="18" charset="0"/>
                <a:cs typeface="Times New Roman" panose="02020603050405020304" pitchFamily="18" charset="0"/>
              </a:rPr>
              <a:t> ID of the company that made the booking</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days_in_waiting_list</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Number of days the booking was on the waiting list</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customer_type</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Type of customer, assuming one of four categories</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adr</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Average Daily Rate, as defined by dividing the sum of all lodging transactions by the total number of staying nights</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required_car_parking_spaces</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Number of car parking spaces required by the customer</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total_of_special_requests</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Number of special requests made by the customer</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reservation_status</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Reservation status (Canceled, Check-Out or No-Show)</a:t>
            </a:r>
          </a:p>
          <a:p>
            <a:pPr>
              <a:lnSpc>
                <a:spcPct val="150000"/>
              </a:lnSpc>
              <a:buFont typeface="Courier New" panose="02070309020205020404" pitchFamily="49" charset="0"/>
              <a:buChar char="o"/>
            </a:pPr>
            <a:r>
              <a:rPr lang="en-US" sz="2100" b="1" i="0" dirty="0" err="1">
                <a:effectLst/>
                <a:latin typeface="Times New Roman" panose="02020603050405020304" pitchFamily="18" charset="0"/>
                <a:cs typeface="Times New Roman" panose="02020603050405020304" pitchFamily="18" charset="0"/>
              </a:rPr>
              <a:t>reservation_status_date</a:t>
            </a:r>
            <a:r>
              <a:rPr lang="en-US" sz="2100" b="1" i="0" dirty="0">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 Date at which the last reservation status was updated</a:t>
            </a:r>
          </a:p>
          <a:p>
            <a:pPr>
              <a:buFont typeface="Courier New" panose="02070309020205020404" pitchFamily="49" charset="0"/>
              <a:buChar char="o"/>
            </a:pPr>
            <a:endParaRPr lang="en-US" b="0" i="0" dirty="0">
              <a:effectLst/>
              <a:latin typeface="-apple-system"/>
            </a:endParaRP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2BEE03D-850F-4EAC-ABAC-7728987EF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41557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D3AC-0FC1-4BCD-9442-2E91832CF4D3}"/>
              </a:ext>
            </a:extLst>
          </p:cNvPr>
          <p:cNvSpPr>
            <a:spLocks noGrp="1"/>
          </p:cNvSpPr>
          <p:nvPr>
            <p:ph type="title"/>
          </p:nvPr>
        </p:nvSpPr>
        <p:spPr>
          <a:xfrm>
            <a:off x="2592925" y="624110"/>
            <a:ext cx="8911687" cy="801278"/>
          </a:xfrm>
        </p:spPr>
        <p:txBody>
          <a:bodyPr/>
          <a:lstStyle/>
          <a:p>
            <a:r>
              <a:rPr lang="en-US" dirty="0">
                <a:solidFill>
                  <a:srgbClr val="C00000"/>
                </a:solidFill>
                <a:latin typeface="Algerian" panose="04020705040A02060702" pitchFamily="82" charset="0"/>
              </a:rPr>
              <a:t>Data cleaning and manipulation:</a:t>
            </a:r>
            <a:endParaRPr lang="en-IN" dirty="0"/>
          </a:p>
        </p:txBody>
      </p:sp>
      <p:sp>
        <p:nvSpPr>
          <p:cNvPr id="3" name="Content Placeholder 2">
            <a:extLst>
              <a:ext uri="{FF2B5EF4-FFF2-40B4-BE49-F238E27FC236}">
                <a16:creationId xmlns:a16="http://schemas.microsoft.com/office/drawing/2014/main" id="{574A4941-4530-4782-A683-8A07E87AEC70}"/>
              </a:ext>
            </a:extLst>
          </p:cNvPr>
          <p:cNvSpPr>
            <a:spLocks noGrp="1"/>
          </p:cNvSpPr>
          <p:nvPr>
            <p:ph idx="1"/>
          </p:nvPr>
        </p:nvSpPr>
        <p:spPr>
          <a:xfrm>
            <a:off x="2089592" y="1425388"/>
            <a:ext cx="8915400" cy="5020236"/>
          </a:xfrm>
        </p:spPr>
        <p:txBody>
          <a:bodyPr>
            <a:normAutofit fontScale="92500"/>
          </a:bodyPr>
          <a:lstStyle/>
          <a:p>
            <a:pPr>
              <a:lnSpc>
                <a:spcPct val="150000"/>
              </a:lnSpc>
            </a:pPr>
            <a:r>
              <a:rPr lang="en-US" dirty="0">
                <a:latin typeface="Times New Roman" panose="02020603050405020304" pitchFamily="18" charset="0"/>
                <a:cs typeface="Times New Roman" panose="02020603050405020304" pitchFamily="18" charset="0"/>
              </a:rPr>
              <a:t>Given data has </a:t>
            </a:r>
            <a:r>
              <a:rPr lang="en-US" b="1" dirty="0">
                <a:latin typeface="Times New Roman" panose="02020603050405020304" pitchFamily="18" charset="0"/>
                <a:cs typeface="Times New Roman" panose="02020603050405020304" pitchFamily="18" charset="0"/>
              </a:rPr>
              <a:t>31994</a:t>
            </a:r>
            <a:r>
              <a:rPr lang="en-US" dirty="0">
                <a:latin typeface="Times New Roman" panose="02020603050405020304" pitchFamily="18" charset="0"/>
                <a:cs typeface="Times New Roman" panose="02020603050405020304" pitchFamily="18" charset="0"/>
              </a:rPr>
              <a:t> duplicate values. So the duplicate values are dropped by using </a:t>
            </a:r>
            <a:r>
              <a:rPr lang="en-US" b="1" dirty="0" err="1">
                <a:latin typeface="Times New Roman" panose="02020603050405020304" pitchFamily="18" charset="0"/>
                <a:cs typeface="Times New Roman" panose="02020603050405020304" pitchFamily="18" charset="0"/>
              </a:rPr>
              <a:t>drop_duplicates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Data has 4 columns that have missing values and those columns are </a:t>
            </a:r>
            <a:r>
              <a:rPr lang="en-US" b="1" dirty="0">
                <a:latin typeface="Times New Roman" panose="02020603050405020304" pitchFamily="18" charset="0"/>
                <a:cs typeface="Times New Roman" panose="02020603050405020304" pitchFamily="18" charset="0"/>
              </a:rPr>
              <a:t>company(82137)</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agent(12193)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country(452)</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children(4)</a:t>
            </a:r>
            <a:r>
              <a:rPr lang="en-US" dirty="0">
                <a:latin typeface="Times New Roman" panose="02020603050405020304" pitchFamily="18" charset="0"/>
                <a:cs typeface="Times New Roman" panose="02020603050405020304" pitchFamily="18" charset="0"/>
              </a:rPr>
              <a:t>. So the missing values of columns company, agent and children are replaced by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and the missing values of column country are replaced by others by using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fillna</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a:lnSpc>
                <a:spcPct val="150000"/>
              </a:lnSpc>
            </a:pPr>
            <a:r>
              <a:rPr lang="en-US" b="0" i="0" dirty="0">
                <a:solidFill>
                  <a:srgbClr val="212121"/>
                </a:solidFill>
                <a:effectLst/>
                <a:latin typeface="Times New Roman" panose="02020603050405020304" pitchFamily="18" charset="0"/>
                <a:cs typeface="Times New Roman" panose="02020603050405020304" pitchFamily="18" charset="0"/>
              </a:rPr>
              <a:t>There are some rows in data that have the total number of adults, children or babies equal to zero this means there is no booking made. So </a:t>
            </a:r>
            <a:r>
              <a:rPr lang="en-US" dirty="0">
                <a:solidFill>
                  <a:srgbClr val="212121"/>
                </a:solidFill>
                <a:latin typeface="Times New Roman" panose="02020603050405020304" pitchFamily="18" charset="0"/>
                <a:cs typeface="Times New Roman" panose="02020603050405020304" pitchFamily="18" charset="0"/>
              </a:rPr>
              <a:t>I</a:t>
            </a:r>
            <a:r>
              <a:rPr lang="en-US" b="0" i="0" dirty="0">
                <a:solidFill>
                  <a:srgbClr val="212121"/>
                </a:solidFill>
                <a:effectLst/>
                <a:latin typeface="Times New Roman" panose="02020603050405020304" pitchFamily="18" charset="0"/>
                <a:cs typeface="Times New Roman" panose="02020603050405020304" pitchFamily="18" charset="0"/>
              </a:rPr>
              <a:t> remove such rows.</a:t>
            </a:r>
          </a:p>
          <a:p>
            <a:pPr>
              <a:lnSpc>
                <a:spcPct val="150000"/>
              </a:lnSpc>
            </a:pPr>
            <a:r>
              <a:rPr lang="en-US" dirty="0">
                <a:solidFill>
                  <a:srgbClr val="212121"/>
                </a:solidFill>
                <a:latin typeface="Times New Roman" panose="02020603050405020304" pitchFamily="18" charset="0"/>
                <a:cs typeface="Times New Roman" panose="02020603050405020304" pitchFamily="18" charset="0"/>
              </a:rPr>
              <a:t>In the dataset I add 2 important columns and those columns are </a:t>
            </a:r>
            <a:r>
              <a:rPr lang="en-US" b="1" dirty="0">
                <a:solidFill>
                  <a:srgbClr val="212121"/>
                </a:solidFill>
                <a:latin typeface="Times New Roman" panose="02020603050405020304" pitchFamily="18" charset="0"/>
                <a:cs typeface="Times New Roman" panose="02020603050405020304" pitchFamily="18" charset="0"/>
              </a:rPr>
              <a:t>“Total stay” </a:t>
            </a:r>
            <a:r>
              <a:rPr lang="en-US" dirty="0">
                <a:solidFill>
                  <a:srgbClr val="212121"/>
                </a:solidFill>
                <a:latin typeface="Times New Roman" panose="02020603050405020304" pitchFamily="18" charset="0"/>
                <a:cs typeface="Times New Roman" panose="02020603050405020304" pitchFamily="18" charset="0"/>
              </a:rPr>
              <a:t>and </a:t>
            </a:r>
            <a:r>
              <a:rPr lang="en-US" b="1" dirty="0">
                <a:solidFill>
                  <a:srgbClr val="212121"/>
                </a:solidFill>
                <a:latin typeface="Times New Roman" panose="02020603050405020304" pitchFamily="18" charset="0"/>
                <a:cs typeface="Times New Roman" panose="02020603050405020304" pitchFamily="18" charset="0"/>
              </a:rPr>
              <a:t>“Total People”</a:t>
            </a:r>
            <a:r>
              <a:rPr lang="en-US" dirty="0">
                <a:solidFill>
                  <a:srgbClr val="212121"/>
                </a:solidFill>
                <a:latin typeface="Times New Roman" panose="02020603050405020304" pitchFamily="18" charset="0"/>
                <a:cs typeface="Times New Roman" panose="02020603050405020304" pitchFamily="18" charset="0"/>
              </a:rPr>
              <a:t>. For </a:t>
            </a:r>
            <a:r>
              <a:rPr lang="en-US" b="1" dirty="0">
                <a:solidFill>
                  <a:srgbClr val="212121"/>
                </a:solidFill>
                <a:latin typeface="Times New Roman" panose="02020603050405020304" pitchFamily="18" charset="0"/>
                <a:cs typeface="Times New Roman" panose="02020603050405020304" pitchFamily="18" charset="0"/>
              </a:rPr>
              <a:t>total stay </a:t>
            </a:r>
            <a:r>
              <a:rPr lang="en-US" dirty="0">
                <a:solidFill>
                  <a:srgbClr val="212121"/>
                </a:solidFill>
                <a:latin typeface="Times New Roman" panose="02020603050405020304" pitchFamily="18" charset="0"/>
                <a:cs typeface="Times New Roman" panose="02020603050405020304" pitchFamily="18" charset="0"/>
              </a:rPr>
              <a:t>column I add </a:t>
            </a:r>
            <a:r>
              <a:rPr lang="en-US" b="1" dirty="0">
                <a:solidFill>
                  <a:srgbClr val="212121"/>
                </a:solidFill>
                <a:latin typeface="Times New Roman" panose="02020603050405020304" pitchFamily="18" charset="0"/>
                <a:cs typeface="Times New Roman" panose="02020603050405020304" pitchFamily="18" charset="0"/>
              </a:rPr>
              <a:t>‘</a:t>
            </a:r>
            <a:r>
              <a:rPr lang="en-US" b="1" dirty="0" err="1">
                <a:solidFill>
                  <a:srgbClr val="212121"/>
                </a:solidFill>
                <a:latin typeface="Times New Roman" panose="02020603050405020304" pitchFamily="18" charset="0"/>
                <a:cs typeface="Times New Roman" panose="02020603050405020304" pitchFamily="18" charset="0"/>
              </a:rPr>
              <a:t>stays_in_weekend_night</a:t>
            </a:r>
            <a:r>
              <a:rPr lang="en-US" b="1" dirty="0">
                <a:solidFill>
                  <a:srgbClr val="212121"/>
                </a:solidFill>
                <a:latin typeface="Times New Roman" panose="02020603050405020304" pitchFamily="18" charset="0"/>
                <a:cs typeface="Times New Roman" panose="02020603050405020304" pitchFamily="18" charset="0"/>
              </a:rPr>
              <a:t>’ </a:t>
            </a:r>
            <a:r>
              <a:rPr lang="en-US" dirty="0">
                <a:solidFill>
                  <a:srgbClr val="212121"/>
                </a:solidFill>
                <a:latin typeface="Times New Roman" panose="02020603050405020304" pitchFamily="18" charset="0"/>
                <a:cs typeface="Times New Roman" panose="02020603050405020304" pitchFamily="18" charset="0"/>
              </a:rPr>
              <a:t>and </a:t>
            </a:r>
            <a:r>
              <a:rPr lang="en-US" b="1" dirty="0">
                <a:solidFill>
                  <a:srgbClr val="212121"/>
                </a:solidFill>
                <a:latin typeface="Times New Roman" panose="02020603050405020304" pitchFamily="18" charset="0"/>
                <a:cs typeface="Times New Roman" panose="02020603050405020304" pitchFamily="18" charset="0"/>
              </a:rPr>
              <a:t>‘</a:t>
            </a:r>
            <a:r>
              <a:rPr lang="en-US" b="1" dirty="0" err="1">
                <a:solidFill>
                  <a:srgbClr val="212121"/>
                </a:solidFill>
                <a:latin typeface="Times New Roman" panose="02020603050405020304" pitchFamily="18" charset="0"/>
                <a:cs typeface="Times New Roman" panose="02020603050405020304" pitchFamily="18" charset="0"/>
              </a:rPr>
              <a:t>stays_in_week_night</a:t>
            </a:r>
            <a:r>
              <a:rPr lang="en-US" b="1" dirty="0">
                <a:solidFill>
                  <a:srgbClr val="212121"/>
                </a:solidFill>
                <a:latin typeface="Times New Roman" panose="02020603050405020304" pitchFamily="18" charset="0"/>
                <a:cs typeface="Times New Roman" panose="02020603050405020304" pitchFamily="18" charset="0"/>
              </a:rPr>
              <a:t>’ </a:t>
            </a:r>
            <a:r>
              <a:rPr lang="en-US" dirty="0">
                <a:solidFill>
                  <a:srgbClr val="212121"/>
                </a:solidFill>
                <a:latin typeface="Times New Roman" panose="02020603050405020304" pitchFamily="18" charset="0"/>
                <a:cs typeface="Times New Roman" panose="02020603050405020304" pitchFamily="18" charset="0"/>
              </a:rPr>
              <a:t>columns and for </a:t>
            </a:r>
            <a:r>
              <a:rPr lang="en-US" b="1" dirty="0">
                <a:solidFill>
                  <a:srgbClr val="212121"/>
                </a:solidFill>
                <a:latin typeface="Times New Roman" panose="02020603050405020304" pitchFamily="18" charset="0"/>
                <a:cs typeface="Times New Roman" panose="02020603050405020304" pitchFamily="18" charset="0"/>
              </a:rPr>
              <a:t>total people </a:t>
            </a:r>
            <a:r>
              <a:rPr lang="en-US">
                <a:solidFill>
                  <a:srgbClr val="212121"/>
                </a:solidFill>
                <a:latin typeface="Times New Roman" panose="02020603050405020304" pitchFamily="18" charset="0"/>
                <a:cs typeface="Times New Roman" panose="02020603050405020304" pitchFamily="18" charset="0"/>
              </a:rPr>
              <a:t>column I </a:t>
            </a:r>
            <a:r>
              <a:rPr lang="en-US" dirty="0">
                <a:solidFill>
                  <a:srgbClr val="212121"/>
                </a:solidFill>
                <a:latin typeface="Times New Roman" panose="02020603050405020304" pitchFamily="18" charset="0"/>
                <a:cs typeface="Times New Roman" panose="02020603050405020304" pitchFamily="18" charset="0"/>
              </a:rPr>
              <a:t>add </a:t>
            </a:r>
            <a:r>
              <a:rPr lang="en-US" b="1" dirty="0">
                <a:solidFill>
                  <a:srgbClr val="212121"/>
                </a:solidFill>
                <a:latin typeface="Times New Roman" panose="02020603050405020304" pitchFamily="18" charset="0"/>
                <a:cs typeface="Times New Roman" panose="02020603050405020304" pitchFamily="18" charset="0"/>
              </a:rPr>
              <a:t>‘adults’, ’children’, ’babies’ </a:t>
            </a:r>
            <a:r>
              <a:rPr lang="en-US" dirty="0">
                <a:solidFill>
                  <a:srgbClr val="212121"/>
                </a:solidFill>
                <a:latin typeface="Times New Roman" panose="02020603050405020304" pitchFamily="18" charset="0"/>
                <a:cs typeface="Times New Roman" panose="02020603050405020304" pitchFamily="18" charset="0"/>
              </a:rPr>
              <a:t>columns.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A4CA62-0501-4FF5-94E2-AEF720D00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363927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C703-6D11-4563-8ED6-64A1C3F534A3}"/>
              </a:ext>
            </a:extLst>
          </p:cNvPr>
          <p:cNvSpPr>
            <a:spLocks noGrp="1"/>
          </p:cNvSpPr>
          <p:nvPr>
            <p:ph type="title"/>
          </p:nvPr>
        </p:nvSpPr>
        <p:spPr>
          <a:xfrm>
            <a:off x="2490600" y="35857"/>
            <a:ext cx="8911687" cy="657843"/>
          </a:xfrm>
        </p:spPr>
        <p:txBody>
          <a:bodyPr/>
          <a:lstStyle/>
          <a:p>
            <a:r>
              <a:rPr lang="en-US" dirty="0">
                <a:solidFill>
                  <a:srgbClr val="C00000"/>
                </a:solidFill>
                <a:latin typeface="Algerian" panose="04020705040A02060702" pitchFamily="82" charset="0"/>
              </a:rPr>
              <a:t>Eda: Univariate analysis</a:t>
            </a:r>
            <a:endParaRPr lang="en-IN" dirty="0"/>
          </a:p>
        </p:txBody>
      </p:sp>
      <p:pic>
        <p:nvPicPr>
          <p:cNvPr id="5" name="Content Placeholder 4">
            <a:extLst>
              <a:ext uri="{FF2B5EF4-FFF2-40B4-BE49-F238E27FC236}">
                <a16:creationId xmlns:a16="http://schemas.microsoft.com/office/drawing/2014/main" id="{811BD43B-9AE8-4DB0-9C14-144E935E0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384" y="770964"/>
            <a:ext cx="3014214" cy="3065929"/>
          </a:xfrm>
        </p:spPr>
      </p:pic>
      <p:pic>
        <p:nvPicPr>
          <p:cNvPr id="7" name="Picture 6">
            <a:extLst>
              <a:ext uri="{FF2B5EF4-FFF2-40B4-BE49-F238E27FC236}">
                <a16:creationId xmlns:a16="http://schemas.microsoft.com/office/drawing/2014/main" id="{FF55BB92-D7C6-46F4-B927-D9F3C0407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396" y="884086"/>
            <a:ext cx="4634239" cy="3065928"/>
          </a:xfrm>
          <a:prstGeom prst="rect">
            <a:avLst/>
          </a:prstGeom>
        </p:spPr>
      </p:pic>
      <p:pic>
        <p:nvPicPr>
          <p:cNvPr id="9" name="Picture 8">
            <a:extLst>
              <a:ext uri="{FF2B5EF4-FFF2-40B4-BE49-F238E27FC236}">
                <a16:creationId xmlns:a16="http://schemas.microsoft.com/office/drawing/2014/main" id="{A7DC0D30-76A2-4250-9853-179A3BC1A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2093" y="1035723"/>
            <a:ext cx="2845652" cy="2801170"/>
          </a:xfrm>
          <a:prstGeom prst="rect">
            <a:avLst/>
          </a:prstGeom>
        </p:spPr>
      </p:pic>
      <p:sp>
        <p:nvSpPr>
          <p:cNvPr id="10" name="TextBox 9">
            <a:extLst>
              <a:ext uri="{FF2B5EF4-FFF2-40B4-BE49-F238E27FC236}">
                <a16:creationId xmlns:a16="http://schemas.microsoft.com/office/drawing/2014/main" id="{FC429AE0-4E6F-4CB9-A013-AED45DFB0D93}"/>
              </a:ext>
            </a:extLst>
          </p:cNvPr>
          <p:cNvSpPr txBox="1"/>
          <p:nvPr/>
        </p:nvSpPr>
        <p:spPr>
          <a:xfrm>
            <a:off x="1836176" y="4178916"/>
            <a:ext cx="9681882" cy="2523768"/>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buAutoNum type="arabicParenR"/>
            </a:pPr>
            <a:r>
              <a:rPr lang="en-IN" b="1" dirty="0">
                <a:latin typeface="Times New Roman" panose="02020603050405020304" pitchFamily="18" charset="0"/>
                <a:cs typeface="Times New Roman" panose="02020603050405020304" pitchFamily="18" charset="0"/>
              </a:rPr>
              <a:t>City hotel </a:t>
            </a:r>
            <a:r>
              <a:rPr lang="en-IN" dirty="0">
                <a:latin typeface="Times New Roman" panose="02020603050405020304" pitchFamily="18" charset="0"/>
                <a:cs typeface="Times New Roman" panose="02020603050405020304" pitchFamily="18" charset="0"/>
              </a:rPr>
              <a:t>is the most preferred hotel and the percentage is </a:t>
            </a:r>
            <a:r>
              <a:rPr lang="en-IN" b="1" dirty="0">
                <a:latin typeface="Times New Roman" panose="02020603050405020304" pitchFamily="18" charset="0"/>
                <a:cs typeface="Times New Roman" panose="02020603050405020304" pitchFamily="18" charset="0"/>
              </a:rPr>
              <a:t>61.13%</a:t>
            </a:r>
            <a:r>
              <a:rPr lang="en-IN" dirty="0">
                <a:latin typeface="Times New Roman" panose="02020603050405020304" pitchFamily="18" charset="0"/>
                <a:cs typeface="Times New Roman" panose="02020603050405020304" pitchFamily="18" charset="0"/>
              </a:rPr>
              <a:t> means city hotel is the busier hotel type.</a:t>
            </a:r>
          </a:p>
          <a:p>
            <a:pPr marL="342900" indent="-342900">
              <a:buAutoNum type="arabicParenR"/>
            </a:pPr>
            <a:r>
              <a:rPr lang="en-IN" b="1" dirty="0">
                <a:latin typeface="Times New Roman" panose="02020603050405020304" pitchFamily="18" charset="0"/>
                <a:cs typeface="Times New Roman" panose="02020603050405020304" pitchFamily="18" charset="0"/>
              </a:rPr>
              <a:t>Agent no. 9 </a:t>
            </a:r>
            <a:r>
              <a:rPr lang="en-IN" dirty="0">
                <a:latin typeface="Times New Roman" panose="02020603050405020304" pitchFamily="18" charset="0"/>
                <a:cs typeface="Times New Roman" panose="02020603050405020304" pitchFamily="18" charset="0"/>
              </a:rPr>
              <a:t>made the most bookings and the count is </a:t>
            </a:r>
            <a:r>
              <a:rPr lang="en-IN" b="1" dirty="0">
                <a:latin typeface="Times New Roman" panose="02020603050405020304" pitchFamily="18" charset="0"/>
                <a:cs typeface="Times New Roman" panose="02020603050405020304" pitchFamily="18" charset="0"/>
              </a:rPr>
              <a:t>28759</a:t>
            </a:r>
            <a:r>
              <a:rPr lang="en-IN" dirty="0">
                <a:latin typeface="Times New Roman" panose="02020603050405020304" pitchFamily="18" charset="0"/>
                <a:cs typeface="Times New Roman" panose="02020603050405020304" pitchFamily="18" charset="0"/>
              </a:rPr>
              <a:t> means agent no 9 is the most preferred agent for booking.</a:t>
            </a:r>
          </a:p>
          <a:p>
            <a:pPr marL="342900" indent="-342900">
              <a:buAutoNum type="arabicParenR"/>
            </a:pPr>
            <a:r>
              <a:rPr lang="en-IN" dirty="0">
                <a:latin typeface="Times New Roman" panose="02020603050405020304" pitchFamily="18" charset="0"/>
                <a:cs typeface="Times New Roman" panose="02020603050405020304" pitchFamily="18" charset="0"/>
              </a:rPr>
              <a:t>Percentage of repeated guests is very less which is </a:t>
            </a:r>
            <a:r>
              <a:rPr lang="en-IN" b="1" dirty="0">
                <a:latin typeface="Times New Roman" panose="02020603050405020304" pitchFamily="18" charset="0"/>
                <a:cs typeface="Times New Roman" panose="02020603050405020304" pitchFamily="18" charset="0"/>
              </a:rPr>
              <a:t>3.86%</a:t>
            </a:r>
            <a:r>
              <a:rPr lang="en-IN" dirty="0">
                <a:latin typeface="Times New Roman" panose="02020603050405020304" pitchFamily="18" charset="0"/>
                <a:cs typeface="Times New Roman" panose="02020603050405020304" pitchFamily="18" charset="0"/>
              </a:rPr>
              <a:t> means repeated guests do not prefer the same hotel for their stay.</a:t>
            </a:r>
          </a:p>
          <a:p>
            <a:pPr marL="342900" indent="-342900">
              <a:buAutoNum type="arabicParenR"/>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A810AA3-C5BE-4703-95DF-7D095CB3C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30292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ECB1FA3-D2E8-409A-9B14-70C57F1CB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091" y="657843"/>
            <a:ext cx="4731909" cy="2682848"/>
          </a:xfrm>
        </p:spPr>
      </p:pic>
      <p:sp>
        <p:nvSpPr>
          <p:cNvPr id="4" name="Title 1">
            <a:extLst>
              <a:ext uri="{FF2B5EF4-FFF2-40B4-BE49-F238E27FC236}">
                <a16:creationId xmlns:a16="http://schemas.microsoft.com/office/drawing/2014/main" id="{3A268C2B-1FB8-45CA-98F7-4F039D9DE693}"/>
              </a:ext>
            </a:extLst>
          </p:cNvPr>
          <p:cNvSpPr>
            <a:spLocks noGrp="1"/>
          </p:cNvSpPr>
          <p:nvPr>
            <p:ph type="title"/>
          </p:nvPr>
        </p:nvSpPr>
        <p:spPr>
          <a:xfrm>
            <a:off x="2634035" y="34148"/>
            <a:ext cx="8911687" cy="657843"/>
          </a:xfrm>
        </p:spPr>
        <p:txBody>
          <a:bodyPr/>
          <a:lstStyle/>
          <a:p>
            <a:r>
              <a:rPr lang="en-US" dirty="0">
                <a:solidFill>
                  <a:srgbClr val="C00000"/>
                </a:solidFill>
                <a:latin typeface="Algerian" panose="04020705040A02060702" pitchFamily="82" charset="0"/>
              </a:rPr>
              <a:t>Eda: Univariate analysis</a:t>
            </a:r>
            <a:endParaRPr lang="en-IN" dirty="0"/>
          </a:p>
        </p:txBody>
      </p:sp>
      <p:pic>
        <p:nvPicPr>
          <p:cNvPr id="8" name="Picture 7">
            <a:extLst>
              <a:ext uri="{FF2B5EF4-FFF2-40B4-BE49-F238E27FC236}">
                <a16:creationId xmlns:a16="http://schemas.microsoft.com/office/drawing/2014/main" id="{EFE48E48-756E-4D60-AB0B-077D51EE3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858" y="550267"/>
            <a:ext cx="5271488" cy="2790424"/>
          </a:xfrm>
          <a:prstGeom prst="rect">
            <a:avLst/>
          </a:prstGeom>
        </p:spPr>
      </p:pic>
      <p:pic>
        <p:nvPicPr>
          <p:cNvPr id="10" name="Picture 9">
            <a:extLst>
              <a:ext uri="{FF2B5EF4-FFF2-40B4-BE49-F238E27FC236}">
                <a16:creationId xmlns:a16="http://schemas.microsoft.com/office/drawing/2014/main" id="{340D779E-A812-4D76-A476-04360444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154" y="3797035"/>
            <a:ext cx="4817253" cy="2549977"/>
          </a:xfrm>
          <a:prstGeom prst="rect">
            <a:avLst/>
          </a:prstGeom>
        </p:spPr>
      </p:pic>
      <p:sp>
        <p:nvSpPr>
          <p:cNvPr id="12" name="TextBox 11">
            <a:extLst>
              <a:ext uri="{FF2B5EF4-FFF2-40B4-BE49-F238E27FC236}">
                <a16:creationId xmlns:a16="http://schemas.microsoft.com/office/drawing/2014/main" id="{77E4BE20-6989-4357-A8A2-F117EE96442F}"/>
              </a:ext>
            </a:extLst>
          </p:cNvPr>
          <p:cNvSpPr txBox="1"/>
          <p:nvPr/>
        </p:nvSpPr>
        <p:spPr>
          <a:xfrm>
            <a:off x="6402858" y="3675529"/>
            <a:ext cx="5609848" cy="2800767"/>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Conclusion:</a:t>
            </a:r>
          </a:p>
          <a:p>
            <a:pPr marL="342900" indent="-342900">
              <a:buAutoNum type="arabicParenR"/>
            </a:pPr>
            <a:r>
              <a:rPr lang="en-IN" b="1" dirty="0">
                <a:latin typeface="Times New Roman" panose="02020603050405020304" pitchFamily="18" charset="0"/>
                <a:cs typeface="Times New Roman" panose="02020603050405020304" pitchFamily="18" charset="0"/>
              </a:rPr>
              <a:t>Room type A </a:t>
            </a:r>
            <a:r>
              <a:rPr lang="en-IN" dirty="0">
                <a:latin typeface="Times New Roman" panose="02020603050405020304" pitchFamily="18" charset="0"/>
                <a:cs typeface="Times New Roman" panose="02020603050405020304" pitchFamily="18" charset="0"/>
              </a:rPr>
              <a:t>is the most preferred room type and bookings are </a:t>
            </a:r>
            <a:r>
              <a:rPr lang="en-IN" b="1" dirty="0">
                <a:latin typeface="Times New Roman" panose="02020603050405020304" pitchFamily="18" charset="0"/>
                <a:cs typeface="Times New Roman" panose="02020603050405020304" pitchFamily="18" charset="0"/>
              </a:rPr>
              <a:t>46283</a:t>
            </a:r>
            <a:r>
              <a:rPr lang="en-IN" dirty="0">
                <a:latin typeface="Times New Roman" panose="02020603050405020304" pitchFamily="18" charset="0"/>
                <a:cs typeface="Times New Roman" panose="02020603050405020304" pitchFamily="18" charset="0"/>
              </a:rPr>
              <a:t>.</a:t>
            </a:r>
          </a:p>
          <a:p>
            <a:pPr marL="342900" indent="-342900">
              <a:buAutoNum type="arabicParenR"/>
            </a:pPr>
            <a:r>
              <a:rPr lang="en-IN" dirty="0">
                <a:latin typeface="Times New Roman" panose="02020603050405020304" pitchFamily="18" charset="0"/>
                <a:cs typeface="Times New Roman" panose="02020603050405020304" pitchFamily="18" charset="0"/>
              </a:rPr>
              <a:t>Most preferred food type is </a:t>
            </a:r>
            <a:r>
              <a:rPr lang="en-IN" b="1" dirty="0">
                <a:latin typeface="Times New Roman" panose="02020603050405020304" pitchFamily="18" charset="0"/>
                <a:cs typeface="Times New Roman" panose="02020603050405020304" pitchFamily="18" charset="0"/>
              </a:rPr>
              <a:t>BB type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67907 </a:t>
            </a:r>
            <a:r>
              <a:rPr lang="en-IN" dirty="0">
                <a:latin typeface="Times New Roman" panose="02020603050405020304" pitchFamily="18" charset="0"/>
                <a:cs typeface="Times New Roman" panose="02020603050405020304" pitchFamily="18" charset="0"/>
              </a:rPr>
              <a:t>guests preferred BB type food.</a:t>
            </a:r>
          </a:p>
          <a:p>
            <a:pPr marL="342900" indent="-342900">
              <a:buAutoNum type="arabicParenR"/>
            </a:pPr>
            <a:r>
              <a:rPr lang="en-IN" b="1" dirty="0">
                <a:latin typeface="Times New Roman" panose="02020603050405020304" pitchFamily="18" charset="0"/>
                <a:cs typeface="Times New Roman" panose="02020603050405020304" pitchFamily="18" charset="0"/>
              </a:rPr>
              <a:t>August </a:t>
            </a:r>
            <a:r>
              <a:rPr lang="en-IN" dirty="0">
                <a:latin typeface="Times New Roman" panose="02020603050405020304" pitchFamily="18" charset="0"/>
                <a:cs typeface="Times New Roman" panose="02020603050405020304" pitchFamily="18" charset="0"/>
              </a:rPr>
              <a:t>month has a maximum number of bookings and the count is </a:t>
            </a:r>
            <a:r>
              <a:rPr lang="en-IN" b="1" dirty="0">
                <a:latin typeface="Times New Roman" panose="02020603050405020304" pitchFamily="18" charset="0"/>
                <a:cs typeface="Times New Roman" panose="02020603050405020304" pitchFamily="18" charset="0"/>
              </a:rPr>
              <a:t>11242</a:t>
            </a:r>
            <a:r>
              <a:rPr lang="en-IN" dirty="0">
                <a:latin typeface="Times New Roman" panose="02020603050405020304" pitchFamily="18" charset="0"/>
                <a:cs typeface="Times New Roman" panose="02020603050405020304" pitchFamily="18" charset="0"/>
              </a:rPr>
              <a:t> means the august month is the busiest month in the year.</a:t>
            </a:r>
          </a:p>
          <a:p>
            <a:endParaRPr lang="en-IN" dirty="0"/>
          </a:p>
        </p:txBody>
      </p:sp>
      <p:pic>
        <p:nvPicPr>
          <p:cNvPr id="7" name="Picture 6">
            <a:extLst>
              <a:ext uri="{FF2B5EF4-FFF2-40B4-BE49-F238E27FC236}">
                <a16:creationId xmlns:a16="http://schemas.microsoft.com/office/drawing/2014/main" id="{AC36A5A4-7556-4170-996A-2C9327BEA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641" y="156685"/>
            <a:ext cx="1625684" cy="412771"/>
          </a:xfrm>
          <a:prstGeom prst="rect">
            <a:avLst/>
          </a:prstGeom>
        </p:spPr>
      </p:pic>
    </p:spTree>
    <p:extLst>
      <p:ext uri="{BB962C8B-B14F-4D97-AF65-F5344CB8AC3E}">
        <p14:creationId xmlns:p14="http://schemas.microsoft.com/office/powerpoint/2010/main" val="17307242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836</TotalTime>
  <Words>1742</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-apple-system</vt:lpstr>
      <vt:lpstr>Arial</vt:lpstr>
      <vt:lpstr>Bahnschrift Condensed</vt:lpstr>
      <vt:lpstr>Century Gothic</vt:lpstr>
      <vt:lpstr>Courier New</vt:lpstr>
      <vt:lpstr>Elephant</vt:lpstr>
      <vt:lpstr>Times New Roman</vt:lpstr>
      <vt:lpstr>Wingdings</vt:lpstr>
      <vt:lpstr>Wingdings 3</vt:lpstr>
      <vt:lpstr>Wisp</vt:lpstr>
      <vt:lpstr>Capstone Project- I</vt:lpstr>
      <vt:lpstr>Problem Statement:</vt:lpstr>
      <vt:lpstr>Work Flow:</vt:lpstr>
      <vt:lpstr>Data collection and understanding:</vt:lpstr>
      <vt:lpstr>PowerPoint Presentation</vt:lpstr>
      <vt:lpstr>PowerPoint Presentation</vt:lpstr>
      <vt:lpstr>Data cleaning and manipulation:</vt:lpstr>
      <vt:lpstr>Eda: Univariate analysis</vt:lpstr>
      <vt:lpstr>Eda: Univariate analysis</vt:lpstr>
      <vt:lpstr>Eda: Univariate analysis</vt:lpstr>
      <vt:lpstr>Eda: Bivariate and Multivariate analysis</vt:lpstr>
      <vt:lpstr>Eda: Bivariate and Multivariate analysis</vt:lpstr>
      <vt:lpstr>Eda: Bivariate and Multivariate analysis</vt:lpstr>
      <vt:lpstr>Eda: Bivariate and Multivariate analysis</vt:lpstr>
      <vt:lpstr>Business objective: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dc:title>
  <dc:creator>Monika Ransing</dc:creator>
  <cp:lastModifiedBy>Monika Ransing</cp:lastModifiedBy>
  <cp:revision>30</cp:revision>
  <dcterms:created xsi:type="dcterms:W3CDTF">2023-01-29T11:40:38Z</dcterms:created>
  <dcterms:modified xsi:type="dcterms:W3CDTF">2023-02-05T18:32:45Z</dcterms:modified>
</cp:coreProperties>
</file>