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9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FYP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Asstt</a:t>
            </a:r>
            <a:r>
              <a:rPr lang="en-US" dirty="0" smtClean="0"/>
              <a:t>. Prof. Mona Khalid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a user-friendly interface that:</a:t>
            </a:r>
          </a:p>
          <a:p>
            <a:pPr lvl="1"/>
            <a:r>
              <a:rPr lang="en-US" dirty="0"/>
              <a:t>Allows students to interact via text or voice</a:t>
            </a:r>
          </a:p>
          <a:p>
            <a:pPr lvl="1"/>
            <a:r>
              <a:rPr lang="en-US" dirty="0"/>
              <a:t>Displays relevant information and resources </a:t>
            </a:r>
          </a:p>
          <a:p>
            <a:pPr lvl="1"/>
            <a:r>
              <a:rPr lang="en-US" dirty="0"/>
              <a:t>Provides easy access to additional support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NLU and NLP libraries (e.g., NLTK, </a:t>
            </a:r>
            <a:r>
              <a:rPr lang="en-US" dirty="0" err="1"/>
              <a:t>spaCy</a:t>
            </a:r>
            <a:r>
              <a:rPr lang="en-US" dirty="0"/>
              <a:t>, Stanford </a:t>
            </a:r>
            <a:r>
              <a:rPr lang="en-US" dirty="0" err="1"/>
              <a:t>CoreNLP</a:t>
            </a:r>
            <a:r>
              <a:rPr lang="en-US" dirty="0"/>
              <a:t>)</a:t>
            </a:r>
          </a:p>
          <a:p>
            <a:r>
              <a:rPr lang="en-US" dirty="0"/>
              <a:t>Machine Learning frameworks (e.g.,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r>
              <a:rPr lang="en-US" dirty="0" err="1"/>
              <a:t>Chatbot</a:t>
            </a:r>
            <a:r>
              <a:rPr lang="en-US" dirty="0"/>
              <a:t> development platforms (e.g. </a:t>
            </a:r>
            <a:r>
              <a:rPr lang="en-US" dirty="0" err="1"/>
              <a:t>Dialogflow</a:t>
            </a:r>
            <a:r>
              <a:rPr lang="en-US" dirty="0"/>
              <a:t>, Microsoft Bot Framework. Rasa)</a:t>
            </a:r>
          </a:p>
          <a:p>
            <a:r>
              <a:rPr lang="en-US" dirty="0"/>
              <a:t>Integration with institutional databases and APIs</a:t>
            </a:r>
          </a:p>
          <a:p>
            <a:r>
              <a:rPr lang="en-US" dirty="0"/>
              <a:t>Front-end development tools (e.g., HTML, CSS, </a:t>
            </a:r>
            <a:r>
              <a:rPr lang="en-US" dirty="0" err="1"/>
              <a:t>Javascript</a:t>
            </a:r>
            <a:r>
              <a:rPr lang="en-US" dirty="0"/>
              <a:t> for a user-friendly interface)</a:t>
            </a:r>
          </a:p>
          <a:p>
            <a:r>
              <a:rPr lang="en-US" dirty="0"/>
              <a:t>Collaborate with educators, administrators, and students to ensure the </a:t>
            </a:r>
            <a:r>
              <a:rPr lang="en-US" dirty="0" err="1"/>
              <a:t>chatbot</a:t>
            </a:r>
            <a:r>
              <a:rPr lang="en-US" dirty="0"/>
              <a:t> meets the needs of your educational institution.  </a:t>
            </a:r>
          </a:p>
        </p:txBody>
      </p:sp>
    </p:spTree>
    <p:extLst>
      <p:ext uri="{BB962C8B-B14F-4D97-AF65-F5344CB8AC3E}">
        <p14:creationId xmlns:p14="http://schemas.microsoft.com/office/powerpoint/2010/main" val="422736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No.2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6" y="3846051"/>
            <a:ext cx="8564033" cy="95454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EMPLOYEE MANAGEMENT SYSTEM: FROM THE TIME OF APPLICATION TO ASSESSMENT. </a:t>
            </a:r>
            <a:endParaRPr lang="en-US" sz="2800" dirty="0"/>
          </a:p>
          <a:p>
            <a:r>
              <a:rPr lang="en-US" sz="2100" dirty="0"/>
              <a:t>(Customer: HR, Target Department: CS)</a:t>
            </a:r>
          </a:p>
        </p:txBody>
      </p:sp>
    </p:spTree>
    <p:extLst>
      <p:ext uri="{BB962C8B-B14F-4D97-AF65-F5344CB8AC3E}">
        <p14:creationId xmlns:p14="http://schemas.microsoft.com/office/powerpoint/2010/main" val="211087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Developing this Employee Management System will streamline HR processes, enhance efficiency, and improve the overall employee experience in the Computer Sciences department.</a:t>
            </a:r>
          </a:p>
        </p:txBody>
      </p:sp>
    </p:spTree>
    <p:extLst>
      <p:ext uri="{BB962C8B-B14F-4D97-AF65-F5344CB8AC3E}">
        <p14:creationId xmlns:p14="http://schemas.microsoft.com/office/powerpoint/2010/main" val="283373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Modules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US" dirty="0"/>
              <a:t>1. Recruitment and Application Management</a:t>
            </a:r>
            <a:endParaRPr lang="en-US" sz="2000" dirty="0"/>
          </a:p>
          <a:p>
            <a:pPr lvl="0"/>
            <a:r>
              <a:rPr lang="en-US" dirty="0"/>
              <a:t>Job Posting:</a:t>
            </a:r>
            <a:endParaRPr lang="en-US" sz="2000" dirty="0"/>
          </a:p>
          <a:p>
            <a:pPr lvl="1"/>
            <a:r>
              <a:rPr lang="en-US" dirty="0"/>
              <a:t>Create and publish job openings. </a:t>
            </a:r>
            <a:endParaRPr lang="en-US" sz="1800" dirty="0"/>
          </a:p>
          <a:p>
            <a:pPr lvl="1"/>
            <a:r>
              <a:rPr lang="en-US" dirty="0"/>
              <a:t>Integration with job boards and social media platforms.</a:t>
            </a:r>
            <a:endParaRPr lang="en-US" sz="1800" dirty="0"/>
          </a:p>
          <a:p>
            <a:pPr lvl="0"/>
            <a:r>
              <a:rPr lang="en-US" dirty="0"/>
              <a:t>Application Tracking System (ATS):</a:t>
            </a:r>
            <a:endParaRPr lang="en-US" sz="2000" dirty="0"/>
          </a:p>
          <a:p>
            <a:pPr lvl="1"/>
            <a:r>
              <a:rPr lang="en-US" dirty="0"/>
              <a:t>Manage incoming applications.</a:t>
            </a:r>
            <a:endParaRPr lang="en-US" sz="1800" dirty="0"/>
          </a:p>
          <a:p>
            <a:pPr lvl="1"/>
            <a:r>
              <a:rPr lang="en-US" dirty="0"/>
              <a:t>Automated parsing of resumes to extract key information</a:t>
            </a:r>
            <a:r>
              <a:rPr lang="en-US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229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Modules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87600"/>
            <a:ext cx="9601196" cy="3488268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Candidate </a:t>
            </a:r>
            <a:r>
              <a:rPr lang="en-US" sz="2000" dirty="0"/>
              <a:t>Profile Management:</a:t>
            </a:r>
          </a:p>
          <a:p>
            <a:pPr lvl="1"/>
            <a:r>
              <a:rPr lang="en-US" dirty="0"/>
              <a:t>Store and manage candidate information.</a:t>
            </a:r>
          </a:p>
          <a:p>
            <a:pPr lvl="1"/>
            <a:r>
              <a:rPr lang="en-US" dirty="0"/>
              <a:t>Attach resumes, cover letters, and other documents.</a:t>
            </a:r>
          </a:p>
          <a:p>
            <a:pPr lvl="0"/>
            <a:r>
              <a:rPr lang="en-US" sz="2000" dirty="0"/>
              <a:t>Interview Scheduling:</a:t>
            </a:r>
          </a:p>
          <a:p>
            <a:pPr lvl="1"/>
            <a:r>
              <a:rPr lang="en-US" dirty="0"/>
              <a:t>Coordinate interview schedules.</a:t>
            </a:r>
          </a:p>
          <a:p>
            <a:pPr lvl="1"/>
            <a:r>
              <a:rPr lang="en-US" dirty="0"/>
              <a:t>Send automated notifications and reminders to candidates and interviewers.</a:t>
            </a:r>
          </a:p>
          <a:p>
            <a:pPr lvl="0"/>
            <a:r>
              <a:rPr lang="en-US" sz="2000" dirty="0"/>
              <a:t>Evaluation and Scoring:</a:t>
            </a:r>
          </a:p>
          <a:p>
            <a:pPr lvl="1"/>
            <a:r>
              <a:rPr lang="en-US" dirty="0"/>
              <a:t>Standardized evaluation forms for interviewers.</a:t>
            </a:r>
          </a:p>
          <a:p>
            <a:pPr lvl="1"/>
            <a:r>
              <a:rPr lang="en-US" dirty="0"/>
              <a:t>Aggregate scoring and feedback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Document </a:t>
            </a:r>
            <a:r>
              <a:rPr lang="en-US" dirty="0"/>
              <a:t>Collection:</a:t>
            </a:r>
            <a:endParaRPr lang="en-US" sz="2000" dirty="0"/>
          </a:p>
          <a:p>
            <a:pPr lvl="1"/>
            <a:r>
              <a:rPr lang="en-US" dirty="0"/>
              <a:t>Collect necessary documents (ID proof, educational certificates, etc.).</a:t>
            </a:r>
            <a:endParaRPr lang="en-US" sz="1800" dirty="0"/>
          </a:p>
          <a:p>
            <a:pPr lvl="1"/>
            <a:r>
              <a:rPr lang="en-US" dirty="0"/>
              <a:t>E-signature support for documents.</a:t>
            </a:r>
            <a:endParaRPr lang="en-US" sz="1800" dirty="0"/>
          </a:p>
          <a:p>
            <a:pPr lvl="0"/>
            <a:r>
              <a:rPr lang="en-US" dirty="0"/>
              <a:t>Orientation Scheduling:</a:t>
            </a:r>
            <a:endParaRPr lang="en-US" sz="2000" dirty="0"/>
          </a:p>
          <a:p>
            <a:pPr lvl="1"/>
            <a:r>
              <a:rPr lang="en-US" dirty="0"/>
              <a:t>Schedule orientation sessions.</a:t>
            </a:r>
            <a:endParaRPr lang="en-US" sz="1800" dirty="0"/>
          </a:p>
          <a:p>
            <a:pPr lvl="1"/>
            <a:r>
              <a:rPr lang="en-US" dirty="0"/>
              <a:t>Provide access to onboarding materials (videos, presentations, etc.).</a:t>
            </a:r>
            <a:endParaRPr lang="en-US" sz="1800" dirty="0"/>
          </a:p>
          <a:p>
            <a:pPr lvl="0"/>
            <a:r>
              <a:rPr lang="en-US" dirty="0"/>
              <a:t>Task Assignment:</a:t>
            </a:r>
            <a:endParaRPr lang="en-US" sz="2000" dirty="0"/>
          </a:p>
          <a:p>
            <a:pPr lvl="1"/>
            <a:r>
              <a:rPr lang="en-US" dirty="0"/>
              <a:t>Assign initial tasks and responsibilities.</a:t>
            </a:r>
            <a:endParaRPr lang="en-US" sz="1800" dirty="0"/>
          </a:p>
          <a:p>
            <a:pPr lvl="1"/>
            <a:r>
              <a:rPr lang="en-US" dirty="0"/>
              <a:t>Checklist for new hires to complete (setup email, access systems, etc.).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Records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Profile </a:t>
            </a:r>
            <a:r>
              <a:rPr lang="en-US" dirty="0"/>
              <a:t>Management:</a:t>
            </a:r>
            <a:endParaRPr lang="en-US" sz="2000" dirty="0"/>
          </a:p>
          <a:p>
            <a:pPr lvl="1"/>
            <a:r>
              <a:rPr lang="en-US" dirty="0"/>
              <a:t>Maintain detailed employee profiles (personal details, job role, salary, etc.).</a:t>
            </a:r>
            <a:endParaRPr lang="en-US" sz="1800" dirty="0"/>
          </a:p>
          <a:p>
            <a:pPr lvl="1"/>
            <a:r>
              <a:rPr lang="en-US" dirty="0"/>
              <a:t>Document storage (contracts, performance reviews, etc.).</a:t>
            </a:r>
            <a:endParaRPr lang="en-US" sz="1800" dirty="0"/>
          </a:p>
          <a:p>
            <a:pPr lvl="0"/>
            <a:r>
              <a:rPr lang="en-US" dirty="0"/>
              <a:t>Attendance and Leave Management:</a:t>
            </a:r>
            <a:endParaRPr lang="en-US" sz="2000" dirty="0"/>
          </a:p>
          <a:p>
            <a:pPr lvl="1"/>
            <a:r>
              <a:rPr lang="en-US" dirty="0"/>
              <a:t>Track attendance (integration with biometric systems if available).</a:t>
            </a:r>
            <a:endParaRPr lang="en-US" sz="1800" dirty="0"/>
          </a:p>
          <a:p>
            <a:pPr lvl="1"/>
            <a:r>
              <a:rPr lang="en-US" dirty="0"/>
              <a:t>Leave application and approval workflow.</a:t>
            </a:r>
            <a:endParaRPr lang="en-US" sz="1800" dirty="0"/>
          </a:p>
          <a:p>
            <a:pPr lvl="0"/>
            <a:r>
              <a:rPr lang="en-US" dirty="0"/>
              <a:t>Payroll Integration:</a:t>
            </a:r>
            <a:endParaRPr lang="en-US" sz="2000" dirty="0"/>
          </a:p>
          <a:p>
            <a:pPr lvl="1"/>
            <a:r>
              <a:rPr lang="en-US" dirty="0"/>
              <a:t>Calculate and manage payroll.</a:t>
            </a:r>
            <a:endParaRPr lang="en-US" sz="1800" dirty="0"/>
          </a:p>
          <a:p>
            <a:pPr lvl="1"/>
            <a:r>
              <a:rPr lang="en-US" dirty="0"/>
              <a:t>Integration with accounting systems for salary disbursements</a:t>
            </a:r>
            <a:r>
              <a:rPr lang="en-US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985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Goal </a:t>
            </a:r>
            <a:r>
              <a:rPr lang="en-US" dirty="0"/>
              <a:t>Setting:</a:t>
            </a:r>
            <a:endParaRPr lang="en-US" sz="2000" dirty="0"/>
          </a:p>
          <a:p>
            <a:pPr lvl="1"/>
            <a:r>
              <a:rPr lang="en-US" dirty="0"/>
              <a:t>Set individual and team goals.</a:t>
            </a:r>
            <a:endParaRPr lang="en-US" sz="1800" dirty="0"/>
          </a:p>
          <a:p>
            <a:pPr lvl="1"/>
            <a:r>
              <a:rPr lang="en-US" dirty="0"/>
              <a:t>Align goals with department objectives.</a:t>
            </a:r>
            <a:endParaRPr lang="en-US" sz="1800" dirty="0"/>
          </a:p>
          <a:p>
            <a:pPr lvl="0"/>
            <a:r>
              <a:rPr lang="en-US" dirty="0"/>
              <a:t>Performance Reviews:</a:t>
            </a:r>
            <a:endParaRPr lang="en-US" sz="2000" dirty="0"/>
          </a:p>
          <a:p>
            <a:pPr lvl="1"/>
            <a:r>
              <a:rPr lang="en-US" dirty="0"/>
              <a:t>Regular performance reviews and feedback.</a:t>
            </a:r>
            <a:endParaRPr lang="en-US" sz="1800" dirty="0"/>
          </a:p>
          <a:p>
            <a:pPr lvl="1"/>
            <a:r>
              <a:rPr lang="en-US" dirty="0"/>
              <a:t>360-degree feedback from peers, subordinates, and supervisors.</a:t>
            </a:r>
            <a:endParaRPr lang="en-US" sz="1800" dirty="0"/>
          </a:p>
          <a:p>
            <a:pPr lvl="0"/>
            <a:r>
              <a:rPr lang="en-US" dirty="0"/>
              <a:t>Training and Development:</a:t>
            </a:r>
            <a:endParaRPr lang="en-US" sz="2000" dirty="0"/>
          </a:p>
          <a:p>
            <a:pPr lvl="1"/>
            <a:r>
              <a:rPr lang="en-US" dirty="0"/>
              <a:t>Identify training needs and schedule training sessions.</a:t>
            </a:r>
            <a:endParaRPr lang="en-US" sz="1800" dirty="0"/>
          </a:p>
          <a:p>
            <a:pPr lvl="1"/>
            <a:r>
              <a:rPr lang="en-US" dirty="0"/>
              <a:t>Track progress and completion of training programs</a:t>
            </a:r>
            <a:r>
              <a:rPr lang="en-US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688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Continuous </a:t>
            </a:r>
            <a:r>
              <a:rPr lang="en-US" dirty="0"/>
              <a:t>Assessment:</a:t>
            </a:r>
            <a:endParaRPr lang="en-US" sz="2000" dirty="0"/>
          </a:p>
          <a:p>
            <a:pPr lvl="1"/>
            <a:r>
              <a:rPr lang="en-US" dirty="0"/>
              <a:t>Regular assessments based on project performance and skills.</a:t>
            </a:r>
            <a:endParaRPr lang="en-US" sz="1800" dirty="0"/>
          </a:p>
          <a:p>
            <a:pPr lvl="1"/>
            <a:r>
              <a:rPr lang="en-US" dirty="0"/>
              <a:t>Use of KPIs and OKRs to measure performance.</a:t>
            </a:r>
            <a:endParaRPr lang="en-US" sz="1800" dirty="0"/>
          </a:p>
          <a:p>
            <a:pPr lvl="0"/>
            <a:r>
              <a:rPr lang="en-US" dirty="0"/>
              <a:t>Annual Reviews:</a:t>
            </a:r>
            <a:endParaRPr lang="en-US" sz="2000" dirty="0"/>
          </a:p>
          <a:p>
            <a:pPr lvl="1"/>
            <a:r>
              <a:rPr lang="en-US" dirty="0"/>
              <a:t>Comprehensive annual performance reviews.</a:t>
            </a:r>
            <a:endParaRPr lang="en-US" sz="1800" dirty="0"/>
          </a:p>
          <a:p>
            <a:pPr lvl="1"/>
            <a:r>
              <a:rPr lang="en-US" dirty="0"/>
              <a:t>Assessment of achievements, strengths, and areas for improvement.</a:t>
            </a:r>
            <a:endParaRPr lang="en-US" sz="1800" dirty="0"/>
          </a:p>
          <a:p>
            <a:pPr lvl="0"/>
            <a:r>
              <a:rPr lang="en-US" dirty="0"/>
              <a:t>Promotion and Succession Planning:</a:t>
            </a:r>
            <a:endParaRPr lang="en-US" sz="2000" dirty="0"/>
          </a:p>
          <a:p>
            <a:pPr lvl="1"/>
            <a:r>
              <a:rPr lang="en-US" dirty="0"/>
              <a:t>Identify candidates for promotion.</a:t>
            </a:r>
            <a:endParaRPr lang="en-US" sz="1800" dirty="0"/>
          </a:p>
          <a:p>
            <a:pPr lvl="1"/>
            <a:r>
              <a:rPr lang="en-US" dirty="0"/>
              <a:t>Succession planning for critical roles.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Project Idea No.1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Virtual Academic Advisor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 Chabot for educational guidance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Customer: Students Target: 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309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US" dirty="0" smtClean="0"/>
              <a:t>6. Analytics </a:t>
            </a:r>
            <a:r>
              <a:rPr lang="en-US" dirty="0"/>
              <a:t>and Reporting</a:t>
            </a:r>
            <a:endParaRPr lang="en-US" sz="2000" dirty="0"/>
          </a:p>
          <a:p>
            <a:pPr lvl="0"/>
            <a:r>
              <a:rPr lang="en-US" dirty="0"/>
              <a:t>Dashboards:</a:t>
            </a:r>
            <a:endParaRPr lang="en-US" sz="2000" dirty="0"/>
          </a:p>
          <a:p>
            <a:pPr lvl="1"/>
            <a:r>
              <a:rPr lang="en-US" dirty="0"/>
              <a:t>Visual dashboards for HR metrics (hiring, turnover, performance, etc.).</a:t>
            </a:r>
            <a:endParaRPr lang="en-US" sz="1800" dirty="0"/>
          </a:p>
          <a:p>
            <a:pPr lvl="0"/>
            <a:r>
              <a:rPr lang="en-US" dirty="0"/>
              <a:t>Custom Reports:</a:t>
            </a:r>
            <a:endParaRPr lang="en-US" sz="2000" dirty="0"/>
          </a:p>
          <a:p>
            <a:pPr lvl="1"/>
            <a:r>
              <a:rPr lang="en-US" dirty="0"/>
              <a:t>Generate custom reports for different needs (compliance, diversity, etc.).</a:t>
            </a:r>
            <a:endParaRPr lang="en-US" sz="1800" dirty="0"/>
          </a:p>
          <a:p>
            <a:pPr lvl="0"/>
            <a:r>
              <a:rPr lang="en-US" dirty="0"/>
              <a:t>Predictive Analytics:</a:t>
            </a:r>
            <a:endParaRPr lang="en-US" sz="2000" dirty="0"/>
          </a:p>
          <a:p>
            <a:pPr lvl="1"/>
            <a:r>
              <a:rPr lang="en-US" dirty="0"/>
              <a:t>Use data to predict trends (employee turnover, training needs, etc</a:t>
            </a:r>
            <a:r>
              <a:rPr lang="en-US" dirty="0" smtClean="0"/>
              <a:t>.).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178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dirty="0" smtClean="0"/>
              <a:t>7</a:t>
            </a:r>
            <a:r>
              <a:rPr lang="en-US" dirty="0"/>
              <a:t>. Employee Self-Service Portal</a:t>
            </a:r>
            <a:endParaRPr lang="en-US" sz="2000" dirty="0"/>
          </a:p>
          <a:p>
            <a:pPr lvl="0"/>
            <a:r>
              <a:rPr lang="en-US" dirty="0"/>
              <a:t>Profile Updates:</a:t>
            </a:r>
            <a:endParaRPr lang="en-US" sz="2000" dirty="0"/>
          </a:p>
          <a:p>
            <a:pPr lvl="1"/>
            <a:r>
              <a:rPr lang="en-US" dirty="0"/>
              <a:t>Allow employees to update their own profiles.</a:t>
            </a:r>
            <a:endParaRPr lang="en-US" sz="1800" dirty="0"/>
          </a:p>
          <a:p>
            <a:pPr lvl="0"/>
            <a:r>
              <a:rPr lang="en-US" dirty="0"/>
              <a:t>Leave Management:</a:t>
            </a:r>
            <a:endParaRPr lang="en-US" sz="2000" dirty="0"/>
          </a:p>
          <a:p>
            <a:pPr lvl="1"/>
            <a:r>
              <a:rPr lang="en-US" dirty="0"/>
              <a:t>Apply for leave and track leave balances</a:t>
            </a:r>
            <a:r>
              <a:rPr lang="en-US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840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1800" dirty="0"/>
          </a:p>
          <a:p>
            <a:r>
              <a:rPr lang="en-US" dirty="0"/>
              <a:t>8. Communication and Collaboration</a:t>
            </a:r>
            <a:endParaRPr lang="en-US" sz="2000" dirty="0"/>
          </a:p>
          <a:p>
            <a:pPr lvl="0"/>
            <a:r>
              <a:rPr lang="en-US" dirty="0"/>
              <a:t>Internal Messaging:</a:t>
            </a:r>
            <a:endParaRPr lang="en-US" sz="2000" dirty="0"/>
          </a:p>
          <a:p>
            <a:pPr lvl="1"/>
            <a:r>
              <a:rPr lang="en-US" dirty="0"/>
              <a:t>Secure internal messaging system.</a:t>
            </a:r>
            <a:endParaRPr lang="en-US" sz="1800" dirty="0"/>
          </a:p>
          <a:p>
            <a:pPr lvl="0"/>
            <a:r>
              <a:rPr lang="en-US" dirty="0"/>
              <a:t>Announcements:</a:t>
            </a:r>
            <a:endParaRPr lang="en-US" sz="2000" dirty="0"/>
          </a:p>
          <a:p>
            <a:pPr lvl="1"/>
            <a:r>
              <a:rPr lang="en-US" dirty="0"/>
              <a:t>HR announcements and notifications.</a:t>
            </a:r>
            <a:endParaRPr lang="en-US" sz="1800" dirty="0"/>
          </a:p>
          <a:p>
            <a:pPr lvl="0"/>
            <a:r>
              <a:rPr lang="en-US" dirty="0"/>
              <a:t>Feedback and Surveys:</a:t>
            </a:r>
            <a:endParaRPr lang="en-US" sz="2000" dirty="0"/>
          </a:p>
          <a:p>
            <a:pPr lvl="1"/>
            <a:r>
              <a:rPr lang="en-US" dirty="0"/>
              <a:t>Conduct employee satisfaction surveys and gather feedback.</a:t>
            </a:r>
            <a:endParaRPr lang="en-US" sz="1800" dirty="0"/>
          </a:p>
          <a:p>
            <a:pPr lvl="1"/>
            <a:r>
              <a:rPr lang="en-US" dirty="0"/>
              <a:t>User Roles and Permissions</a:t>
            </a:r>
            <a:endParaRPr lang="en-US" sz="1800" dirty="0"/>
          </a:p>
          <a:p>
            <a:pPr lvl="0"/>
            <a:r>
              <a:rPr lang="en-US" dirty="0"/>
              <a:t>HR Admin:</a:t>
            </a:r>
            <a:endParaRPr lang="en-US" sz="2000" dirty="0"/>
          </a:p>
          <a:p>
            <a:pPr lvl="1"/>
            <a:r>
              <a:rPr lang="en-US" dirty="0"/>
              <a:t>Full access to all modules and features</a:t>
            </a:r>
            <a:r>
              <a:rPr lang="en-US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963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smtClean="0"/>
              <a:t>Managers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/>
              <a:t>Access to team-related information and performance management tools.</a:t>
            </a:r>
            <a:endParaRPr lang="en-US" sz="1800" dirty="0"/>
          </a:p>
          <a:p>
            <a:pPr lvl="0"/>
            <a:r>
              <a:rPr lang="en-US" dirty="0"/>
              <a:t>Employees:</a:t>
            </a:r>
            <a:endParaRPr lang="en-US" sz="2000" dirty="0"/>
          </a:p>
          <a:p>
            <a:pPr lvl="1"/>
            <a:r>
              <a:rPr lang="en-US" dirty="0"/>
              <a:t>Limited access to personal profiles and self-service features.</a:t>
            </a:r>
            <a:endParaRPr lang="en-US" sz="1800" dirty="0"/>
          </a:p>
          <a:p>
            <a:pPr lvl="1"/>
            <a:r>
              <a:rPr lang="en-US" dirty="0"/>
              <a:t>Implementation Considerations</a:t>
            </a:r>
            <a:endParaRPr lang="en-US" sz="1800" dirty="0"/>
          </a:p>
          <a:p>
            <a:pPr lvl="0"/>
            <a:r>
              <a:rPr lang="en-US" dirty="0"/>
              <a:t>Integration:</a:t>
            </a:r>
            <a:endParaRPr lang="en-US" sz="2000" dirty="0"/>
          </a:p>
          <a:p>
            <a:pPr lvl="1"/>
            <a:r>
              <a:rPr lang="en-US" dirty="0"/>
              <a:t>Ensure seamless integration with existing systems (ERP, payroll, etc.).</a:t>
            </a:r>
            <a:endParaRPr lang="en-US" sz="1800" dirty="0"/>
          </a:p>
          <a:p>
            <a:pPr lvl="0"/>
            <a:r>
              <a:rPr lang="en-US" dirty="0"/>
              <a:t>Security:</a:t>
            </a:r>
            <a:endParaRPr lang="en-US" sz="2000" dirty="0"/>
          </a:p>
          <a:p>
            <a:pPr lvl="1"/>
            <a:r>
              <a:rPr lang="en-US" dirty="0"/>
              <a:t>Implement robust security measures to protect sensitive data.</a:t>
            </a:r>
            <a:endParaRPr lang="en-US" sz="1800" dirty="0"/>
          </a:p>
          <a:p>
            <a:pPr lvl="0"/>
            <a:r>
              <a:rPr lang="en-US" dirty="0"/>
              <a:t>Scalability:</a:t>
            </a:r>
            <a:endParaRPr lang="en-US" sz="2000" dirty="0"/>
          </a:p>
          <a:p>
            <a:pPr lvl="1"/>
            <a:r>
              <a:rPr lang="en-US" dirty="0"/>
              <a:t>Design the system to handle future growth and increased user load.</a:t>
            </a:r>
            <a:endParaRPr lang="en-US" sz="1800" dirty="0"/>
          </a:p>
          <a:p>
            <a:pPr lvl="0"/>
            <a:r>
              <a:rPr lang="en-US" dirty="0"/>
              <a:t>User Training:</a:t>
            </a:r>
            <a:endParaRPr lang="en-US" sz="2000" dirty="0"/>
          </a:p>
          <a:p>
            <a:r>
              <a:rPr lang="en-US" dirty="0"/>
              <a:t>Provide comprehensive training for HR staff and other users.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4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330699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Frontend</a:t>
            </a:r>
            <a:r>
              <a:rPr lang="en-US" dirty="0"/>
              <a:t>:</a:t>
            </a:r>
          </a:p>
          <a:p>
            <a:r>
              <a:rPr lang="en-US" dirty="0"/>
              <a:t>Web: React.js or Angular</a:t>
            </a:r>
          </a:p>
          <a:p>
            <a:r>
              <a:rPr lang="en-US" dirty="0"/>
              <a:t>Mobile: React Native or Flutter</a:t>
            </a:r>
          </a:p>
          <a:p>
            <a:r>
              <a:rPr lang="en-US" dirty="0"/>
              <a:t>Backend:</a:t>
            </a:r>
          </a:p>
          <a:p>
            <a:r>
              <a:rPr lang="en-US" dirty="0"/>
              <a:t>Node.js with Express or Python with Django/Flask</a:t>
            </a:r>
          </a:p>
          <a:p>
            <a:r>
              <a:rPr lang="en-US" dirty="0"/>
              <a:t>Database:</a:t>
            </a:r>
          </a:p>
          <a:p>
            <a:r>
              <a:rPr lang="en-US" dirty="0"/>
              <a:t>SQL: PostgreSQL or MySQL</a:t>
            </a:r>
          </a:p>
          <a:p>
            <a:r>
              <a:rPr lang="en-US" dirty="0"/>
              <a:t>NoSQL: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4900" y="25781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Cloud Services:</a:t>
            </a:r>
          </a:p>
          <a:p>
            <a:r>
              <a:rPr lang="en-US"/>
              <a:t>AWS, Azure, or Google Cloud for hosting and storage</a:t>
            </a:r>
          </a:p>
          <a:p>
            <a:r>
              <a:rPr lang="en-US"/>
              <a:t>Authentication:</a:t>
            </a:r>
          </a:p>
          <a:p>
            <a:r>
              <a:rPr lang="en-US"/>
              <a:t>OAuth 2.0, JWT, Single Sign-On (SSO)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can ask as many question as he/she can, 24/7 without appointment.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Knowledge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Course selection and planning</a:t>
            </a:r>
          </a:p>
          <a:p>
            <a:pPr lvl="0"/>
            <a:r>
              <a:rPr lang="en-US" dirty="0"/>
              <a:t>Academic requirements and deadlines</a:t>
            </a:r>
          </a:p>
          <a:p>
            <a:pPr lvl="0"/>
            <a:r>
              <a:rPr lang="en-US" dirty="0"/>
              <a:t>Career guidance and exploration</a:t>
            </a:r>
          </a:p>
          <a:p>
            <a:pPr lvl="0"/>
            <a:r>
              <a:rPr lang="en-US" dirty="0"/>
              <a:t>Study tips and resources</a:t>
            </a:r>
          </a:p>
          <a:p>
            <a:pPr lvl="0"/>
            <a:r>
              <a:rPr lang="en-US" dirty="0"/>
              <a:t>Campus life and student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intent identification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Develop the </a:t>
            </a:r>
            <a:r>
              <a:rPr lang="en-US" dirty="0" smtClean="0"/>
              <a:t>Chabot </a:t>
            </a:r>
            <a:r>
              <a:rPr lang="en-US" dirty="0"/>
              <a:t>to understand student queries and identify their intent, such </a:t>
            </a:r>
            <a:r>
              <a:rPr lang="en-US" dirty="0" smtClean="0"/>
              <a:t>as:</a:t>
            </a:r>
          </a:p>
          <a:p>
            <a:pPr lvl="0"/>
            <a:r>
              <a:rPr lang="en-US" dirty="0" smtClean="0"/>
              <a:t>Seeking </a:t>
            </a:r>
            <a:r>
              <a:rPr lang="en-US" dirty="0"/>
              <a:t>information about a specific course.</a:t>
            </a:r>
          </a:p>
          <a:p>
            <a:pPr lvl="0"/>
            <a:r>
              <a:rPr lang="en-US" dirty="0"/>
              <a:t>Asking for study advice</a:t>
            </a:r>
          </a:p>
          <a:p>
            <a:r>
              <a:rPr lang="en-US" dirty="0"/>
              <a:t>Inquiring about campus resources Campus guide</a:t>
            </a:r>
          </a:p>
        </p:txBody>
      </p:sp>
    </p:spTree>
    <p:extLst>
      <p:ext uri="{BB962C8B-B14F-4D97-AF65-F5344CB8AC3E}">
        <p14:creationId xmlns:p14="http://schemas.microsoft.com/office/powerpoint/2010/main" val="12068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Personalized responses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machine learning algorithms to provide personalized responses based on the students</a:t>
            </a:r>
            <a:r>
              <a:rPr lang="en-US" dirty="0" smtClean="0"/>
              <a:t>’:</a:t>
            </a:r>
          </a:p>
          <a:p>
            <a:pPr lvl="1"/>
            <a:r>
              <a:rPr lang="en-US" dirty="0"/>
              <a:t>Academic profile</a:t>
            </a:r>
          </a:p>
          <a:p>
            <a:pPr lvl="1"/>
            <a:r>
              <a:rPr lang="en-US" dirty="0"/>
              <a:t>Interests</a:t>
            </a:r>
          </a:p>
          <a:p>
            <a:pPr lvl="1"/>
            <a:r>
              <a:rPr lang="en-US" dirty="0"/>
              <a:t>Career goals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institutional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SGPA </a:t>
            </a:r>
            <a:r>
              <a:rPr lang="en-US" dirty="0"/>
              <a:t>and CGPA calculation (service)</a:t>
            </a:r>
          </a:p>
          <a:p>
            <a:r>
              <a:rPr lang="en-US" dirty="0"/>
              <a:t>Connect with the institution’s database to access:</a:t>
            </a:r>
          </a:p>
          <a:p>
            <a:pPr lvl="1"/>
            <a:r>
              <a:rPr lang="en-US" dirty="0"/>
              <a:t>Course catalogs</a:t>
            </a:r>
          </a:p>
          <a:p>
            <a:pPr lvl="1"/>
            <a:r>
              <a:rPr lang="en-US" dirty="0"/>
              <a:t>Student records</a:t>
            </a:r>
          </a:p>
          <a:p>
            <a:pPr lvl="1"/>
            <a:r>
              <a:rPr lang="en-US" dirty="0"/>
              <a:t>Campus events and announcements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</a:t>
            </a:r>
            <a:r>
              <a:rPr lang="en-US" dirty="0"/>
              <a:t>Language </a:t>
            </a:r>
            <a:r>
              <a:rPr lang="en-US" dirty="0" smtClean="0"/>
              <a:t>Understanding</a:t>
            </a:r>
            <a:br>
              <a:rPr lang="en-US" dirty="0" smtClean="0"/>
            </a:br>
            <a:r>
              <a:rPr lang="en-US" sz="3600" dirty="0"/>
              <a:t>(NLU)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NLU techniques to enable the </a:t>
            </a:r>
            <a:r>
              <a:rPr lang="en-US" dirty="0" smtClean="0"/>
              <a:t>Chabot </a:t>
            </a:r>
            <a:r>
              <a:rPr lang="en-US" dirty="0"/>
              <a:t>to comprehend</a:t>
            </a:r>
          </a:p>
          <a:p>
            <a:pPr lvl="1"/>
            <a:r>
              <a:rPr lang="en-US" dirty="0"/>
              <a:t>Student queries in natural language</a:t>
            </a:r>
          </a:p>
          <a:p>
            <a:pPr lvl="1"/>
            <a:r>
              <a:rPr lang="en-US" dirty="0"/>
              <a:t>Contextual understanding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8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Dialogue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conversational flow </a:t>
            </a:r>
            <a:r>
              <a:rPr lang="en-US" dirty="0" smtClean="0"/>
              <a:t>that:</a:t>
            </a:r>
            <a:endParaRPr lang="en-US" dirty="0"/>
          </a:p>
          <a:p>
            <a:pPr lvl="1"/>
            <a:r>
              <a:rPr lang="en-US" dirty="0"/>
              <a:t>Welcomes students and introduces the </a:t>
            </a:r>
            <a:r>
              <a:rPr lang="en-US" dirty="0" smtClean="0"/>
              <a:t>Chabot's </a:t>
            </a:r>
            <a:r>
              <a:rPr lang="en-US" dirty="0"/>
              <a:t>capabilities</a:t>
            </a:r>
          </a:p>
          <a:p>
            <a:pPr lvl="1"/>
            <a:r>
              <a:rPr lang="en-US" dirty="0"/>
              <a:t>Asks clarifying questions to understand the student’s needs </a:t>
            </a:r>
          </a:p>
          <a:p>
            <a:pPr lvl="1"/>
            <a:r>
              <a:rPr lang="en-US" dirty="0"/>
              <a:t>Provides relevant information and guidance</a:t>
            </a:r>
          </a:p>
          <a:p>
            <a:pPr lvl="1"/>
            <a:r>
              <a:rPr lang="en-US" dirty="0"/>
              <a:t>Offers follow-up support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430007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974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Garamond</vt:lpstr>
      <vt:lpstr>Organic</vt:lpstr>
      <vt:lpstr>FYP IDEAS</vt:lpstr>
      <vt:lpstr> Project Idea No.1 </vt:lpstr>
      <vt:lpstr>Objectives</vt:lpstr>
      <vt:lpstr>Domain Knowledge:</vt:lpstr>
      <vt:lpstr>User intent identification:</vt:lpstr>
      <vt:lpstr>Personalized responses:</vt:lpstr>
      <vt:lpstr>Integration with institutional data:</vt:lpstr>
      <vt:lpstr>Natural Language Understanding (NLU)</vt:lpstr>
      <vt:lpstr>Dialogue management</vt:lpstr>
      <vt:lpstr>User interface</vt:lpstr>
      <vt:lpstr>Technologies and tools</vt:lpstr>
      <vt:lpstr>Project Idea No.2</vt:lpstr>
      <vt:lpstr>Objectives</vt:lpstr>
      <vt:lpstr>Core Modules and Features</vt:lpstr>
      <vt:lpstr>Core Modules and Features</vt:lpstr>
      <vt:lpstr>Onboarding</vt:lpstr>
      <vt:lpstr>Employee Records Management</vt:lpstr>
      <vt:lpstr>Performance Management</vt:lpstr>
      <vt:lpstr>Assessment and Evaluation</vt:lpstr>
      <vt:lpstr>Advanced Features</vt:lpstr>
      <vt:lpstr>Advanced Features</vt:lpstr>
      <vt:lpstr>Advanced Features</vt:lpstr>
      <vt:lpstr>Advanced Features</vt:lpstr>
      <vt:lpstr>Technology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IDEAS</dc:title>
  <dc:creator>CECOS</dc:creator>
  <cp:lastModifiedBy>CECOS</cp:lastModifiedBy>
  <cp:revision>16</cp:revision>
  <dcterms:created xsi:type="dcterms:W3CDTF">2024-07-03T04:43:52Z</dcterms:created>
  <dcterms:modified xsi:type="dcterms:W3CDTF">2024-07-03T06:07:47Z</dcterms:modified>
</cp:coreProperties>
</file>