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3.xml" ContentType="application/vnd.openxmlformats-officedocument.theme+xml"/>
  <Override PartName="/ppt/slideLayouts/slideLayout19.xml" ContentType="application/vnd.openxmlformats-officedocument.presentationml.slideLayout+xml"/>
  <Override PartName="/ppt/theme/theme14.xml" ContentType="application/vnd.openxmlformats-officedocument.theme+xml"/>
  <Override PartName="/ppt/slideLayouts/slideLayout20.xml" ContentType="application/vnd.openxmlformats-officedocument.presentationml.slideLayout+xml"/>
  <Override PartName="/ppt/theme/theme15.xml" ContentType="application/vnd.openxmlformats-officedocument.theme+xml"/>
  <Override PartName="/ppt/slideLayouts/slideLayout21.xml" ContentType="application/vnd.openxmlformats-officedocument.presentationml.slideLayout+xml"/>
  <Override PartName="/ppt/theme/theme16.xml" ContentType="application/vnd.openxmlformats-officedocument.theme+xml"/>
  <Override PartName="/ppt/slideLayouts/slideLayout22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1" r:id="rId12"/>
    <p:sldMasterId id="2147483675" r:id="rId13"/>
    <p:sldMasterId id="2147483679" r:id="rId14"/>
    <p:sldMasterId id="2147483681" r:id="rId15"/>
    <p:sldMasterId id="2147483683" r:id="rId16"/>
    <p:sldMasterId id="2147483685" r:id="rId17"/>
  </p:sldMasterIdLst>
  <p:notesMasterIdLst>
    <p:notesMasterId r:id="rId22"/>
  </p:notesMasterIdLst>
  <p:sldIdLst>
    <p:sldId id="256" r:id="rId18"/>
    <p:sldId id="258" r:id="rId19"/>
    <p:sldId id="260" r:id="rId20"/>
    <p:sldId id="294" r:id="rId21"/>
  </p:sldIdLst>
  <p:sldSz cx="9144000" cy="5143500" type="screen16x9"/>
  <p:notesSz cx="20104100" cy="113157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kIcTxj9r8/EA9YiliYmGHmJZ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0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F1E8C-1B40-4357-8D08-E26A9E75C34C}" v="609" dt="2023-03-18T08:13:14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66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61" Type="http://customschemas.google.com/relationships/presentationmetadata" Target="metadata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notesMaster" Target="notesMasters/notesMaster1.xml"/><Relationship Id="rId6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:notes"/>
          <p:cNvSpPr txBox="1">
            <a:spLocks noGrp="1"/>
          </p:cNvSpPr>
          <p:nvPr>
            <p:ph type="body" idx="1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0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0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60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60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3"/>
          <p:cNvPicPr preferRelativeResize="0"/>
          <p:nvPr/>
        </p:nvPicPr>
        <p:blipFill rotWithShape="1">
          <a:blip r:embed="rId2">
            <a:alphaModFix/>
          </a:blip>
          <a:srcRect t="1678" b="1678"/>
          <a:stretch/>
        </p:blipFill>
        <p:spPr>
          <a:xfrm>
            <a:off x="7764861" y="463889"/>
            <a:ext cx="1100532" cy="13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4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4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5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5"/>
          <p:cNvSpPr txBox="1">
            <a:spLocks noGrp="1"/>
          </p:cNvSpPr>
          <p:nvPr>
            <p:ph type="body" idx="1"/>
          </p:nvPr>
        </p:nvSpPr>
        <p:spPr>
          <a:xfrm>
            <a:off x="287359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5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8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7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7"/>
          <p:cNvSpPr txBox="1">
            <a:spLocks noGrp="1"/>
          </p:cNvSpPr>
          <p:nvPr>
            <p:ph type="body" idx="1"/>
          </p:nvPr>
        </p:nvSpPr>
        <p:spPr>
          <a:xfrm>
            <a:off x="287359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67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8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8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9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0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4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2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8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2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2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4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4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000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54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54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6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6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000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56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6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8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8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58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  <a:defRPr sz="1000">
                <a:solidFill>
                  <a:srgbClr val="F4F3F9"/>
                </a:solidFill>
              </a:defRPr>
            </a:lvl1pPr>
            <a:lvl2pPr marL="914400" lvl="1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8"/>
          <p:cNvSpPr>
            <a:spLocks noGrp="1"/>
          </p:cNvSpPr>
          <p:nvPr>
            <p:ph type="pic" idx="3"/>
          </p:nvPr>
        </p:nvSpPr>
        <p:spPr>
          <a:xfrm>
            <a:off x="4398264" y="1354933"/>
            <a:ext cx="4745736" cy="316309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Google Shape;1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" name="Google Shape;14;p4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4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41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74345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9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59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6" name="Google Shape;136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9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59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59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9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59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6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" name="Google Shape;150;p6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61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3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>
            <a:off x="293665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0" name="Google Shape;160;p63"/>
          <p:cNvCxnSpPr/>
          <p:nvPr/>
        </p:nvCxnSpPr>
        <p:spPr>
          <a:xfrm>
            <a:off x="4565002" y="4942596"/>
            <a:ext cx="0" cy="127170"/>
          </a:xfrm>
          <a:prstGeom prst="straightConnector1">
            <a:avLst/>
          </a:prstGeom>
          <a:noFill/>
          <a:ln w="9525" cap="flat" cmpd="sng">
            <a:solidFill>
              <a:srgbClr val="80828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63"/>
          <p:cNvSpPr txBox="1"/>
          <p:nvPr/>
        </p:nvSpPr>
        <p:spPr>
          <a:xfrm>
            <a:off x="4299348" y="4942596"/>
            <a:ext cx="300588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7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63" name="Google Shape;163;p63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63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2479" y="4935086"/>
            <a:ext cx="903923" cy="11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3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63"/>
          <p:cNvPicPr preferRelativeResize="0"/>
          <p:nvPr/>
        </p:nvPicPr>
        <p:blipFill rotWithShape="1">
          <a:blip r:embed="rId6">
            <a:alphaModFix/>
          </a:blip>
          <a:srcRect l="5200" t="38871" r="5199" b="38799"/>
          <a:stretch/>
        </p:blipFill>
        <p:spPr>
          <a:xfrm>
            <a:off x="294752" y="4737736"/>
            <a:ext cx="1195187" cy="2978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6"/>
          <p:cNvSpPr txBox="1"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66"/>
          <p:cNvSpPr txBox="1">
            <a:spLocks noGrp="1"/>
          </p:cNvSpPr>
          <p:nvPr>
            <p:ph type="body" idx="1"/>
          </p:nvPr>
        </p:nvSpPr>
        <p:spPr>
          <a:xfrm>
            <a:off x="293665" y="839933"/>
            <a:ext cx="8572737" cy="326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41165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80" name="Google Shape;180;p66"/>
          <p:cNvCxnSpPr/>
          <p:nvPr/>
        </p:nvCxnSpPr>
        <p:spPr>
          <a:xfrm>
            <a:off x="4565002" y="4942596"/>
            <a:ext cx="0" cy="12717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66"/>
          <p:cNvSpPr txBox="1">
            <a:spLocks noGrp="1"/>
          </p:cNvSpPr>
          <p:nvPr>
            <p:ph type="ftr" idx="11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66"/>
          <p:cNvSpPr txBox="1"/>
          <p:nvPr/>
        </p:nvSpPr>
        <p:spPr>
          <a:xfrm>
            <a:off x="4299348" y="4942596"/>
            <a:ext cx="300588" cy="12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libri"/>
              <a:buNone/>
            </a:pPr>
            <a:fld id="{00000000-1234-1234-1234-123412341234}" type="slidenum">
              <a:rPr lang="en-US" sz="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lang="en-US" sz="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83" name="Google Shape;183;p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62479" y="4935086"/>
            <a:ext cx="903923" cy="1188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66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66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6" name="Google Shape;186;p66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6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66"/>
          <p:cNvPicPr preferRelativeResize="0"/>
          <p:nvPr/>
        </p:nvPicPr>
        <p:blipFill rotWithShape="1">
          <a:blip r:embed="rId6">
            <a:alphaModFix/>
          </a:blip>
          <a:srcRect l="5201" t="38245" r="4369" b="37400"/>
          <a:stretch/>
        </p:blipFill>
        <p:spPr>
          <a:xfrm>
            <a:off x="294752" y="4731770"/>
            <a:ext cx="1210439" cy="32600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418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9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69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69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69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69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04" name="Google Shape;20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9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1"/>
          <p:cNvSpPr txBox="1"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10" name="Google Shape;21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7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7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3" name="Google Shape;213;p7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71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4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74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1" name="Google Shape;221;p74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4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74"/>
          <p:cNvSpPr/>
          <p:nvPr/>
        </p:nvSpPr>
        <p:spPr>
          <a:xfrm>
            <a:off x="292098" y="2395468"/>
            <a:ext cx="26504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24" name="Google Shape;224;p74"/>
          <p:cNvSpPr txBox="1"/>
          <p:nvPr/>
        </p:nvSpPr>
        <p:spPr>
          <a:xfrm>
            <a:off x="291953" y="4927600"/>
            <a:ext cx="1902444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rPr>
              <a:t>Copyright © 2021 Tata Consultancy Services Limited</a:t>
            </a:r>
            <a:endParaRPr sz="700" b="0">
              <a:solidFill>
                <a:srgbClr val="E411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74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7" pos="5585">
          <p15:clr>
            <a:srgbClr val="F26B43"/>
          </p15:clr>
        </p15:guide>
        <p15:guide id="8" pos="180">
          <p15:clr>
            <a:srgbClr val="F26B43"/>
          </p15:clr>
        </p15:guide>
        <p15:guide id="9" orient="horz" pos="3168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6"/>
          <p:cNvSpPr/>
          <p:nvPr/>
        </p:nvSpPr>
        <p:spPr>
          <a:xfrm>
            <a:off x="292098" y="2395468"/>
            <a:ext cx="2650475" cy="35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230" name="Google Shape;230;p76"/>
          <p:cNvSpPr txBox="1"/>
          <p:nvPr/>
        </p:nvSpPr>
        <p:spPr>
          <a:xfrm>
            <a:off x="291953" y="4927600"/>
            <a:ext cx="1902444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77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rPr>
              <a:t>Copyright © 2021 Tata Consultancy Services Limited</a:t>
            </a:r>
            <a:endParaRPr sz="700" b="0">
              <a:solidFill>
                <a:srgbClr val="E411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6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76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" name="Google Shape;234;p76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6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76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pos="180">
          <p15:clr>
            <a:srgbClr val="F26B43"/>
          </p15:clr>
        </p15:guide>
        <p15:guide id="5" pos="55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5" name="Google Shape;2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3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;p43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43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43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319873" y="182885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8" name="Google Shape;3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5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" name="Google Shape;40;p45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45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5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45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47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411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2" name="Google Shape;5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7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47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" name="Google Shape;55;p47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7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47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DC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6" name="Google Shape;6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9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49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" name="Google Shape;69;p49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49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1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DC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DC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0" name="Google Shape;8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1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82;p51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3" name="Google Shape;83;p51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1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51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3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53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B5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4" name="Google Shape;9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3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53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53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3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53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88633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5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55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5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B5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8" name="Google Shape;10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5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55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55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5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55"/>
          <p:cNvPicPr preferRelativeResize="0"/>
          <p:nvPr/>
        </p:nvPicPr>
        <p:blipFill rotWithShape="1">
          <a:blip r:embed="rId4">
            <a:alphaModFix/>
          </a:blip>
          <a:srcRect l="5201" t="38800" r="5201" b="38801"/>
          <a:stretch/>
        </p:blipFill>
        <p:spPr>
          <a:xfrm>
            <a:off x="291248" y="194983"/>
            <a:ext cx="1530407" cy="3826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7"/>
          <p:cNvSpPr txBox="1"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4F3F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57"/>
          <p:cNvSpPr txBox="1"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6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E6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2" name="Google Shape;122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4863" y="471477"/>
            <a:ext cx="1100528" cy="1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7"/>
          <p:cNvSpPr/>
          <p:nvPr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57"/>
          <p:cNvCxnSpPr/>
          <p:nvPr/>
        </p:nvCxnSpPr>
        <p:spPr>
          <a:xfrm>
            <a:off x="91079" y="273502"/>
            <a:ext cx="107556" cy="0"/>
          </a:xfrm>
          <a:prstGeom prst="straightConnector1">
            <a:avLst/>
          </a:prstGeom>
          <a:noFill/>
          <a:ln w="9525" cap="flat" cmpd="sng">
            <a:solidFill>
              <a:srgbClr val="E4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p57"/>
          <p:cNvSpPr txBox="1"/>
          <p:nvPr/>
        </p:nvSpPr>
        <p:spPr>
          <a:xfrm>
            <a:off x="70640" y="330802"/>
            <a:ext cx="148437" cy="14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7"/>
          <p:cNvSpPr/>
          <p:nvPr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9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7"/>
          <p:cNvPicPr preferRelativeResize="0"/>
          <p:nvPr/>
        </p:nvPicPr>
        <p:blipFill rotWithShape="1">
          <a:blip r:embed="rId4">
            <a:alphaModFix/>
          </a:blip>
          <a:srcRect l="5201" t="38245" r="4369" b="37400"/>
          <a:stretch/>
        </p:blipFill>
        <p:spPr>
          <a:xfrm>
            <a:off x="288868" y="174345"/>
            <a:ext cx="1546282" cy="41645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"/>
          <p:cNvSpPr txBox="1">
            <a:spLocks noGrp="1"/>
          </p:cNvSpPr>
          <p:nvPr>
            <p:ph type="title"/>
          </p:nvPr>
        </p:nvSpPr>
        <p:spPr>
          <a:xfrm>
            <a:off x="281239" y="1287135"/>
            <a:ext cx="3245045" cy="37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>
              <a:buSzPts val="2400"/>
            </a:pPr>
            <a:r>
              <a:rPr lang="en-US" dirty="0"/>
              <a:t>Tata sustainability solutions</a:t>
            </a:r>
          </a:p>
        </p:txBody>
      </p:sp>
      <p:sp>
        <p:nvSpPr>
          <p:cNvPr id="243" name="Google Shape;243;p1"/>
          <p:cNvSpPr txBox="1">
            <a:spLocks noGrp="1"/>
          </p:cNvSpPr>
          <p:nvPr>
            <p:ph type="body" idx="1"/>
          </p:nvPr>
        </p:nvSpPr>
        <p:spPr>
          <a:xfrm>
            <a:off x="276408" y="2029014"/>
            <a:ext cx="3094082" cy="223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indent="0"/>
            <a:r>
              <a:rPr lang="en-US" dirty="0"/>
              <a:t>Whether it's measuring progress on your sustainability efforts, automating and scaling them, or de-risking your investments, our comprehensive set of solutions can help.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have over 200 offerings that help meet your sustainability goals.</a:t>
            </a:r>
          </a:p>
        </p:txBody>
      </p:sp>
      <p:sp>
        <p:nvSpPr>
          <p:cNvPr id="244" name="Google Shape;244;p1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r>
              <a:rPr lang="en-US"/>
              <a:t>12/04/2021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623B0F-822A-6F91-DEF0-BFA008D3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334" y="752825"/>
            <a:ext cx="5471303" cy="43926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/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>
            <a:spLocks noGrp="1"/>
          </p:cNvSpPr>
          <p:nvPr>
            <p:ph type="title"/>
          </p:nvPr>
        </p:nvSpPr>
        <p:spPr>
          <a:xfrm>
            <a:off x="906654" y="974427"/>
            <a:ext cx="6598563" cy="4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r>
              <a:rPr lang="en-US" b="1" dirty="0"/>
              <a:t> Fitment matrix of opportunities and solutions</a:t>
            </a:r>
          </a:p>
        </p:txBody>
      </p:sp>
      <p:sp>
        <p:nvSpPr>
          <p:cNvPr id="257" name="Google Shape;257;p3"/>
          <p:cNvSpPr txBox="1">
            <a:spLocks noGrp="1"/>
          </p:cNvSpPr>
          <p:nvPr>
            <p:ph type="body" idx="1"/>
          </p:nvPr>
        </p:nvSpPr>
        <p:spPr>
          <a:xfrm>
            <a:off x="901824" y="1705522"/>
            <a:ext cx="7159280" cy="26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2000" b="1" dirty="0"/>
              <a:t>Build resilience and grow sustainably, successfully navigating economic and environmental disruption.</a:t>
            </a:r>
          </a:p>
          <a:p>
            <a:pPr marL="285750" indent="-285750">
              <a:buChar char="•"/>
            </a:pPr>
            <a:r>
              <a:rPr lang="en-US" sz="2000" b="1" dirty="0"/>
              <a:t>Nurture future generations by building a more inclusive and secure planet, providing access to knowledge and resources to improve the quality of life. </a:t>
            </a:r>
          </a:p>
          <a:p>
            <a:pPr marL="285750" indent="-285750">
              <a:buChar char="•"/>
            </a:pPr>
            <a:r>
              <a:rPr lang="en-US" sz="2000" b="1" dirty="0"/>
              <a:t>Facilitate sustainable and inclusive economic growth and social mobility.</a:t>
            </a:r>
          </a:p>
          <a:p>
            <a:pPr marL="2857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1165"/>
              </a:buClr>
              <a:buSzPts val="1600"/>
              <a:buChar char="•"/>
            </a:pPr>
            <a:endParaRPr lang="en-US" dirty="0"/>
          </a:p>
          <a:p>
            <a:pPr marL="285750" indent="-285750">
              <a:buChar char="•"/>
            </a:pPr>
            <a:endParaRPr lang="en-US" dirty="0"/>
          </a:p>
        </p:txBody>
      </p:sp>
      <p:sp>
        <p:nvSpPr>
          <p:cNvPr id="258" name="Google Shape;258;p3"/>
          <p:cNvSpPr txBox="1">
            <a:spLocks noGrp="1"/>
          </p:cNvSpPr>
          <p:nvPr>
            <p:ph type="body" idx="2"/>
          </p:nvPr>
        </p:nvSpPr>
        <p:spPr>
          <a:xfrm>
            <a:off x="281238" y="4364870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r>
              <a:rPr lang="en-US"/>
              <a:t>12/04/2021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59DF2-08F2-ABAB-72CB-851E58835F1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0102481" y="1279452"/>
            <a:ext cx="4745736" cy="3163094"/>
          </a:xfrm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247569" y="4123069"/>
            <a:ext cx="4042988" cy="38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2400"/>
              <a:buFont typeface="Calibri"/>
              <a:buNone/>
            </a:pPr>
            <a:r>
              <a:rPr lang="en-US"/>
              <a:t>Opening slide – design option</a:t>
            </a:r>
            <a:br>
              <a:rPr lang="en-US"/>
            </a:br>
            <a:r>
              <a:rPr lang="en-US"/>
              <a:t>Add slide title here</a:t>
            </a:r>
            <a:endParaRPr/>
          </a:p>
        </p:txBody>
      </p:sp>
      <p:sp>
        <p:nvSpPr>
          <p:cNvPr id="276" name="Google Shape;276;p5"/>
          <p:cNvSpPr txBox="1">
            <a:spLocks noGrp="1"/>
          </p:cNvSpPr>
          <p:nvPr>
            <p:ph type="body" idx="2"/>
          </p:nvPr>
        </p:nvSpPr>
        <p:spPr>
          <a:xfrm>
            <a:off x="-4226064" y="4957936"/>
            <a:ext cx="133161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3F9"/>
              </a:buClr>
              <a:buSzPts val="1000"/>
              <a:buFont typeface="Arial"/>
              <a:buNone/>
            </a:pP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94FAB5-C7F9-8D74-8908-D691533D4FA7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1838547" y="427593"/>
            <a:ext cx="4745736" cy="3163094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3A6-78B6-5D31-5C39-BA87942AF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9540" y="3991523"/>
            <a:ext cx="4042988" cy="263534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856B62-A2BC-CFF7-D3FB-9EC1FD142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574536"/>
              </p:ext>
            </p:extLst>
          </p:nvPr>
        </p:nvGraphicFramePr>
        <p:xfrm>
          <a:off x="237226" y="1121433"/>
          <a:ext cx="8459946" cy="3772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370">
                  <a:extLst>
                    <a:ext uri="{9D8B030D-6E8A-4147-A177-3AD203B41FA5}">
                      <a16:colId xmlns:a16="http://schemas.microsoft.com/office/drawing/2014/main" val="3692584197"/>
                    </a:ext>
                  </a:extLst>
                </a:gridCol>
                <a:gridCol w="1123612">
                  <a:extLst>
                    <a:ext uri="{9D8B030D-6E8A-4147-A177-3AD203B41FA5}">
                      <a16:colId xmlns:a16="http://schemas.microsoft.com/office/drawing/2014/main" val="215442043"/>
                    </a:ext>
                  </a:extLst>
                </a:gridCol>
                <a:gridCol w="1409991">
                  <a:extLst>
                    <a:ext uri="{9D8B030D-6E8A-4147-A177-3AD203B41FA5}">
                      <a16:colId xmlns:a16="http://schemas.microsoft.com/office/drawing/2014/main" val="314313447"/>
                    </a:ext>
                  </a:extLst>
                </a:gridCol>
                <a:gridCol w="1409991">
                  <a:extLst>
                    <a:ext uri="{9D8B030D-6E8A-4147-A177-3AD203B41FA5}">
                      <a16:colId xmlns:a16="http://schemas.microsoft.com/office/drawing/2014/main" val="1512730379"/>
                    </a:ext>
                  </a:extLst>
                </a:gridCol>
                <a:gridCol w="1409991">
                  <a:extLst>
                    <a:ext uri="{9D8B030D-6E8A-4147-A177-3AD203B41FA5}">
                      <a16:colId xmlns:a16="http://schemas.microsoft.com/office/drawing/2014/main" val="3343904641"/>
                    </a:ext>
                  </a:extLst>
                </a:gridCol>
                <a:gridCol w="1409991">
                  <a:extLst>
                    <a:ext uri="{9D8B030D-6E8A-4147-A177-3AD203B41FA5}">
                      <a16:colId xmlns:a16="http://schemas.microsoft.com/office/drawing/2014/main" val="1055386102"/>
                    </a:ext>
                  </a:extLst>
                </a:gridCol>
              </a:tblGrid>
              <a:tr h="68557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Circle4Life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Clever Energy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Zero carbon platform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ESG integration solutions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85841"/>
                  </a:ext>
                </a:extLst>
              </a:tr>
              <a:tr h="608171">
                <a:tc>
                  <a:txBody>
                    <a:bodyPr/>
                    <a:lstStyle/>
                    <a:p>
                      <a:r>
                        <a:rPr lang="en-US" dirty="0"/>
                        <a:t>Sustainable building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515670"/>
                  </a:ext>
                </a:extLst>
              </a:tr>
              <a:tr h="6081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climate adaptation and resilience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7533"/>
                  </a:ext>
                </a:extLst>
              </a:tr>
              <a:tr h="6081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Emissions and carbon neutrality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728016"/>
                  </a:ext>
                </a:extLst>
              </a:tr>
              <a:tr h="6081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energy consumption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67140"/>
                  </a:ext>
                </a:extLst>
              </a:tr>
              <a:tr h="6081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water consumption.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D4063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58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1BDBC0-D364-11CA-13D7-509FF1D77DDB}"/>
              </a:ext>
            </a:extLst>
          </p:cNvPr>
          <p:cNvSpPr txBox="1"/>
          <p:nvPr/>
        </p:nvSpPr>
        <p:spPr>
          <a:xfrm>
            <a:off x="2016893" y="430383"/>
            <a:ext cx="57732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DUU Proposition: Tata Sustainability Solution</a:t>
            </a:r>
            <a:r>
              <a:rPr lang="en-US" b="1" dirty="0">
                <a:solidFill>
                  <a:schemeClr val="bg1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itle Slide_Black Without Ima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itle Slide_White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l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ontent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ivider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ivider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hank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Slide_White Without Ima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Slide_Black Pin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le Slide_White Pin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itle Slide_Black Blu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itle Slide_White Blu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itle Slide_Black Oran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itle Slide_White Oran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17</vt:i4>
      </vt:variant>
      <vt:variant>
        <vt:lpstr>Slide Titles</vt:lpstr>
      </vt:variant>
      <vt:variant>
        <vt:i4>4</vt:i4>
      </vt:variant>
    </vt:vector>
  </HeadingPairs>
  <TitlesOfParts>
    <vt:vector size="21" baseType="lpstr">
      <vt:lpstr>Title Slide_Black Without Image</vt:lpstr>
      <vt:lpstr>Title Slide_White Without Image</vt:lpstr>
      <vt:lpstr>Title Slide_Black Pink</vt:lpstr>
      <vt:lpstr>Title Slide_White Pink</vt:lpstr>
      <vt:lpstr>Title Slide_Black Blue</vt:lpstr>
      <vt:lpstr>Title Slide_White Blue</vt:lpstr>
      <vt:lpstr>Title Slide_Black Orange</vt:lpstr>
      <vt:lpstr>Title Slide_White Orange</vt:lpstr>
      <vt:lpstr>Title Slide_Black Yellow</vt:lpstr>
      <vt:lpstr>Title Slide_White Yellow</vt:lpstr>
      <vt:lpstr>Blank Slide_Black</vt:lpstr>
      <vt:lpstr>Content Slide_White</vt:lpstr>
      <vt:lpstr>Content Slide_Black</vt:lpstr>
      <vt:lpstr>Divider Slide_Black</vt:lpstr>
      <vt:lpstr>Divider Slide_White</vt:lpstr>
      <vt:lpstr>Thank Slide_Black</vt:lpstr>
      <vt:lpstr>Thank Slide_White</vt:lpstr>
      <vt:lpstr>Tata sustainability solutions</vt:lpstr>
      <vt:lpstr> Fitment matrix of opportunities and solutions</vt:lpstr>
      <vt:lpstr>Opening slide – design option Add slide title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 – design option Add slide title her</dc:title>
  <dc:creator>Teodora Borikic</dc:creator>
  <cp:revision>173</cp:revision>
  <dcterms:created xsi:type="dcterms:W3CDTF">2022-03-06T07:59:06Z</dcterms:created>
  <dcterms:modified xsi:type="dcterms:W3CDTF">2023-03-18T08:13:42Z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0x010100236F523A6C56F1468F43C0DA3994B574</vt:lpwstr>
  </property>
</Properties>
</file>