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F56118-3C0D-4381-A659-027E5D9B02DF}"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4EED400D-40F0-42FA-873A-9966965A3BF3}">
      <dgm:prSet/>
      <dgm:spPr/>
      <dgm:t>
        <a:bodyPr/>
        <a:lstStyle/>
        <a:p>
          <a:r>
            <a:rPr lang="en-US"/>
            <a:t>Objective: </a:t>
          </a:r>
        </a:p>
      </dgm:t>
    </dgm:pt>
    <dgm:pt modelId="{BEE7BC3B-358F-471A-BEA8-28F7D82684F9}" type="parTrans" cxnId="{6D72BA77-A822-429E-95E6-8EFA0C3F4852}">
      <dgm:prSet/>
      <dgm:spPr/>
      <dgm:t>
        <a:bodyPr/>
        <a:lstStyle/>
        <a:p>
          <a:endParaRPr lang="en-US"/>
        </a:p>
      </dgm:t>
    </dgm:pt>
    <dgm:pt modelId="{342D3455-1A6D-45B4-B98A-A8E717A2CF4D}" type="sibTrans" cxnId="{6D72BA77-A822-429E-95E6-8EFA0C3F4852}">
      <dgm:prSet/>
      <dgm:spPr/>
      <dgm:t>
        <a:bodyPr/>
        <a:lstStyle/>
        <a:p>
          <a:endParaRPr lang="en-US"/>
        </a:p>
      </dgm:t>
    </dgm:pt>
    <dgm:pt modelId="{D74DCE75-3CC7-4C58-8606-0FB2FD6F22F3}">
      <dgm:prSet/>
      <dgm:spPr/>
      <dgm:t>
        <a:bodyPr/>
        <a:lstStyle/>
        <a:p>
          <a:r>
            <a:rPr lang="en-US"/>
            <a:t>find the most suitable location for the entrepreneur to open an Italian restaurant in Toronto, Canada</a:t>
          </a:r>
        </a:p>
      </dgm:t>
    </dgm:pt>
    <dgm:pt modelId="{66BC61C4-AD8E-409C-AC68-B37EC0E1FD23}" type="parTrans" cxnId="{4A11BDB1-6BFF-4501-9B4D-3E4F610EEA83}">
      <dgm:prSet/>
      <dgm:spPr/>
      <dgm:t>
        <a:bodyPr/>
        <a:lstStyle/>
        <a:p>
          <a:endParaRPr lang="en-US"/>
        </a:p>
      </dgm:t>
    </dgm:pt>
    <dgm:pt modelId="{37985975-5A82-4E52-B157-64964C1363D4}" type="sibTrans" cxnId="{4A11BDB1-6BFF-4501-9B4D-3E4F610EEA83}">
      <dgm:prSet/>
      <dgm:spPr/>
      <dgm:t>
        <a:bodyPr/>
        <a:lstStyle/>
        <a:p>
          <a:endParaRPr lang="en-US"/>
        </a:p>
      </dgm:t>
    </dgm:pt>
    <dgm:pt modelId="{52667FAC-41CC-4410-8B56-7502291A4A67}">
      <dgm:prSet/>
      <dgm:spPr/>
      <dgm:t>
        <a:bodyPr/>
        <a:lstStyle/>
        <a:p>
          <a:r>
            <a:rPr lang="en-US"/>
            <a:t>Requirements:</a:t>
          </a:r>
        </a:p>
      </dgm:t>
    </dgm:pt>
    <dgm:pt modelId="{B95AF40D-2DA8-4ED2-8E4B-72C65AEA2995}" type="parTrans" cxnId="{740340BC-DDF0-4C42-9FFB-89EBB87B2E41}">
      <dgm:prSet/>
      <dgm:spPr/>
      <dgm:t>
        <a:bodyPr/>
        <a:lstStyle/>
        <a:p>
          <a:endParaRPr lang="en-US"/>
        </a:p>
      </dgm:t>
    </dgm:pt>
    <dgm:pt modelId="{E2909869-8F2A-4F3B-BE33-BBCE1DE3288A}" type="sibTrans" cxnId="{740340BC-DDF0-4C42-9FFB-89EBB87B2E41}">
      <dgm:prSet/>
      <dgm:spPr/>
      <dgm:t>
        <a:bodyPr/>
        <a:lstStyle/>
        <a:p>
          <a:endParaRPr lang="en-US"/>
        </a:p>
      </dgm:t>
    </dgm:pt>
    <dgm:pt modelId="{8E7CC694-A46F-4DC1-8D71-E77513DAD311}">
      <dgm:prSet/>
      <dgm:spPr/>
      <dgm:t>
        <a:bodyPr/>
        <a:lstStyle/>
        <a:p>
          <a:r>
            <a:rPr lang="en-US"/>
            <a:t>Open the restaurant in locations where many Italian restaurants around</a:t>
          </a:r>
        </a:p>
      </dgm:t>
    </dgm:pt>
    <dgm:pt modelId="{737AD1A9-0FC1-4002-886A-0119DD105510}" type="parTrans" cxnId="{1880BB65-75B0-41D3-94FC-5F88D124C3CB}">
      <dgm:prSet/>
      <dgm:spPr/>
      <dgm:t>
        <a:bodyPr/>
        <a:lstStyle/>
        <a:p>
          <a:endParaRPr lang="en-US"/>
        </a:p>
      </dgm:t>
    </dgm:pt>
    <dgm:pt modelId="{BF2C6094-C94C-442E-9D57-5A36C2703C8E}" type="sibTrans" cxnId="{1880BB65-75B0-41D3-94FC-5F88D124C3CB}">
      <dgm:prSet/>
      <dgm:spPr/>
      <dgm:t>
        <a:bodyPr/>
        <a:lstStyle/>
        <a:p>
          <a:endParaRPr lang="en-US"/>
        </a:p>
      </dgm:t>
    </dgm:pt>
    <dgm:pt modelId="{1434A380-8B30-3247-A87D-C4E8BD7C599B}" type="pres">
      <dgm:prSet presAssocID="{FDF56118-3C0D-4381-A659-027E5D9B02DF}" presName="linear" presStyleCnt="0">
        <dgm:presLayoutVars>
          <dgm:dir/>
          <dgm:animLvl val="lvl"/>
          <dgm:resizeHandles val="exact"/>
        </dgm:presLayoutVars>
      </dgm:prSet>
      <dgm:spPr/>
    </dgm:pt>
    <dgm:pt modelId="{33DA9547-86DC-D745-9128-6134D45D0223}" type="pres">
      <dgm:prSet presAssocID="{4EED400D-40F0-42FA-873A-9966965A3BF3}" presName="parentLin" presStyleCnt="0"/>
      <dgm:spPr/>
    </dgm:pt>
    <dgm:pt modelId="{2AD12CAC-2C30-214F-ADAB-58B5AA91A627}" type="pres">
      <dgm:prSet presAssocID="{4EED400D-40F0-42FA-873A-9966965A3BF3}" presName="parentLeftMargin" presStyleLbl="node1" presStyleIdx="0" presStyleCnt="2"/>
      <dgm:spPr/>
    </dgm:pt>
    <dgm:pt modelId="{8C872BFD-2FFA-9043-9DDD-5C0F8127883D}" type="pres">
      <dgm:prSet presAssocID="{4EED400D-40F0-42FA-873A-9966965A3BF3}" presName="parentText" presStyleLbl="node1" presStyleIdx="0" presStyleCnt="2">
        <dgm:presLayoutVars>
          <dgm:chMax val="0"/>
          <dgm:bulletEnabled val="1"/>
        </dgm:presLayoutVars>
      </dgm:prSet>
      <dgm:spPr/>
    </dgm:pt>
    <dgm:pt modelId="{9CF84993-4622-D741-92AF-615837B397A1}" type="pres">
      <dgm:prSet presAssocID="{4EED400D-40F0-42FA-873A-9966965A3BF3}" presName="negativeSpace" presStyleCnt="0"/>
      <dgm:spPr/>
    </dgm:pt>
    <dgm:pt modelId="{6258AFD0-B9C5-814F-8247-C37B794C426E}" type="pres">
      <dgm:prSet presAssocID="{4EED400D-40F0-42FA-873A-9966965A3BF3}" presName="childText" presStyleLbl="conFgAcc1" presStyleIdx="0" presStyleCnt="2">
        <dgm:presLayoutVars>
          <dgm:bulletEnabled val="1"/>
        </dgm:presLayoutVars>
      </dgm:prSet>
      <dgm:spPr/>
    </dgm:pt>
    <dgm:pt modelId="{FBB275EB-EFB1-5C4B-973C-0FC55D733190}" type="pres">
      <dgm:prSet presAssocID="{342D3455-1A6D-45B4-B98A-A8E717A2CF4D}" presName="spaceBetweenRectangles" presStyleCnt="0"/>
      <dgm:spPr/>
    </dgm:pt>
    <dgm:pt modelId="{7A51E50C-269C-0748-AECD-FD7F9FA3DA57}" type="pres">
      <dgm:prSet presAssocID="{52667FAC-41CC-4410-8B56-7502291A4A67}" presName="parentLin" presStyleCnt="0"/>
      <dgm:spPr/>
    </dgm:pt>
    <dgm:pt modelId="{F108C52E-DCBF-5740-B89A-C0EEDDD2C379}" type="pres">
      <dgm:prSet presAssocID="{52667FAC-41CC-4410-8B56-7502291A4A67}" presName="parentLeftMargin" presStyleLbl="node1" presStyleIdx="0" presStyleCnt="2"/>
      <dgm:spPr/>
    </dgm:pt>
    <dgm:pt modelId="{796BC090-19F6-5E42-A838-0C789F6732B9}" type="pres">
      <dgm:prSet presAssocID="{52667FAC-41CC-4410-8B56-7502291A4A67}" presName="parentText" presStyleLbl="node1" presStyleIdx="1" presStyleCnt="2">
        <dgm:presLayoutVars>
          <dgm:chMax val="0"/>
          <dgm:bulletEnabled val="1"/>
        </dgm:presLayoutVars>
      </dgm:prSet>
      <dgm:spPr/>
    </dgm:pt>
    <dgm:pt modelId="{889BCC76-2693-9F4E-896B-19D6D352A073}" type="pres">
      <dgm:prSet presAssocID="{52667FAC-41CC-4410-8B56-7502291A4A67}" presName="negativeSpace" presStyleCnt="0"/>
      <dgm:spPr/>
    </dgm:pt>
    <dgm:pt modelId="{08E3BAA0-94EB-8343-B278-F6CD9F7D8077}" type="pres">
      <dgm:prSet presAssocID="{52667FAC-41CC-4410-8B56-7502291A4A67}" presName="childText" presStyleLbl="conFgAcc1" presStyleIdx="1" presStyleCnt="2">
        <dgm:presLayoutVars>
          <dgm:bulletEnabled val="1"/>
        </dgm:presLayoutVars>
      </dgm:prSet>
      <dgm:spPr/>
    </dgm:pt>
  </dgm:ptLst>
  <dgm:cxnLst>
    <dgm:cxn modelId="{3DADED2C-494F-CA4B-B8A4-1C119727BC55}" type="presOf" srcId="{4EED400D-40F0-42FA-873A-9966965A3BF3}" destId="{8C872BFD-2FFA-9043-9DDD-5C0F8127883D}" srcOrd="1" destOrd="0" presId="urn:microsoft.com/office/officeart/2005/8/layout/list1"/>
    <dgm:cxn modelId="{7924E743-EF94-D54B-A513-FE452CD78917}" type="presOf" srcId="{FDF56118-3C0D-4381-A659-027E5D9B02DF}" destId="{1434A380-8B30-3247-A87D-C4E8BD7C599B}" srcOrd="0" destOrd="0" presId="urn:microsoft.com/office/officeart/2005/8/layout/list1"/>
    <dgm:cxn modelId="{13FD6044-3535-5242-805D-4AC9DC29C119}" type="presOf" srcId="{8E7CC694-A46F-4DC1-8D71-E77513DAD311}" destId="{08E3BAA0-94EB-8343-B278-F6CD9F7D8077}" srcOrd="0" destOrd="0" presId="urn:microsoft.com/office/officeart/2005/8/layout/list1"/>
    <dgm:cxn modelId="{1880BB65-75B0-41D3-94FC-5F88D124C3CB}" srcId="{52667FAC-41CC-4410-8B56-7502291A4A67}" destId="{8E7CC694-A46F-4DC1-8D71-E77513DAD311}" srcOrd="0" destOrd="0" parTransId="{737AD1A9-0FC1-4002-886A-0119DD105510}" sibTransId="{BF2C6094-C94C-442E-9D57-5A36C2703C8E}"/>
    <dgm:cxn modelId="{6D72BA77-A822-429E-95E6-8EFA0C3F4852}" srcId="{FDF56118-3C0D-4381-A659-027E5D9B02DF}" destId="{4EED400D-40F0-42FA-873A-9966965A3BF3}" srcOrd="0" destOrd="0" parTransId="{BEE7BC3B-358F-471A-BEA8-28F7D82684F9}" sibTransId="{342D3455-1A6D-45B4-B98A-A8E717A2CF4D}"/>
    <dgm:cxn modelId="{14A98989-4061-F844-8B03-340D741D124F}" type="presOf" srcId="{52667FAC-41CC-4410-8B56-7502291A4A67}" destId="{F108C52E-DCBF-5740-B89A-C0EEDDD2C379}" srcOrd="0" destOrd="0" presId="urn:microsoft.com/office/officeart/2005/8/layout/list1"/>
    <dgm:cxn modelId="{4A11BDB1-6BFF-4501-9B4D-3E4F610EEA83}" srcId="{4EED400D-40F0-42FA-873A-9966965A3BF3}" destId="{D74DCE75-3CC7-4C58-8606-0FB2FD6F22F3}" srcOrd="0" destOrd="0" parTransId="{66BC61C4-AD8E-409C-AC68-B37EC0E1FD23}" sibTransId="{37985975-5A82-4E52-B157-64964C1363D4}"/>
    <dgm:cxn modelId="{740340BC-DDF0-4C42-9FFB-89EBB87B2E41}" srcId="{FDF56118-3C0D-4381-A659-027E5D9B02DF}" destId="{52667FAC-41CC-4410-8B56-7502291A4A67}" srcOrd="1" destOrd="0" parTransId="{B95AF40D-2DA8-4ED2-8E4B-72C65AEA2995}" sibTransId="{E2909869-8F2A-4F3B-BE33-BBCE1DE3288A}"/>
    <dgm:cxn modelId="{D8B9FDC6-2FC8-7342-8A87-EFF6AD0F6D01}" type="presOf" srcId="{4EED400D-40F0-42FA-873A-9966965A3BF3}" destId="{2AD12CAC-2C30-214F-ADAB-58B5AA91A627}" srcOrd="0" destOrd="0" presId="urn:microsoft.com/office/officeart/2005/8/layout/list1"/>
    <dgm:cxn modelId="{6D160DCB-61C1-2F40-9102-D39E944FA5D7}" type="presOf" srcId="{D74DCE75-3CC7-4C58-8606-0FB2FD6F22F3}" destId="{6258AFD0-B9C5-814F-8247-C37B794C426E}" srcOrd="0" destOrd="0" presId="urn:microsoft.com/office/officeart/2005/8/layout/list1"/>
    <dgm:cxn modelId="{69311FF2-006D-2349-92C4-8372AE2AAEE7}" type="presOf" srcId="{52667FAC-41CC-4410-8B56-7502291A4A67}" destId="{796BC090-19F6-5E42-A838-0C789F6732B9}" srcOrd="1" destOrd="0" presId="urn:microsoft.com/office/officeart/2005/8/layout/list1"/>
    <dgm:cxn modelId="{4853E51E-9B41-4444-BB69-A2893648C265}" type="presParOf" srcId="{1434A380-8B30-3247-A87D-C4E8BD7C599B}" destId="{33DA9547-86DC-D745-9128-6134D45D0223}" srcOrd="0" destOrd="0" presId="urn:microsoft.com/office/officeart/2005/8/layout/list1"/>
    <dgm:cxn modelId="{7201967C-5E6F-944F-B082-D7E39C7D8580}" type="presParOf" srcId="{33DA9547-86DC-D745-9128-6134D45D0223}" destId="{2AD12CAC-2C30-214F-ADAB-58B5AA91A627}" srcOrd="0" destOrd="0" presId="urn:microsoft.com/office/officeart/2005/8/layout/list1"/>
    <dgm:cxn modelId="{CEF57A73-D3AA-3445-B70E-C7BDD893C8C7}" type="presParOf" srcId="{33DA9547-86DC-D745-9128-6134D45D0223}" destId="{8C872BFD-2FFA-9043-9DDD-5C0F8127883D}" srcOrd="1" destOrd="0" presId="urn:microsoft.com/office/officeart/2005/8/layout/list1"/>
    <dgm:cxn modelId="{6F0F7EAC-5EE8-F54D-BF69-A565671B2436}" type="presParOf" srcId="{1434A380-8B30-3247-A87D-C4E8BD7C599B}" destId="{9CF84993-4622-D741-92AF-615837B397A1}" srcOrd="1" destOrd="0" presId="urn:microsoft.com/office/officeart/2005/8/layout/list1"/>
    <dgm:cxn modelId="{36E55C04-2A13-6F4B-A963-2EDE82658482}" type="presParOf" srcId="{1434A380-8B30-3247-A87D-C4E8BD7C599B}" destId="{6258AFD0-B9C5-814F-8247-C37B794C426E}" srcOrd="2" destOrd="0" presId="urn:microsoft.com/office/officeart/2005/8/layout/list1"/>
    <dgm:cxn modelId="{E9E6E9E8-EAAF-5947-AA8B-919433336DD9}" type="presParOf" srcId="{1434A380-8B30-3247-A87D-C4E8BD7C599B}" destId="{FBB275EB-EFB1-5C4B-973C-0FC55D733190}" srcOrd="3" destOrd="0" presId="urn:microsoft.com/office/officeart/2005/8/layout/list1"/>
    <dgm:cxn modelId="{D533E2EA-C2BE-8544-915B-AEBC40D484C3}" type="presParOf" srcId="{1434A380-8B30-3247-A87D-C4E8BD7C599B}" destId="{7A51E50C-269C-0748-AECD-FD7F9FA3DA57}" srcOrd="4" destOrd="0" presId="urn:microsoft.com/office/officeart/2005/8/layout/list1"/>
    <dgm:cxn modelId="{9CFF91BC-AF7D-DC47-BB4B-145467066BD1}" type="presParOf" srcId="{7A51E50C-269C-0748-AECD-FD7F9FA3DA57}" destId="{F108C52E-DCBF-5740-B89A-C0EEDDD2C379}" srcOrd="0" destOrd="0" presId="urn:microsoft.com/office/officeart/2005/8/layout/list1"/>
    <dgm:cxn modelId="{56C5A1BD-5A8D-A340-97AC-CB46BA4FE00B}" type="presParOf" srcId="{7A51E50C-269C-0748-AECD-FD7F9FA3DA57}" destId="{796BC090-19F6-5E42-A838-0C789F6732B9}" srcOrd="1" destOrd="0" presId="urn:microsoft.com/office/officeart/2005/8/layout/list1"/>
    <dgm:cxn modelId="{3B5C98B8-1E1A-F846-BE16-1E1F6A89001A}" type="presParOf" srcId="{1434A380-8B30-3247-A87D-C4E8BD7C599B}" destId="{889BCC76-2693-9F4E-896B-19D6D352A073}" srcOrd="5" destOrd="0" presId="urn:microsoft.com/office/officeart/2005/8/layout/list1"/>
    <dgm:cxn modelId="{EA06BABD-FB42-2246-A2EF-987F87736C41}" type="presParOf" srcId="{1434A380-8B30-3247-A87D-C4E8BD7C599B}" destId="{08E3BAA0-94EB-8343-B278-F6CD9F7D807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639AB9-63BE-457A-ABD7-9EC448C716A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F44C391-C2D0-4D02-90F6-A97BE5CB9164}">
      <dgm:prSet/>
      <dgm:spPr/>
      <dgm:t>
        <a:bodyPr/>
        <a:lstStyle/>
        <a:p>
          <a:r>
            <a:rPr lang="en-US"/>
            <a:t>List of neighborhoods in Toronto, China</a:t>
          </a:r>
        </a:p>
      </dgm:t>
    </dgm:pt>
    <dgm:pt modelId="{77125F80-F529-4C23-988A-FEAF7EF5403B}" type="parTrans" cxnId="{45B08AF5-0FCE-45A3-96A7-3EEA9C347DC8}">
      <dgm:prSet/>
      <dgm:spPr/>
      <dgm:t>
        <a:bodyPr/>
        <a:lstStyle/>
        <a:p>
          <a:endParaRPr lang="en-US"/>
        </a:p>
      </dgm:t>
    </dgm:pt>
    <dgm:pt modelId="{8342E6CE-575E-4232-8F6D-36CEDB02D3A3}" type="sibTrans" cxnId="{45B08AF5-0FCE-45A3-96A7-3EEA9C347DC8}">
      <dgm:prSet/>
      <dgm:spPr/>
      <dgm:t>
        <a:bodyPr/>
        <a:lstStyle/>
        <a:p>
          <a:endParaRPr lang="en-US"/>
        </a:p>
      </dgm:t>
    </dgm:pt>
    <dgm:pt modelId="{3ECF26F1-A5FE-43D4-80E2-8D8451294F55}">
      <dgm:prSet/>
      <dgm:spPr/>
      <dgm:t>
        <a:bodyPr/>
        <a:lstStyle/>
        <a:p>
          <a:r>
            <a:rPr lang="en-US"/>
            <a:t>Latitude and Longitude of Toronto</a:t>
          </a:r>
        </a:p>
      </dgm:t>
    </dgm:pt>
    <dgm:pt modelId="{F80B686F-A594-451D-87C4-CA4ABE1EE8FA}" type="parTrans" cxnId="{C1EEE38E-07C7-4AC3-B3C8-2D86DD344DA1}">
      <dgm:prSet/>
      <dgm:spPr/>
      <dgm:t>
        <a:bodyPr/>
        <a:lstStyle/>
        <a:p>
          <a:endParaRPr lang="en-US"/>
        </a:p>
      </dgm:t>
    </dgm:pt>
    <dgm:pt modelId="{2DE8494F-328D-47B6-84A2-43F2BCFCF579}" type="sibTrans" cxnId="{C1EEE38E-07C7-4AC3-B3C8-2D86DD344DA1}">
      <dgm:prSet/>
      <dgm:spPr/>
      <dgm:t>
        <a:bodyPr/>
        <a:lstStyle/>
        <a:p>
          <a:endParaRPr lang="en-US"/>
        </a:p>
      </dgm:t>
    </dgm:pt>
    <dgm:pt modelId="{2974D405-4D70-4979-9D5F-5C5D662FF0E2}">
      <dgm:prSet/>
      <dgm:spPr/>
      <dgm:t>
        <a:bodyPr/>
        <a:lstStyle/>
        <a:p>
          <a:r>
            <a:rPr lang="en-US"/>
            <a:t>Venue data related to Italian restaurants</a:t>
          </a:r>
        </a:p>
      </dgm:t>
    </dgm:pt>
    <dgm:pt modelId="{74941CCB-40F7-48C0-9C23-A135E5D2067E}" type="parTrans" cxnId="{F2D09524-0CBA-4015-9BB5-A7954F93E8AF}">
      <dgm:prSet/>
      <dgm:spPr/>
      <dgm:t>
        <a:bodyPr/>
        <a:lstStyle/>
        <a:p>
          <a:endParaRPr lang="en-US"/>
        </a:p>
      </dgm:t>
    </dgm:pt>
    <dgm:pt modelId="{3D797983-E8D8-4B3A-816F-1F621D0FD92D}" type="sibTrans" cxnId="{F2D09524-0CBA-4015-9BB5-A7954F93E8AF}">
      <dgm:prSet/>
      <dgm:spPr/>
      <dgm:t>
        <a:bodyPr/>
        <a:lstStyle/>
        <a:p>
          <a:endParaRPr lang="en-US"/>
        </a:p>
      </dgm:t>
    </dgm:pt>
    <dgm:pt modelId="{30C24EFA-DF5E-45C1-81DA-C0BCB607BE25}" type="pres">
      <dgm:prSet presAssocID="{30639AB9-63BE-457A-ABD7-9EC448C716A2}" presName="root" presStyleCnt="0">
        <dgm:presLayoutVars>
          <dgm:dir/>
          <dgm:resizeHandles val="exact"/>
        </dgm:presLayoutVars>
      </dgm:prSet>
      <dgm:spPr/>
    </dgm:pt>
    <dgm:pt modelId="{C3E8471B-5054-4C75-9160-5E814246C681}" type="pres">
      <dgm:prSet presAssocID="{DF44C391-C2D0-4D02-90F6-A97BE5CB9164}" presName="compNode" presStyleCnt="0"/>
      <dgm:spPr/>
    </dgm:pt>
    <dgm:pt modelId="{6E32D401-CB81-4417-A6D7-1C788CA65389}" type="pres">
      <dgm:prSet presAssocID="{DF44C391-C2D0-4D02-90F6-A97BE5CB9164}" presName="bgRect" presStyleLbl="bgShp" presStyleIdx="0" presStyleCnt="3"/>
      <dgm:spPr/>
    </dgm:pt>
    <dgm:pt modelId="{592976EB-F902-450C-8D8A-D33AC491DCF3}" type="pres">
      <dgm:prSet presAssocID="{DF44C391-C2D0-4D02-90F6-A97BE5CB91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3DEF572A-6254-4F9F-B26E-3D647CE9C59F}" type="pres">
      <dgm:prSet presAssocID="{DF44C391-C2D0-4D02-90F6-A97BE5CB9164}" presName="spaceRect" presStyleCnt="0"/>
      <dgm:spPr/>
    </dgm:pt>
    <dgm:pt modelId="{78CA7EE9-2D56-470E-9FFB-70CB13081C64}" type="pres">
      <dgm:prSet presAssocID="{DF44C391-C2D0-4D02-90F6-A97BE5CB9164}" presName="parTx" presStyleLbl="revTx" presStyleIdx="0" presStyleCnt="3">
        <dgm:presLayoutVars>
          <dgm:chMax val="0"/>
          <dgm:chPref val="0"/>
        </dgm:presLayoutVars>
      </dgm:prSet>
      <dgm:spPr/>
    </dgm:pt>
    <dgm:pt modelId="{6A72CE91-506E-497B-9D3B-CAC9D27280B7}" type="pres">
      <dgm:prSet presAssocID="{8342E6CE-575E-4232-8F6D-36CEDB02D3A3}" presName="sibTrans" presStyleCnt="0"/>
      <dgm:spPr/>
    </dgm:pt>
    <dgm:pt modelId="{0647D89C-B8FE-4CB9-8555-41943F5BFA39}" type="pres">
      <dgm:prSet presAssocID="{3ECF26F1-A5FE-43D4-80E2-8D8451294F55}" presName="compNode" presStyleCnt="0"/>
      <dgm:spPr/>
    </dgm:pt>
    <dgm:pt modelId="{F93B2214-7BD8-46F4-87C3-2A845AC15D74}" type="pres">
      <dgm:prSet presAssocID="{3ECF26F1-A5FE-43D4-80E2-8D8451294F55}" presName="bgRect" presStyleLbl="bgShp" presStyleIdx="1" presStyleCnt="3"/>
      <dgm:spPr/>
    </dgm:pt>
    <dgm:pt modelId="{9DE89FB5-3113-4BF2-BB2E-7A225BE7D081}" type="pres">
      <dgm:prSet presAssocID="{3ECF26F1-A5FE-43D4-80E2-8D8451294F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sia-Australia"/>
        </a:ext>
      </dgm:extLst>
    </dgm:pt>
    <dgm:pt modelId="{51A1F2DE-AAA3-476A-9734-10363CCA0F39}" type="pres">
      <dgm:prSet presAssocID="{3ECF26F1-A5FE-43D4-80E2-8D8451294F55}" presName="spaceRect" presStyleCnt="0"/>
      <dgm:spPr/>
    </dgm:pt>
    <dgm:pt modelId="{DFE6D584-6F79-4A8E-A092-022269CD1BFF}" type="pres">
      <dgm:prSet presAssocID="{3ECF26F1-A5FE-43D4-80E2-8D8451294F55}" presName="parTx" presStyleLbl="revTx" presStyleIdx="1" presStyleCnt="3">
        <dgm:presLayoutVars>
          <dgm:chMax val="0"/>
          <dgm:chPref val="0"/>
        </dgm:presLayoutVars>
      </dgm:prSet>
      <dgm:spPr/>
    </dgm:pt>
    <dgm:pt modelId="{20D40887-F37A-4544-89E2-0F6FD2FAD2C3}" type="pres">
      <dgm:prSet presAssocID="{2DE8494F-328D-47B6-84A2-43F2BCFCF579}" presName="sibTrans" presStyleCnt="0"/>
      <dgm:spPr/>
    </dgm:pt>
    <dgm:pt modelId="{DDF81F52-A556-4B6A-B63F-508B636B46BD}" type="pres">
      <dgm:prSet presAssocID="{2974D405-4D70-4979-9D5F-5C5D662FF0E2}" presName="compNode" presStyleCnt="0"/>
      <dgm:spPr/>
    </dgm:pt>
    <dgm:pt modelId="{1C2AC7A3-01EE-4A85-BF00-9699D268F261}" type="pres">
      <dgm:prSet presAssocID="{2974D405-4D70-4979-9D5F-5C5D662FF0E2}" presName="bgRect" presStyleLbl="bgShp" presStyleIdx="2" presStyleCnt="3"/>
      <dgm:spPr/>
    </dgm:pt>
    <dgm:pt modelId="{7C23A323-1D9D-4924-97F1-7CC8B2E6437E}" type="pres">
      <dgm:prSet presAssocID="{2974D405-4D70-4979-9D5F-5C5D662FF0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88A6D35C-9C19-4F26-86F7-D350C928F85B}" type="pres">
      <dgm:prSet presAssocID="{2974D405-4D70-4979-9D5F-5C5D662FF0E2}" presName="spaceRect" presStyleCnt="0"/>
      <dgm:spPr/>
    </dgm:pt>
    <dgm:pt modelId="{0AE995C2-0269-4211-A01A-D8F4A06781BB}" type="pres">
      <dgm:prSet presAssocID="{2974D405-4D70-4979-9D5F-5C5D662FF0E2}" presName="parTx" presStyleLbl="revTx" presStyleIdx="2" presStyleCnt="3">
        <dgm:presLayoutVars>
          <dgm:chMax val="0"/>
          <dgm:chPref val="0"/>
        </dgm:presLayoutVars>
      </dgm:prSet>
      <dgm:spPr/>
    </dgm:pt>
  </dgm:ptLst>
  <dgm:cxnLst>
    <dgm:cxn modelId="{F2D09524-0CBA-4015-9BB5-A7954F93E8AF}" srcId="{30639AB9-63BE-457A-ABD7-9EC448C716A2}" destId="{2974D405-4D70-4979-9D5F-5C5D662FF0E2}" srcOrd="2" destOrd="0" parTransId="{74941CCB-40F7-48C0-9C23-A135E5D2067E}" sibTransId="{3D797983-E8D8-4B3A-816F-1F621D0FD92D}"/>
    <dgm:cxn modelId="{A7D7C164-F4F3-4B32-89EB-1E137251B3CE}" type="presOf" srcId="{3ECF26F1-A5FE-43D4-80E2-8D8451294F55}" destId="{DFE6D584-6F79-4A8E-A092-022269CD1BFF}" srcOrd="0" destOrd="0" presId="urn:microsoft.com/office/officeart/2018/2/layout/IconVerticalSolidList"/>
    <dgm:cxn modelId="{C1EEE38E-07C7-4AC3-B3C8-2D86DD344DA1}" srcId="{30639AB9-63BE-457A-ABD7-9EC448C716A2}" destId="{3ECF26F1-A5FE-43D4-80E2-8D8451294F55}" srcOrd="1" destOrd="0" parTransId="{F80B686F-A594-451D-87C4-CA4ABE1EE8FA}" sibTransId="{2DE8494F-328D-47B6-84A2-43F2BCFCF579}"/>
    <dgm:cxn modelId="{4245D694-3F15-42BA-BEBE-0B4D24A01B31}" type="presOf" srcId="{DF44C391-C2D0-4D02-90F6-A97BE5CB9164}" destId="{78CA7EE9-2D56-470E-9FFB-70CB13081C64}" srcOrd="0" destOrd="0" presId="urn:microsoft.com/office/officeart/2018/2/layout/IconVerticalSolidList"/>
    <dgm:cxn modelId="{18F5789D-B1F9-4744-A814-C4F5718E35EB}" type="presOf" srcId="{30639AB9-63BE-457A-ABD7-9EC448C716A2}" destId="{30C24EFA-DF5E-45C1-81DA-C0BCB607BE25}" srcOrd="0" destOrd="0" presId="urn:microsoft.com/office/officeart/2018/2/layout/IconVerticalSolidList"/>
    <dgm:cxn modelId="{9AB9CBEE-98D9-4611-8B11-44BC93320C08}" type="presOf" srcId="{2974D405-4D70-4979-9D5F-5C5D662FF0E2}" destId="{0AE995C2-0269-4211-A01A-D8F4A06781BB}" srcOrd="0" destOrd="0" presId="urn:microsoft.com/office/officeart/2018/2/layout/IconVerticalSolidList"/>
    <dgm:cxn modelId="{45B08AF5-0FCE-45A3-96A7-3EEA9C347DC8}" srcId="{30639AB9-63BE-457A-ABD7-9EC448C716A2}" destId="{DF44C391-C2D0-4D02-90F6-A97BE5CB9164}" srcOrd="0" destOrd="0" parTransId="{77125F80-F529-4C23-988A-FEAF7EF5403B}" sibTransId="{8342E6CE-575E-4232-8F6D-36CEDB02D3A3}"/>
    <dgm:cxn modelId="{31473880-F7E7-4B40-8027-9931A913A446}" type="presParOf" srcId="{30C24EFA-DF5E-45C1-81DA-C0BCB607BE25}" destId="{C3E8471B-5054-4C75-9160-5E814246C681}" srcOrd="0" destOrd="0" presId="urn:microsoft.com/office/officeart/2018/2/layout/IconVerticalSolidList"/>
    <dgm:cxn modelId="{430D06DB-8106-429E-BF23-8006B381EC2A}" type="presParOf" srcId="{C3E8471B-5054-4C75-9160-5E814246C681}" destId="{6E32D401-CB81-4417-A6D7-1C788CA65389}" srcOrd="0" destOrd="0" presId="urn:microsoft.com/office/officeart/2018/2/layout/IconVerticalSolidList"/>
    <dgm:cxn modelId="{4635F3F2-85E8-44A9-9973-FA03E9F23553}" type="presParOf" srcId="{C3E8471B-5054-4C75-9160-5E814246C681}" destId="{592976EB-F902-450C-8D8A-D33AC491DCF3}" srcOrd="1" destOrd="0" presId="urn:microsoft.com/office/officeart/2018/2/layout/IconVerticalSolidList"/>
    <dgm:cxn modelId="{1FBE51B0-F6DE-4370-BD2E-D1A955E31DF8}" type="presParOf" srcId="{C3E8471B-5054-4C75-9160-5E814246C681}" destId="{3DEF572A-6254-4F9F-B26E-3D647CE9C59F}" srcOrd="2" destOrd="0" presId="urn:microsoft.com/office/officeart/2018/2/layout/IconVerticalSolidList"/>
    <dgm:cxn modelId="{A53963CF-971A-4C02-BA6E-1051FD2C18DA}" type="presParOf" srcId="{C3E8471B-5054-4C75-9160-5E814246C681}" destId="{78CA7EE9-2D56-470E-9FFB-70CB13081C64}" srcOrd="3" destOrd="0" presId="urn:microsoft.com/office/officeart/2018/2/layout/IconVerticalSolidList"/>
    <dgm:cxn modelId="{030DCB08-96C6-435B-B4E7-86AD0D3EE870}" type="presParOf" srcId="{30C24EFA-DF5E-45C1-81DA-C0BCB607BE25}" destId="{6A72CE91-506E-497B-9D3B-CAC9D27280B7}" srcOrd="1" destOrd="0" presId="urn:microsoft.com/office/officeart/2018/2/layout/IconVerticalSolidList"/>
    <dgm:cxn modelId="{CFE1B872-7120-4132-8F22-71070DE32B0F}" type="presParOf" srcId="{30C24EFA-DF5E-45C1-81DA-C0BCB607BE25}" destId="{0647D89C-B8FE-4CB9-8555-41943F5BFA39}" srcOrd="2" destOrd="0" presId="urn:microsoft.com/office/officeart/2018/2/layout/IconVerticalSolidList"/>
    <dgm:cxn modelId="{512803C1-7042-4A3F-88CE-C6EABBB64D12}" type="presParOf" srcId="{0647D89C-B8FE-4CB9-8555-41943F5BFA39}" destId="{F93B2214-7BD8-46F4-87C3-2A845AC15D74}" srcOrd="0" destOrd="0" presId="urn:microsoft.com/office/officeart/2018/2/layout/IconVerticalSolidList"/>
    <dgm:cxn modelId="{2CE4376F-0E50-4CFF-8272-4193EB733D19}" type="presParOf" srcId="{0647D89C-B8FE-4CB9-8555-41943F5BFA39}" destId="{9DE89FB5-3113-4BF2-BB2E-7A225BE7D081}" srcOrd="1" destOrd="0" presId="urn:microsoft.com/office/officeart/2018/2/layout/IconVerticalSolidList"/>
    <dgm:cxn modelId="{30F278D3-EE4F-423A-B67A-95F237944712}" type="presParOf" srcId="{0647D89C-B8FE-4CB9-8555-41943F5BFA39}" destId="{51A1F2DE-AAA3-476A-9734-10363CCA0F39}" srcOrd="2" destOrd="0" presId="urn:microsoft.com/office/officeart/2018/2/layout/IconVerticalSolidList"/>
    <dgm:cxn modelId="{70632B6E-8C30-4D83-8037-ADDA968CCAE3}" type="presParOf" srcId="{0647D89C-B8FE-4CB9-8555-41943F5BFA39}" destId="{DFE6D584-6F79-4A8E-A092-022269CD1BFF}" srcOrd="3" destOrd="0" presId="urn:microsoft.com/office/officeart/2018/2/layout/IconVerticalSolidList"/>
    <dgm:cxn modelId="{605F8A86-948A-4F46-B279-A8EDF4EB1B2B}" type="presParOf" srcId="{30C24EFA-DF5E-45C1-81DA-C0BCB607BE25}" destId="{20D40887-F37A-4544-89E2-0F6FD2FAD2C3}" srcOrd="3" destOrd="0" presId="urn:microsoft.com/office/officeart/2018/2/layout/IconVerticalSolidList"/>
    <dgm:cxn modelId="{3B18B533-38D7-4C40-B8E9-88D9FB81EE03}" type="presParOf" srcId="{30C24EFA-DF5E-45C1-81DA-C0BCB607BE25}" destId="{DDF81F52-A556-4B6A-B63F-508B636B46BD}" srcOrd="4" destOrd="0" presId="urn:microsoft.com/office/officeart/2018/2/layout/IconVerticalSolidList"/>
    <dgm:cxn modelId="{B2997E6F-9A3F-446B-AEF8-75EFBD3C9048}" type="presParOf" srcId="{DDF81F52-A556-4B6A-B63F-508B636B46BD}" destId="{1C2AC7A3-01EE-4A85-BF00-9699D268F261}" srcOrd="0" destOrd="0" presId="urn:microsoft.com/office/officeart/2018/2/layout/IconVerticalSolidList"/>
    <dgm:cxn modelId="{A596B3D0-B30B-4F8F-B035-5F70F37CFCEC}" type="presParOf" srcId="{DDF81F52-A556-4B6A-B63F-508B636B46BD}" destId="{7C23A323-1D9D-4924-97F1-7CC8B2E6437E}" srcOrd="1" destOrd="0" presId="urn:microsoft.com/office/officeart/2018/2/layout/IconVerticalSolidList"/>
    <dgm:cxn modelId="{5C512F07-E79B-4009-87F1-17F718DDA6E4}" type="presParOf" srcId="{DDF81F52-A556-4B6A-B63F-508B636B46BD}" destId="{88A6D35C-9C19-4F26-86F7-D350C928F85B}" srcOrd="2" destOrd="0" presId="urn:microsoft.com/office/officeart/2018/2/layout/IconVerticalSolidList"/>
    <dgm:cxn modelId="{9B5E4B15-1F1A-4F49-BAAA-21F41DCC299C}" type="presParOf" srcId="{DDF81F52-A556-4B6A-B63F-508B636B46BD}" destId="{0AE995C2-0269-4211-A01A-D8F4A06781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8AFD0-B9C5-814F-8247-C37B794C426E}">
      <dsp:nvSpPr>
        <dsp:cNvPr id="0" name=""/>
        <dsp:cNvSpPr/>
      </dsp:nvSpPr>
      <dsp:spPr>
        <a:xfrm>
          <a:off x="0" y="536123"/>
          <a:ext cx="6245265" cy="2381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4702" tIns="583184" rIns="484702"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find the most suitable location for the entrepreneur to open an Italian restaurant in Toronto, Canada</a:t>
          </a:r>
        </a:p>
      </dsp:txBody>
      <dsp:txXfrm>
        <a:off x="0" y="536123"/>
        <a:ext cx="6245265" cy="2381400"/>
      </dsp:txXfrm>
    </dsp:sp>
    <dsp:sp modelId="{8C872BFD-2FFA-9043-9DDD-5C0F8127883D}">
      <dsp:nvSpPr>
        <dsp:cNvPr id="0" name=""/>
        <dsp:cNvSpPr/>
      </dsp:nvSpPr>
      <dsp:spPr>
        <a:xfrm>
          <a:off x="312263" y="122843"/>
          <a:ext cx="4371685" cy="8265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244600">
            <a:lnSpc>
              <a:spcPct val="90000"/>
            </a:lnSpc>
            <a:spcBef>
              <a:spcPct val="0"/>
            </a:spcBef>
            <a:spcAft>
              <a:spcPct val="35000"/>
            </a:spcAft>
            <a:buNone/>
          </a:pPr>
          <a:r>
            <a:rPr lang="en-US" sz="2800" kern="1200"/>
            <a:t>Objective: </a:t>
          </a:r>
        </a:p>
      </dsp:txBody>
      <dsp:txXfrm>
        <a:off x="352612" y="163192"/>
        <a:ext cx="4290987" cy="745862"/>
      </dsp:txXfrm>
    </dsp:sp>
    <dsp:sp modelId="{08E3BAA0-94EB-8343-B278-F6CD9F7D8077}">
      <dsp:nvSpPr>
        <dsp:cNvPr id="0" name=""/>
        <dsp:cNvSpPr/>
      </dsp:nvSpPr>
      <dsp:spPr>
        <a:xfrm>
          <a:off x="0" y="3482003"/>
          <a:ext cx="6245265" cy="1984500"/>
        </a:xfrm>
        <a:prstGeom prst="rect">
          <a:avLst/>
        </a:prstGeom>
        <a:solidFill>
          <a:schemeClr val="lt1">
            <a:alpha val="90000"/>
            <a:hueOff val="0"/>
            <a:satOff val="0"/>
            <a:lumOff val="0"/>
            <a:alphaOff val="0"/>
          </a:schemeClr>
        </a:solidFill>
        <a:ln w="12700" cap="flat" cmpd="sng" algn="ctr">
          <a:solidFill>
            <a:schemeClr val="accent5">
              <a:hueOff val="-7541480"/>
              <a:satOff val="0"/>
              <a:lumOff val="-9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4702" tIns="583184" rIns="484702"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Open the restaurant in locations where many Italian restaurants around</a:t>
          </a:r>
        </a:p>
      </dsp:txBody>
      <dsp:txXfrm>
        <a:off x="0" y="3482003"/>
        <a:ext cx="6245265" cy="1984500"/>
      </dsp:txXfrm>
    </dsp:sp>
    <dsp:sp modelId="{796BC090-19F6-5E42-A838-0C789F6732B9}">
      <dsp:nvSpPr>
        <dsp:cNvPr id="0" name=""/>
        <dsp:cNvSpPr/>
      </dsp:nvSpPr>
      <dsp:spPr>
        <a:xfrm>
          <a:off x="312263" y="3068723"/>
          <a:ext cx="4371685" cy="826560"/>
        </a:xfrm>
        <a:prstGeom prst="roundRect">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244600">
            <a:lnSpc>
              <a:spcPct val="90000"/>
            </a:lnSpc>
            <a:spcBef>
              <a:spcPct val="0"/>
            </a:spcBef>
            <a:spcAft>
              <a:spcPct val="35000"/>
            </a:spcAft>
            <a:buNone/>
          </a:pPr>
          <a:r>
            <a:rPr lang="en-US" sz="2800" kern="1200"/>
            <a:t>Requirements:</a:t>
          </a:r>
        </a:p>
      </dsp:txBody>
      <dsp:txXfrm>
        <a:off x="352612" y="3109072"/>
        <a:ext cx="4290987"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2D401-CB81-4417-A6D7-1C788CA65389}">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976EB-F902-450C-8D8A-D33AC491DCF3}">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CA7EE9-2D56-470E-9FFB-70CB13081C64}">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List of neighborhoods in Toronto, China</a:t>
          </a:r>
        </a:p>
      </dsp:txBody>
      <dsp:txXfrm>
        <a:off x="1844034" y="682"/>
        <a:ext cx="4401230" cy="1596566"/>
      </dsp:txXfrm>
    </dsp:sp>
    <dsp:sp modelId="{F93B2214-7BD8-46F4-87C3-2A845AC15D74}">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89FB5-3113-4BF2-BB2E-7A225BE7D081}">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E6D584-6F79-4A8E-A092-022269CD1BFF}">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Latitude and Longitude of Toronto</a:t>
          </a:r>
        </a:p>
      </dsp:txBody>
      <dsp:txXfrm>
        <a:off x="1844034" y="1996390"/>
        <a:ext cx="4401230" cy="1596566"/>
      </dsp:txXfrm>
    </dsp:sp>
    <dsp:sp modelId="{1C2AC7A3-01EE-4A85-BF00-9699D268F261}">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3A323-1D9D-4924-97F1-7CC8B2E6437E}">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E995C2-0269-4211-A01A-D8F4A06781BB}">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Venue data related to Italian restaurants</a:t>
          </a:r>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8A833-25DA-8247-9815-D2362343FCC1}" type="datetimeFigureOut">
              <a:rPr lang="en-US" smtClean="0"/>
              <a:t>6/21/20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7D6F4-51E2-3D45-B127-AD00C2F73488}" type="slidenum">
              <a:rPr lang="en-US" smtClean="0"/>
              <a:t>‹#›</a:t>
            </a:fld>
            <a:endParaRPr lang="en-US"/>
          </a:p>
        </p:txBody>
      </p:sp>
    </p:spTree>
    <p:extLst>
      <p:ext uri="{BB962C8B-B14F-4D97-AF65-F5344CB8AC3E}">
        <p14:creationId xmlns:p14="http://schemas.microsoft.com/office/powerpoint/2010/main" val="173098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47D6F4-51E2-3D45-B127-AD00C2F73488}" type="slidenum">
              <a:rPr lang="en-US" smtClean="0"/>
              <a:t>4</a:t>
            </a:fld>
            <a:endParaRPr lang="en-US"/>
          </a:p>
        </p:txBody>
      </p:sp>
    </p:spTree>
    <p:extLst>
      <p:ext uri="{BB962C8B-B14F-4D97-AF65-F5344CB8AC3E}">
        <p14:creationId xmlns:p14="http://schemas.microsoft.com/office/powerpoint/2010/main" val="156030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47D6F4-51E2-3D45-B127-AD00C2F73488}" type="slidenum">
              <a:rPr lang="en-US" smtClean="0"/>
              <a:t>9</a:t>
            </a:fld>
            <a:endParaRPr lang="en-US"/>
          </a:p>
        </p:txBody>
      </p:sp>
    </p:spTree>
    <p:extLst>
      <p:ext uri="{BB962C8B-B14F-4D97-AF65-F5344CB8AC3E}">
        <p14:creationId xmlns:p14="http://schemas.microsoft.com/office/powerpoint/2010/main" val="386899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46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7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52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86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07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36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83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4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9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02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6/21/20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7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6/21/20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8887482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42" r:id="rId6"/>
    <p:sldLayoutId id="2147483737" r:id="rId7"/>
    <p:sldLayoutId id="2147483738" r:id="rId8"/>
    <p:sldLayoutId id="2147483739" r:id="rId9"/>
    <p:sldLayoutId id="2147483741"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5">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92F63-5F98-3746-8EDA-AD5D6A765002}"/>
              </a:ext>
            </a:extLst>
          </p:cNvPr>
          <p:cNvSpPr>
            <a:spLocks noGrp="1"/>
          </p:cNvSpPr>
          <p:nvPr>
            <p:ph type="ctrTitle"/>
          </p:nvPr>
        </p:nvSpPr>
        <p:spPr>
          <a:xfrm>
            <a:off x="1578043" y="590062"/>
            <a:ext cx="5309140" cy="2838938"/>
          </a:xfrm>
        </p:spPr>
        <p:txBody>
          <a:bodyPr>
            <a:normAutofit/>
          </a:bodyPr>
          <a:lstStyle/>
          <a:p>
            <a:r>
              <a:rPr lang="en-US" sz="3400">
                <a:solidFill>
                  <a:schemeClr val="bg1"/>
                </a:solidFill>
              </a:rPr>
              <a:t>Location Optimization for Italian Restaurant in Toronto</a:t>
            </a:r>
            <a:br>
              <a:rPr lang="en-US" sz="3400">
                <a:solidFill>
                  <a:schemeClr val="bg1"/>
                </a:solidFill>
              </a:rPr>
            </a:br>
            <a:endParaRPr lang="en-US" sz="3400">
              <a:solidFill>
                <a:schemeClr val="bg1"/>
              </a:solidFill>
            </a:endParaRPr>
          </a:p>
        </p:txBody>
      </p:sp>
      <p:sp>
        <p:nvSpPr>
          <p:cNvPr id="3" name="Subtitle 2">
            <a:extLst>
              <a:ext uri="{FF2B5EF4-FFF2-40B4-BE49-F238E27FC236}">
                <a16:creationId xmlns:a16="http://schemas.microsoft.com/office/drawing/2014/main" id="{3918212A-87B5-BA46-9896-4866047A057D}"/>
              </a:ext>
            </a:extLst>
          </p:cNvPr>
          <p:cNvSpPr>
            <a:spLocks noGrp="1"/>
          </p:cNvSpPr>
          <p:nvPr>
            <p:ph type="subTitle" idx="1"/>
          </p:nvPr>
        </p:nvSpPr>
        <p:spPr>
          <a:xfrm>
            <a:off x="1578044" y="3739764"/>
            <a:ext cx="4517954" cy="1198120"/>
          </a:xfrm>
        </p:spPr>
        <p:txBody>
          <a:bodyPr>
            <a:normAutofit/>
          </a:bodyPr>
          <a:lstStyle/>
          <a:p>
            <a:r>
              <a:rPr lang="en-US" sz="2000">
                <a:solidFill>
                  <a:schemeClr val="bg1"/>
                </a:solidFill>
              </a:rPr>
              <a:t>Mengzhen Chen </a:t>
            </a:r>
          </a:p>
          <a:p>
            <a:r>
              <a:rPr lang="en-US" sz="2000">
                <a:solidFill>
                  <a:schemeClr val="bg1"/>
                </a:solidFill>
              </a:rPr>
              <a:t>6/20/2020</a:t>
            </a:r>
          </a:p>
        </p:txBody>
      </p:sp>
      <p:sp>
        <p:nvSpPr>
          <p:cNvPr id="2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3"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28" name="Graphic 27">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30" name="Graphic 29">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4" name="Picture 3" descr="A picture containing envelope, table&#10;&#10;Description automatically generated">
            <a:extLst>
              <a:ext uri="{FF2B5EF4-FFF2-40B4-BE49-F238E27FC236}">
                <a16:creationId xmlns:a16="http://schemas.microsoft.com/office/drawing/2014/main" id="{058714AB-B543-4BAA-A2F9-3EE01CD41CA9}"/>
              </a:ext>
            </a:extLst>
          </p:cNvPr>
          <p:cNvPicPr>
            <a:picLocks noChangeAspect="1"/>
          </p:cNvPicPr>
          <p:nvPr/>
        </p:nvPicPr>
        <p:blipFill rotWithShape="1">
          <a:blip r:embed="rId8"/>
          <a:srcRect l="15767" r="20130" b="-2"/>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493121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59233-6EA9-C24E-805C-629D8D777255}"/>
              </a:ext>
            </a:extLst>
          </p:cNvPr>
          <p:cNvSpPr>
            <a:spLocks noGrp="1"/>
          </p:cNvSpPr>
          <p:nvPr>
            <p:ph type="title"/>
          </p:nvPr>
        </p:nvSpPr>
        <p:spPr>
          <a:xfrm>
            <a:off x="838200" y="698643"/>
            <a:ext cx="5243394" cy="2225532"/>
          </a:xfrm>
        </p:spPr>
        <p:txBody>
          <a:bodyPr anchor="t">
            <a:normAutofit/>
          </a:bodyPr>
          <a:lstStyle/>
          <a:p>
            <a:r>
              <a:rPr lang="en-US" sz="6000"/>
              <a:t>Note</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7" name="Graphic 6" descr="Head with Gears">
            <a:extLst>
              <a:ext uri="{FF2B5EF4-FFF2-40B4-BE49-F238E27FC236}">
                <a16:creationId xmlns:a16="http://schemas.microsoft.com/office/drawing/2014/main" id="{A697FA55-1457-4A5F-987D-2E51953E62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003053"/>
            <a:ext cx="2994972" cy="2994972"/>
          </a:xfrm>
          <a:prstGeom prst="rect">
            <a:avLst/>
          </a:prstGeom>
        </p:spPr>
      </p:pic>
      <p:sp>
        <p:nvSpPr>
          <p:cNvPr id="3" name="Content Placeholder 2">
            <a:extLst>
              <a:ext uri="{FF2B5EF4-FFF2-40B4-BE49-F238E27FC236}">
                <a16:creationId xmlns:a16="http://schemas.microsoft.com/office/drawing/2014/main" id="{EE654058-06AA-D148-8E01-7CFA5F67050A}"/>
              </a:ext>
            </a:extLst>
          </p:cNvPr>
          <p:cNvSpPr>
            <a:spLocks noGrp="1"/>
          </p:cNvSpPr>
          <p:nvPr>
            <p:ph idx="1"/>
          </p:nvPr>
        </p:nvSpPr>
        <p:spPr>
          <a:xfrm>
            <a:off x="4605868" y="515155"/>
            <a:ext cx="6747932" cy="5484955"/>
          </a:xfrm>
        </p:spPr>
        <p:txBody>
          <a:bodyPr anchor="ctr">
            <a:normAutofit/>
          </a:bodyPr>
          <a:lstStyle/>
          <a:p>
            <a:r>
              <a:rPr lang="en-US" sz="3200" dirty="0"/>
              <a:t>One more thing should consider </a:t>
            </a:r>
            <a:r>
              <a:rPr lang="en-US" sz="3200" b="1" i="1" dirty="0"/>
              <a:t>Competition</a:t>
            </a:r>
          </a:p>
          <a:p>
            <a:pPr lvl="1"/>
            <a:r>
              <a:rPr lang="en-US" dirty="0"/>
              <a:t>The entrepreneur would better to seek more information about the market competition to decide the location and maximize the profits. </a:t>
            </a:r>
          </a:p>
          <a:p>
            <a:pPr marL="0" indent="0">
              <a:buNone/>
            </a:pPr>
            <a:endParaRPr lang="en-US" sz="3200" dirty="0"/>
          </a:p>
          <a:p>
            <a:endParaRPr lang="en-US" sz="1800" dirty="0"/>
          </a:p>
        </p:txBody>
      </p:sp>
    </p:spTree>
    <p:extLst>
      <p:ext uri="{BB962C8B-B14F-4D97-AF65-F5344CB8AC3E}">
        <p14:creationId xmlns:p14="http://schemas.microsoft.com/office/powerpoint/2010/main" val="44552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13554E7-4D74-8F4E-88D2-DD001135E90B}"/>
              </a:ext>
            </a:extLst>
          </p:cNvPr>
          <p:cNvSpPr>
            <a:spLocks noGrp="1"/>
          </p:cNvSpPr>
          <p:nvPr>
            <p:ph type="title"/>
          </p:nvPr>
        </p:nvSpPr>
        <p:spPr>
          <a:xfrm>
            <a:off x="479394" y="1070800"/>
            <a:ext cx="3939688" cy="5583126"/>
          </a:xfrm>
        </p:spPr>
        <p:txBody>
          <a:bodyPr>
            <a:normAutofit/>
          </a:bodyPr>
          <a:lstStyle/>
          <a:p>
            <a:pPr algn="r"/>
            <a:r>
              <a:rPr lang="en-US" sz="5000" b="1"/>
              <a:t>Introduction</a:t>
            </a:r>
            <a:endParaRPr lang="en-US" sz="50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E36D4D2-2855-45A5-8578-37791C8C5803}"/>
              </a:ext>
            </a:extLst>
          </p:cNvPr>
          <p:cNvGraphicFramePr>
            <a:graphicFrameLocks noGrp="1"/>
          </p:cNvGraphicFramePr>
          <p:nvPr>
            <p:ph idx="1"/>
            <p:extLst>
              <p:ext uri="{D42A27DB-BD31-4B8C-83A1-F6EECF244321}">
                <p14:modId xmlns:p14="http://schemas.microsoft.com/office/powerpoint/2010/main" val="40307275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9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B54BFB3-7944-5242-A816-6456AA26B175}"/>
              </a:ext>
            </a:extLst>
          </p:cNvPr>
          <p:cNvSpPr>
            <a:spLocks noGrp="1"/>
          </p:cNvSpPr>
          <p:nvPr>
            <p:ph type="title"/>
          </p:nvPr>
        </p:nvSpPr>
        <p:spPr>
          <a:xfrm>
            <a:off x="479394" y="1070800"/>
            <a:ext cx="3939688" cy="5583126"/>
          </a:xfrm>
        </p:spPr>
        <p:txBody>
          <a:bodyPr>
            <a:normAutofit/>
          </a:bodyPr>
          <a:lstStyle/>
          <a:p>
            <a:pPr algn="r"/>
            <a:r>
              <a:rPr lang="en-US" sz="7200" b="1"/>
              <a:t>Data</a:t>
            </a:r>
            <a:endParaRPr lang="en-US" sz="72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1118110-0AA0-4881-B9D7-10A0E5321ED6}"/>
              </a:ext>
            </a:extLst>
          </p:cNvPr>
          <p:cNvGraphicFramePr>
            <a:graphicFrameLocks noGrp="1"/>
          </p:cNvGraphicFramePr>
          <p:nvPr>
            <p:ph idx="1"/>
            <p:extLst>
              <p:ext uri="{D42A27DB-BD31-4B8C-83A1-F6EECF244321}">
                <p14:modId xmlns:p14="http://schemas.microsoft.com/office/powerpoint/2010/main" val="341202254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66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5CB3FB-A137-274F-B4E6-82D2CCD23E28}"/>
              </a:ext>
            </a:extLst>
          </p:cNvPr>
          <p:cNvSpPr>
            <a:spLocks noGrp="1"/>
          </p:cNvSpPr>
          <p:nvPr>
            <p:ph type="title"/>
          </p:nvPr>
        </p:nvSpPr>
        <p:spPr>
          <a:xfrm>
            <a:off x="6657715" y="467271"/>
            <a:ext cx="4195674" cy="2052522"/>
          </a:xfrm>
        </p:spPr>
        <p:txBody>
          <a:bodyPr anchor="b">
            <a:normAutofit/>
          </a:bodyPr>
          <a:lstStyle/>
          <a:p>
            <a:r>
              <a:rPr lang="en-US" sz="4800" b="1" dirty="0"/>
              <a:t>Methodology</a:t>
            </a:r>
            <a:endParaRPr lang="en-US" sz="4800" dirty="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3339C0D6-BE8E-F740-9226-0973CB9FB8FC}"/>
              </a:ext>
            </a:extLst>
          </p:cNvPr>
          <p:cNvPicPr/>
          <p:nvPr/>
        </p:nvPicPr>
        <p:blipFill rotWithShape="1">
          <a:blip r:embed="rId3" cstate="print">
            <a:extLst>
              <a:ext uri="{28A0092B-C50C-407E-A947-70E740481C1C}">
                <a14:useLocalDpi xmlns:a14="http://schemas.microsoft.com/office/drawing/2010/main" val="0"/>
              </a:ext>
            </a:extLst>
          </a:blip>
          <a:srcRect l="11075" r="32926" b="1"/>
          <a:stretch/>
        </p:blipFill>
        <p:spPr>
          <a:xfrm>
            <a:off x="322964" y="561659"/>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963EEFF-4E6D-B545-97A5-B79022A7C1C6}"/>
              </a:ext>
            </a:extLst>
          </p:cNvPr>
          <p:cNvSpPr>
            <a:spLocks noGrp="1"/>
          </p:cNvSpPr>
          <p:nvPr>
            <p:ph idx="1"/>
          </p:nvPr>
        </p:nvSpPr>
        <p:spPr>
          <a:xfrm>
            <a:off x="6657715" y="2990818"/>
            <a:ext cx="4195673" cy="2913872"/>
          </a:xfrm>
        </p:spPr>
        <p:txBody>
          <a:bodyPr anchor="t">
            <a:normAutofit/>
          </a:bodyPr>
          <a:lstStyle/>
          <a:p>
            <a:r>
              <a:rPr lang="en-US" sz="1800"/>
              <a:t>Latitude and Longitude of Toronto</a:t>
            </a:r>
          </a:p>
          <a:p>
            <a:pPr marL="0" indent="0">
              <a:buNone/>
            </a:pPr>
            <a:endParaRPr lang="en-US" sz="1800"/>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28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5A585A-973A-724C-8D97-DD5655A7B3D0}"/>
              </a:ext>
            </a:extLst>
          </p:cNvPr>
          <p:cNvSpPr>
            <a:spLocks noGrp="1"/>
          </p:cNvSpPr>
          <p:nvPr>
            <p:ph type="title"/>
          </p:nvPr>
        </p:nvSpPr>
        <p:spPr>
          <a:xfrm>
            <a:off x="6657715" y="467271"/>
            <a:ext cx="4195674" cy="2052522"/>
          </a:xfrm>
        </p:spPr>
        <p:txBody>
          <a:bodyPr anchor="b">
            <a:normAutofit/>
          </a:bodyPr>
          <a:lstStyle/>
          <a:p>
            <a:r>
              <a:rPr lang="en-US" sz="4800" b="1" dirty="0"/>
              <a:t>Methodology</a:t>
            </a:r>
            <a:endParaRPr lang="en-US" sz="4800" dirty="0"/>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E2ADCF1C-69E1-2445-B228-3E00ED421B48}"/>
              </a:ext>
            </a:extLst>
          </p:cNvPr>
          <p:cNvPicPr>
            <a:picLocks/>
          </p:cNvPicPr>
          <p:nvPr/>
        </p:nvPicPr>
        <p:blipFill rotWithShape="1">
          <a:blip r:embed="rId2" cstate="print">
            <a:extLst>
              <a:ext uri="{28A0092B-C50C-407E-A947-70E740481C1C}">
                <a14:useLocalDpi xmlns:a14="http://schemas.microsoft.com/office/drawing/2010/main" val="0"/>
              </a:ext>
            </a:extLst>
          </a:blip>
          <a:srcRect l="13733" r="22017" b="-1"/>
          <a:stretch/>
        </p:blipFill>
        <p:spPr>
          <a:xfrm>
            <a:off x="322964"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8" name="Content Placeholder 7">
            <a:extLst>
              <a:ext uri="{FF2B5EF4-FFF2-40B4-BE49-F238E27FC236}">
                <a16:creationId xmlns:a16="http://schemas.microsoft.com/office/drawing/2014/main" id="{6F18451A-0EA3-4E91-9723-EE95DEA377F7}"/>
              </a:ext>
            </a:extLst>
          </p:cNvPr>
          <p:cNvSpPr>
            <a:spLocks noGrp="1"/>
          </p:cNvSpPr>
          <p:nvPr>
            <p:ph idx="1"/>
          </p:nvPr>
        </p:nvSpPr>
        <p:spPr>
          <a:xfrm>
            <a:off x="6657715" y="2990818"/>
            <a:ext cx="4195673" cy="2913872"/>
          </a:xfrm>
        </p:spPr>
        <p:txBody>
          <a:bodyPr anchor="t">
            <a:normAutofit/>
          </a:bodyPr>
          <a:lstStyle/>
          <a:p>
            <a:r>
              <a:rPr lang="en-US" dirty="0"/>
              <a:t>Clustering (based on Italian restaurants)</a:t>
            </a:r>
          </a:p>
          <a:p>
            <a:endParaRPr lang="en-US" sz="1800" dirty="0"/>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16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B7169B8-2507-43F4-A148-FA791CD9C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79AD3-22B4-EB4A-88F8-0080DACD68C5}"/>
              </a:ext>
            </a:extLst>
          </p:cNvPr>
          <p:cNvSpPr>
            <a:spLocks noGrp="1"/>
          </p:cNvSpPr>
          <p:nvPr>
            <p:ph type="title"/>
          </p:nvPr>
        </p:nvSpPr>
        <p:spPr>
          <a:xfrm>
            <a:off x="838199" y="381934"/>
            <a:ext cx="5257801" cy="5181523"/>
          </a:xfrm>
        </p:spPr>
        <p:txBody>
          <a:bodyPr anchor="b">
            <a:normAutofit/>
          </a:bodyPr>
          <a:lstStyle/>
          <a:p>
            <a:r>
              <a:rPr lang="en-US" sz="7200"/>
              <a:t>Results</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F887D6C-FF4B-9745-9280-0C3D3A906269}"/>
              </a:ext>
            </a:extLst>
          </p:cNvPr>
          <p:cNvSpPr>
            <a:spLocks noGrp="1"/>
          </p:cNvSpPr>
          <p:nvPr>
            <p:ph idx="1"/>
          </p:nvPr>
        </p:nvSpPr>
        <p:spPr>
          <a:xfrm>
            <a:off x="838199" y="1174599"/>
            <a:ext cx="4124758" cy="5301467"/>
          </a:xfrm>
        </p:spPr>
        <p:txBody>
          <a:bodyPr anchor="b">
            <a:normAutofit/>
          </a:bodyPr>
          <a:lstStyle/>
          <a:p>
            <a:r>
              <a:rPr lang="en-US" dirty="0"/>
              <a:t>Cluster 1</a:t>
            </a:r>
          </a:p>
          <a:p>
            <a:endParaRPr lang="en-US" sz="1800" dirty="0"/>
          </a:p>
        </p:txBody>
      </p:sp>
      <p:pic>
        <p:nvPicPr>
          <p:cNvPr id="9" name="Picture 8" descr="A screenshot of a cell phone&#10;&#10;Description automatically generated">
            <a:extLst>
              <a:ext uri="{FF2B5EF4-FFF2-40B4-BE49-F238E27FC236}">
                <a16:creationId xmlns:a16="http://schemas.microsoft.com/office/drawing/2014/main" id="{CA043219-9E8D-5C4D-87D3-A2624947D4E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097867" y="373056"/>
            <a:ext cx="8094133" cy="4866603"/>
          </a:xfrm>
          <a:prstGeom prst="rect">
            <a:avLst/>
          </a:prstGeom>
        </p:spPr>
      </p:pic>
    </p:spTree>
    <p:extLst>
      <p:ext uri="{BB962C8B-B14F-4D97-AF65-F5344CB8AC3E}">
        <p14:creationId xmlns:p14="http://schemas.microsoft.com/office/powerpoint/2010/main" val="69216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AD3-22B4-EB4A-88F8-0080DACD68C5}"/>
              </a:ext>
            </a:extLst>
          </p:cNvPr>
          <p:cNvSpPr>
            <a:spLocks noGrp="1"/>
          </p:cNvSpPr>
          <p:nvPr>
            <p:ph type="title"/>
          </p:nvPr>
        </p:nvSpPr>
        <p:spPr>
          <a:xfrm>
            <a:off x="838199" y="381934"/>
            <a:ext cx="5257801" cy="5181523"/>
          </a:xfrm>
        </p:spPr>
        <p:txBody>
          <a:bodyPr anchor="b">
            <a:normAutofit/>
          </a:bodyPr>
          <a:lstStyle/>
          <a:p>
            <a:r>
              <a:rPr lang="en-US" sz="7200"/>
              <a:t>Results</a:t>
            </a:r>
          </a:p>
        </p:txBody>
      </p:sp>
      <p:sp>
        <p:nvSpPr>
          <p:cNvPr id="3" name="Content Placeholder 2">
            <a:extLst>
              <a:ext uri="{FF2B5EF4-FFF2-40B4-BE49-F238E27FC236}">
                <a16:creationId xmlns:a16="http://schemas.microsoft.com/office/drawing/2014/main" id="{0F887D6C-FF4B-9745-9280-0C3D3A906269}"/>
              </a:ext>
            </a:extLst>
          </p:cNvPr>
          <p:cNvSpPr>
            <a:spLocks noGrp="1"/>
          </p:cNvSpPr>
          <p:nvPr>
            <p:ph idx="1"/>
          </p:nvPr>
        </p:nvSpPr>
        <p:spPr>
          <a:xfrm>
            <a:off x="838199" y="1174599"/>
            <a:ext cx="4124758" cy="5301467"/>
          </a:xfrm>
        </p:spPr>
        <p:txBody>
          <a:bodyPr anchor="b">
            <a:normAutofit/>
          </a:bodyPr>
          <a:lstStyle/>
          <a:p>
            <a:r>
              <a:rPr lang="en-US" dirty="0"/>
              <a:t>Cluster 2</a:t>
            </a:r>
          </a:p>
          <a:p>
            <a:endParaRPr lang="en-US" sz="1800" dirty="0"/>
          </a:p>
        </p:txBody>
      </p:sp>
      <p:pic>
        <p:nvPicPr>
          <p:cNvPr id="11" name="Picture 10" descr="A screenshot of a cell phone&#10;&#10;Description automatically generated">
            <a:extLst>
              <a:ext uri="{FF2B5EF4-FFF2-40B4-BE49-F238E27FC236}">
                <a16:creationId xmlns:a16="http://schemas.microsoft.com/office/drawing/2014/main" id="{A4755F76-0BFA-1A47-8744-159CB65B00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097866" y="381935"/>
            <a:ext cx="8094133" cy="4924284"/>
          </a:xfrm>
          <a:prstGeom prst="rect">
            <a:avLst/>
          </a:prstGeom>
        </p:spPr>
      </p:pic>
    </p:spTree>
    <p:extLst>
      <p:ext uri="{BB962C8B-B14F-4D97-AF65-F5344CB8AC3E}">
        <p14:creationId xmlns:p14="http://schemas.microsoft.com/office/powerpoint/2010/main" val="130859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AD3-22B4-EB4A-88F8-0080DACD68C5}"/>
              </a:ext>
            </a:extLst>
          </p:cNvPr>
          <p:cNvSpPr>
            <a:spLocks noGrp="1"/>
          </p:cNvSpPr>
          <p:nvPr>
            <p:ph type="title"/>
          </p:nvPr>
        </p:nvSpPr>
        <p:spPr>
          <a:xfrm>
            <a:off x="838199" y="381934"/>
            <a:ext cx="5257801" cy="5181523"/>
          </a:xfrm>
        </p:spPr>
        <p:txBody>
          <a:bodyPr anchor="b">
            <a:normAutofit/>
          </a:bodyPr>
          <a:lstStyle/>
          <a:p>
            <a:r>
              <a:rPr lang="en-US" sz="7200"/>
              <a:t>Results</a:t>
            </a:r>
          </a:p>
        </p:txBody>
      </p:sp>
      <p:sp>
        <p:nvSpPr>
          <p:cNvPr id="3" name="Content Placeholder 2">
            <a:extLst>
              <a:ext uri="{FF2B5EF4-FFF2-40B4-BE49-F238E27FC236}">
                <a16:creationId xmlns:a16="http://schemas.microsoft.com/office/drawing/2014/main" id="{0F887D6C-FF4B-9745-9280-0C3D3A906269}"/>
              </a:ext>
            </a:extLst>
          </p:cNvPr>
          <p:cNvSpPr>
            <a:spLocks noGrp="1"/>
          </p:cNvSpPr>
          <p:nvPr>
            <p:ph idx="1"/>
          </p:nvPr>
        </p:nvSpPr>
        <p:spPr>
          <a:xfrm>
            <a:off x="838199" y="1174599"/>
            <a:ext cx="4124758" cy="5301467"/>
          </a:xfrm>
        </p:spPr>
        <p:txBody>
          <a:bodyPr anchor="b">
            <a:normAutofit/>
          </a:bodyPr>
          <a:lstStyle/>
          <a:p>
            <a:r>
              <a:rPr lang="en-US" dirty="0"/>
              <a:t>Cluster 3</a:t>
            </a:r>
          </a:p>
          <a:p>
            <a:endParaRPr lang="en-US" sz="1800" dirty="0"/>
          </a:p>
        </p:txBody>
      </p:sp>
      <p:pic>
        <p:nvPicPr>
          <p:cNvPr id="5" name="Picture 4" descr="A screenshot of a cell phone&#10;&#10;Description automatically generated">
            <a:extLst>
              <a:ext uri="{FF2B5EF4-FFF2-40B4-BE49-F238E27FC236}">
                <a16:creationId xmlns:a16="http://schemas.microsoft.com/office/drawing/2014/main" id="{C495BFEF-FD46-EB45-BEBA-5EC057AD5D8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047067" y="381934"/>
            <a:ext cx="8144933" cy="4901266"/>
          </a:xfrm>
          <a:prstGeom prst="rect">
            <a:avLst/>
          </a:prstGeom>
        </p:spPr>
      </p:pic>
    </p:spTree>
    <p:extLst>
      <p:ext uri="{BB962C8B-B14F-4D97-AF65-F5344CB8AC3E}">
        <p14:creationId xmlns:p14="http://schemas.microsoft.com/office/powerpoint/2010/main" val="183545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2800F-B6E2-6541-8CBD-F5D3452A8AB6}"/>
              </a:ext>
            </a:extLst>
          </p:cNvPr>
          <p:cNvSpPr>
            <a:spLocks noGrp="1"/>
          </p:cNvSpPr>
          <p:nvPr>
            <p:ph type="title"/>
          </p:nvPr>
        </p:nvSpPr>
        <p:spPr>
          <a:xfrm>
            <a:off x="1188069" y="381935"/>
            <a:ext cx="4008583" cy="5974414"/>
          </a:xfrm>
        </p:spPr>
        <p:txBody>
          <a:bodyPr anchor="ctr">
            <a:normAutofit/>
          </a:bodyPr>
          <a:lstStyle/>
          <a:p>
            <a:r>
              <a:rPr lang="en-US" sz="5600" b="1">
                <a:solidFill>
                  <a:schemeClr val="bg1"/>
                </a:solidFill>
              </a:rPr>
              <a:t>Conclusion</a:t>
            </a:r>
            <a:endParaRPr lang="en-US" sz="56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6AB44E8-C2BB-184A-AF3E-3F29F6C05337}"/>
              </a:ext>
            </a:extLst>
          </p:cNvPr>
          <p:cNvSpPr>
            <a:spLocks noGrp="1"/>
          </p:cNvSpPr>
          <p:nvPr>
            <p:ph idx="1"/>
          </p:nvPr>
        </p:nvSpPr>
        <p:spPr>
          <a:xfrm>
            <a:off x="6096000" y="381935"/>
            <a:ext cx="5490161" cy="5974415"/>
          </a:xfrm>
        </p:spPr>
        <p:txBody>
          <a:bodyPr anchor="ctr">
            <a:normAutofit/>
          </a:bodyPr>
          <a:lstStyle/>
          <a:p>
            <a:r>
              <a:rPr lang="en-US" sz="2000" dirty="0"/>
              <a:t>Most of Italian restaurants are in Cluster 1. In Cluster 1, Italian restaurants are most likely to locate around Central Bay Street, Runnymede Swansea and the Beaches Street where many restaurants shops around. </a:t>
            </a:r>
          </a:p>
          <a:p>
            <a:r>
              <a:rPr lang="en-US" sz="2000" dirty="0"/>
              <a:t>There are some Italian restaurants in Cluster 2 which is also business areas especially restaurant area. </a:t>
            </a:r>
          </a:p>
          <a:p>
            <a:r>
              <a:rPr lang="en-US" sz="2000" dirty="0"/>
              <a:t>Looking at nearby venues, it seems Cluster 1 might be a better location comparing to Cluster 2 as there are a lot of restaurants in these areas. </a:t>
            </a:r>
          </a:p>
          <a:p>
            <a:r>
              <a:rPr lang="en-US" sz="2000" dirty="0"/>
              <a:t>Therefore, the entrepreneur should open the Italian restaurant in Cluster 1 areas. </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406134"/>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Words>
  <Application>Microsoft Macintosh PowerPoint</Application>
  <PresentationFormat>Widescreen</PresentationFormat>
  <Paragraphs>32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Univers</vt:lpstr>
      <vt:lpstr>GradientVTI</vt:lpstr>
      <vt:lpstr>Location Optimization for Italian Restaurant in Toronto </vt:lpstr>
      <vt:lpstr>Introduction</vt:lpstr>
      <vt:lpstr>Data</vt:lpstr>
      <vt:lpstr>Methodology</vt:lpstr>
      <vt:lpstr>Methodology</vt:lpstr>
      <vt:lpstr>Results</vt:lpstr>
      <vt:lpstr>Results</vt:lpstr>
      <vt:lpstr>Results</vt:lpstr>
      <vt:lpstr>Conclusion</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Optimization for Italian Restaurant in Toronto </dc:title>
  <dc:creator>Chen, Mengzhen</dc:creator>
  <cp:lastModifiedBy>Chen, Mengzhen</cp:lastModifiedBy>
  <cp:revision>1</cp:revision>
  <dcterms:created xsi:type="dcterms:W3CDTF">2020-06-22T01:33:00Z</dcterms:created>
  <dcterms:modified xsi:type="dcterms:W3CDTF">2020-06-22T01:33:12Z</dcterms:modified>
</cp:coreProperties>
</file>