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39"/>
  </p:notesMasterIdLst>
  <p:sldIdLst>
    <p:sldId id="256" r:id="rId2"/>
    <p:sldId id="391" r:id="rId3"/>
    <p:sldId id="404" r:id="rId4"/>
    <p:sldId id="409" r:id="rId5"/>
    <p:sldId id="394" r:id="rId6"/>
    <p:sldId id="406" r:id="rId7"/>
    <p:sldId id="407" r:id="rId8"/>
    <p:sldId id="415" r:id="rId9"/>
    <p:sldId id="279" r:id="rId10"/>
    <p:sldId id="412" r:id="rId11"/>
    <p:sldId id="262" r:id="rId12"/>
    <p:sldId id="380" r:id="rId13"/>
    <p:sldId id="381" r:id="rId14"/>
    <p:sldId id="414" r:id="rId15"/>
    <p:sldId id="270" r:id="rId16"/>
    <p:sldId id="385" r:id="rId17"/>
    <p:sldId id="386" r:id="rId18"/>
    <p:sldId id="362" r:id="rId19"/>
    <p:sldId id="273" r:id="rId20"/>
    <p:sldId id="387" r:id="rId21"/>
    <p:sldId id="388" r:id="rId22"/>
    <p:sldId id="275" r:id="rId23"/>
    <p:sldId id="390" r:id="rId24"/>
    <p:sldId id="300" r:id="rId25"/>
    <p:sldId id="309" r:id="rId26"/>
    <p:sldId id="302" r:id="rId27"/>
    <p:sldId id="310" r:id="rId28"/>
    <p:sldId id="304" r:id="rId29"/>
    <p:sldId id="305" r:id="rId30"/>
    <p:sldId id="375" r:id="rId31"/>
    <p:sldId id="376" r:id="rId32"/>
    <p:sldId id="377" r:id="rId33"/>
    <p:sldId id="364" r:id="rId34"/>
    <p:sldId id="372" r:id="rId35"/>
    <p:sldId id="365" r:id="rId36"/>
    <p:sldId id="366" r:id="rId37"/>
    <p:sldId id="367" r:id="rId38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45B"/>
    <a:srgbClr val="FFCC00"/>
    <a:srgbClr val="CC9900"/>
    <a:srgbClr val="FFFFFF"/>
    <a:srgbClr val="A50021"/>
    <a:srgbClr val="4D4D4D"/>
    <a:srgbClr val="777777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5" autoAdjust="0"/>
    <p:restoredTop sz="98172" autoAdjust="0"/>
  </p:normalViewPr>
  <p:slideViewPr>
    <p:cSldViewPr>
      <p:cViewPr>
        <p:scale>
          <a:sx n="70" d="100"/>
          <a:sy n="70" d="100"/>
        </p:scale>
        <p:origin x="-109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3D688B5-9493-4C18-9B03-338BB9BEAC0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96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C467EE3-5A0E-435D-922B-3BD5DCAD41D8}" type="slidenum">
              <a:rPr lang="ar-EG" smtClean="0">
                <a:latin typeface="Arial" pitchFamily="34" charset="0"/>
              </a:rPr>
              <a:pPr eaLnBrk="1" hangingPunct="1"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29057" indent="-280406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21626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70276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18927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67577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16227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64878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13528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2E85218-9B10-44A1-89E2-FC2A4CB53825}" type="slidenum">
              <a:rPr lang="en-US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AD486DF-662B-4856-9118-24BAFEA8B8FE}" type="slidenum">
              <a:rPr lang="ar-EG" smtClean="0">
                <a:latin typeface="Arial" pitchFamily="34" charset="0"/>
              </a:rPr>
              <a:pPr eaLnBrk="1" hangingPunct="1"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BDE46-B70B-42D6-8ED1-B13E9C5597E8}" type="slidenum">
              <a:rPr lang="en-US"/>
              <a:pPr/>
              <a:t>12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213B3-D638-4416-ACFB-094BF2AB209E}" type="slidenum">
              <a:rPr lang="en-US"/>
              <a:pPr/>
              <a:t>13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29057" indent="-280406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21626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70276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18927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67577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16227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64878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13528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5B83556-8DC2-40C6-A98F-00D855FB1E97}" type="slidenum">
              <a:rPr lang="en-US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AB4BA82-58F9-4482-94FD-94CA66C7BB9A}" type="slidenum">
              <a:rPr lang="ar-EG" smtClean="0">
                <a:latin typeface="Arial" pitchFamily="34" charset="0"/>
              </a:rPr>
              <a:pPr eaLnBrk="1" hangingPunct="1"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87148-F06F-43BF-A448-F4156FD0E7B1}" type="slidenum">
              <a:rPr lang="en-US"/>
              <a:pPr/>
              <a:t>16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77361-D98E-4962-8812-A44ECB41DF6E}" type="slidenum">
              <a:rPr lang="en-US"/>
              <a:pPr/>
              <a:t>17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1402BA3-E502-4116-92BE-70154F564ADA}" type="slidenum">
              <a:rPr lang="ar-EG" smtClean="0">
                <a:latin typeface="Arial" pitchFamily="34" charset="0"/>
              </a:rPr>
              <a:pPr eaLnBrk="1" hangingPunct="1"/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24A7493-1ACE-4324-A75D-5C6A68DF0E7C}" type="slidenum">
              <a:rPr lang="ar-EG" smtClean="0">
                <a:latin typeface="Arial" pitchFamily="34" charset="0"/>
              </a:rPr>
              <a:pPr eaLnBrk="1" hangingPunct="1"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29057" indent="-280406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21626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70276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18927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67577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16227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64878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13528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CF3C0EF-6898-4B8B-B664-CCC9C099880D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2C203-2CEB-4795-8B52-C6849DD6E639}" type="slidenum">
              <a:rPr lang="en-US"/>
              <a:pPr/>
              <a:t>20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CBBF2-BD2D-42A6-BD93-86DD73BC2E74}" type="slidenum">
              <a:rPr lang="en-US"/>
              <a:pPr/>
              <a:t>21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60C23C3-F4A0-4007-AC29-29A1E762950E}" type="slidenum">
              <a:rPr lang="ar-EG" smtClean="0">
                <a:latin typeface="Arial" pitchFamily="34" charset="0"/>
              </a:rPr>
              <a:pPr eaLnBrk="1" hangingPunct="1"/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29057" indent="-280406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21626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70276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18927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67577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16227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64878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13528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D60B59-C3ED-4D63-B01D-3B934544915D}" type="slidenum">
              <a:rPr lang="en-US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41BF025-2F86-4061-8050-AA22E7CE74B2}" type="slidenum">
              <a:rPr lang="ar-EG" smtClean="0">
                <a:latin typeface="Arial" pitchFamily="34" charset="0"/>
              </a:rPr>
              <a:pPr eaLnBrk="1" hangingPunct="1"/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71FBD16-9424-4E9F-9F10-CF93937597A3}" type="slidenum">
              <a:rPr lang="ar-EG" smtClean="0">
                <a:latin typeface="Arial" pitchFamily="34" charset="0"/>
              </a:rPr>
              <a:pPr eaLnBrk="1" hangingPunct="1"/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38326E2-4945-446B-A889-06A41D1569A0}" type="slidenum">
              <a:rPr lang="ar-EG" smtClean="0">
                <a:latin typeface="Arial" pitchFamily="34" charset="0"/>
              </a:rPr>
              <a:pPr eaLnBrk="1" hangingPunct="1"/>
              <a:t>26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8FA660B-A67F-4485-B456-08A4CFEB304A}" type="slidenum">
              <a:rPr lang="ar-EG" smtClean="0">
                <a:latin typeface="Arial" pitchFamily="34" charset="0"/>
              </a:rPr>
              <a:pPr eaLnBrk="1" hangingPunct="1"/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CFE73A6-7BF0-4E92-98BF-31DBF9708BBA}" type="slidenum">
              <a:rPr lang="ar-EG" smtClean="0">
                <a:latin typeface="Arial" pitchFamily="34" charset="0"/>
              </a:rPr>
              <a:pPr eaLnBrk="1" hangingPunct="1"/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1EEA046-8A97-4E16-87EC-FDAE5CF14B72}" type="slidenum">
              <a:rPr lang="ar-EG" smtClean="0">
                <a:latin typeface="Arial" pitchFamily="34" charset="0"/>
              </a:rPr>
              <a:pPr eaLnBrk="1" hangingPunct="1"/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8AB52A9-2CFE-4929-A1CC-1C22F751EA69}" type="slidenum">
              <a:rPr lang="ar-EG" smtClean="0">
                <a:latin typeface="Arial" pitchFamily="34" charset="0"/>
              </a:rPr>
              <a:pPr eaLnBrk="1" hangingPunct="1"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E4F563D-FB21-44A0-B709-3FFC069E43FE}" type="slidenum">
              <a:rPr lang="ar-EG" smtClean="0">
                <a:latin typeface="Arial" pitchFamily="34" charset="0"/>
              </a:rPr>
              <a:pPr eaLnBrk="1" hangingPunct="1"/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000" smtClean="0"/>
              <a:t>default aligns the image using the default settings of the Web browser. Same as baseline.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left aligns the image in the left margin and wraps the text that follows the image.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right aligns the image in the right margin and wraps the text that precedes the image.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top aligns the top of the image with the surrounding text.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texttop aligns the top of the image with the top of the tallest text in the line.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middle aligns the middle of the image with the surrounding text.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absmiddle aligns the image with the middle of the current line.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baseline aligns the image with the baseline of the current line.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bottom aligns the bottom of the image with the surrounding text.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absbottom aligns the image with the bottom of the current line.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center aligns the center of the image with the surrounding text.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DDAF64D-F301-4548-AFA6-2FBEB8201B8F}" type="slidenum">
              <a:rPr lang="ar-EG" smtClean="0">
                <a:latin typeface="Arial" pitchFamily="34" charset="0"/>
              </a:rPr>
              <a:pPr eaLnBrk="1" hangingPunct="1"/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000" smtClean="0"/>
              <a:t>default aligns the image using the default settings of the Web browser. Same as baseline.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left aligns the image in the left margin and wraps the text that follows the image.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right aligns the image in the right margin and wraps the text that precedes the image.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top aligns the top of the image with the surrounding text.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texttop aligns the top of the image with the top of the tallest text in the line.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middle aligns the middle of the image with the surrounding text.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absmiddle aligns the image with the middle of the current line.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baseline aligns the image with the baseline of the current line.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bottom aligns the bottom of the image with the surrounding text.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absbottom aligns the image with the bottom of the current line.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r>
              <a:rPr lang="en-US" sz="1000" smtClean="0"/>
              <a:t>center aligns the center of the image with the surrounding text. </a:t>
            </a:r>
            <a:br>
              <a:rPr lang="en-US" sz="1000" smtClean="0"/>
            </a:br>
            <a:endParaRPr lang="en-US" sz="1000" smtClean="0"/>
          </a:p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2CCD1A4-0B71-4721-BE86-41D4EC2E1ED1}" type="slidenum">
              <a:rPr lang="ar-EG" smtClean="0">
                <a:latin typeface="Arial" pitchFamily="34" charset="0"/>
              </a:rPr>
              <a:pPr eaLnBrk="1" hangingPunct="1"/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0898A57-3BCC-481C-AEC1-B544CF696F28}" type="slidenum">
              <a:rPr lang="ar-EG" smtClean="0">
                <a:latin typeface="Arial" pitchFamily="34" charset="0"/>
              </a:rPr>
              <a:pPr eaLnBrk="1" hangingPunct="1"/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73C00D5-371B-4056-B763-DCE5FB6DB125}" type="slidenum">
              <a:rPr lang="ar-EG" smtClean="0">
                <a:latin typeface="Arial" pitchFamily="34" charset="0"/>
              </a:rPr>
              <a:pPr eaLnBrk="1" hangingPunct="1"/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9B7CE91-BE1F-42CB-8FCF-340B6F1AC9B8}" type="slidenum">
              <a:rPr lang="ar-EG" smtClean="0">
                <a:latin typeface="Arial" pitchFamily="34" charset="0"/>
              </a:rPr>
              <a:pPr eaLnBrk="1" hangingPunct="1"/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82969BB-533C-4F09-8A3D-DE0CCD23B79A}" type="slidenum">
              <a:rPr lang="ar-EG" smtClean="0">
                <a:latin typeface="Arial" pitchFamily="34" charset="0"/>
              </a:rPr>
              <a:pPr eaLnBrk="1" hangingPunct="1"/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43D2B79-0BA2-436B-98EA-03C888288A0F}" type="slidenum">
              <a:rPr lang="ar-EG" smtClean="0">
                <a:latin typeface="Arial" pitchFamily="34" charset="0"/>
              </a:rPr>
              <a:pPr eaLnBrk="1" hangingPunct="1"/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BED3A7C-F449-445F-A9D4-CFB05A12C814}" type="slidenum">
              <a:rPr lang="ar-EG" smtClean="0">
                <a:latin typeface="Arial" pitchFamily="34" charset="0"/>
              </a:rPr>
              <a:pPr eaLnBrk="1" hangingPunct="1"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29057" indent="-280406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21626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70276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18927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67577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16227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64878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13528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FB64E4C-6472-4A30-8E84-FC80E0CDBB4E}" type="slidenum">
              <a:rPr lang="en-US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27BD068-8B0F-47EE-9CF7-E5FF1C56C1B3}" type="slidenum">
              <a:rPr lang="ar-EG" smtClean="0">
                <a:latin typeface="Arial" pitchFamily="34" charset="0"/>
              </a:rPr>
              <a:pPr eaLnBrk="1" hangingPunct="1"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39F96EB-0F82-428E-B2B2-293742481CDB}" type="slidenum">
              <a:rPr lang="ar-EG" smtClean="0">
                <a:latin typeface="Arial" pitchFamily="34" charset="0"/>
              </a:rPr>
              <a:pPr eaLnBrk="1" hangingPunct="1"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29057" indent="-280406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21626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70276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18927" indent="-224325" defTabSz="866144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67577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16227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64878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13528" indent="-224325" algn="ctr" defTabSz="866144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CF3C0EF-6898-4B8B-B664-CCC9C099880D}" type="slidenum">
              <a:rPr lang="en-US"/>
              <a:pPr eaLnBrk="1" hangingPunct="1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8CA2246-35CA-42FE-BAA8-5B81BF07A384}" type="slidenum">
              <a:rPr lang="ar-EG" smtClean="0">
                <a:latin typeface="Arial" pitchFamily="34" charset="0"/>
              </a:rPr>
              <a:pPr eaLnBrk="1" hangingPunct="1"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CB8AB-8A68-48A2-B271-9014A9BDDB8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57326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E518B-C8A1-48B3-A020-0D6A3A62A25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7791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87B1C-8A66-4327-82E7-94E9588CF4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5567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69052-3DE1-40E7-9B0C-CA6F9F5D5A3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9185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CA07690-F54B-4B06-B2B7-7B9B38F41BD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2205038"/>
            <a:ext cx="7772400" cy="863600"/>
          </a:xfrm>
        </p:spPr>
        <p:txBody>
          <a:bodyPr anchor="b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smtClean="0"/>
              <a:t>Introduction to</a:t>
            </a:r>
            <a:br>
              <a:rPr lang="en-US" sz="3600" smtClean="0"/>
            </a:br>
            <a:r>
              <a:rPr lang="en-US" sz="3600" smtClean="0"/>
              <a:t>Web Technologies</a:t>
            </a:r>
            <a:br>
              <a:rPr lang="en-US" sz="3600" smtClean="0"/>
            </a:br>
            <a:endParaRPr lang="en-US" sz="3600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258888" y="5572125"/>
            <a:ext cx="7199312" cy="175260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en-US" smtClean="0">
                <a:solidFill>
                  <a:schemeClr val="tx2"/>
                </a:solidFill>
              </a:rPr>
              <a:t>HTML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DBCFBC4-C08D-4764-9262-6AAF9AB5BF0E}" type="datetime1">
              <a:rPr lang="en-US" sz="1000">
                <a:solidFill>
                  <a:schemeClr val="hlink"/>
                </a:solidFill>
              </a:rPr>
              <a:pPr eaLnBrk="1" hangingPunct="1"/>
              <a:t>10/4/2013</a:t>
            </a:fld>
            <a:endParaRPr lang="en-US" sz="1000">
              <a:solidFill>
                <a:schemeClr val="hlink"/>
              </a:solidFill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 smtClean="0">
                <a:solidFill>
                  <a:schemeClr val="hlink"/>
                </a:solidFill>
              </a:rPr>
              <a:t>                                                                    </a:t>
            </a:r>
            <a:endParaRPr lang="en-US" sz="1000" dirty="0">
              <a:solidFill>
                <a:schemeClr val="hlink"/>
              </a:solidFill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6427E4D-1E49-4907-9E10-7E3A5E322467}" type="slidenum">
              <a:rPr lang="en-US" sz="1000">
                <a:solidFill>
                  <a:schemeClr val="hlink"/>
                </a:solidFill>
              </a:rPr>
              <a:pPr eaLnBrk="1" hangingPunct="1"/>
              <a:t>10</a:t>
            </a:fld>
            <a:endParaRPr lang="en-US" sz="1000">
              <a:solidFill>
                <a:schemeClr val="hlink"/>
              </a:solidFill>
            </a:endParaRPr>
          </a:p>
        </p:txBody>
      </p:sp>
      <p:sp>
        <p:nvSpPr>
          <p:cNvPr id="571424" name="AutoShape 32"/>
          <p:cNvSpPr>
            <a:spLocks noChangeArrowheads="1"/>
          </p:cNvSpPr>
          <p:nvPr/>
        </p:nvSpPr>
        <p:spPr bwMode="auto">
          <a:xfrm>
            <a:off x="2627313" y="4437063"/>
            <a:ext cx="4032250" cy="936625"/>
          </a:xfrm>
          <a:prstGeom prst="flowChartAlternateProcess">
            <a:avLst/>
          </a:prstGeom>
          <a:noFill/>
          <a:ln w="9525">
            <a:solidFill>
              <a:srgbClr val="CC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HTTP in Context</a:t>
            </a:r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steps in a "browser process"</a:t>
            </a:r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2914650" y="2997200"/>
            <a:ext cx="0" cy="324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6299200" y="2997200"/>
            <a:ext cx="0" cy="324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400" name="Line 8"/>
          <p:cNvSpPr>
            <a:spLocks noChangeShapeType="1"/>
          </p:cNvSpPr>
          <p:nvPr/>
        </p:nvSpPr>
        <p:spPr bwMode="auto">
          <a:xfrm>
            <a:off x="2914650" y="3284538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122488" y="3644900"/>
            <a:ext cx="608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Client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6378575" y="3644900"/>
            <a:ext cx="63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Origin</a:t>
            </a:r>
          </a:p>
          <a:p>
            <a:pPr eaLnBrk="1" hangingPunct="1"/>
            <a:r>
              <a:rPr lang="en-US" b="1"/>
              <a:t>server</a:t>
            </a:r>
          </a:p>
        </p:txBody>
      </p: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2122488" y="6021388"/>
            <a:ext cx="6080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HTML</a:t>
            </a:r>
          </a:p>
        </p:txBody>
      </p:sp>
      <p:sp>
        <p:nvSpPr>
          <p:cNvPr id="15374" name="Rectangle 16"/>
          <p:cNvSpPr>
            <a:spLocks noChangeArrowheads="1"/>
          </p:cNvSpPr>
          <p:nvPr/>
        </p:nvSpPr>
        <p:spPr bwMode="auto">
          <a:xfrm>
            <a:off x="900113" y="3068638"/>
            <a:ext cx="11525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800" b="1">
                <a:latin typeface="Courier New" pitchFamily="49" charset="0"/>
              </a:rPr>
              <a:t>http://origin/..</a:t>
            </a:r>
          </a:p>
        </p:txBody>
      </p:sp>
      <p:sp>
        <p:nvSpPr>
          <p:cNvPr id="15375" name="Text Box 17"/>
          <p:cNvSpPr txBox="1">
            <a:spLocks noChangeArrowheads="1"/>
          </p:cNvSpPr>
          <p:nvPr/>
        </p:nvSpPr>
        <p:spPr bwMode="auto">
          <a:xfrm>
            <a:off x="5003800" y="3068638"/>
            <a:ext cx="63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DNS</a:t>
            </a:r>
            <a:br>
              <a:rPr lang="en-US" b="1"/>
            </a:br>
            <a:r>
              <a:rPr lang="en-US" b="1"/>
              <a:t>server</a:t>
            </a:r>
          </a:p>
        </p:txBody>
      </p:sp>
      <p:sp>
        <p:nvSpPr>
          <p:cNvPr id="571412" name="Line 20"/>
          <p:cNvSpPr>
            <a:spLocks noChangeShapeType="1"/>
          </p:cNvSpPr>
          <p:nvPr/>
        </p:nvSpPr>
        <p:spPr bwMode="auto">
          <a:xfrm flipH="1">
            <a:off x="2914650" y="3429000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413" name="Text Box 21"/>
          <p:cNvSpPr txBox="1">
            <a:spLocks noChangeArrowheads="1"/>
          </p:cNvSpPr>
          <p:nvPr/>
        </p:nvSpPr>
        <p:spPr bwMode="auto">
          <a:xfrm>
            <a:off x="3346450" y="2997200"/>
            <a:ext cx="962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DNS query</a:t>
            </a:r>
          </a:p>
        </p:txBody>
      </p:sp>
      <p:sp>
        <p:nvSpPr>
          <p:cNvPr id="571414" name="Line 22"/>
          <p:cNvSpPr>
            <a:spLocks noChangeShapeType="1"/>
          </p:cNvSpPr>
          <p:nvPr/>
        </p:nvSpPr>
        <p:spPr bwMode="auto">
          <a:xfrm>
            <a:off x="2914650" y="4149725"/>
            <a:ext cx="338455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415" name="Line 23"/>
          <p:cNvSpPr>
            <a:spLocks noChangeShapeType="1"/>
          </p:cNvSpPr>
          <p:nvPr/>
        </p:nvSpPr>
        <p:spPr bwMode="auto">
          <a:xfrm flipH="1">
            <a:off x="2914650" y="4292600"/>
            <a:ext cx="338455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416" name="Text Box 24"/>
          <p:cNvSpPr txBox="1">
            <a:spLocks noChangeArrowheads="1"/>
          </p:cNvSpPr>
          <p:nvPr/>
        </p:nvSpPr>
        <p:spPr bwMode="auto">
          <a:xfrm>
            <a:off x="3568700" y="3860800"/>
            <a:ext cx="2066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Establish TCP connection</a:t>
            </a:r>
          </a:p>
        </p:txBody>
      </p:sp>
      <p:sp>
        <p:nvSpPr>
          <p:cNvPr id="571417" name="Line 25"/>
          <p:cNvSpPr>
            <a:spLocks noChangeShapeType="1"/>
          </p:cNvSpPr>
          <p:nvPr/>
        </p:nvSpPr>
        <p:spPr bwMode="auto">
          <a:xfrm>
            <a:off x="2914650" y="4797425"/>
            <a:ext cx="3384550" cy="1588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418" name="Line 26"/>
          <p:cNvSpPr>
            <a:spLocks noChangeShapeType="1"/>
          </p:cNvSpPr>
          <p:nvPr/>
        </p:nvSpPr>
        <p:spPr bwMode="auto">
          <a:xfrm flipH="1">
            <a:off x="2914650" y="5157788"/>
            <a:ext cx="338455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419" name="Text Box 27"/>
          <p:cNvSpPr txBox="1">
            <a:spLocks noChangeArrowheads="1"/>
          </p:cNvSpPr>
          <p:nvPr/>
        </p:nvSpPr>
        <p:spPr bwMode="auto">
          <a:xfrm>
            <a:off x="3995738" y="4508500"/>
            <a:ext cx="1174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HTTP request</a:t>
            </a:r>
          </a:p>
        </p:txBody>
      </p:sp>
      <p:sp>
        <p:nvSpPr>
          <p:cNvPr id="571420" name="Line 28"/>
          <p:cNvSpPr>
            <a:spLocks noChangeShapeType="1"/>
          </p:cNvSpPr>
          <p:nvPr/>
        </p:nvSpPr>
        <p:spPr bwMode="auto">
          <a:xfrm>
            <a:off x="2914650" y="573405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421" name="Line 29"/>
          <p:cNvSpPr>
            <a:spLocks noChangeShapeType="1"/>
          </p:cNvSpPr>
          <p:nvPr/>
        </p:nvSpPr>
        <p:spPr bwMode="auto">
          <a:xfrm flipH="1">
            <a:off x="2914650" y="5876925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3419475" y="5445125"/>
            <a:ext cx="23225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Optional parallel connections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3922713" y="4868863"/>
            <a:ext cx="130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HTTP response</a:t>
            </a:r>
          </a:p>
        </p:txBody>
      </p:sp>
      <p:sp>
        <p:nvSpPr>
          <p:cNvPr id="571425" name="Text Box 33"/>
          <p:cNvSpPr txBox="1">
            <a:spLocks noChangeArrowheads="1"/>
          </p:cNvSpPr>
          <p:nvPr/>
        </p:nvSpPr>
        <p:spPr bwMode="auto">
          <a:xfrm>
            <a:off x="6659563" y="4652963"/>
            <a:ext cx="1004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>
                <a:solidFill>
                  <a:srgbClr val="CC3300"/>
                </a:solidFill>
              </a:rPr>
              <a:t>HTTP</a:t>
            </a:r>
          </a:p>
          <a:p>
            <a:pPr eaLnBrk="1" hangingPunct="1"/>
            <a:r>
              <a:rPr lang="en-US" b="1">
                <a:solidFill>
                  <a:srgbClr val="CC3300"/>
                </a:solidFill>
              </a:rPr>
              <a:t>transaction</a:t>
            </a:r>
          </a:p>
        </p:txBody>
      </p:sp>
      <p:pic>
        <p:nvPicPr>
          <p:cNvPr id="15389" name="Picture 34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068638"/>
            <a:ext cx="5746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Picture 35" descr="page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445125"/>
            <a:ext cx="5397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1" name="AutoShape 36"/>
          <p:cNvSpPr>
            <a:spLocks noChangeAspect="1" noChangeArrowheads="1"/>
          </p:cNvSpPr>
          <p:nvPr/>
        </p:nvSpPr>
        <p:spPr bwMode="auto">
          <a:xfrm>
            <a:off x="4333875" y="3109913"/>
            <a:ext cx="4762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2" name="AutoShape 37"/>
          <p:cNvSpPr>
            <a:spLocks noChangeAspect="1" noChangeArrowheads="1"/>
          </p:cNvSpPr>
          <p:nvPr/>
        </p:nvSpPr>
        <p:spPr bwMode="auto">
          <a:xfrm>
            <a:off x="4333875" y="3109913"/>
            <a:ext cx="4762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3" name="AutoShape 38"/>
          <p:cNvSpPr>
            <a:spLocks noChangeAspect="1" noChangeArrowheads="1"/>
          </p:cNvSpPr>
          <p:nvPr/>
        </p:nvSpPr>
        <p:spPr bwMode="auto">
          <a:xfrm>
            <a:off x="4333875" y="3109913"/>
            <a:ext cx="4762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pic>
        <p:nvPicPr>
          <p:cNvPr id="15394" name="Picture 39" descr="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068638"/>
            <a:ext cx="4254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5" name="Picture 40" descr="d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852738"/>
            <a:ext cx="5842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1108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1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1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1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1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1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1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1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1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1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1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4" grpId="0" animBg="1"/>
      <p:bldP spid="571400" grpId="0" animBg="1"/>
      <p:bldP spid="571412" grpId="0" animBg="1"/>
      <p:bldP spid="571413" grpId="0"/>
      <p:bldP spid="571414" grpId="0" animBg="1"/>
      <p:bldP spid="571415" grpId="0" animBg="1"/>
      <p:bldP spid="571416" grpId="0"/>
      <p:bldP spid="571417" grpId="0" animBg="1"/>
      <p:bldP spid="571418" grpId="0" animBg="1"/>
      <p:bldP spid="571419" grpId="0"/>
      <p:bldP spid="571420" grpId="0" animBg="1"/>
      <p:bldP spid="571421" grpId="0" animBg="1"/>
      <p:bldP spid="571422" grpId="0"/>
      <p:bldP spid="571423" grpId="0"/>
      <p:bldP spid="5714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3025" y="1096963"/>
            <a:ext cx="9248775" cy="5761037"/>
          </a:xfrm>
          <a:noFill/>
        </p:spPr>
      </p:pic>
      <p:sp>
        <p:nvSpPr>
          <p:cNvPr id="68613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Client/ Server architecture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 Overview</a:t>
            </a:r>
            <a:br>
              <a:rPr lang="en-US" dirty="0"/>
            </a:b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Client Side Technologies</a:t>
            </a:r>
          </a:p>
          <a:p>
            <a:pPr>
              <a:lnSpc>
                <a:spcPct val="90000"/>
              </a:lnSpc>
            </a:pPr>
            <a:r>
              <a:rPr lang="en-US"/>
              <a:t>HTML, CSS, JavaScript, VBScript</a:t>
            </a:r>
          </a:p>
          <a:p>
            <a:pPr>
              <a:lnSpc>
                <a:spcPct val="90000"/>
              </a:lnSpc>
            </a:pPr>
            <a:r>
              <a:rPr lang="en-US"/>
              <a:t>XHTML, DHTML, WML, AJAX</a:t>
            </a:r>
          </a:p>
          <a:p>
            <a:pPr>
              <a:lnSpc>
                <a:spcPct val="90000"/>
              </a:lnSpc>
            </a:pPr>
            <a:r>
              <a:rPr lang="en-US"/>
              <a:t>FLASH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Server Side Technologies</a:t>
            </a:r>
          </a:p>
          <a:p>
            <a:pPr>
              <a:lnSpc>
                <a:spcPct val="90000"/>
              </a:lnSpc>
            </a:pPr>
            <a:r>
              <a:rPr lang="en-US"/>
              <a:t>ASP, PHP, Perl, JSP</a:t>
            </a:r>
          </a:p>
          <a:p>
            <a:pPr>
              <a:lnSpc>
                <a:spcPct val="90000"/>
              </a:lnSpc>
            </a:pPr>
            <a:r>
              <a:rPr lang="en-US"/>
              <a:t>ASP.NET, Java</a:t>
            </a:r>
          </a:p>
          <a:p>
            <a:pPr>
              <a:lnSpc>
                <a:spcPct val="90000"/>
              </a:lnSpc>
            </a:pPr>
            <a:r>
              <a:rPr lang="en-US"/>
              <a:t>MySQL, SQL Server, Access</a:t>
            </a:r>
          </a:p>
        </p:txBody>
      </p:sp>
    </p:spTree>
    <p:extLst>
      <p:ext uri="{BB962C8B-B14F-4D97-AF65-F5344CB8AC3E}">
        <p14:creationId xmlns:p14="http://schemas.microsoft.com/office/powerpoint/2010/main" val="20208653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 Overview</a:t>
            </a:r>
            <a:br>
              <a:rPr lang="en-US" dirty="0"/>
            </a:b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/>
              <a:t>Some More Advanced Technologies</a:t>
            </a:r>
          </a:p>
          <a:p>
            <a:r>
              <a:rPr lang="en-US" dirty="0"/>
              <a:t>XML, XSLT, RSS, Atom</a:t>
            </a:r>
          </a:p>
          <a:p>
            <a:r>
              <a:rPr lang="en-US" dirty="0"/>
              <a:t>X-Path, XQuery, WSDL</a:t>
            </a:r>
          </a:p>
          <a:p>
            <a:r>
              <a:rPr lang="en-US" dirty="0"/>
              <a:t>XML-DOM, RDF</a:t>
            </a:r>
          </a:p>
          <a:p>
            <a:r>
              <a:rPr lang="en-US" dirty="0"/>
              <a:t>Ruby on Rails, GRAIL Framework</a:t>
            </a:r>
          </a:p>
          <a:p>
            <a:r>
              <a:rPr lang="en-US" dirty="0"/>
              <a:t>REST, SOAP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5580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7A810BF-52F0-4D75-AFA3-54D914BC68DB}" type="datetime1">
              <a:rPr lang="en-US" sz="1000">
                <a:solidFill>
                  <a:schemeClr val="hlink"/>
                </a:solidFill>
              </a:rPr>
              <a:pPr eaLnBrk="1" hangingPunct="1"/>
              <a:t>10/4/2013</a:t>
            </a:fld>
            <a:endParaRPr lang="en-US" sz="1000">
              <a:solidFill>
                <a:schemeClr val="hlink"/>
              </a:solidFill>
            </a:endParaRP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>
                <a:solidFill>
                  <a:schemeClr val="hlink"/>
                </a:solidFill>
              </a:rPr>
              <a:t>Web Technologies — P. Michiardi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F9E7F01-0499-4448-A2C3-CF9E293AF3B9}" type="slidenum">
              <a:rPr lang="en-US" sz="1000">
                <a:solidFill>
                  <a:schemeClr val="hlink"/>
                </a:solidFill>
              </a:rPr>
              <a:pPr eaLnBrk="1" hangingPunct="1"/>
              <a:t>14</a:t>
            </a:fld>
            <a:endParaRPr lang="en-US" sz="1000">
              <a:solidFill>
                <a:schemeClr val="hlink"/>
              </a:solidFill>
            </a:endParaRPr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Agenda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the Web</a:t>
            </a:r>
          </a:p>
          <a:p>
            <a:pPr eaLnBrk="1" hangingPunct="1"/>
            <a:r>
              <a:rPr lang="en-US" dirty="0" smtClean="0"/>
              <a:t>Addressing: URIs</a:t>
            </a:r>
          </a:p>
          <a:p>
            <a:pPr eaLnBrk="1" hangingPunct="1"/>
            <a:r>
              <a:rPr lang="en-US" dirty="0"/>
              <a:t>Architecture of the Internet</a:t>
            </a: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Content: HTML, CSS</a:t>
            </a:r>
          </a:p>
        </p:txBody>
      </p:sp>
    </p:spTree>
    <p:extLst>
      <p:ext uri="{BB962C8B-B14F-4D97-AF65-F5344CB8AC3E}">
        <p14:creationId xmlns:p14="http://schemas.microsoft.com/office/powerpoint/2010/main" val="27153325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publishing language used by the World Wide Web is </a:t>
            </a:r>
          </a:p>
          <a:p>
            <a:pPr lvl="1" eaLnBrk="1" hangingPunct="1"/>
            <a:r>
              <a:rPr lang="en-US" dirty="0" smtClean="0"/>
              <a:t>HTML (from Hyper-text Markup Language). </a:t>
            </a:r>
          </a:p>
          <a:p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Document = page = HTM file = topic</a:t>
            </a:r>
          </a:p>
          <a:p>
            <a:pPr lvl="1"/>
            <a:r>
              <a:rPr lang="en-US" dirty="0" smtClean="0"/>
              <a:t>Content (text, images)</a:t>
            </a:r>
          </a:p>
          <a:p>
            <a:pPr lvl="1"/>
            <a:r>
              <a:rPr lang="en-US" dirty="0" smtClean="0"/>
              <a:t>Tags (display commands)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HTML (Hyper-text Markup Language)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That’s how this…</a:t>
            </a:r>
            <a:endParaRPr lang="en-I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 &lt;head&gt;&lt;title&gt;Welcome onboard&lt;/title&gt;&lt;/head&gt;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  &lt;body bgcolor=“#f4f4f4"&gt;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  &lt;h1&gt;Welcome&lt;/h1&gt;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  &lt;img src=“dcetech.gif" width=“222" height=“80" alt=“DCETECH" BORDER="0“ 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  &lt;h2&gt;A Message from the Speaker &lt;/h2&gt;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  &lt;p&gt;&lt;font color=red&gt;Good evening! Thank you for coming here!&lt;/font&gt;&lt;/p&gt;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  &lt;p&gt;Hello and welcome to Web technologies workshop! I'm &lt;b&gt;Ankit Jain,&lt;/b&gt;, 4</a:t>
            </a:r>
            <a:r>
              <a:rPr lang="en-US" sz="1400" b="1" baseline="30000">
                <a:latin typeface="Courier New" pitchFamily="49" charset="0"/>
              </a:rPr>
              <a:t>th</a:t>
            </a:r>
            <a:r>
              <a:rPr lang="en-US" sz="1400" b="1">
                <a:latin typeface="Courier New" pitchFamily="49" charset="0"/>
              </a:rPr>
              <a:t> year Computer Engg   &lt;a href=“http://dcetech.com"&gt; Head DCETECH.COM &lt;/a&gt;. </a:t>
            </a:r>
            <a:r>
              <a:rPr lang="en-IN" sz="1400" b="1">
                <a:latin typeface="Courier New" pitchFamily="49" charset="0"/>
              </a:rPr>
              <a:t>Dcetech is a student portal and only one of its kind in India.It is not only a technical oriented site which caters only for engineers but its for students from any background</a:t>
            </a:r>
            <a:r>
              <a:rPr lang="en-US" sz="1400" b="1">
                <a:latin typeface="Courier New" pitchFamily="49" charset="0"/>
              </a:rPr>
              <a:t>! </a:t>
            </a:r>
            <a:r>
              <a:rPr lang="en-IN" sz="1400" b="1">
                <a:latin typeface="Courier New" pitchFamily="49" charset="0"/>
              </a:rPr>
              <a:t>Also students from any educational institution can register and join Dcetech.</a:t>
            </a:r>
            <a:r>
              <a:rPr lang="en-IN" sz="1400">
                <a:latin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. .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&lt;/html&gt;</a:t>
            </a:r>
            <a:endParaRPr lang="en-IN" sz="1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8187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280" y="116632"/>
            <a:ext cx="8229600" cy="1143000"/>
          </a:xfrm>
        </p:spPr>
        <p:txBody>
          <a:bodyPr/>
          <a:lstStyle/>
          <a:p>
            <a:r>
              <a:rPr lang="en-US" dirty="0"/>
              <a:t>Turns into this…</a:t>
            </a:r>
            <a:endParaRPr lang="en-IN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1621" name="Picture 5" descr="te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74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208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An HTML page is a tree of html elements</a:t>
            </a:r>
            <a:endParaRPr lang="en-US" smtClean="0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HTML Elements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33600"/>
            <a:ext cx="6532563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Begin with a (&lt;); end with a (&gt;)</a:t>
            </a:r>
          </a:p>
          <a:p>
            <a:pPr eaLnBrk="1" hangingPunct="1"/>
            <a:r>
              <a:rPr lang="en-US" smtClean="0"/>
              <a:t>Most tags are paired into beginning and ending tags; for</a:t>
            </a:r>
          </a:p>
          <a:p>
            <a:pPr lvl="1" eaLnBrk="1" hangingPunct="1"/>
            <a:r>
              <a:rPr lang="en-US" smtClean="0"/>
              <a:t>example, </a:t>
            </a:r>
          </a:p>
          <a:p>
            <a:pPr lvl="1" eaLnBrk="1" hangingPunct="1"/>
            <a:r>
              <a:rPr lang="en-US" sz="3200" smtClean="0">
                <a:solidFill>
                  <a:schemeClr val="accent1"/>
                </a:solidFill>
              </a:rPr>
              <a:t>&lt;b&gt;Hello&lt;/b&gt; world</a:t>
            </a:r>
          </a:p>
          <a:p>
            <a:pPr lvl="1" eaLnBrk="1" hangingPunct="1"/>
            <a:r>
              <a:rPr lang="en-US" sz="3200" smtClean="0">
                <a:solidFill>
                  <a:schemeClr val="accent1"/>
                </a:solidFill>
              </a:rPr>
              <a:t> Hi &lt;i&gt;Ahmed&lt;/i&gt; Ali</a:t>
            </a:r>
          </a:p>
          <a:p>
            <a:pPr lvl="1" eaLnBrk="1" hangingPunct="1"/>
            <a:r>
              <a:rPr lang="en-US" sz="3200" smtClean="0">
                <a:solidFill>
                  <a:schemeClr val="accent1"/>
                </a:solidFill>
              </a:rPr>
              <a:t>&lt;hr&gt;&lt;br&gt;</a:t>
            </a:r>
          </a:p>
          <a:p>
            <a:pPr lvl="1" eaLnBrk="1" hangingPunct="1"/>
            <a:r>
              <a:rPr lang="en-US" sz="3200" smtClean="0">
                <a:solidFill>
                  <a:schemeClr val="accent1"/>
                </a:solidFill>
              </a:rPr>
              <a:t>&lt;b&gt;&lt;i&gt;Hello&lt;/i&gt;&lt;/b&gt; world</a:t>
            </a:r>
            <a:endParaRPr lang="en-US" smtClean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HTML Tags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 smtClean="0">
                <a:solidFill>
                  <a:schemeClr val="hlink"/>
                </a:solidFill>
              </a:rPr>
              <a:t>                                                                    </a:t>
            </a:r>
            <a:endParaRPr lang="en-US" sz="1000" dirty="0">
              <a:solidFill>
                <a:schemeClr val="hlink"/>
              </a:solidFill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4CEA5FE-EB19-4318-AE3D-D678DC3E7BC9}" type="slidenum">
              <a:rPr lang="en-US" sz="1000">
                <a:solidFill>
                  <a:schemeClr val="hlink"/>
                </a:solidFill>
              </a:rPr>
              <a:pPr eaLnBrk="1" hangingPunct="1"/>
              <a:t>2</a:t>
            </a:fld>
            <a:endParaRPr lang="en-US" sz="1000">
              <a:solidFill>
                <a:schemeClr val="hlink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Overview of the Web</a:t>
            </a:r>
          </a:p>
          <a:p>
            <a:pPr eaLnBrk="1" hangingPunct="1"/>
            <a:r>
              <a:rPr lang="en-US" dirty="0" smtClean="0"/>
              <a:t>Addressing: URIs</a:t>
            </a:r>
          </a:p>
          <a:p>
            <a:pPr eaLnBrk="1" hangingPunct="1"/>
            <a:r>
              <a:rPr lang="en-US" sz="2800" dirty="0" smtClean="0"/>
              <a:t>Architecture of the Internet</a:t>
            </a:r>
          </a:p>
          <a:p>
            <a:pPr eaLnBrk="1" hangingPunct="1"/>
            <a:r>
              <a:rPr lang="en-US" dirty="0" smtClean="0"/>
              <a:t>Content: HTML, CSS</a:t>
            </a:r>
          </a:p>
        </p:txBody>
      </p:sp>
    </p:spTree>
    <p:extLst>
      <p:ext uri="{BB962C8B-B14F-4D97-AF65-F5344CB8AC3E}">
        <p14:creationId xmlns:p14="http://schemas.microsoft.com/office/powerpoint/2010/main" val="7126259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HTML Tags example</a:t>
            </a:r>
            <a:endParaRPr lang="en-I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 b="1" i="1"/>
              <a:t>START TAG				 END TAG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0066CC"/>
                </a:solidFill>
              </a:rPr>
              <a:t>&lt;HTML&gt;				&lt;/HTML&gt;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0066CC"/>
                </a:solidFill>
              </a:rPr>
              <a:t>&lt;HEAD&gt;				&lt;/HEAD&gt;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0066CC"/>
                </a:solidFill>
              </a:rPr>
              <a:t>&lt;TITLE&gt;				&lt;/TITLE&gt;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0066CC"/>
                </a:solidFill>
              </a:rPr>
              <a:t>&lt;BODY&gt;				&lt;/BODY&gt;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0066CC"/>
                </a:solidFill>
              </a:rPr>
              <a:t>&lt;H1&gt;, &lt;H2&gt;, ...			&lt;/H1&gt;, &lt;/H2&gt;, ...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0066CC"/>
                </a:solidFill>
              </a:rPr>
              <a:t>&lt;IMG ...&gt;				&lt;/IMG&gt; (optional)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0066CC"/>
                </a:solidFill>
              </a:rPr>
              <a:t>&lt;A ...&gt;				&lt;/A&gt;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0066CC"/>
                </a:solidFill>
              </a:rPr>
              <a:t>&lt;P&gt;					&lt;/P&gt;   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0066CC"/>
                </a:solidFill>
              </a:rPr>
              <a:t>&lt;BR/&gt;				(none; "empty" tag)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0066CC"/>
                </a:solidFill>
              </a:rPr>
              <a:t>&lt;OL&gt;				&lt;/OL&gt;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0066CC"/>
                </a:solidFill>
              </a:rPr>
              <a:t>&lt;UL&gt;				&lt;/UL&gt;</a:t>
            </a:r>
          </a:p>
          <a:p>
            <a:pPr>
              <a:lnSpc>
                <a:spcPct val="80000"/>
              </a:lnSpc>
            </a:pPr>
            <a:r>
              <a:rPr lang="en-US" sz="1600" b="1">
                <a:solidFill>
                  <a:srgbClr val="0066CC"/>
                </a:solidFill>
              </a:rPr>
              <a:t>&lt;LI&gt;				&lt;/LI&gt;</a:t>
            </a:r>
            <a:endParaRPr lang="en-US" sz="1600">
              <a:solidFill>
                <a:srgbClr val="0066CC"/>
              </a:solidFill>
            </a:endParaRPr>
          </a:p>
          <a:p>
            <a:pPr>
              <a:lnSpc>
                <a:spcPct val="80000"/>
              </a:lnSpc>
            </a:pP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9564152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Basic Structure of HTML document</a:t>
            </a:r>
            <a:br>
              <a:rPr lang="en-US" sz="3000"/>
            </a:br>
            <a:r>
              <a:rPr lang="en-US" sz="3000"/>
              <a:t> </a:t>
            </a:r>
            <a:r>
              <a:rPr lang="en-US" sz="3000">
                <a:solidFill>
                  <a:schemeClr val="tx1"/>
                </a:solidFill>
              </a:rPr>
              <a:t>Example of basic tag positioning</a:t>
            </a:r>
            <a:endParaRPr lang="en-IN" sz="3000">
              <a:solidFill>
                <a:schemeClr val="tx1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5738" y="1981200"/>
            <a:ext cx="4233862" cy="4114800"/>
          </a:xfrm>
        </p:spPr>
        <p:txBody>
          <a:bodyPr/>
          <a:lstStyle/>
          <a:p>
            <a:pPr>
              <a:buFontTx/>
              <a:buNone/>
            </a:pPr>
            <a:endParaRPr lang="en-US" sz="1900" b="1">
              <a:solidFill>
                <a:srgbClr val="0066CC"/>
              </a:solidFill>
            </a:endParaRPr>
          </a:p>
          <a:p>
            <a:pPr>
              <a:buFontTx/>
              <a:buNone/>
            </a:pPr>
            <a:r>
              <a:rPr lang="en-US" sz="1900" b="1">
                <a:solidFill>
                  <a:srgbClr val="0066CC"/>
                </a:solidFill>
              </a:rPr>
              <a:t>&lt;html&gt;</a:t>
            </a:r>
          </a:p>
          <a:p>
            <a:pPr>
              <a:buFontTx/>
              <a:buNone/>
            </a:pPr>
            <a:r>
              <a:rPr lang="en-US" sz="1900" b="1">
                <a:solidFill>
                  <a:srgbClr val="0066CC"/>
                </a:solidFill>
              </a:rPr>
              <a:t>&lt;head&gt;</a:t>
            </a:r>
          </a:p>
          <a:p>
            <a:pPr>
              <a:buFontTx/>
              <a:buNone/>
            </a:pPr>
            <a:r>
              <a:rPr lang="en-US" sz="1900" b="1">
                <a:solidFill>
                  <a:srgbClr val="0066CC"/>
                </a:solidFill>
              </a:rPr>
              <a:t>&lt;title&gt;Title bar text&lt;/title&gt;</a:t>
            </a:r>
          </a:p>
          <a:p>
            <a:pPr>
              <a:buFontTx/>
              <a:buNone/>
            </a:pPr>
            <a:r>
              <a:rPr lang="en-US" sz="1900" b="1">
                <a:solidFill>
                  <a:srgbClr val="0066CC"/>
                </a:solidFill>
              </a:rPr>
              <a:t>&lt;/head&gt;</a:t>
            </a:r>
          </a:p>
          <a:p>
            <a:pPr>
              <a:buFontTx/>
              <a:buNone/>
            </a:pPr>
            <a:r>
              <a:rPr lang="en-US" sz="1900" b="1">
                <a:solidFill>
                  <a:srgbClr val="0066CC"/>
                </a:solidFill>
              </a:rPr>
              <a:t>&lt;body&gt;</a:t>
            </a:r>
          </a:p>
          <a:p>
            <a:pPr>
              <a:buFontTx/>
              <a:buNone/>
            </a:pPr>
            <a:r>
              <a:rPr lang="en-US" sz="1900" b="1">
                <a:solidFill>
                  <a:srgbClr val="0066CC"/>
                </a:solidFill>
              </a:rPr>
              <a:t>&lt;p&gt;Look, I'm a paragraph!&lt;/p&gt;</a:t>
            </a:r>
          </a:p>
          <a:p>
            <a:pPr>
              <a:buFontTx/>
              <a:buNone/>
            </a:pPr>
            <a:r>
              <a:rPr lang="en-US" sz="1900" b="1">
                <a:solidFill>
                  <a:srgbClr val="0066CC"/>
                </a:solidFill>
              </a:rPr>
              <a:t>&lt;/body&gt;</a:t>
            </a:r>
          </a:p>
          <a:p>
            <a:pPr>
              <a:buFontTx/>
              <a:buNone/>
            </a:pPr>
            <a:r>
              <a:rPr lang="en-US" sz="1900" b="1">
                <a:solidFill>
                  <a:srgbClr val="0066CC"/>
                </a:solidFill>
              </a:rPr>
              <a:t>&lt;/html&gt;</a:t>
            </a:r>
            <a:endParaRPr lang="en-US" sz="1900"/>
          </a:p>
          <a:p>
            <a:pPr>
              <a:buFontTx/>
              <a:buNone/>
            </a:pPr>
            <a:endParaRPr lang="en-US" sz="1900">
              <a:solidFill>
                <a:srgbClr val="0066CC"/>
              </a:solidFill>
            </a:endParaRPr>
          </a:p>
          <a:p>
            <a:pPr>
              <a:spcBef>
                <a:spcPct val="0"/>
              </a:spcBef>
              <a:buClr>
                <a:srgbClr val="FFFF00"/>
              </a:buClr>
              <a:buSzPct val="90000"/>
              <a:buFont typeface="Albertus Medium" pitchFamily="34" charset="0"/>
              <a:buNone/>
            </a:pPr>
            <a:endParaRPr lang="en-IN" sz="2800"/>
          </a:p>
        </p:txBody>
      </p:sp>
      <p:sp>
        <p:nvSpPr>
          <p:cNvPr id="115716" name="AutoShape 4"/>
          <p:cNvSpPr>
            <a:spLocks/>
          </p:cNvSpPr>
          <p:nvPr/>
        </p:nvSpPr>
        <p:spPr bwMode="auto">
          <a:xfrm>
            <a:off x="2339975" y="2492375"/>
            <a:ext cx="1698625" cy="2736850"/>
          </a:xfrm>
          <a:prstGeom prst="leftBracket">
            <a:avLst>
              <a:gd name="adj" fmla="val 13427"/>
            </a:avLst>
          </a:prstGeom>
          <a:noFill/>
          <a:ln w="2540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AutoShape 5"/>
          <p:cNvSpPr>
            <a:spLocks/>
          </p:cNvSpPr>
          <p:nvPr/>
        </p:nvSpPr>
        <p:spPr bwMode="auto">
          <a:xfrm>
            <a:off x="2700338" y="2852738"/>
            <a:ext cx="1304925" cy="720725"/>
          </a:xfrm>
          <a:prstGeom prst="leftBracket">
            <a:avLst>
              <a:gd name="adj" fmla="val 8333"/>
            </a:avLst>
          </a:prstGeom>
          <a:noFill/>
          <a:ln w="2540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AutoShape 6"/>
          <p:cNvSpPr>
            <a:spLocks/>
          </p:cNvSpPr>
          <p:nvPr/>
        </p:nvSpPr>
        <p:spPr bwMode="auto">
          <a:xfrm>
            <a:off x="3276600" y="3068638"/>
            <a:ext cx="685800" cy="304800"/>
          </a:xfrm>
          <a:prstGeom prst="leftBracket">
            <a:avLst>
              <a:gd name="adj" fmla="val 8333"/>
            </a:avLst>
          </a:prstGeom>
          <a:noFill/>
          <a:ln w="2540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3276600" y="4149725"/>
            <a:ext cx="685800" cy="574675"/>
          </a:xfrm>
          <a:prstGeom prst="leftBracket">
            <a:avLst>
              <a:gd name="adj" fmla="val 8333"/>
            </a:avLst>
          </a:prstGeom>
          <a:noFill/>
          <a:ln w="2540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AutoShape 8"/>
          <p:cNvSpPr>
            <a:spLocks/>
          </p:cNvSpPr>
          <p:nvPr/>
        </p:nvSpPr>
        <p:spPr bwMode="auto">
          <a:xfrm>
            <a:off x="2771775" y="3933825"/>
            <a:ext cx="1304925" cy="1008063"/>
          </a:xfrm>
          <a:prstGeom prst="leftBracket">
            <a:avLst>
              <a:gd name="adj" fmla="val 8333"/>
            </a:avLst>
          </a:prstGeom>
          <a:noFill/>
          <a:ln w="2540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218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5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8" t="16780" r="19284" b="44092"/>
          <a:stretch>
            <a:fillRect/>
          </a:stretch>
        </p:blipFill>
        <p:spPr bwMode="auto">
          <a:xfrm>
            <a:off x="4356100" y="3644900"/>
            <a:ext cx="4572000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8435" name="Rectangle 15"/>
          <p:cNvSpPr>
            <a:spLocks noChangeArrowheads="1"/>
          </p:cNvSpPr>
          <p:nvPr/>
        </p:nvSpPr>
        <p:spPr bwMode="auto">
          <a:xfrm>
            <a:off x="1152525" y="1412875"/>
            <a:ext cx="45720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b="1">
                <a:solidFill>
                  <a:schemeClr val="accent1"/>
                </a:solidFill>
                <a:latin typeface="Palatino Linotype" pitchFamily="18" charset="0"/>
              </a:rPr>
              <a:t>&lt;html&gt;</a:t>
            </a:r>
          </a:p>
          <a:p>
            <a:pPr algn="l" rtl="0"/>
            <a:r>
              <a:rPr lang="en-US" b="1">
                <a:solidFill>
                  <a:schemeClr val="accent1"/>
                </a:solidFill>
                <a:latin typeface="Palatino Linotype" pitchFamily="18" charset="0"/>
              </a:rPr>
              <a:t>       &lt;head&gt;</a:t>
            </a:r>
          </a:p>
          <a:p>
            <a:pPr algn="l" rtl="0"/>
            <a:r>
              <a:rPr lang="en-US" b="1">
                <a:solidFill>
                  <a:schemeClr val="accent1"/>
                </a:solidFill>
                <a:latin typeface="Palatino Linotype" pitchFamily="18" charset="0"/>
              </a:rPr>
              <a:t>	&lt;title&gt; Introduction to web 		development &lt;/title&gt;</a:t>
            </a:r>
          </a:p>
          <a:p>
            <a:pPr algn="l" rtl="0"/>
            <a:r>
              <a:rPr lang="en-US" b="1">
                <a:solidFill>
                  <a:schemeClr val="accent1"/>
                </a:solidFill>
                <a:latin typeface="Palatino Linotype" pitchFamily="18" charset="0"/>
              </a:rPr>
              <a:t>       &lt;/head&gt;</a:t>
            </a:r>
          </a:p>
          <a:p>
            <a:pPr algn="l" rtl="0"/>
            <a:r>
              <a:rPr lang="en-US" b="1">
                <a:solidFill>
                  <a:schemeClr val="accent1"/>
                </a:solidFill>
                <a:latin typeface="Palatino Linotype" pitchFamily="18" charset="0"/>
              </a:rPr>
              <a:t>  </a:t>
            </a:r>
          </a:p>
          <a:p>
            <a:pPr algn="l" rtl="0"/>
            <a:r>
              <a:rPr lang="en-US" b="1">
                <a:solidFill>
                  <a:schemeClr val="accent1"/>
                </a:solidFill>
                <a:latin typeface="Palatino Linotype" pitchFamily="18" charset="0"/>
              </a:rPr>
              <a:t>       &lt;body&gt;</a:t>
            </a:r>
          </a:p>
          <a:p>
            <a:pPr algn="l" rtl="0"/>
            <a:r>
              <a:rPr lang="en-US" b="1">
                <a:solidFill>
                  <a:schemeClr val="accent1"/>
                </a:solidFill>
                <a:latin typeface="Palatino Linotype" pitchFamily="18" charset="0"/>
              </a:rPr>
              <a:t> 	&lt;p&gt;Welcome to HTML!&lt;/p&gt;</a:t>
            </a:r>
          </a:p>
          <a:p>
            <a:pPr algn="l" rtl="0"/>
            <a:r>
              <a:rPr lang="en-US" b="1">
                <a:solidFill>
                  <a:schemeClr val="accent1"/>
                </a:solidFill>
                <a:latin typeface="Palatino Linotype" pitchFamily="18" charset="0"/>
              </a:rPr>
              <a:t>       &lt;/body&gt;</a:t>
            </a:r>
          </a:p>
          <a:p>
            <a:pPr algn="l" rtl="0"/>
            <a:r>
              <a:rPr lang="en-US" b="1">
                <a:solidFill>
                  <a:schemeClr val="accent1"/>
                </a:solidFill>
                <a:latin typeface="Palatino Linotype" pitchFamily="18" charset="0"/>
              </a:rPr>
              <a:t>&lt;/html&gt;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5988" y="53975"/>
            <a:ext cx="80645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Basic Structure</a:t>
            </a:r>
            <a:endParaRPr lang="en-GB" sz="360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5724525" y="1341438"/>
            <a:ext cx="1295400" cy="423862"/>
          </a:xfrm>
          <a:prstGeom prst="rect">
            <a:avLst/>
          </a:prstGeom>
          <a:noFill/>
          <a:ln w="12700">
            <a:solidFill>
              <a:srgbClr val="66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rtl="0" eaLnBrk="0" hangingPunct="0"/>
            <a:r>
              <a:rPr lang="en-GB" b="1">
                <a:solidFill>
                  <a:srgbClr val="666699"/>
                </a:solidFill>
                <a:latin typeface="Palatino Linotype" pitchFamily="18" charset="0"/>
              </a:rPr>
              <a:t>Title tags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7019925" y="2492375"/>
            <a:ext cx="1223963" cy="431800"/>
          </a:xfrm>
          <a:prstGeom prst="rect">
            <a:avLst/>
          </a:prstGeom>
          <a:noFill/>
          <a:ln w="12700">
            <a:solidFill>
              <a:srgbClr val="66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rtl="0" eaLnBrk="0" hangingPunct="0"/>
            <a:r>
              <a:rPr lang="en-GB" b="1">
                <a:solidFill>
                  <a:srgbClr val="666699"/>
                </a:solidFill>
                <a:latin typeface="Palatino Linotype" pitchFamily="18" charset="0"/>
              </a:rPr>
              <a:t>Body tags</a:t>
            </a:r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 flipH="1">
            <a:off x="3276600" y="1773238"/>
            <a:ext cx="2663825" cy="215900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 flipH="1">
            <a:off x="2484438" y="2924175"/>
            <a:ext cx="4824412" cy="360363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 flipH="1">
            <a:off x="6877050" y="2924175"/>
            <a:ext cx="431800" cy="1728788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 flipH="1">
            <a:off x="5508625" y="1773238"/>
            <a:ext cx="417513" cy="2016125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nimBg="1"/>
      <p:bldP spid="116742" grpId="0" animBg="1"/>
      <p:bldP spid="116745" grpId="0" animBg="1"/>
      <p:bldP spid="116747" grpId="0" animBg="1"/>
      <p:bldP spid="116748" grpId="0" animBg="1"/>
      <p:bldP spid="1167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4368091-EAC4-4455-A0BC-650F4E3AB226}" type="slidenum">
              <a:rPr lang="en-US" sz="1000">
                <a:solidFill>
                  <a:schemeClr val="hlink"/>
                </a:solidFill>
              </a:rPr>
              <a:pPr eaLnBrk="1" hangingPunct="1"/>
              <a:t>23</a:t>
            </a:fld>
            <a:endParaRPr lang="en-US" sz="1000">
              <a:solidFill>
                <a:schemeClr val="hlink"/>
              </a:solidFill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Comes in the Head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525962"/>
          </a:xfrm>
        </p:spPr>
        <p:txBody>
          <a:bodyPr/>
          <a:lstStyle/>
          <a:p>
            <a:pPr eaLnBrk="1" hangingPunct="1">
              <a:tabLst>
                <a:tab pos="4660900" algn="l"/>
              </a:tabLst>
            </a:pPr>
            <a:r>
              <a:rPr lang="en-US" sz="3400" dirty="0" smtClean="0"/>
              <a:t>Optional elements</a:t>
            </a:r>
          </a:p>
          <a:p>
            <a:pPr eaLnBrk="1" hangingPunct="1">
              <a:buFont typeface="Wingdings" pitchFamily="2" charset="2"/>
              <a:buNone/>
              <a:tabLst>
                <a:tab pos="4660900" algn="l"/>
              </a:tabLst>
            </a:pPr>
            <a:r>
              <a:rPr lang="en-US" sz="2000" b="1" dirty="0" smtClean="0">
                <a:latin typeface="Courier New" pitchFamily="49" charset="0"/>
              </a:rPr>
              <a:t>	&lt;html&gt;</a:t>
            </a:r>
            <a:r>
              <a:rPr lang="en-US" sz="2000" dirty="0" smtClean="0">
                <a:latin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&lt;head&gt;</a:t>
            </a:r>
            <a:r>
              <a:rPr lang="en-US" sz="2000" dirty="0" smtClean="0">
                <a:latin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&lt;title&gt;</a:t>
            </a:r>
            <a:r>
              <a:rPr lang="en-US" sz="2000" dirty="0" smtClean="0">
                <a:latin typeface="Courier New" pitchFamily="49" charset="0"/>
              </a:rPr>
              <a:t>Title</a:t>
            </a:r>
            <a:r>
              <a:rPr lang="en-US" sz="2000" b="1" dirty="0" smtClean="0">
                <a:latin typeface="Courier New" pitchFamily="49" charset="0"/>
              </a:rPr>
              <a:t>&lt;/title&gt;</a:t>
            </a:r>
            <a:r>
              <a:rPr lang="en-US" sz="2000" dirty="0" smtClean="0">
                <a:latin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&lt;base </a:t>
            </a:r>
            <a:r>
              <a:rPr lang="en-US" sz="2000" b="1" dirty="0" err="1" smtClean="0">
                <a:solidFill>
                  <a:srgbClr val="CC3300"/>
                </a:solidFill>
                <a:latin typeface="Courier New" pitchFamily="49" charset="0"/>
              </a:rPr>
              <a:t>href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="..."&gt;	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Path for relative URLs</a:t>
            </a:r>
            <a: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  <a:t/>
            </a:r>
            <a:b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</a:br>
            <a: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&lt;script&gt;</a:t>
            </a:r>
            <a: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  <a:t>...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&lt;/script&gt;	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Embedded script program</a:t>
            </a:r>
            <a: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  <a:t/>
            </a:r>
            <a:b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</a:br>
            <a: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&lt;style&gt;</a:t>
            </a:r>
            <a: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  <a:t>...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&lt;/style&gt;	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Cascading style sheet</a:t>
            </a:r>
            <a: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  <a:t/>
            </a:r>
            <a:b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</a:br>
            <a: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&lt;link...&gt;	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File associations</a:t>
            </a:r>
            <a: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  <a:t/>
            </a:r>
            <a:b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</a:br>
            <a: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&lt;meta...&gt;	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Document information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/>
            </a:r>
            <a:b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    &lt;meta Name=“P. </a:t>
            </a:r>
            <a:r>
              <a:rPr lang="en-US" sz="2000" b="1" dirty="0" err="1" smtClean="0">
                <a:solidFill>
                  <a:srgbClr val="CC3300"/>
                </a:solidFill>
                <a:latin typeface="Courier New" pitchFamily="49" charset="0"/>
              </a:rPr>
              <a:t>Michiardi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” Content=“Lecture 1”&gt;</a:t>
            </a:r>
            <a: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  <a:t/>
            </a:r>
            <a:br>
              <a:rPr lang="en-US" sz="2000" dirty="0" smtClean="0">
                <a:solidFill>
                  <a:srgbClr val="CC3300"/>
                </a:solidFill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&lt;/head&gt;</a:t>
            </a:r>
            <a:r>
              <a:rPr lang="en-US" sz="2000" dirty="0" smtClean="0">
                <a:latin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&lt;body&gt;</a:t>
            </a:r>
            <a:r>
              <a:rPr lang="en-US" sz="2000" dirty="0" smtClean="0">
                <a:latin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&lt;/body&gt;</a:t>
            </a:r>
            <a:r>
              <a:rPr lang="en-US" sz="2000" dirty="0" smtClean="0">
                <a:latin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604650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268413"/>
            <a:ext cx="8243887" cy="5400675"/>
          </a:xfrm>
        </p:spPr>
        <p:txBody>
          <a:bodyPr/>
          <a:lstStyle/>
          <a:p>
            <a:pPr eaLnBrk="1" hangingPunct="1"/>
            <a:r>
              <a:rPr lang="en-US" smtClean="0"/>
              <a:t>Meta tags are used to store information usually relevant to browsers and search engines.</a:t>
            </a:r>
            <a:br>
              <a:rPr lang="en-US" smtClean="0"/>
            </a:br>
            <a:endParaRPr lang="en-US" smtClean="0"/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1"/>
                </a:solidFill>
              </a:rPr>
              <a:t>&lt;META name="DESCRIPTION" content="AN HTML Tutorial"&gt; 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1"/>
                </a:solidFill>
              </a:rPr>
              <a:t>&lt;META name="KEYWORDS" content="html, webdesign, javascript"&gt; 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1"/>
                </a:solidFill>
              </a:rPr>
              <a:t>&lt;META name="GENERATOR" content="Frontpage 3.0"&gt;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1"/>
                </a:solidFill>
              </a:rPr>
              <a:t>&lt;META name="AUTHOR" content="Bill Gates"&gt;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1"/>
                </a:solidFill>
              </a:rPr>
              <a:t>&lt;META http-equiv="REFRESH" content="5; url=http://www.echoecho.com"&gt;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chemeClr val="accent1"/>
                </a:solidFill>
              </a:rPr>
              <a:t>&lt;META http-equiv=“expires" content=“Sun, 31 Jan 2005 17:35:00 GMT "&gt;</a:t>
            </a:r>
            <a:endParaRPr lang="en-US" sz="1600" b="1" smtClean="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Meta tag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b="1" smtClean="0">
                <a:solidFill>
                  <a:schemeClr val="accent1"/>
                </a:solidFill>
              </a:rPr>
              <a:t>&lt;body bgcolor=“#FFFFFF” link="#C0C0C0" vlink="#808080" alink="#FF0000“&gt;</a:t>
            </a:r>
          </a:p>
          <a:p>
            <a:pPr eaLnBrk="1" hangingPunct="1"/>
            <a:r>
              <a:rPr lang="en-US" sz="2400" smtClean="0"/>
              <a:t> attributes of body section :</a:t>
            </a:r>
          </a:p>
          <a:p>
            <a:pPr lvl="1" eaLnBrk="1" hangingPunct="1"/>
            <a:r>
              <a:rPr lang="en-US" sz="2000" smtClean="0"/>
              <a:t>link</a:t>
            </a:r>
          </a:p>
          <a:p>
            <a:pPr lvl="1" eaLnBrk="1" hangingPunct="1"/>
            <a:r>
              <a:rPr lang="en-US" sz="2000" smtClean="0"/>
              <a:t>vlink</a:t>
            </a:r>
          </a:p>
          <a:p>
            <a:pPr lvl="1" eaLnBrk="1" hangingPunct="1"/>
            <a:r>
              <a:rPr lang="en-US" sz="2000" smtClean="0"/>
              <a:t>alink</a:t>
            </a:r>
          </a:p>
          <a:p>
            <a:pPr lvl="1" eaLnBrk="1" hangingPunct="1"/>
            <a:r>
              <a:rPr lang="en-US" sz="2000" smtClean="0"/>
              <a:t>Bgcolor</a:t>
            </a:r>
          </a:p>
          <a:p>
            <a:pPr lvl="1" eaLnBrk="1" hangingPunct="1"/>
            <a:r>
              <a:rPr lang="en-US" sz="2000" smtClean="0"/>
              <a:t>Background</a:t>
            </a:r>
          </a:p>
          <a:p>
            <a:pPr lvl="1" eaLnBrk="1" hangingPunct="1"/>
            <a:r>
              <a:rPr lang="en-US" sz="2000" smtClean="0"/>
              <a:t>Bgproperties </a:t>
            </a:r>
            <a:r>
              <a:rPr lang="en-US" sz="2000" smtClean="0">
                <a:sym typeface="Wingdings" pitchFamily="2" charset="2"/>
              </a:rPr>
              <a:t>fixed</a:t>
            </a:r>
          </a:p>
          <a:p>
            <a:pPr lvl="1" eaLnBrk="1" hangingPunct="1"/>
            <a:r>
              <a:rPr lang="en-US" sz="2000" smtClean="0">
                <a:sym typeface="Wingdings" pitchFamily="2" charset="2"/>
              </a:rPr>
              <a:t>Topmargin / leftmargin / bottommargin / rightmargin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Body Section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341438"/>
            <a:ext cx="4105275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b="1" smtClean="0"/>
              <a:t>Text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Formatting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Resizing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Layout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Listing</a:t>
            </a:r>
          </a:p>
          <a:p>
            <a:pPr lvl="1" eaLnBrk="1" hangingPunct="1">
              <a:lnSpc>
                <a:spcPct val="80000"/>
              </a:lnSpc>
            </a:pPr>
            <a:endParaRPr lang="en-US" sz="1900" smtClean="0"/>
          </a:p>
          <a:p>
            <a:pPr eaLnBrk="1" hangingPunct="1">
              <a:lnSpc>
                <a:spcPct val="80000"/>
              </a:lnSpc>
            </a:pPr>
            <a:r>
              <a:rPr lang="en-US" sz="1900" b="1" smtClean="0"/>
              <a:t>Images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Inserting images (GIF and jpg)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Adding a link to an image</a:t>
            </a:r>
          </a:p>
          <a:p>
            <a:pPr lvl="1" eaLnBrk="1" hangingPunct="1">
              <a:lnSpc>
                <a:spcPct val="80000"/>
              </a:lnSpc>
            </a:pPr>
            <a:endParaRPr lang="en-US" sz="2500" smtClean="0"/>
          </a:p>
          <a:p>
            <a:pPr eaLnBrk="1" hangingPunct="1">
              <a:lnSpc>
                <a:spcPct val="80000"/>
              </a:lnSpc>
            </a:pPr>
            <a:r>
              <a:rPr lang="en-US" sz="1900" b="1" smtClean="0"/>
              <a:t>Links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To local 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To pages at other sites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To bookmarks</a:t>
            </a:r>
          </a:p>
          <a:p>
            <a:pPr lvl="1" eaLnBrk="1" hangingPunct="1">
              <a:lnSpc>
                <a:spcPct val="80000"/>
              </a:lnSpc>
            </a:pPr>
            <a:endParaRPr lang="en-US" sz="1900" smtClean="0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988" y="53975"/>
            <a:ext cx="806450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Tags inside BODY SECTION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5795963" y="1341438"/>
            <a:ext cx="302418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rtl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1900" b="1">
                <a:latin typeface="Palatino Linotype" pitchFamily="18" charset="0"/>
              </a:rPr>
              <a:t>Background</a:t>
            </a:r>
          </a:p>
          <a:p>
            <a:pPr marL="742950" lvl="1" indent="-285750"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900">
                <a:latin typeface="Palatino Linotype" pitchFamily="18" charset="0"/>
              </a:rPr>
              <a:t>Colors</a:t>
            </a:r>
          </a:p>
          <a:p>
            <a:pPr marL="742950" lvl="1" indent="-285750"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900">
                <a:latin typeface="Palatino Linotype" pitchFamily="18" charset="0"/>
              </a:rPr>
              <a:t>Images</a:t>
            </a:r>
          </a:p>
          <a:p>
            <a:pPr marL="742950" lvl="1" indent="-285750"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900">
                <a:latin typeface="Palatino Linotype" pitchFamily="18" charset="0"/>
              </a:rPr>
              <a:t>Fixed Images</a:t>
            </a:r>
          </a:p>
          <a:p>
            <a:pPr marL="742950" lvl="1" indent="-285750"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900">
              <a:latin typeface="Palatino Linotype" pitchFamily="18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1900" b="1">
              <a:latin typeface="Palatino Linotype" pitchFamily="18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1900" b="1">
                <a:latin typeface="Palatino Linotype" pitchFamily="18" charset="0"/>
              </a:rPr>
              <a:t>Tables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900">
              <a:latin typeface="Palatino Linotype" pitchFamily="18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1900" b="1">
                <a:latin typeface="Palatino Linotype" pitchFamily="18" charset="0"/>
              </a:rPr>
              <a:t>Frames</a:t>
            </a: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1900" b="1">
              <a:latin typeface="Palatino Linotype" pitchFamily="18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1900" b="1">
              <a:latin typeface="Palatino Linotype" pitchFamily="18" charset="0"/>
            </a:endParaRPr>
          </a:p>
          <a:p>
            <a:pPr marL="342900" indent="-342900" algn="l" rtl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1900" b="1">
                <a:latin typeface="Palatino Linotype" pitchFamily="18" charset="0"/>
              </a:rPr>
              <a:t>Forms</a:t>
            </a:r>
            <a:endParaRPr lang="en-US" sz="2100">
              <a:latin typeface="Palatino Linotype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TEXT FORMAT</a:t>
            </a:r>
          </a:p>
        </p:txBody>
      </p:sp>
      <p:pic>
        <p:nvPicPr>
          <p:cNvPr id="24579" name="Picture 4" descr="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1851025"/>
            <a:ext cx="95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0292" name="Group 548"/>
          <p:cNvGraphicFramePr>
            <a:graphicFrameLocks noGrp="1"/>
          </p:cNvGraphicFramePr>
          <p:nvPr/>
        </p:nvGraphicFramePr>
        <p:xfrm>
          <a:off x="1116013" y="1341438"/>
          <a:ext cx="7777162" cy="3902075"/>
        </p:xfrm>
        <a:graphic>
          <a:graphicData uri="http://schemas.openxmlformats.org/drawingml/2006/table">
            <a:tbl>
              <a:tblPr/>
              <a:tblGrid>
                <a:gridCol w="3024187"/>
                <a:gridCol w="4752975"/>
              </a:tblGrid>
              <a:tr h="41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&lt;b&gt;text&lt;/b&gt;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writes text as bold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&lt;i&gt;</a:t>
                      </a:r>
                      <a:r>
                        <a:rPr kumimoji="0" 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text</a:t>
                      </a: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&lt;/i&gt;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writes text in italics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&lt;u&gt;</a:t>
                      </a:r>
                      <a:r>
                        <a:rPr kumimoji="0" lang="en-US" sz="21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text</a:t>
                      </a: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&lt;/u&gt;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writes underlined text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&lt;sub&gt;</a:t>
                      </a:r>
                      <a:r>
                        <a:rPr kumimoji="0" lang="en-US" sz="21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text</a:t>
                      </a: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&lt;/sub&gt;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lowers text and makes it smaller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&lt;sup&gt;</a:t>
                      </a:r>
                      <a:r>
                        <a:rPr kumimoji="0" lang="en-US" sz="21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text</a:t>
                      </a: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  &lt;/sup&gt;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lifts text and makes it smaller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&lt;blink&gt;text&lt;/blink&gt;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guess yourself! (Note: Netscape only.)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&lt;strike&gt;text&lt;/strike&gt;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strikes a line through the text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&lt;pre&gt;text&lt;/pre&gt;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writes text exactly as it is, including spaces.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&lt;strong&gt;text&lt;strong&gt;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makes text bold</a:t>
                      </a:r>
                      <a:b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612" name="Picture 28" descr="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3" y="4686300"/>
            <a:ext cx="95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TEXT SIZE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611188" y="1196975"/>
            <a:ext cx="476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>
                <a:latin typeface="Arial" pitchFamily="34" charset="0"/>
              </a:rPr>
              <a:t>These are the tags for changing the font size.</a:t>
            </a:r>
          </a:p>
        </p:txBody>
      </p:sp>
      <p:graphicFrame>
        <p:nvGraphicFramePr>
          <p:cNvPr id="153686" name="Group 86"/>
          <p:cNvGraphicFramePr>
            <a:graphicFrameLocks noGrp="1"/>
          </p:cNvGraphicFramePr>
          <p:nvPr/>
        </p:nvGraphicFramePr>
        <p:xfrm>
          <a:off x="1187450" y="1773238"/>
          <a:ext cx="7200900" cy="3024190"/>
        </p:xfrm>
        <a:graphic>
          <a:graphicData uri="http://schemas.openxmlformats.org/drawingml/2006/table">
            <a:tbl>
              <a:tblPr/>
              <a:tblGrid>
                <a:gridCol w="3240088"/>
                <a:gridCol w="3960812"/>
              </a:tblGrid>
              <a:tr h="411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&lt;big&gt;text&lt;/big&gt;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increase the size by one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5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&lt;small&gt;text&lt;/small&gt;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decrease the size by one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6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&lt;h1&gt;text&lt;/h1&gt;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writes text in biggest heading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2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&lt;h6&gt;text&lt;/h6&gt; 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writes text in smallest heading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5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&lt;font size="1"&gt;text&lt;/font&gt;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writes text in smallest font size. (8 pt)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3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&lt;font size="7"&gt;text&lt;/font&gt;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writes text in biggest font size (36 pt)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627" name="Rectangle 80"/>
          <p:cNvSpPr>
            <a:spLocks noChangeArrowheads="1"/>
          </p:cNvSpPr>
          <p:nvPr/>
        </p:nvSpPr>
        <p:spPr bwMode="auto">
          <a:xfrm>
            <a:off x="2187575" y="4459288"/>
            <a:ext cx="1841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/>
            </a:r>
            <a:br>
              <a:rPr lang="en-US" sz="1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/>
            </a:r>
            <a:br>
              <a:rPr lang="en-US" sz="1000">
                <a:solidFill>
                  <a:srgbClr val="000000"/>
                </a:solidFill>
                <a:latin typeface="Arial" pitchFamily="34" charset="0"/>
              </a:rPr>
            </a:b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TEXT LAYOUT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2563813" y="-911225"/>
            <a:ext cx="24955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times"/>
              </a:rPr>
              <a:t>T</a:t>
            </a: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>hese tags will let you control the layout.</a:t>
            </a:r>
            <a:br>
              <a:rPr lang="en-US" sz="1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/>
            </a:r>
            <a:br>
              <a:rPr lang="en-US" sz="1000">
                <a:solidFill>
                  <a:srgbClr val="000000"/>
                </a:solidFill>
                <a:latin typeface="Arial" pitchFamily="34" charset="0"/>
              </a:rPr>
            </a:br>
            <a:endParaRPr lang="en-US">
              <a:latin typeface="Arial" pitchFamily="34" charset="0"/>
            </a:endParaRPr>
          </a:p>
        </p:txBody>
      </p:sp>
      <p:sp>
        <p:nvSpPr>
          <p:cNvPr id="26628" name="Rectangle 69"/>
          <p:cNvSpPr>
            <a:spLocks noChangeArrowheads="1"/>
          </p:cNvSpPr>
          <p:nvPr/>
        </p:nvSpPr>
        <p:spPr bwMode="auto">
          <a:xfrm>
            <a:off x="2563813" y="7097713"/>
            <a:ext cx="1841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/>
            </a:r>
            <a:br>
              <a:rPr lang="en-US" sz="10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000">
                <a:solidFill>
                  <a:srgbClr val="000000"/>
                </a:solidFill>
                <a:latin typeface="Arial" pitchFamily="34" charset="0"/>
              </a:rPr>
              <a:t/>
            </a:r>
            <a:br>
              <a:rPr lang="en-US" sz="1000">
                <a:solidFill>
                  <a:srgbClr val="000000"/>
                </a:solidFill>
                <a:latin typeface="Arial" pitchFamily="34" charset="0"/>
              </a:rPr>
            </a:br>
            <a:endParaRPr lang="en-US">
              <a:latin typeface="Arial" pitchFamily="34" charset="0"/>
            </a:endParaRPr>
          </a:p>
        </p:txBody>
      </p:sp>
      <p:graphicFrame>
        <p:nvGraphicFramePr>
          <p:cNvPr id="154899" name="Group 275"/>
          <p:cNvGraphicFramePr>
            <a:graphicFrameLocks noGrp="1"/>
          </p:cNvGraphicFramePr>
          <p:nvPr/>
        </p:nvGraphicFramePr>
        <p:xfrm>
          <a:off x="900113" y="1196975"/>
          <a:ext cx="8064500" cy="4511676"/>
        </p:xfrm>
        <a:graphic>
          <a:graphicData uri="http://schemas.openxmlformats.org/drawingml/2006/table">
            <a:tbl>
              <a:tblPr/>
              <a:tblGrid>
                <a:gridCol w="3959225"/>
                <a:gridCol w="4105275"/>
              </a:tblGrid>
              <a:tr h="60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&lt;p&gt;text&lt;/p&gt;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Adds a paragraph break after the text. </a:t>
                      </a:r>
                      <a:b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 linebreaks).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&lt;p align="left"&gt;text&lt;/p&gt;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Left justify text in paragraph.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&lt;p align="center"&gt;text&lt;/p&gt;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Center text in paragraph.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&lt;p align="right"&gt;text&lt;/p&gt;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Right justify text in paragraph.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text&lt;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br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Adds a single linebreak where the tag is.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nobr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&gt;text&lt;/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nobr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Turns off automatic linebreaks</a:t>
                      </a:r>
                      <a:b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- even if text is wider than the window.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&lt;center&gt;text&lt;/center&gt;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Center text.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&lt;div align="center"&gt;text&lt;/div&gt;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Center text.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&lt;div align="left"&gt;text&lt;/div&gt;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Left justify text.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&lt;div align="right"&gt;text&lt;/div&gt;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Right justify text.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Internet ?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1692275" y="5445125"/>
            <a:ext cx="7005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sz="2400">
                <a:latin typeface="Verdana" pitchFamily="34" charset="0"/>
              </a:rPr>
              <a:t>Millions of computer networks connected to each other via the ‘Internet Backbone’ </a:t>
            </a:r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196975"/>
            <a:ext cx="67691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2497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 b="1" smtClean="0"/>
              <a:t>Images types used in browsers are : GIF &amp; JPG</a:t>
            </a:r>
            <a:endParaRPr lang="en-US" sz="23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1"/>
                </a:solidFill>
              </a:rPr>
              <a:t>&lt;img src="http://www.haneen.com.eg/logo.gif"&gt;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1"/>
                </a:solidFill>
              </a:rPr>
              <a:t> &lt;img src="logo.gif"&gt;</a:t>
            </a:r>
            <a:r>
              <a:rPr lang="en-US" sz="1800" b="1" smtClean="0">
                <a:solidFill>
                  <a:schemeClr val="accent1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300" b="1" smtClean="0"/>
              <a:t>Resizing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1"/>
                </a:solidFill>
              </a:rPr>
              <a:t>&lt;img src=“logo.gif" width="60" height="60"&gt; </a:t>
            </a: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HTML Images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SPACING AROUND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1"/>
                </a:solidFill>
              </a:rPr>
              <a:t>&lt;img src="rainbow.gif" Hspace="30" Vspace="10"&gt;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ALIGNMENT OF IMAGES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You can align images according to the text around it</a:t>
            </a:r>
            <a:r>
              <a:rPr lang="en-US" sz="2000" smtClean="0"/>
              <a:t> </a:t>
            </a:r>
            <a:br>
              <a:rPr lang="en-US" sz="2000" smtClean="0"/>
            </a:br>
            <a:r>
              <a:rPr lang="en-US" sz="2000" smtClean="0"/>
              <a:t> Default, left, right, top, texttop, middle, center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ALTERNATIVE TEXT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1"/>
                </a:solidFill>
              </a:rPr>
              <a:t>&lt;img src=“logo.gif" alt="This is a text that goes with the image"&gt;</a:t>
            </a:r>
            <a:br>
              <a:rPr lang="en-US" sz="2000" b="1" smtClean="0">
                <a:solidFill>
                  <a:schemeClr val="accent1"/>
                </a:solidFill>
              </a:rPr>
            </a:br>
            <a:endParaRPr lang="en-US" sz="2000" b="1" smtClean="0">
              <a:solidFill>
                <a:schemeClr val="accent1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HTML Images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Possible shapes for areas inside image are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&lt;area </a:t>
            </a:r>
            <a:r>
              <a:rPr lang="en-US" sz="1800" b="1" smtClean="0"/>
              <a:t>shape=rect</a:t>
            </a:r>
            <a:r>
              <a:rPr lang="en-US" sz="1800" smtClean="0"/>
              <a:t> coords= x1,y1, x2,y2 Href="http://www.domain.com"&gt;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&lt;area </a:t>
            </a:r>
            <a:r>
              <a:rPr lang="en-US" sz="1800" b="1" smtClean="0"/>
              <a:t>shape=circle</a:t>
            </a:r>
            <a:r>
              <a:rPr lang="en-US" sz="1800" smtClean="0"/>
              <a:t> coords= x1,y1, x2,y2 Href="http://www.domain.com"&gt;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&lt;area </a:t>
            </a:r>
            <a:r>
              <a:rPr lang="en-US" sz="1800" b="1" smtClean="0"/>
              <a:t>shape=polygon</a:t>
            </a:r>
            <a:r>
              <a:rPr lang="en-US" sz="1800" smtClean="0"/>
              <a:t> coords= x1,y1, x2,y2, .., xn,yn Href="http://www.domain.com"&gt;</a:t>
            </a:r>
            <a:br>
              <a:rPr lang="en-US" sz="1800" smtClean="0"/>
            </a:b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Example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&lt;img src="rainbow.gif" usemap = #example border=0&gt;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&lt;map name=example&gt;</a:t>
            </a:r>
            <a:br>
              <a:rPr lang="en-US" sz="1800" smtClean="0"/>
            </a:br>
            <a:r>
              <a:rPr lang="en-US" sz="1800" smtClean="0"/>
              <a:t>&lt;area shape=Rect Coords=0,0,29,29 Href="http://www.yahoo.com"&gt; </a:t>
            </a:r>
            <a:br>
              <a:rPr lang="en-US" sz="1800" smtClean="0"/>
            </a:br>
            <a:r>
              <a:rPr lang="en-US" sz="1800" smtClean="0"/>
              <a:t>&lt;area shape=Rect Coords=30,30,59,59 Href="http://www.hotbot.com"&gt;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&lt;/map&gt; </a:t>
            </a:r>
            <a:br>
              <a:rPr lang="en-US" sz="1800" smtClean="0"/>
            </a:br>
            <a:endParaRPr lang="en-US" sz="1800" smtClean="0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Image map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b="1" smtClean="0">
                <a:solidFill>
                  <a:schemeClr val="accent1"/>
                </a:solidFill>
              </a:rPr>
              <a:t>Click &lt;a href="http://www.yahoo.com"&gt;here&lt;/a&gt; to go to yahoo</a:t>
            </a:r>
            <a:r>
              <a:rPr lang="en-US" sz="1500" smtClean="0"/>
              <a:t>.</a:t>
            </a:r>
          </a:p>
          <a:p>
            <a:pPr eaLnBrk="1" hangingPunct="1"/>
            <a:endParaRPr lang="en-US" sz="1500" b="1" smtClean="0"/>
          </a:p>
          <a:p>
            <a:pPr eaLnBrk="1" hangingPunct="1"/>
            <a:r>
              <a:rPr lang="en-US" sz="1500" b="1" smtClean="0"/>
              <a:t>COLORS ON TEXT LINKS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1"/>
                </a:solidFill>
              </a:rPr>
              <a:t>&lt;body link="#C0C0C0" vlink="#808080" alink="#FF0000"&gt; </a:t>
            </a:r>
          </a:p>
          <a:p>
            <a:pPr lvl="1" eaLnBrk="1" hangingPunct="1">
              <a:buFontTx/>
              <a:buNone/>
            </a:pPr>
            <a:endParaRPr lang="en-US" sz="1800" b="1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sz="1500" b="1" smtClean="0"/>
              <a:t>LINK TARGETS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1"/>
                </a:solidFill>
              </a:rPr>
              <a:t>&lt;a href="http://www.yahoo.com" target="_blank"&gt; </a:t>
            </a:r>
          </a:p>
          <a:p>
            <a:pPr lvl="1" eaLnBrk="1" hangingPunct="1">
              <a:buFontTx/>
              <a:buNone/>
            </a:pPr>
            <a:endParaRPr lang="en-US" sz="1800" b="1" smtClean="0">
              <a:solidFill>
                <a:schemeClr val="accent1"/>
              </a:solidFill>
            </a:endParaRPr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 HTML Links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500" b="1" smtClean="0"/>
              <a:t>Image link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1"/>
                </a:solidFill>
              </a:rPr>
              <a:t>&lt;a href="myfile.htm"&gt;&lt;img src="rainbow.gif"&gt;&lt;/a&gt;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1"/>
                </a:solidFill>
              </a:rPr>
              <a:t>&lt;a href="myfile.htm"&gt;&lt;img src="rainbow.gif" border="0"&gt;&lt;/a&gt;</a:t>
            </a:r>
          </a:p>
          <a:p>
            <a:pPr lvl="1" eaLnBrk="1" hangingPunct="1">
              <a:buFontTx/>
              <a:buNone/>
            </a:pPr>
            <a:endParaRPr lang="en-US" sz="1800" b="1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sz="1500" b="1" smtClean="0"/>
              <a:t>Link to email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1"/>
                </a:solidFill>
              </a:rPr>
              <a:t>&lt;a href="mailto:youremailaddress"&gt;Email Me&lt;/a&gt; 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1"/>
                </a:solidFill>
              </a:rPr>
              <a:t>&lt;a href="mailto:email@hotmail.com?subject=SweetWords"&gt;Send Email&lt;/a&gt;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1"/>
                </a:solidFill>
              </a:rPr>
              <a:t>&lt;a href="mailto:email@hotmail.com?body=Please send me a copy of your new program!"&gt;Send Email&lt;/a&gt; 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chemeClr val="accent1"/>
                </a:solidFill>
              </a:rPr>
              <a:t>&lt;a href="mailto:email@hotmail.com?subject=SweetWords</a:t>
            </a:r>
            <a:br>
              <a:rPr lang="en-US" sz="1800" b="1" smtClean="0">
                <a:solidFill>
                  <a:schemeClr val="accent1"/>
                </a:solidFill>
              </a:rPr>
            </a:br>
            <a:r>
              <a:rPr lang="en-US" sz="1800" b="1" smtClean="0">
                <a:solidFill>
                  <a:schemeClr val="accent1"/>
                </a:solidFill>
              </a:rPr>
              <a:t>&amp;body=Please send me a copy of your new program!"&gt;Email Me&lt;/a&gt;</a:t>
            </a:r>
            <a:br>
              <a:rPr lang="en-US" sz="1800" b="1" smtClean="0">
                <a:solidFill>
                  <a:schemeClr val="accent1"/>
                </a:solidFill>
              </a:rPr>
            </a:br>
            <a:endParaRPr lang="en-US" sz="1800" b="1" smtClean="0">
              <a:solidFill>
                <a:schemeClr val="accent1"/>
              </a:solidFill>
            </a:endParaRP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 HTML Links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b="1" smtClean="0"/>
              <a:t>LINK WITHIN A PAGE</a:t>
            </a:r>
          </a:p>
          <a:p>
            <a:pPr marL="839788" lvl="1" indent="-382588" eaLnBrk="1" hangingPunct="1"/>
            <a:r>
              <a:rPr lang="en-US" b="1" smtClean="0"/>
              <a:t>To link to an anchor you need to:</a:t>
            </a:r>
          </a:p>
          <a:p>
            <a:pPr marL="1090613" lvl="2" indent="-176213" eaLnBrk="1" hangingPunct="1"/>
            <a:r>
              <a:rPr lang="en-US" b="1" smtClean="0"/>
              <a:t>Create a link pointing to the anchor</a:t>
            </a:r>
          </a:p>
          <a:p>
            <a:pPr marL="1090613" lvl="2" indent="-176213" eaLnBrk="1" hangingPunct="1"/>
            <a:r>
              <a:rPr lang="en-US" b="1" smtClean="0"/>
              <a:t>Create the anchor itself.</a:t>
            </a:r>
          </a:p>
          <a:p>
            <a:pPr marL="1090613" lvl="2" indent="-176213" eaLnBrk="1" hangingPunct="1">
              <a:buFont typeface="Wingdings" pitchFamily="2" charset="2"/>
              <a:buAutoNum type="arabicPeriod"/>
            </a:pPr>
            <a:r>
              <a:rPr lang="en-US" sz="1800" b="1" smtClean="0">
                <a:solidFill>
                  <a:schemeClr val="accent1"/>
                </a:solidFill>
              </a:rPr>
              <a:t>&lt;a name="chapter4"&gt;&lt;/a&gt; </a:t>
            </a:r>
          </a:p>
          <a:p>
            <a:pPr marL="1090613" lvl="2" indent="-176213" eaLnBrk="1" hangingPunct="1">
              <a:buFont typeface="Wingdings" pitchFamily="2" charset="2"/>
              <a:buAutoNum type="arabicPeriod"/>
            </a:pPr>
            <a:r>
              <a:rPr lang="en-US" sz="1800" b="1" smtClean="0">
                <a:solidFill>
                  <a:schemeClr val="accent1"/>
                </a:solidFill>
              </a:rPr>
              <a:t>Click &lt;a href="#chapter4"&gt;here&lt;/a&gt; to read chapter 4. </a:t>
            </a:r>
          </a:p>
          <a:p>
            <a:pPr marL="571500" indent="-571500" eaLnBrk="1" hangingPunct="1">
              <a:buFontTx/>
              <a:buNone/>
            </a:pPr>
            <a:r>
              <a:rPr lang="en-US" sz="1700" b="1" smtClean="0"/>
              <a:t>When you link to anchors on external pages use this syntax</a:t>
            </a:r>
            <a:r>
              <a:rPr lang="en-US" smtClean="0"/>
              <a:t> </a:t>
            </a:r>
          </a:p>
          <a:p>
            <a:pPr marL="571500" indent="-571500" eaLnBrk="1" hangingPunct="1">
              <a:buFontTx/>
              <a:buNone/>
            </a:pPr>
            <a:r>
              <a:rPr lang="en-US" sz="1800" b="1" smtClean="0">
                <a:solidFill>
                  <a:schemeClr val="accent1"/>
                </a:solidFill>
              </a:rPr>
              <a:t>&lt;a href="http://www.yahoo.com#YahoosAnchor"&gt;blabla&lt;/a&gt;</a:t>
            </a:r>
            <a:br>
              <a:rPr lang="en-US" sz="1800" b="1" smtClean="0">
                <a:solidFill>
                  <a:schemeClr val="accent1"/>
                </a:solidFill>
              </a:rPr>
            </a:br>
            <a:endParaRPr lang="en-US" sz="1800" b="1" smtClean="0">
              <a:solidFill>
                <a:schemeClr val="accent1"/>
              </a:solidFill>
            </a:endParaRPr>
          </a:p>
          <a:p>
            <a:pPr marL="571500" indent="-571500" eaLnBrk="1" hangingPunct="1"/>
            <a:endParaRPr lang="en-US" sz="1500" b="1" smtClean="0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 HTML Links (cont.)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5988" y="53975"/>
            <a:ext cx="80645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BULLETED LISTS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1268413"/>
            <a:ext cx="3957637" cy="4827587"/>
          </a:xfrm>
        </p:spPr>
        <p:txBody>
          <a:bodyPr/>
          <a:lstStyle/>
          <a:p>
            <a:pPr eaLnBrk="1" hangingPunct="1"/>
            <a:r>
              <a:rPr lang="en-US" sz="2400" smtClean="0"/>
              <a:t>You have the following bullet options:</a:t>
            </a:r>
          </a:p>
          <a:p>
            <a:pPr lvl="1" eaLnBrk="1" hangingPunct="1"/>
            <a:r>
              <a:rPr lang="en-US" sz="2000" b="1" smtClean="0"/>
              <a:t>disc</a:t>
            </a:r>
            <a:endParaRPr lang="en-US" sz="2000" smtClean="0"/>
          </a:p>
          <a:p>
            <a:pPr lvl="1" eaLnBrk="1" hangingPunct="1"/>
            <a:r>
              <a:rPr lang="en-US" sz="2000" b="1" smtClean="0"/>
              <a:t>circle</a:t>
            </a:r>
            <a:endParaRPr lang="en-US" sz="2000" smtClean="0"/>
          </a:p>
          <a:p>
            <a:pPr lvl="1" eaLnBrk="1" hangingPunct="1"/>
            <a:r>
              <a:rPr lang="en-US" sz="2000" b="1" smtClean="0"/>
              <a:t>square</a:t>
            </a: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</p:txBody>
      </p:sp>
      <p:graphicFrame>
        <p:nvGraphicFramePr>
          <p:cNvPr id="362512" name="Group 16"/>
          <p:cNvGraphicFramePr>
            <a:graphicFrameLocks noGrp="1"/>
          </p:cNvGraphicFramePr>
          <p:nvPr>
            <p:ph sz="half" idx="4294967295"/>
          </p:nvPr>
        </p:nvGraphicFramePr>
        <p:xfrm>
          <a:off x="1193800" y="3524250"/>
          <a:ext cx="7278688" cy="1463675"/>
        </p:xfrm>
        <a:graphic>
          <a:graphicData uri="http://schemas.openxmlformats.org/drawingml/2006/table">
            <a:tbl>
              <a:tblPr/>
              <a:tblGrid>
                <a:gridCol w="3640138"/>
                <a:gridCol w="3638550"/>
              </a:tblGrid>
              <a:tr h="1463675">
                <a:tc>
                  <a:txBody>
                    <a:bodyPr/>
                    <a:lstStyle/>
                    <a:p>
                      <a:pPr marL="344488" marR="0" lvl="1" indent="1127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&lt;ul&gt;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&lt;li&gt;text&lt;/li&gt;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&lt;li&gt;text&lt;/li&gt;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&lt;li&gt;text&lt;/li&gt;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&lt;/ul&gt; 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&lt;ul type="disc"&gt;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&lt;ul type="circle"&gt;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&lt;ul type="square"&gt; 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04" name="Rectangle 4"/>
          <p:cNvSpPr>
            <a:spLocks noChangeArrowheads="1"/>
          </p:cNvSpPr>
          <p:nvPr/>
        </p:nvSpPr>
        <p:spPr bwMode="auto">
          <a:xfrm>
            <a:off x="900113" y="4149725"/>
            <a:ext cx="4562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l" rtl="0" eaLnBrk="0" hangingPunct="0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You have the following number options:</a:t>
            </a:r>
            <a:br>
              <a:rPr lang="en-US" sz="2400" dirty="0"/>
            </a:br>
            <a:endParaRPr lang="en-US" sz="2400" dirty="0"/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b="1" dirty="0"/>
              <a:t>Plain numbers </a:t>
            </a:r>
            <a:r>
              <a:rPr lang="en-US" sz="1800" b="1" dirty="0">
                <a:solidFill>
                  <a:schemeClr val="accent1"/>
                </a:solidFill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</a:rPr>
              <a:t>ol</a:t>
            </a:r>
            <a:r>
              <a:rPr lang="en-US" sz="1800" b="1" dirty="0">
                <a:solidFill>
                  <a:schemeClr val="accent1"/>
                </a:solidFill>
              </a:rPr>
              <a:t>&gt;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1800" b="1" dirty="0">
              <a:solidFill>
                <a:schemeClr val="accent1"/>
              </a:solidFill>
            </a:endParaRP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b="1" dirty="0"/>
              <a:t>Capital Letters </a:t>
            </a:r>
            <a:r>
              <a:rPr lang="en-US" sz="1800" b="1" dirty="0">
                <a:solidFill>
                  <a:schemeClr val="accent1"/>
                </a:solidFill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</a:rPr>
              <a:t>ol</a:t>
            </a:r>
            <a:r>
              <a:rPr lang="en-US" sz="1800" b="1" dirty="0">
                <a:solidFill>
                  <a:schemeClr val="accent1"/>
                </a:solidFill>
              </a:rPr>
              <a:t> type="A"&gt;</a:t>
            </a:r>
            <a:r>
              <a:rPr lang="en-US" sz="2000" dirty="0"/>
              <a:t> 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000" dirty="0"/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b="1" dirty="0"/>
              <a:t>Small Letters </a:t>
            </a:r>
            <a:r>
              <a:rPr lang="en-US" sz="1800" b="1" dirty="0">
                <a:solidFill>
                  <a:schemeClr val="accent1"/>
                </a:solidFill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</a:rPr>
              <a:t>ol</a:t>
            </a:r>
            <a:r>
              <a:rPr lang="en-US" sz="1800" b="1" dirty="0">
                <a:solidFill>
                  <a:schemeClr val="accent1"/>
                </a:solidFill>
              </a:rPr>
              <a:t> type="a"&gt;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1800" b="1" dirty="0">
              <a:solidFill>
                <a:schemeClr val="accent1"/>
              </a:solidFill>
            </a:endParaRP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b="1" dirty="0"/>
              <a:t>Capital Roman Numbers </a:t>
            </a:r>
            <a:r>
              <a:rPr lang="en-US" sz="1800" b="1" dirty="0">
                <a:solidFill>
                  <a:schemeClr val="accent1"/>
                </a:solidFill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</a:rPr>
              <a:t>ol</a:t>
            </a:r>
            <a:r>
              <a:rPr lang="en-US" sz="1800" b="1" dirty="0">
                <a:solidFill>
                  <a:schemeClr val="accent1"/>
                </a:solidFill>
              </a:rPr>
              <a:t> type="I"&gt; 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1800" b="1" dirty="0">
              <a:solidFill>
                <a:schemeClr val="accent1"/>
              </a:solidFill>
            </a:endParaRP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b="1" dirty="0"/>
              <a:t>Small Roman Numbers </a:t>
            </a:r>
            <a:r>
              <a:rPr lang="en-US" sz="1800" b="1" dirty="0">
                <a:solidFill>
                  <a:schemeClr val="accent1"/>
                </a:solidFill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</a:rPr>
              <a:t>ol</a:t>
            </a:r>
            <a:r>
              <a:rPr lang="en-US" sz="1800" b="1" dirty="0">
                <a:solidFill>
                  <a:schemeClr val="accent1"/>
                </a:solidFill>
              </a:rPr>
              <a:t> type="</a:t>
            </a:r>
            <a:r>
              <a:rPr lang="en-US" sz="1800" b="1" dirty="0" err="1">
                <a:solidFill>
                  <a:schemeClr val="accent1"/>
                </a:solidFill>
              </a:rPr>
              <a:t>i</a:t>
            </a:r>
            <a:r>
              <a:rPr lang="en-US" sz="1800" b="1" dirty="0">
                <a:solidFill>
                  <a:schemeClr val="accent1"/>
                </a:solidFill>
              </a:rPr>
              <a:t>"&gt; </a:t>
            </a:r>
            <a:endParaRPr lang="en-US" sz="1800" b="1" dirty="0" smtClean="0">
              <a:solidFill>
                <a:schemeClr val="accent1"/>
              </a:solidFill>
            </a:endParaRP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sz="1800" b="1" dirty="0" smtClean="0">
              <a:solidFill>
                <a:schemeClr val="accent1"/>
              </a:solidFill>
            </a:endParaRP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800" b="1" dirty="0" smtClean="0">
                <a:solidFill>
                  <a:schemeClr val="accent1"/>
                </a:solidFill>
              </a:rPr>
              <a:t>	&lt;</a:t>
            </a:r>
            <a:r>
              <a:rPr lang="en-US" sz="1800" b="1" dirty="0" err="1">
                <a:solidFill>
                  <a:schemeClr val="accent1"/>
                </a:solidFill>
              </a:rPr>
              <a:t>ol</a:t>
            </a:r>
            <a:r>
              <a:rPr lang="en-US" sz="1800" b="1" dirty="0">
                <a:solidFill>
                  <a:schemeClr val="accent1"/>
                </a:solidFill>
              </a:rPr>
              <a:t>&gt;</a:t>
            </a:r>
            <a:br>
              <a:rPr lang="en-US" sz="1800" b="1" dirty="0">
                <a:solidFill>
                  <a:schemeClr val="accent1"/>
                </a:solidFill>
              </a:rPr>
            </a:br>
            <a:r>
              <a:rPr lang="en-US" sz="1800" b="1" dirty="0" smtClean="0">
                <a:solidFill>
                  <a:schemeClr val="accent1"/>
                </a:solidFill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</a:rPr>
              <a:t>li</a:t>
            </a:r>
            <a:r>
              <a:rPr lang="en-US" sz="1800" b="1" dirty="0">
                <a:solidFill>
                  <a:schemeClr val="accent1"/>
                </a:solidFill>
              </a:rPr>
              <a:t>&gt;text&lt;/</a:t>
            </a:r>
            <a:r>
              <a:rPr lang="en-US" sz="1800" b="1" dirty="0" err="1">
                <a:solidFill>
                  <a:schemeClr val="accent1"/>
                </a:solidFill>
              </a:rPr>
              <a:t>li</a:t>
            </a:r>
            <a:r>
              <a:rPr lang="en-US" sz="1800" b="1" dirty="0">
                <a:solidFill>
                  <a:schemeClr val="accent1"/>
                </a:solidFill>
              </a:rPr>
              <a:t>&gt;</a:t>
            </a:r>
            <a:br>
              <a:rPr lang="en-US" sz="1800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1"/>
                </a:solidFill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</a:rPr>
              <a:t>li</a:t>
            </a:r>
            <a:r>
              <a:rPr lang="en-US" sz="1800" b="1" dirty="0">
                <a:solidFill>
                  <a:schemeClr val="accent1"/>
                </a:solidFill>
              </a:rPr>
              <a:t>&gt;text&lt;/</a:t>
            </a:r>
            <a:r>
              <a:rPr lang="en-US" sz="1800" b="1" dirty="0" err="1">
                <a:solidFill>
                  <a:schemeClr val="accent1"/>
                </a:solidFill>
              </a:rPr>
              <a:t>li</a:t>
            </a:r>
            <a:r>
              <a:rPr lang="en-US" sz="1800" b="1" dirty="0">
                <a:solidFill>
                  <a:schemeClr val="accent1"/>
                </a:solidFill>
              </a:rPr>
              <a:t>&gt;</a:t>
            </a:r>
            <a:br>
              <a:rPr lang="en-US" sz="1800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1"/>
                </a:solidFill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</a:rPr>
              <a:t>li</a:t>
            </a:r>
            <a:r>
              <a:rPr lang="en-US" sz="1800" b="1" dirty="0">
                <a:solidFill>
                  <a:schemeClr val="accent1"/>
                </a:solidFill>
              </a:rPr>
              <a:t>&gt;text&lt;/</a:t>
            </a:r>
            <a:r>
              <a:rPr lang="en-US" sz="1800" b="1" dirty="0" err="1">
                <a:solidFill>
                  <a:schemeClr val="accent1"/>
                </a:solidFill>
              </a:rPr>
              <a:t>li</a:t>
            </a:r>
            <a:r>
              <a:rPr lang="en-US" sz="1800" b="1" dirty="0">
                <a:solidFill>
                  <a:schemeClr val="accent1"/>
                </a:solidFill>
              </a:rPr>
              <a:t>&gt;</a:t>
            </a:r>
            <a:br>
              <a:rPr lang="en-US" sz="1800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1"/>
                </a:solidFill>
              </a:rPr>
              <a:t>&lt;/</a:t>
            </a:r>
            <a:r>
              <a:rPr lang="en-US" sz="1800" b="1" dirty="0" err="1">
                <a:solidFill>
                  <a:schemeClr val="accent1"/>
                </a:solidFill>
              </a:rPr>
              <a:t>ol</a:t>
            </a:r>
            <a:r>
              <a:rPr lang="en-US" sz="1800" b="1" dirty="0" smtClean="0">
                <a:solidFill>
                  <a:schemeClr val="accent1"/>
                </a:solidFill>
              </a:rPr>
              <a:t>&gt;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1800" b="1" dirty="0">
                <a:solidFill>
                  <a:schemeClr val="accent1"/>
                </a:solidFill>
              </a:rPr>
              <a:t/>
            </a:r>
            <a:br>
              <a:rPr lang="en-US" sz="1800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1"/>
                </a:solidFill>
              </a:rPr>
              <a:t>&lt;</a:t>
            </a:r>
            <a:r>
              <a:rPr lang="en-US" sz="1800" b="1" dirty="0" err="1">
                <a:solidFill>
                  <a:schemeClr val="accent1"/>
                </a:solidFill>
              </a:rPr>
              <a:t>ol</a:t>
            </a:r>
            <a:r>
              <a:rPr lang="en-US" sz="1800" b="1" dirty="0">
                <a:solidFill>
                  <a:schemeClr val="accent1"/>
                </a:solidFill>
              </a:rPr>
              <a:t> start="5"&gt; 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NUMBERED LISTS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/>
              <a:t>The </a:t>
            </a:r>
            <a:r>
              <a:rPr lang="en-US" sz="2400" i="1"/>
              <a:t>World Wide Web (Web)</a:t>
            </a:r>
            <a:r>
              <a:rPr lang="en-US" sz="2400"/>
              <a:t> is a network of information resources. The Web relies on three mechanisms to make these resources readily available to the widest possible audience: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40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/>
              <a:t>A uniform naming scheme for locating resources on the Web (e.g., URIs).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00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/>
              <a:t>Protocols, for access to named resources over the Web (e.g., HTTP).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00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/>
              <a:t>Hypertext, for easy navigation among resources (e.g., HTML).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sz="200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What is the World Wide Web?</a:t>
            </a:r>
          </a:p>
        </p:txBody>
      </p:sp>
    </p:spTree>
    <p:extLst>
      <p:ext uri="{BB962C8B-B14F-4D97-AF65-F5344CB8AC3E}">
        <p14:creationId xmlns:p14="http://schemas.microsoft.com/office/powerpoint/2010/main" val="170238190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0F6297-CC00-4AEC-AFD5-BB02539D0FBF}" type="datetime1">
              <a:rPr lang="en-US" sz="1000">
                <a:solidFill>
                  <a:schemeClr val="hlink"/>
                </a:solidFill>
              </a:rPr>
              <a:pPr eaLnBrk="1" hangingPunct="1"/>
              <a:t>10/4/2013</a:t>
            </a:fld>
            <a:endParaRPr lang="en-US" sz="1000">
              <a:solidFill>
                <a:schemeClr val="hlink"/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 smtClean="0">
                <a:solidFill>
                  <a:schemeClr val="hlink"/>
                </a:solidFill>
              </a:rPr>
              <a:t>                                                                    </a:t>
            </a:r>
            <a:endParaRPr lang="en-US" sz="1000" dirty="0">
              <a:solidFill>
                <a:schemeClr val="hlink"/>
              </a:solidFill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B2E0BA9-FAD5-449E-831E-C92D19FB1389}" type="slidenum">
              <a:rPr lang="en-US" sz="1000">
                <a:solidFill>
                  <a:schemeClr val="hlink"/>
                </a:solidFill>
              </a:rPr>
              <a:pPr eaLnBrk="1" hangingPunct="1"/>
              <a:t>5</a:t>
            </a:fld>
            <a:endParaRPr lang="en-US" sz="1000">
              <a:solidFill>
                <a:schemeClr val="hlink"/>
              </a:solidFill>
            </a:endParaRPr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Agenda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the Web</a:t>
            </a: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Addressing: URIs</a:t>
            </a:r>
          </a:p>
          <a:p>
            <a:pPr eaLnBrk="1" hangingPunct="1"/>
            <a:r>
              <a:rPr lang="en-US" sz="2800" dirty="0" smtClean="0"/>
              <a:t>Architecture of the Internet</a:t>
            </a:r>
          </a:p>
          <a:p>
            <a:pPr eaLnBrk="1" hangingPunct="1"/>
            <a:r>
              <a:rPr lang="en-US" dirty="0" smtClean="0"/>
              <a:t>Content: HTML, CSS</a:t>
            </a:r>
          </a:p>
        </p:txBody>
      </p:sp>
    </p:spTree>
    <p:extLst>
      <p:ext uri="{BB962C8B-B14F-4D97-AF65-F5344CB8AC3E}">
        <p14:creationId xmlns:p14="http://schemas.microsoft.com/office/powerpoint/2010/main" val="30831409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90600" y="3033713"/>
          <a:ext cx="1490663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Image" r:id="rId4" imgW="4977778" imgH="5523810" progId="Photoshop.Image.8">
                  <p:embed/>
                </p:oleObj>
              </mc:Choice>
              <mc:Fallback>
                <p:oleObj name="Image" r:id="rId4" imgW="4977778" imgH="5523810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33713"/>
                        <a:ext cx="1490663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58825" y="4646613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Verdana" pitchFamily="34" charset="0"/>
              </a:rPr>
              <a:t>Client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346825" y="4710113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Verdana" pitchFamily="34" charset="0"/>
              </a:rPr>
              <a:t>Server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2514600" y="2957513"/>
            <a:ext cx="3886200" cy="457200"/>
          </a:xfrm>
          <a:prstGeom prst="leftArrow">
            <a:avLst>
              <a:gd name="adj1" fmla="val 50000"/>
              <a:gd name="adj2" fmla="val 21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 flipH="1">
            <a:off x="2667000" y="3033713"/>
            <a:ext cx="4038600" cy="1371600"/>
          </a:xfrm>
          <a:prstGeom prst="leftArrow">
            <a:avLst>
              <a:gd name="adj1" fmla="val 50000"/>
              <a:gd name="adj2" fmla="val 73611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514600" y="3567113"/>
            <a:ext cx="38862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http://www.Google.com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98500" y="2627313"/>
            <a:ext cx="2044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solidFill>
                  <a:srgbClr val="FF3300"/>
                </a:solidFill>
                <a:latin typeface="Verdana" pitchFamily="34" charset="0"/>
              </a:rPr>
              <a:t>Requests Data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511925" y="2319338"/>
            <a:ext cx="172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solidFill>
                  <a:srgbClr val="FF3300"/>
                </a:solidFill>
                <a:latin typeface="Verdana" pitchFamily="34" charset="0"/>
              </a:rPr>
              <a:t>Serves Data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33400" y="1343025"/>
            <a:ext cx="8077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latin typeface="Verdana" pitchFamily="34" charset="0"/>
              </a:rPr>
              <a:t>You type a website address or “URL” into your browser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57200" y="5319713"/>
            <a:ext cx="8153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>
                <a:latin typeface="Verdana" pitchFamily="34" charset="0"/>
              </a:rPr>
              <a:t>URL: </a:t>
            </a:r>
            <a:r>
              <a:rPr lang="en-US" sz="3200">
                <a:solidFill>
                  <a:srgbClr val="FF3300"/>
                </a:solidFill>
                <a:latin typeface="Verdana" pitchFamily="34" charset="0"/>
              </a:rPr>
              <a:t>U</a:t>
            </a:r>
            <a:r>
              <a:rPr lang="en-US" sz="3200">
                <a:latin typeface="Verdana" pitchFamily="34" charset="0"/>
              </a:rPr>
              <a:t>niform </a:t>
            </a:r>
            <a:r>
              <a:rPr lang="en-US" sz="3200">
                <a:solidFill>
                  <a:srgbClr val="FF3300"/>
                </a:solidFill>
                <a:latin typeface="Verdana" pitchFamily="34" charset="0"/>
              </a:rPr>
              <a:t>R</a:t>
            </a:r>
            <a:r>
              <a:rPr lang="en-US" sz="3200">
                <a:latin typeface="Verdana" pitchFamily="34" charset="0"/>
              </a:rPr>
              <a:t>esource </a:t>
            </a:r>
            <a:r>
              <a:rPr lang="en-US" sz="3200">
                <a:solidFill>
                  <a:srgbClr val="FF3300"/>
                </a:solidFill>
                <a:latin typeface="Verdana" pitchFamily="34" charset="0"/>
              </a:rPr>
              <a:t>L</a:t>
            </a:r>
            <a:r>
              <a:rPr lang="en-US" sz="3200">
                <a:latin typeface="Verdana" pitchFamily="34" charset="0"/>
              </a:rPr>
              <a:t>ocater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81000" y="5853113"/>
            <a:ext cx="83058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Unique address of a document or a resource on the internet</a:t>
            </a:r>
          </a:p>
        </p:txBody>
      </p:sp>
      <p:pic>
        <p:nvPicPr>
          <p:cNvPr id="6157" name="Picture 13" descr="BU0095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51150"/>
            <a:ext cx="1398588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430" name="Rectangle 14"/>
          <p:cNvSpPr>
            <a:spLocks noChangeArrowheads="1"/>
          </p:cNvSpPr>
          <p:nvPr/>
        </p:nvSpPr>
        <p:spPr bwMode="auto">
          <a:xfrm>
            <a:off x="915988" y="53975"/>
            <a:ext cx="8064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 rtl="0"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87490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295400" y="4724400"/>
            <a:ext cx="65532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rtl="0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latin typeface="Verdana" pitchFamily="34" charset="0"/>
              </a:rPr>
              <a:t>HTTP = Hyper Text Transfer Protocol</a:t>
            </a:r>
          </a:p>
          <a:p>
            <a:pPr algn="ctr" rtl="0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latin typeface="Verdana" pitchFamily="34" charset="0"/>
              </a:rPr>
              <a:t>FTP = File Transfer Protocol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endParaRPr lang="en-US" sz="3200" b="1">
              <a:latin typeface="Verdana" pitchFamily="34" charset="0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990600" y="2562225"/>
            <a:ext cx="7772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>
                <a:solidFill>
                  <a:srgbClr val="0000CC"/>
                </a:solidFill>
                <a:latin typeface="Verdana" pitchFamily="34" charset="0"/>
              </a:rPr>
              <a:t>http://www.Google.com</a:t>
            </a:r>
          </a:p>
        </p:txBody>
      </p:sp>
      <p:sp>
        <p:nvSpPr>
          <p:cNvPr id="7172" name="AutoShape 6"/>
          <p:cNvSpPr>
            <a:spLocks noChangeArrowheads="1"/>
          </p:cNvSpPr>
          <p:nvPr/>
        </p:nvSpPr>
        <p:spPr bwMode="auto">
          <a:xfrm>
            <a:off x="1371600" y="3248025"/>
            <a:ext cx="3124200" cy="1247775"/>
          </a:xfrm>
          <a:prstGeom prst="upArrowCallout">
            <a:avLst>
              <a:gd name="adj1" fmla="val 62595"/>
              <a:gd name="adj2" fmla="val 62595"/>
              <a:gd name="adj3" fmla="val 16667"/>
              <a:gd name="adj4" fmla="val 66667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rtl="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Verdana" pitchFamily="34" charset="0"/>
              </a:rPr>
              <a:t>Protocol Type</a:t>
            </a:r>
          </a:p>
        </p:txBody>
      </p:sp>
      <p:sp>
        <p:nvSpPr>
          <p:cNvPr id="7173" name="AutoShape 7"/>
          <p:cNvSpPr>
            <a:spLocks noChangeArrowheads="1"/>
          </p:cNvSpPr>
          <p:nvPr/>
        </p:nvSpPr>
        <p:spPr bwMode="auto">
          <a:xfrm flipV="1">
            <a:off x="4038600" y="1343025"/>
            <a:ext cx="3124200" cy="1247775"/>
          </a:xfrm>
          <a:prstGeom prst="upArrowCallout">
            <a:avLst>
              <a:gd name="adj1" fmla="val 62595"/>
              <a:gd name="adj2" fmla="val 62595"/>
              <a:gd name="adj3" fmla="val 16667"/>
              <a:gd name="adj4" fmla="val 66667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pPr algn="ctr" rtl="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Verdana" pitchFamily="34" charset="0"/>
            </a:endParaRP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4038600" y="1419225"/>
            <a:ext cx="2895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latin typeface="Verdana" pitchFamily="34" charset="0"/>
              </a:rPr>
              <a:t>Domain Name</a:t>
            </a:r>
          </a:p>
        </p:txBody>
      </p:sp>
      <p:sp>
        <p:nvSpPr>
          <p:cNvPr id="318475" name="Rectangle 11"/>
          <p:cNvSpPr>
            <a:spLocks noChangeArrowheads="1"/>
          </p:cNvSpPr>
          <p:nvPr/>
        </p:nvSpPr>
        <p:spPr bwMode="auto">
          <a:xfrm>
            <a:off x="915988" y="53975"/>
            <a:ext cx="8064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 rtl="0"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</a:rPr>
              <a:t>URL Have two parts:</a:t>
            </a:r>
          </a:p>
        </p:txBody>
      </p:sp>
      <p:sp>
        <p:nvSpPr>
          <p:cNvPr id="7176" name="Rectangle 12"/>
          <p:cNvSpPr>
            <a:spLocks noChangeArrowheads="1"/>
          </p:cNvSpPr>
          <p:nvPr/>
        </p:nvSpPr>
        <p:spPr bwMode="auto">
          <a:xfrm>
            <a:off x="304800" y="5667375"/>
            <a:ext cx="8423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A “Protocol’ is a structured set of communication rules                        that allows machines to share data.</a:t>
            </a:r>
          </a:p>
        </p:txBody>
      </p:sp>
    </p:spTree>
    <p:extLst>
      <p:ext uri="{BB962C8B-B14F-4D97-AF65-F5344CB8AC3E}">
        <p14:creationId xmlns:p14="http://schemas.microsoft.com/office/powerpoint/2010/main" val="64209808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 smtClean="0">
                <a:solidFill>
                  <a:schemeClr val="hlink"/>
                </a:solidFill>
              </a:rPr>
              <a:t>                                                                    </a:t>
            </a:r>
            <a:endParaRPr lang="en-US" sz="1000" dirty="0">
              <a:solidFill>
                <a:schemeClr val="hlink"/>
              </a:solidFill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4CEA5FE-EB19-4318-AE3D-D678DC3E7BC9}" type="slidenum">
              <a:rPr lang="en-US" sz="1000">
                <a:solidFill>
                  <a:schemeClr val="hlink"/>
                </a:solidFill>
              </a:rPr>
              <a:pPr eaLnBrk="1" hangingPunct="1"/>
              <a:t>8</a:t>
            </a:fld>
            <a:endParaRPr lang="en-US" sz="1000">
              <a:solidFill>
                <a:schemeClr val="hlink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Overview of the Web</a:t>
            </a:r>
          </a:p>
          <a:p>
            <a:pPr eaLnBrk="1" hangingPunct="1"/>
            <a:r>
              <a:rPr lang="en-US" dirty="0" smtClean="0"/>
              <a:t>Addressing: URIs</a:t>
            </a:r>
          </a:p>
          <a:p>
            <a:pPr eaLnBrk="1" hangingPunct="1"/>
            <a:r>
              <a:rPr lang="en-US" dirty="0">
                <a:solidFill>
                  <a:schemeClr val="hlink"/>
                </a:solidFill>
              </a:rPr>
              <a:t>Architecture of the Internet</a:t>
            </a:r>
          </a:p>
          <a:p>
            <a:pPr eaLnBrk="1" hangingPunct="1"/>
            <a:r>
              <a:rPr lang="en-US" dirty="0" smtClean="0"/>
              <a:t>Content: HTML, CSS</a:t>
            </a:r>
          </a:p>
        </p:txBody>
      </p:sp>
    </p:spTree>
    <p:extLst>
      <p:ext uri="{BB962C8B-B14F-4D97-AF65-F5344CB8AC3E}">
        <p14:creationId xmlns:p14="http://schemas.microsoft.com/office/powerpoint/2010/main" val="408731346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4530725"/>
          </a:xfrm>
        </p:spPr>
        <p:txBody>
          <a:bodyPr/>
          <a:lstStyle/>
          <a:p>
            <a:pPr eaLnBrk="1" hangingPunct="1"/>
            <a:r>
              <a:rPr lang="en-US" smtClean="0"/>
              <a:t> </a:t>
            </a:r>
            <a:r>
              <a:rPr lang="en-US" b="1" smtClean="0"/>
              <a:t>Protocols</a:t>
            </a:r>
          </a:p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Addressing Schemes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Client/Server Architecture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Architecture of the Internet</a:t>
            </a:r>
            <a:br>
              <a:rPr lang="en-US" sz="3600" dirty="0"/>
            </a:br>
            <a:endParaRPr lang="en-US" sz="36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</TotalTime>
  <Words>1601</Words>
  <Application>Microsoft Office PowerPoint</Application>
  <PresentationFormat>On-screen Show (4:3)</PresentationFormat>
  <Paragraphs>408</Paragraphs>
  <Slides>37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Concourse</vt:lpstr>
      <vt:lpstr>Image</vt:lpstr>
      <vt:lpstr>Introduction to Web Technologies </vt:lpstr>
      <vt:lpstr>Agenda</vt:lpstr>
      <vt:lpstr>What is Internet ?</vt:lpstr>
      <vt:lpstr>What is the World Wide Web?</vt:lpstr>
      <vt:lpstr>Agenda</vt:lpstr>
      <vt:lpstr>PowerPoint Presentation</vt:lpstr>
      <vt:lpstr>PowerPoint Presentation</vt:lpstr>
      <vt:lpstr>Agenda</vt:lpstr>
      <vt:lpstr>Architecture of the Internet </vt:lpstr>
      <vt:lpstr>HTTP in Context</vt:lpstr>
      <vt:lpstr>Client/ Server architecture </vt:lpstr>
      <vt:lpstr>Technologies Overview </vt:lpstr>
      <vt:lpstr>Technologies Overview </vt:lpstr>
      <vt:lpstr>Agenda</vt:lpstr>
      <vt:lpstr>HTML (Hyper-text Markup Language)</vt:lpstr>
      <vt:lpstr>That’s how this…</vt:lpstr>
      <vt:lpstr>Turns into this…</vt:lpstr>
      <vt:lpstr>HTML Elements</vt:lpstr>
      <vt:lpstr>HTML Tags</vt:lpstr>
      <vt:lpstr>Some HTML Tags example</vt:lpstr>
      <vt:lpstr>Basic Structure of HTML document  Example of basic tag positioning</vt:lpstr>
      <vt:lpstr>Basic Structure</vt:lpstr>
      <vt:lpstr>What Comes in the Head</vt:lpstr>
      <vt:lpstr>Meta tag</vt:lpstr>
      <vt:lpstr>Body Section</vt:lpstr>
      <vt:lpstr>Tags inside BODY SECTION</vt:lpstr>
      <vt:lpstr>TEXT FORMAT</vt:lpstr>
      <vt:lpstr>TEXT SIZE</vt:lpstr>
      <vt:lpstr>TEXT LAYOUT</vt:lpstr>
      <vt:lpstr>HTML Images </vt:lpstr>
      <vt:lpstr>HTML Images </vt:lpstr>
      <vt:lpstr>Image map</vt:lpstr>
      <vt:lpstr> HTML Links </vt:lpstr>
      <vt:lpstr> HTML Links </vt:lpstr>
      <vt:lpstr> HTML Links (cont.)</vt:lpstr>
      <vt:lpstr>BULLETED LISTS</vt:lpstr>
      <vt:lpstr>NUMBERED LISTS</vt:lpstr>
    </vt:vector>
  </TitlesOfParts>
  <Company>Ghada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Ghada</dc:creator>
  <cp:lastModifiedBy>GhKadous</cp:lastModifiedBy>
  <cp:revision>206</cp:revision>
  <dcterms:created xsi:type="dcterms:W3CDTF">2005-01-22T11:47:04Z</dcterms:created>
  <dcterms:modified xsi:type="dcterms:W3CDTF">2013-10-04T19:24:49Z</dcterms:modified>
</cp:coreProperties>
</file>