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42"/>
  </p:notesMasterIdLst>
  <p:sldIdLst>
    <p:sldId id="256" r:id="rId2"/>
    <p:sldId id="417" r:id="rId3"/>
    <p:sldId id="418" r:id="rId4"/>
    <p:sldId id="419" r:id="rId5"/>
    <p:sldId id="421" r:id="rId6"/>
    <p:sldId id="426" r:id="rId7"/>
    <p:sldId id="427" r:id="rId8"/>
    <p:sldId id="428" r:id="rId9"/>
    <p:sldId id="429" r:id="rId10"/>
    <p:sldId id="46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42" r:id="rId24"/>
    <p:sldId id="471" r:id="rId25"/>
    <p:sldId id="464" r:id="rId26"/>
    <p:sldId id="465" r:id="rId27"/>
    <p:sldId id="466" r:id="rId28"/>
    <p:sldId id="444" r:id="rId29"/>
    <p:sldId id="445" r:id="rId30"/>
    <p:sldId id="446" r:id="rId31"/>
    <p:sldId id="447" r:id="rId32"/>
    <p:sldId id="450" r:id="rId33"/>
    <p:sldId id="451" r:id="rId34"/>
    <p:sldId id="457" r:id="rId35"/>
    <p:sldId id="458" r:id="rId36"/>
    <p:sldId id="459" r:id="rId37"/>
    <p:sldId id="473" r:id="rId38"/>
    <p:sldId id="460" r:id="rId39"/>
    <p:sldId id="461" r:id="rId40"/>
    <p:sldId id="463" r:id="rId41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45B"/>
    <a:srgbClr val="FFCC00"/>
    <a:srgbClr val="CC9900"/>
    <a:srgbClr val="FFFFFF"/>
    <a:srgbClr val="A50021"/>
    <a:srgbClr val="4D4D4D"/>
    <a:srgbClr val="777777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5" autoAdjust="0"/>
    <p:restoredTop sz="89748" autoAdjust="0"/>
  </p:normalViewPr>
  <p:slideViewPr>
    <p:cSldViewPr>
      <p:cViewPr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3D688B5-9493-4C18-9B03-338BB9BEAC0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967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EC467EE3-5A0E-435D-922B-3BD5DCAD41D8}" type="slidenum">
              <a:rPr lang="ar-EG" smtClean="0">
                <a:latin typeface="Arial" pitchFamily="34" charset="0"/>
              </a:rPr>
              <a:pPr eaLnBrk="1" hangingPunct="1"/>
              <a:t>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4F445-2E3D-4F25-B06E-AE8F5DBBE1B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What is the content?  What</a:t>
            </a:r>
            <a:r>
              <a:rPr lang="en-US" baseline="0" smtClean="0"/>
              <a:t> does it look like?  How does it function?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4F445-2E3D-4F25-B06E-AE8F5DBBE1B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4F445-2E3D-4F25-B06E-AE8F5DBBE1B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D688B5-9493-4C18-9B03-338BB9BEAC0E}" type="slidenum">
              <a:rPr lang="ar-SA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32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4F445-2E3D-4F25-B06E-AE8F5DBBE1B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4F445-2E3D-4F25-B06E-AE8F5DBBE1B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CB8AB-8A68-48A2-B271-9014A9BDDB8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57326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E518B-C8A1-48B3-A020-0D6A3A62A25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7791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87B1C-8A66-4327-82E7-94E9588CF42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45567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69052-3DE1-40E7-9B0C-CA6F9F5D5A3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39185"/>
      </p:ext>
    </p:extLst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0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CA07690-F54B-4B06-B2B7-7B9B38F41BD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tryit.asp?filename=tryhtml_optgroup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3schools.com/css/css_examples.asp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docs/css/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21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55576" y="2924944"/>
            <a:ext cx="7772400" cy="863600"/>
          </a:xfrm>
        </p:spPr>
        <p:txBody>
          <a:bodyPr anchor="b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>Introduction to</a:t>
            </a:r>
            <a:br>
              <a:rPr lang="en-US" sz="3600" dirty="0"/>
            </a:br>
            <a:r>
              <a:rPr lang="en-US" sz="3600" dirty="0"/>
              <a:t>Web </a:t>
            </a:r>
            <a:r>
              <a:rPr lang="en-US" sz="3600" dirty="0" smtClean="0"/>
              <a:t>Technologies</a:t>
            </a:r>
            <a:br>
              <a:rPr lang="en-US" sz="3600" dirty="0" smtClean="0"/>
            </a:br>
            <a:r>
              <a:rPr lang="en-US" sz="3600" dirty="0"/>
              <a:t>HTML &amp; </a:t>
            </a:r>
            <a:r>
              <a:rPr lang="en-US" sz="3600" dirty="0" smtClean="0"/>
              <a:t>CSS</a:t>
            </a:r>
            <a:br>
              <a:rPr lang="en-US" sz="3600" dirty="0" smtClean="0"/>
            </a:br>
            <a:r>
              <a:rPr lang="en-US" sz="3600" dirty="0" smtClean="0"/>
              <a:t>Part - 2</a:t>
            </a:r>
            <a:endParaRPr lang="en-US" sz="3600" dirty="0"/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1258888" y="5572125"/>
            <a:ext cx="7199312" cy="1752600"/>
          </a:xfrm>
        </p:spPr>
        <p:txBody>
          <a:bodyPr lIns="45720" rIns="45720"/>
          <a:lstStyle/>
          <a:p>
            <a:pPr marL="0" indent="0" algn="r" eaLnBrk="1" hangingPunct="1">
              <a:buFont typeface="Wingdings 3" pitchFamily="18" charset="2"/>
              <a:buNone/>
            </a:pPr>
            <a:r>
              <a:rPr lang="en-US" smtClean="0">
                <a:solidFill>
                  <a:schemeClr val="tx2"/>
                </a:solidFill>
              </a:rPr>
              <a:t>HTML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tx1"/>
                </a:solidFill>
              </a:rPr>
              <a:t>HTML-FORMS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60648"/>
            <a:ext cx="4174405" cy="364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3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Forms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send data back to the server to be processed.</a:t>
            </a:r>
          </a:p>
          <a:p>
            <a:r>
              <a:rPr lang="en-US" dirty="0" smtClean="0"/>
              <a:t> </a:t>
            </a:r>
            <a:r>
              <a:rPr lang="en-US" dirty="0"/>
              <a:t>&lt;form&gt;&lt;/form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Contains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control </a:t>
            </a:r>
            <a:r>
              <a:rPr lang="en-US" dirty="0" smtClean="0"/>
              <a:t>elements that get data from </a:t>
            </a:r>
            <a:r>
              <a:rPr lang="en-US" dirty="0"/>
              <a:t>the </a:t>
            </a:r>
            <a:r>
              <a:rPr lang="en-US" dirty="0" smtClean="0"/>
              <a:t>user</a:t>
            </a:r>
          </a:p>
          <a:p>
            <a:r>
              <a:rPr lang="en-US" dirty="0" smtClean="0"/>
              <a:t>label elements</a:t>
            </a:r>
          </a:p>
          <a:p>
            <a:r>
              <a:rPr lang="en-US" dirty="0" smtClean="0"/>
              <a:t> </a:t>
            </a:r>
            <a:r>
              <a:rPr lang="en-US" dirty="0"/>
              <a:t>Attributes: 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/>
              <a:t>action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/>
              <a:t>of page where data is sent 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/>
              <a:t>method </a:t>
            </a:r>
            <a:r>
              <a:rPr lang="en-US" dirty="0" smtClean="0"/>
              <a:t> </a:t>
            </a:r>
            <a:r>
              <a:rPr lang="en-US" dirty="0"/>
              <a:t>GET/POST http request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6525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-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Controls </a:t>
            </a:r>
            <a:r>
              <a:rPr lang="en-US" dirty="0"/>
              <a:t>must have name and value attributes to be submitted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Controls </a:t>
            </a:r>
            <a:r>
              <a:rPr lang="en-US" dirty="0"/>
              <a:t>can be disabled using disabled attribute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control has an initial value and a current value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34235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Form- Control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Buttons: 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submit form: 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/>
              <a:t>&lt;input type=“submit” </a:t>
            </a:r>
            <a:r>
              <a:rPr lang="en-US" dirty="0" smtClean="0"/>
              <a:t>/&gt;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&lt;button type=“submit”&gt;&lt;/button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To reset form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&lt;input type=“reset” </a:t>
            </a:r>
            <a:r>
              <a:rPr lang="en-US" dirty="0" smtClean="0"/>
              <a:t>/&gt;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&lt;button type=“reset”&gt;&lt;/button&gt;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Just a button with no default behavior 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/>
              <a:t>&lt;input type=“button” /&gt; 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/>
              <a:t>&lt;button type=“button”&gt;&lt;/button</a:t>
            </a:r>
            <a:r>
              <a:rPr lang="en-US" dirty="0" smtClean="0"/>
              <a:t>&gt;</a:t>
            </a:r>
          </a:p>
          <a:p>
            <a:pPr marL="630238" lvl="2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7324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Checkboxes: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On/off </a:t>
            </a:r>
            <a:r>
              <a:rPr lang="en-US" dirty="0" smtClean="0"/>
              <a:t>switches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More than one can share the same name to allow to select several </a:t>
            </a:r>
            <a:r>
              <a:rPr lang="en-US" dirty="0" smtClean="0"/>
              <a:t>values</a:t>
            </a:r>
          </a:p>
          <a:p>
            <a:pPr lvl="2"/>
            <a:r>
              <a:rPr lang="en-US" dirty="0" smtClean="0"/>
              <a:t>Checked </a:t>
            </a:r>
            <a:r>
              <a:rPr lang="en-US" dirty="0"/>
              <a:t>attribute is set to make initial value “on” 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/>
              <a:t>&lt;input type=“checkbox”/&gt;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Form- Control Types</a:t>
            </a:r>
          </a:p>
        </p:txBody>
      </p:sp>
    </p:spTree>
    <p:extLst>
      <p:ext uri="{BB962C8B-B14F-4D97-AF65-F5344CB8AC3E}">
        <p14:creationId xmlns:p14="http://schemas.microsoft.com/office/powerpoint/2010/main" val="141825194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TextBox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Single </a:t>
            </a:r>
            <a:r>
              <a:rPr lang="en-US" dirty="0"/>
              <a:t>line text input 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/>
              <a:t>&lt;input type=“text</a:t>
            </a:r>
            <a:r>
              <a:rPr lang="en-US" dirty="0" smtClean="0"/>
              <a:t>”/&gt;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Password</a:t>
            </a:r>
            <a:r>
              <a:rPr lang="en-US" dirty="0"/>
              <a:t>: </a:t>
            </a:r>
            <a:r>
              <a:rPr lang="en-US" dirty="0" smtClean="0"/>
              <a:t>Similar </a:t>
            </a:r>
            <a:r>
              <a:rPr lang="en-US" dirty="0"/>
              <a:t>to TextBox, but input text is rendered as a series of asterisks or similar characters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But submitted as plain clear text 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/>
              <a:t>&lt;input type=“password” /&gt;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Form- Control Types</a:t>
            </a:r>
          </a:p>
        </p:txBody>
      </p:sp>
    </p:spTree>
    <p:extLst>
      <p:ext uri="{BB962C8B-B14F-4D97-AF65-F5344CB8AC3E}">
        <p14:creationId xmlns:p14="http://schemas.microsoft.com/office/powerpoint/2010/main" val="160993499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RadioButtons</a:t>
            </a:r>
            <a:r>
              <a:rPr lang="en-US" dirty="0" smtClean="0"/>
              <a:t>:</a:t>
            </a:r>
          </a:p>
          <a:p>
            <a:pPr marL="109537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On/off </a:t>
            </a:r>
            <a:r>
              <a:rPr lang="en-US" dirty="0"/>
              <a:t>switches but are mutually </a:t>
            </a:r>
            <a:r>
              <a:rPr lang="en-US" dirty="0" smtClean="0"/>
              <a:t>exclusive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than one share the same name to create a mutually exclusive </a:t>
            </a:r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Checked </a:t>
            </a:r>
            <a:r>
              <a:rPr lang="en-US" dirty="0"/>
              <a:t>attribute is set to make initial value “on</a:t>
            </a:r>
            <a:r>
              <a:rPr lang="en-US" dirty="0" smtClean="0"/>
              <a:t>”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&lt;input </a:t>
            </a:r>
            <a:r>
              <a:rPr lang="en-US" dirty="0"/>
              <a:t>type=“radio”/&gt;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Form- Control Types</a:t>
            </a:r>
          </a:p>
        </p:txBody>
      </p:sp>
    </p:spTree>
    <p:extLst>
      <p:ext uri="{BB962C8B-B14F-4D97-AF65-F5344CB8AC3E}">
        <p14:creationId xmlns:p14="http://schemas.microsoft.com/office/powerpoint/2010/main" val="280049089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138"/>
            <a:ext cx="8363272" cy="4525962"/>
          </a:xfrm>
        </p:spPr>
        <p:txBody>
          <a:bodyPr/>
          <a:lstStyle/>
          <a:p>
            <a:r>
              <a:rPr lang="en-US" dirty="0" err="1" smtClean="0"/>
              <a:t>DropDown</a:t>
            </a:r>
            <a:r>
              <a:rPr lang="en-US" dirty="0" smtClean="0"/>
              <a:t> </a:t>
            </a:r>
            <a:r>
              <a:rPr lang="en-US" dirty="0"/>
              <a:t>Lists/Menus: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choose one/more from multiple </a:t>
            </a:r>
            <a:r>
              <a:rPr lang="en-US" dirty="0" smtClean="0"/>
              <a:t>options</a:t>
            </a:r>
          </a:p>
          <a:p>
            <a:pPr lvl="2"/>
            <a:r>
              <a:rPr lang="en-US" dirty="0" smtClean="0"/>
              <a:t>&lt;</a:t>
            </a:r>
            <a:r>
              <a:rPr lang="en-US" dirty="0"/>
              <a:t>select name=“……”&gt;&lt;/select&gt; 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select multiple options use multiple attribute </a:t>
            </a:r>
            <a:endParaRPr lang="en-US" dirty="0" smtClean="0"/>
          </a:p>
          <a:p>
            <a:pPr lvl="2"/>
            <a:r>
              <a:rPr lang="en-US" dirty="0" smtClean="0"/>
              <a:t>&lt;</a:t>
            </a:r>
            <a:r>
              <a:rPr lang="en-US" dirty="0"/>
              <a:t>select name=“……” multiple&gt;&lt;/select&gt; 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To define items use 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/>
              <a:t>&lt;option&gt;&lt;/option&gt; </a:t>
            </a:r>
            <a:endParaRPr lang="en-US" dirty="0" smtClean="0"/>
          </a:p>
          <a:p>
            <a:pPr lvl="1"/>
            <a:r>
              <a:rPr lang="en-US" dirty="0" smtClean="0"/>
              <a:t>Option </a:t>
            </a:r>
            <a:r>
              <a:rPr lang="en-US" dirty="0"/>
              <a:t>can have name, value and selected attributes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Form- Control Types</a:t>
            </a:r>
          </a:p>
        </p:txBody>
      </p:sp>
    </p:spTree>
    <p:extLst>
      <p:ext uri="{BB962C8B-B14F-4D97-AF65-F5344CB8AC3E}">
        <p14:creationId xmlns:p14="http://schemas.microsoft.com/office/powerpoint/2010/main" val="271443444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DropDown</a:t>
            </a:r>
            <a:r>
              <a:rPr lang="en-US" dirty="0" smtClean="0"/>
              <a:t> </a:t>
            </a:r>
            <a:r>
              <a:rPr lang="en-US" dirty="0"/>
              <a:t>Lists/Menus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logically group options use </a:t>
            </a:r>
            <a:r>
              <a:rPr lang="en-US" dirty="0" err="1" smtClean="0"/>
              <a:t>optgroup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err="1"/>
              <a:t>optgroup</a:t>
            </a:r>
            <a:r>
              <a:rPr lang="en-US" dirty="0"/>
              <a:t> label=“…..”&gt;&lt;/</a:t>
            </a:r>
            <a:r>
              <a:rPr lang="en-US" dirty="0" err="1"/>
              <a:t>optgroup</a:t>
            </a:r>
            <a:r>
              <a:rPr lang="en-US" dirty="0" smtClean="0"/>
              <a:t>&gt;</a:t>
            </a:r>
          </a:p>
          <a:p>
            <a:pPr lvl="2"/>
            <a:r>
              <a:rPr lang="en-US" dirty="0">
                <a:hlinkClick r:id="rId2"/>
              </a:rPr>
              <a:t>http://www.w3schools.com/tags/tryit.asp?filename=tryhtml_optgroup</a:t>
            </a:r>
            <a:r>
              <a:rPr lang="en-US" dirty="0" smtClean="0"/>
              <a:t> 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Label </a:t>
            </a:r>
            <a:r>
              <a:rPr lang="en-US" dirty="0"/>
              <a:t>attribute is the value that appears in the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Form- Control Types</a:t>
            </a:r>
          </a:p>
        </p:txBody>
      </p:sp>
    </p:spTree>
    <p:extLst>
      <p:ext uri="{BB962C8B-B14F-4D97-AF65-F5344CB8AC3E}">
        <p14:creationId xmlns:p14="http://schemas.microsoft.com/office/powerpoint/2010/main" val="293368203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/>
              <a:t>select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Allow </a:t>
            </a:r>
            <a:r>
              <a:rPr lang="en-US" dirty="0"/>
              <a:t>users to select files to be submitted to a </a:t>
            </a:r>
            <a:r>
              <a:rPr lang="en-US" dirty="0" smtClean="0"/>
              <a:t>form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 </a:t>
            </a:r>
            <a:r>
              <a:rPr lang="en-US" dirty="0"/>
              <a:t>&lt;input type=“file” </a:t>
            </a:r>
            <a:r>
              <a:rPr lang="en-US" dirty="0" smtClean="0"/>
              <a:t>/&gt;</a:t>
            </a:r>
          </a:p>
          <a:p>
            <a:pPr lvl="2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Form- Control Types</a:t>
            </a:r>
          </a:p>
        </p:txBody>
      </p:sp>
    </p:spTree>
    <p:extLst>
      <p:ext uri="{BB962C8B-B14F-4D97-AF65-F5344CB8AC3E}">
        <p14:creationId xmlns:p14="http://schemas.microsoft.com/office/powerpoint/2010/main" val="17763541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web page, broken down</a:t>
            </a:r>
            <a:endParaRPr lang="en-US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276600" y="3124200"/>
            <a:ext cx="2590800" cy="1143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Web Browser</a:t>
            </a:r>
            <a:endParaRPr lang="en-US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19200" y="1371600"/>
            <a:ext cx="2133600" cy="838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Content/Data</a:t>
            </a:r>
            <a:endParaRPr lang="en-US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15000" y="1371600"/>
            <a:ext cx="2133600" cy="838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UI Logic</a:t>
            </a:r>
            <a:endParaRPr lang="en-US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05200" y="1371600"/>
            <a:ext cx="2133600" cy="838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Styling</a:t>
            </a:r>
          </a:p>
          <a:p>
            <a:pPr algn="ctr"/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Rules</a:t>
            </a:r>
            <a:endParaRPr lang="en-US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Elbow Connector 15"/>
          <p:cNvCxnSpPr>
            <a:stCxn id="7" idx="2"/>
            <a:endCxn id="3" idx="0"/>
          </p:cNvCxnSpPr>
          <p:nvPr/>
        </p:nvCxnSpPr>
        <p:spPr>
          <a:xfrm rot="16200000" flipH="1">
            <a:off x="2971800" y="1524000"/>
            <a:ext cx="914400" cy="2286000"/>
          </a:xfrm>
          <a:prstGeom prst="bentConnector3">
            <a:avLst>
              <a:gd name="adj1" fmla="val 50000"/>
            </a:avLst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2"/>
            <a:endCxn id="3" idx="0"/>
          </p:cNvCxnSpPr>
          <p:nvPr/>
        </p:nvCxnSpPr>
        <p:spPr>
          <a:xfrm rot="5400000">
            <a:off x="4114800" y="2667000"/>
            <a:ext cx="914400" cy="1588"/>
          </a:xfrm>
          <a:prstGeom prst="bentConnector3">
            <a:avLst>
              <a:gd name="adj1" fmla="val 50000"/>
            </a:avLst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276600" y="4876800"/>
            <a:ext cx="2590800" cy="1143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Website</a:t>
            </a:r>
            <a:endParaRPr lang="en-US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Elbow Connector 24"/>
          <p:cNvCxnSpPr>
            <a:stCxn id="8" idx="2"/>
            <a:endCxn id="3" idx="0"/>
          </p:cNvCxnSpPr>
          <p:nvPr/>
        </p:nvCxnSpPr>
        <p:spPr>
          <a:xfrm rot="5400000">
            <a:off x="5219700" y="1562100"/>
            <a:ext cx="914400" cy="2209800"/>
          </a:xfrm>
          <a:prstGeom prst="bentConnector3">
            <a:avLst>
              <a:gd name="adj1" fmla="val 50000"/>
            </a:avLst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3" idx="2"/>
            <a:endCxn id="24" idx="0"/>
          </p:cNvCxnSpPr>
          <p:nvPr/>
        </p:nvCxnSpPr>
        <p:spPr>
          <a:xfrm rot="5400000">
            <a:off x="4267200" y="4572000"/>
            <a:ext cx="609600" cy="1588"/>
          </a:xfrm>
          <a:prstGeom prst="bentConnector3">
            <a:avLst>
              <a:gd name="adj1" fmla="val 50000"/>
            </a:avLst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9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Hidden </a:t>
            </a:r>
            <a:r>
              <a:rPr lang="en-US" dirty="0"/>
              <a:t>controls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Not </a:t>
            </a:r>
            <a:r>
              <a:rPr lang="en-US" dirty="0"/>
              <a:t>rendered </a:t>
            </a:r>
            <a:r>
              <a:rPr lang="en-US" dirty="0" smtClean="0"/>
              <a:t>visually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Values </a:t>
            </a:r>
            <a:r>
              <a:rPr lang="en-US" dirty="0"/>
              <a:t>are submitted with the other form </a:t>
            </a:r>
            <a:r>
              <a:rPr lang="en-US" dirty="0" smtClean="0"/>
              <a:t>data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</a:t>
            </a:r>
            <a:r>
              <a:rPr lang="en-US" dirty="0"/>
              <a:t>help overcome stateless nature of </a:t>
            </a:r>
            <a:r>
              <a:rPr lang="en-US" dirty="0" smtClean="0"/>
              <a:t>HTTP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&lt;</a:t>
            </a:r>
            <a:r>
              <a:rPr lang="en-US" dirty="0"/>
              <a:t>hidden name</a:t>
            </a:r>
            <a:r>
              <a:rPr lang="en-US" dirty="0" smtClean="0"/>
              <a:t>=“…   ” </a:t>
            </a:r>
            <a:r>
              <a:rPr lang="en-US" dirty="0"/>
              <a:t>value</a:t>
            </a:r>
            <a:r>
              <a:rPr lang="en-US" dirty="0" smtClean="0"/>
              <a:t>=“…   ” </a:t>
            </a:r>
            <a:r>
              <a:rPr lang="en-US" dirty="0"/>
              <a:t>/&gt;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Form- Control Types</a:t>
            </a:r>
          </a:p>
        </p:txBody>
      </p:sp>
    </p:spTree>
    <p:extLst>
      <p:ext uri="{BB962C8B-B14F-4D97-AF65-F5344CB8AC3E}">
        <p14:creationId xmlns:p14="http://schemas.microsoft.com/office/powerpoint/2010/main" val="170078931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Textarea</a:t>
            </a:r>
            <a:r>
              <a:rPr lang="en-US" dirty="0" smtClean="0"/>
              <a:t> </a:t>
            </a:r>
            <a:r>
              <a:rPr lang="en-US" dirty="0"/>
              <a:t>controls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Multiline </a:t>
            </a:r>
            <a:r>
              <a:rPr lang="en-US" dirty="0"/>
              <a:t>text </a:t>
            </a:r>
            <a:r>
              <a:rPr lang="en-US" dirty="0" smtClean="0"/>
              <a:t>input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Value is the content nested in the </a:t>
            </a:r>
            <a:r>
              <a:rPr lang="en-US" dirty="0" smtClean="0"/>
              <a:t>control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&gt;Content &lt;/</a:t>
            </a:r>
            <a:r>
              <a:rPr lang="en-US" dirty="0" err="1"/>
              <a:t>textarea</a:t>
            </a:r>
            <a:r>
              <a:rPr lang="en-US" dirty="0"/>
              <a:t>&gt; 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Has </a:t>
            </a:r>
            <a:r>
              <a:rPr lang="en-US" dirty="0"/>
              <a:t>rows and cols attributes to set size of </a:t>
            </a:r>
            <a:r>
              <a:rPr lang="en-US" dirty="0" err="1"/>
              <a:t>textarea</a:t>
            </a:r>
            <a:r>
              <a:rPr lang="en-US" dirty="0"/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Form- Control Types</a:t>
            </a:r>
          </a:p>
        </p:txBody>
      </p:sp>
    </p:spTree>
    <p:extLst>
      <p:ext uri="{BB962C8B-B14F-4D97-AF65-F5344CB8AC3E}">
        <p14:creationId xmlns:p14="http://schemas.microsoft.com/office/powerpoint/2010/main" val="105282584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2"/>
          </a:xfrm>
        </p:spPr>
        <p:txBody>
          <a:bodyPr/>
          <a:lstStyle/>
          <a:p>
            <a:r>
              <a:rPr lang="en-US" dirty="0" smtClean="0"/>
              <a:t>Label</a:t>
            </a:r>
          </a:p>
          <a:p>
            <a:pPr lvl="1"/>
            <a:r>
              <a:rPr lang="en-US" dirty="0" smtClean="0"/>
              <a:t>Specify </a:t>
            </a:r>
            <a:r>
              <a:rPr lang="en-US" dirty="0"/>
              <a:t>a label for controls that </a:t>
            </a:r>
            <a:r>
              <a:rPr lang="en-US" dirty="0" err="1"/>
              <a:t>don‟t</a:t>
            </a:r>
            <a:r>
              <a:rPr lang="en-US" dirty="0"/>
              <a:t> have an implicit </a:t>
            </a:r>
            <a:r>
              <a:rPr lang="en-US" dirty="0" smtClean="0"/>
              <a:t>label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attribute MUST match ID value of the control attached to </a:t>
            </a:r>
            <a:r>
              <a:rPr lang="en-US" dirty="0" smtClean="0"/>
              <a:t>it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Useful </a:t>
            </a:r>
            <a:r>
              <a:rPr lang="en-US" dirty="0"/>
              <a:t>for speech synthesizers </a:t>
            </a:r>
            <a:r>
              <a:rPr lang="en-US" dirty="0" smtClean="0"/>
              <a:t>readers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&lt;</a:t>
            </a:r>
            <a:r>
              <a:rPr lang="en-US" dirty="0"/>
              <a:t>label </a:t>
            </a:r>
            <a:r>
              <a:rPr lang="en-US" dirty="0" smtClean="0"/>
              <a:t>  for</a:t>
            </a:r>
            <a:r>
              <a:rPr lang="en-US" dirty="0"/>
              <a:t>=“</a:t>
            </a:r>
            <a:r>
              <a:rPr lang="en-US" dirty="0" err="1"/>
              <a:t>fname</a:t>
            </a:r>
            <a:r>
              <a:rPr lang="en-US" dirty="0"/>
              <a:t>”&gt;First Name :&lt;/label</a:t>
            </a:r>
            <a:r>
              <a:rPr lang="en-US" dirty="0" smtClean="0"/>
              <a:t>&gt;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&lt;input </a:t>
            </a:r>
            <a:r>
              <a:rPr lang="en-US" dirty="0"/>
              <a:t>type=“text” id=“</a:t>
            </a:r>
            <a:r>
              <a:rPr lang="en-US" dirty="0" err="1"/>
              <a:t>fname</a:t>
            </a:r>
            <a:r>
              <a:rPr lang="en-US" dirty="0"/>
              <a:t>”/&gt;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en-US" dirty="0"/>
              <a:t>Form- Control Types</a:t>
            </a:r>
          </a:p>
        </p:txBody>
      </p:sp>
    </p:spTree>
    <p:extLst>
      <p:ext uri="{BB962C8B-B14F-4D97-AF65-F5344CB8AC3E}">
        <p14:creationId xmlns:p14="http://schemas.microsoft.com/office/powerpoint/2010/main" val="116139285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</a:t>
            </a:r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&lt;</a:t>
            </a:r>
            <a:r>
              <a:rPr lang="en-US" dirty="0" err="1"/>
              <a:t>fieldset</a:t>
            </a:r>
            <a:r>
              <a:rPr lang="en-US" dirty="0"/>
              <a:t>&gt; and &lt;legend&gt; to group related controls and </a:t>
            </a:r>
            <a:r>
              <a:rPr lang="en-US" dirty="0" smtClean="0"/>
              <a:t>labels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9171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vs. Inline Elements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669249"/>
              </p:ext>
            </p:extLst>
          </p:nvPr>
        </p:nvGraphicFramePr>
        <p:xfrm>
          <a:off x="0" y="1397000"/>
          <a:ext cx="9144000" cy="5620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480305"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829019"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newlines before or after 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Newlines appears before and after it.</a:t>
                      </a:r>
                      <a:endParaRPr lang="en-US" dirty="0"/>
                    </a:p>
                  </a:txBody>
                  <a:tcPr/>
                </a:tc>
              </a:tr>
              <a:tr h="480305"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Page flow is not broken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829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Has no width and height 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have a width and height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829019"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Takes as much width of the page as the content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Takes the whole page width</a:t>
                      </a:r>
                      <a:endParaRPr lang="en-US" dirty="0"/>
                    </a:p>
                  </a:txBody>
                  <a:tcPr/>
                </a:tc>
              </a:tr>
              <a:tr h="829019"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contain only inline elements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contain inline or block elements</a:t>
                      </a:r>
                      <a:endParaRPr lang="en-US" dirty="0"/>
                    </a:p>
                  </a:txBody>
                  <a:tcPr/>
                </a:tc>
              </a:tr>
              <a:tr h="1184312"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Examples:&lt;span&gt;, &lt;a&gt;, &lt;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&gt;, &lt;b&gt;, &lt;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&gt;,&lt;input&gt;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Examples:&lt;p&gt;, &lt;div&gt;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24770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endParaRPr lang="en-US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928" y="2895600"/>
            <a:ext cx="4176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CSS coming up...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96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CSS</a:t>
            </a:r>
            <a:endParaRPr lang="en-US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9859" y="1052736"/>
            <a:ext cx="8333592" cy="485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dirty="0"/>
              <a:t>Cascade Style Sheets (CSS</a:t>
            </a:r>
            <a:r>
              <a:rPr lang="en-US" sz="4000" dirty="0" smtClean="0"/>
              <a:t>)</a:t>
            </a:r>
          </a:p>
          <a:p>
            <a:pPr algn="l" rtl="0"/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marL="365125" indent="-255588" algn="l" rtl="0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700" dirty="0">
                <a:latin typeface="+mn-lt"/>
                <a:cs typeface="+mn-cs"/>
              </a:rPr>
              <a:t>Cascading = styling rules "cascade“</a:t>
            </a:r>
          </a:p>
          <a:p>
            <a:pPr marL="457200" indent="-457200" algn="l" rtl="0">
              <a:buFont typeface="Arial" pitchFamily="34" charset="0"/>
              <a:buChar char="•"/>
            </a:pPr>
            <a:endParaRPr lang="en-US" sz="2700" dirty="0">
              <a:latin typeface="+mn-lt"/>
              <a:cs typeface="+mn-cs"/>
            </a:endParaRPr>
          </a:p>
          <a:p>
            <a:pPr marL="365125" indent="-255588" algn="l" rtl="0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700" dirty="0" smtClean="0">
                <a:latin typeface="+mn-lt"/>
                <a:cs typeface="+mn-cs"/>
              </a:rPr>
              <a:t>From </a:t>
            </a:r>
            <a:r>
              <a:rPr lang="en-US" sz="2700" dirty="0">
                <a:latin typeface="+mn-lt"/>
                <a:cs typeface="+mn-cs"/>
              </a:rPr>
              <a:t>parent tags to child </a:t>
            </a:r>
            <a:r>
              <a:rPr lang="en-US" sz="2700" dirty="0" smtClean="0">
                <a:latin typeface="+mn-lt"/>
                <a:cs typeface="+mn-cs"/>
              </a:rPr>
              <a:t>tags</a:t>
            </a:r>
          </a:p>
          <a:p>
            <a:pPr marL="365125" indent="-255588" algn="l" rtl="0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endParaRPr lang="en-US" sz="2700" dirty="0">
              <a:latin typeface="+mn-lt"/>
              <a:cs typeface="+mn-cs"/>
            </a:endParaRPr>
          </a:p>
          <a:p>
            <a:pPr marL="365125" indent="-255588" algn="l" rtl="0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700" dirty="0">
                <a:latin typeface="+mn-lt"/>
                <a:cs typeface="+mn-cs"/>
              </a:rPr>
              <a:t>Rules can override others</a:t>
            </a:r>
          </a:p>
          <a:p>
            <a:pPr algn="l" rtl="0"/>
            <a:endParaRPr lang="en-US" sz="2700" dirty="0" smtClean="0">
              <a:latin typeface="+mn-lt"/>
              <a:cs typeface="+mn-cs"/>
            </a:endParaRPr>
          </a:p>
          <a:p>
            <a:pPr algn="l" rtl="0"/>
            <a:r>
              <a:rPr lang="en-US" sz="2700" dirty="0">
                <a:latin typeface="+mn-lt"/>
                <a:cs typeface="+mn-cs"/>
              </a:rPr>
              <a:t> </a:t>
            </a:r>
            <a:r>
              <a:rPr lang="en-US" sz="2700" dirty="0" smtClean="0">
                <a:latin typeface="+mn-lt"/>
                <a:cs typeface="+mn-cs"/>
              </a:rPr>
              <a:t>             Style          </a:t>
            </a:r>
            <a:r>
              <a:rPr lang="en-US" sz="2700" dirty="0">
                <a:latin typeface="+mn-lt"/>
                <a:cs typeface="+mn-cs"/>
              </a:rPr>
              <a:t>= style</a:t>
            </a:r>
          </a:p>
          <a:p>
            <a:pPr algn="l" rtl="0"/>
            <a:r>
              <a:rPr lang="en-US" sz="2700" dirty="0" smtClean="0">
                <a:latin typeface="+mn-lt"/>
                <a:cs typeface="+mn-cs"/>
              </a:rPr>
              <a:t>              Sheet         </a:t>
            </a:r>
            <a:r>
              <a:rPr lang="en-US" sz="2700" dirty="0">
                <a:latin typeface="+mn-lt"/>
                <a:cs typeface="+mn-cs"/>
              </a:rPr>
              <a:t>= file</a:t>
            </a:r>
          </a:p>
        </p:txBody>
      </p:sp>
    </p:spTree>
    <p:extLst>
      <p:ext uri="{BB962C8B-B14F-4D97-AF65-F5344CB8AC3E}">
        <p14:creationId xmlns:p14="http://schemas.microsoft.com/office/powerpoint/2010/main" val="352673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Basic CSS Structure</a:t>
            </a:r>
            <a:endParaRPr lang="en-US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1720" y="2132856"/>
            <a:ext cx="47354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700" dirty="0" smtClean="0">
                <a:latin typeface="+mn-lt"/>
                <a:cs typeface="+mn-cs"/>
              </a:rPr>
              <a:t>( </a:t>
            </a:r>
            <a:r>
              <a:rPr lang="en-US" sz="3600" dirty="0" smtClean="0">
                <a:latin typeface="+mn-lt"/>
                <a:cs typeface="+mn-cs"/>
              </a:rPr>
              <a:t>tag </a:t>
            </a:r>
            <a:r>
              <a:rPr lang="en-US" sz="3600" dirty="0">
                <a:latin typeface="+mn-lt"/>
                <a:cs typeface="+mn-cs"/>
              </a:rPr>
              <a:t>name/class/id) </a:t>
            </a:r>
          </a:p>
          <a:p>
            <a:pPr algn="l"/>
            <a:r>
              <a:rPr lang="en-US" sz="3600" dirty="0">
                <a:latin typeface="+mn-lt"/>
                <a:cs typeface="+mn-cs"/>
              </a:rPr>
              <a:t>{</a:t>
            </a:r>
          </a:p>
          <a:p>
            <a:pPr algn="l"/>
            <a:r>
              <a:rPr lang="en-US" sz="3600" dirty="0">
                <a:latin typeface="+mn-lt"/>
                <a:cs typeface="+mn-cs"/>
              </a:rPr>
              <a:t>	(rule);</a:t>
            </a:r>
          </a:p>
          <a:p>
            <a:pPr algn="l"/>
            <a:r>
              <a:rPr lang="en-US" sz="3600" dirty="0">
                <a:latin typeface="+mn-lt"/>
                <a:cs typeface="+mn-cs"/>
              </a:rPr>
              <a:t>	(rule);</a:t>
            </a:r>
          </a:p>
          <a:p>
            <a:pPr algn="l"/>
            <a:r>
              <a:rPr lang="en-US" sz="3600" dirty="0">
                <a:latin typeface="+mn-lt"/>
                <a:cs typeface="+mn-cs"/>
              </a:rPr>
              <a:t>	...</a:t>
            </a:r>
          </a:p>
          <a:p>
            <a:pPr algn="l"/>
            <a:r>
              <a:rPr lang="en-US" sz="3600" dirty="0">
                <a:latin typeface="+mn-lt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215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Rules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Body { </a:t>
            </a:r>
            <a:r>
              <a:rPr lang="en-US" dirty="0" err="1"/>
              <a:t>background-color:blue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/>
              <a:t>color:white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/>
              <a:t>font-size:24pt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/>
              <a:t>property1: value1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/>
              <a:t>property2: value2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         }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p </a:t>
            </a:r>
            <a:r>
              <a:rPr lang="en-US" dirty="0"/>
              <a:t>{ </a:t>
            </a:r>
            <a:r>
              <a:rPr lang="en-US" dirty="0" smtClean="0"/>
              <a:t>property: </a:t>
            </a:r>
            <a:r>
              <a:rPr lang="en-US" dirty="0"/>
              <a:t>value3; </a:t>
            </a:r>
            <a:r>
              <a:rPr lang="en-US" dirty="0" err="1"/>
              <a:t>color:yellow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}</a:t>
            </a:r>
          </a:p>
          <a:p>
            <a:pPr marL="392113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>
                <a:hlinkClick r:id="rId2"/>
              </a:rPr>
              <a:t>http://w3schools.com/css/css_examples.asp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4389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add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Inline </a:t>
            </a:r>
            <a:r>
              <a:rPr lang="en-US" dirty="0"/>
              <a:t>style </a:t>
            </a:r>
            <a:r>
              <a:rPr lang="en-US" dirty="0" smtClean="0"/>
              <a:t>attribute</a:t>
            </a:r>
          </a:p>
          <a:p>
            <a:pPr lvl="1"/>
            <a:r>
              <a:rPr lang="en-US" dirty="0" smtClean="0"/>
              <a:t>Applied </a:t>
            </a:r>
            <a:r>
              <a:rPr lang="en-US" dirty="0"/>
              <a:t>to a single element </a:t>
            </a:r>
            <a:endParaRPr lang="en-US" dirty="0" smtClean="0"/>
          </a:p>
          <a:p>
            <a:pPr lvl="2"/>
            <a:r>
              <a:rPr lang="en-US" dirty="0" smtClean="0"/>
              <a:t>&lt;</a:t>
            </a:r>
            <a:r>
              <a:rPr lang="en-US" dirty="0"/>
              <a:t>p style=“color : pink ; font-size : 30pt </a:t>
            </a:r>
            <a:r>
              <a:rPr lang="en-US" dirty="0" smtClean="0"/>
              <a:t>;”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/>
              <a:t>In &lt;head&gt; </a:t>
            </a:r>
            <a:r>
              <a:rPr lang="en-US" dirty="0" smtClean="0"/>
              <a:t> </a:t>
            </a:r>
            <a:r>
              <a:rPr lang="en-US" dirty="0"/>
              <a:t>Applied to an entire single page </a:t>
            </a:r>
            <a:endParaRPr lang="en-US" dirty="0" smtClean="0"/>
          </a:p>
          <a:p>
            <a:pPr lvl="2"/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pPr marL="630238" lvl="2" indent="0">
              <a:buNone/>
            </a:pPr>
            <a:r>
              <a:rPr lang="en-US" dirty="0" smtClean="0"/>
              <a:t>   &lt;</a:t>
            </a:r>
            <a:r>
              <a:rPr lang="en-US" dirty="0"/>
              <a:t>style&gt; body{ font-family : </a:t>
            </a:r>
            <a:r>
              <a:rPr lang="en-US" dirty="0" err="1"/>
              <a:t>arial</a:t>
            </a:r>
            <a:r>
              <a:rPr lang="en-US" dirty="0"/>
              <a:t> </a:t>
            </a:r>
            <a:r>
              <a:rPr lang="en-US" dirty="0" smtClean="0"/>
              <a:t>;</a:t>
            </a:r>
          </a:p>
          <a:p>
            <a:pPr marL="630238" lvl="2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dirty="0"/>
              <a:t>background-color : black </a:t>
            </a:r>
            <a:r>
              <a:rPr lang="en-US" dirty="0" smtClean="0"/>
              <a:t>;</a:t>
            </a:r>
          </a:p>
          <a:p>
            <a:pPr marL="630238" lvl="2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dirty="0"/>
              <a:t>color : white ; </a:t>
            </a:r>
            <a:r>
              <a:rPr lang="en-US" dirty="0" smtClean="0"/>
              <a:t>}</a:t>
            </a:r>
          </a:p>
          <a:p>
            <a:pPr marL="630238" lvl="2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dirty="0"/>
              <a:t>p { color : pink ; </a:t>
            </a:r>
            <a:r>
              <a:rPr lang="en-US" dirty="0" smtClean="0"/>
              <a:t>}</a:t>
            </a:r>
          </a:p>
          <a:p>
            <a:pPr marL="630238" lvl="2" indent="0">
              <a:buNone/>
            </a:pPr>
            <a:r>
              <a:rPr lang="en-US" dirty="0" smtClean="0"/>
              <a:t>  &lt;/</a:t>
            </a:r>
            <a:r>
              <a:rPr lang="en-US" dirty="0"/>
              <a:t>style&gt; </a:t>
            </a:r>
            <a:endParaRPr lang="en-US" dirty="0" smtClean="0"/>
          </a:p>
          <a:p>
            <a:pPr marL="630238" lvl="2" indent="0">
              <a:buNone/>
            </a:pPr>
            <a:r>
              <a:rPr lang="en-US" dirty="0"/>
              <a:t> </a:t>
            </a:r>
            <a:r>
              <a:rPr lang="en-US" dirty="0" smtClean="0"/>
              <a:t> &lt;/</a:t>
            </a:r>
            <a:r>
              <a:rPr lang="en-US" dirty="0"/>
              <a:t>head&gt;</a:t>
            </a:r>
          </a:p>
        </p:txBody>
      </p:sp>
    </p:spTree>
    <p:extLst>
      <p:ext uri="{BB962C8B-B14F-4D97-AF65-F5344CB8AC3E}">
        <p14:creationId xmlns:p14="http://schemas.microsoft.com/office/powerpoint/2010/main" val="330704093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web page, broken down</a:t>
            </a:r>
            <a:endParaRPr lang="en-US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276600" y="3124200"/>
            <a:ext cx="2590800" cy="1143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Web Browser</a:t>
            </a:r>
            <a:endParaRPr lang="en-US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19200" y="1371600"/>
            <a:ext cx="2133600" cy="838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HTML</a:t>
            </a:r>
            <a:endParaRPr lang="en-US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15000" y="1371600"/>
            <a:ext cx="2133600" cy="838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Javascript</a:t>
            </a:r>
            <a:endParaRPr lang="en-US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05200" y="1371600"/>
            <a:ext cx="2133600" cy="838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CSS</a:t>
            </a:r>
            <a:endParaRPr lang="en-US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Elbow Connector 15"/>
          <p:cNvCxnSpPr>
            <a:stCxn id="7" idx="2"/>
            <a:endCxn id="3" idx="0"/>
          </p:cNvCxnSpPr>
          <p:nvPr/>
        </p:nvCxnSpPr>
        <p:spPr>
          <a:xfrm rot="16200000" flipH="1">
            <a:off x="2971800" y="1524000"/>
            <a:ext cx="914400" cy="2286000"/>
          </a:xfrm>
          <a:prstGeom prst="bentConnector3">
            <a:avLst>
              <a:gd name="adj1" fmla="val 50000"/>
            </a:avLst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2"/>
            <a:endCxn id="3" idx="0"/>
          </p:cNvCxnSpPr>
          <p:nvPr/>
        </p:nvCxnSpPr>
        <p:spPr>
          <a:xfrm rot="5400000">
            <a:off x="4114800" y="2667000"/>
            <a:ext cx="914400" cy="1588"/>
          </a:xfrm>
          <a:prstGeom prst="bentConnector3">
            <a:avLst>
              <a:gd name="adj1" fmla="val 50000"/>
            </a:avLst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276600" y="4876800"/>
            <a:ext cx="2590800" cy="1143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Website</a:t>
            </a:r>
            <a:endParaRPr lang="en-US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Elbow Connector 24"/>
          <p:cNvCxnSpPr>
            <a:stCxn id="8" idx="2"/>
            <a:endCxn id="3" idx="0"/>
          </p:cNvCxnSpPr>
          <p:nvPr/>
        </p:nvCxnSpPr>
        <p:spPr>
          <a:xfrm rot="5400000">
            <a:off x="5219700" y="1562100"/>
            <a:ext cx="914400" cy="2209800"/>
          </a:xfrm>
          <a:prstGeom prst="bentConnector3">
            <a:avLst>
              <a:gd name="adj1" fmla="val 50000"/>
            </a:avLst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3" idx="2"/>
            <a:endCxn id="24" idx="0"/>
          </p:cNvCxnSpPr>
          <p:nvPr/>
        </p:nvCxnSpPr>
        <p:spPr>
          <a:xfrm rot="5400000">
            <a:off x="4267200" y="4572000"/>
            <a:ext cx="609600" cy="1588"/>
          </a:xfrm>
          <a:prstGeom prst="bentConnector3">
            <a:avLst>
              <a:gd name="adj1" fmla="val 50000"/>
            </a:avLst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07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external sheet (.</a:t>
            </a:r>
            <a:r>
              <a:rPr lang="en-US" dirty="0" err="1"/>
              <a:t>css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Applied </a:t>
            </a:r>
            <a:r>
              <a:rPr lang="en-US" dirty="0"/>
              <a:t>to any html file linked to </a:t>
            </a:r>
            <a:r>
              <a:rPr lang="en-US" dirty="0" smtClean="0"/>
              <a:t>it</a:t>
            </a:r>
          </a:p>
          <a:p>
            <a:pPr lvl="2"/>
            <a:r>
              <a:rPr lang="en-US" dirty="0" smtClean="0"/>
              <a:t>&lt;head&gt;</a:t>
            </a:r>
          </a:p>
          <a:p>
            <a:pPr marL="630238" lvl="2" indent="0">
              <a:buNone/>
            </a:pPr>
            <a:r>
              <a:rPr lang="en-US" dirty="0" smtClean="0"/>
              <a:t>              &lt;</a:t>
            </a:r>
            <a:r>
              <a:rPr lang="en-US" dirty="0"/>
              <a:t>link </a:t>
            </a:r>
            <a:r>
              <a:rPr lang="en-US" dirty="0" err="1"/>
              <a:t>rel</a:t>
            </a:r>
            <a:r>
              <a:rPr lang="en-US" dirty="0"/>
              <a:t>=“</a:t>
            </a:r>
            <a:r>
              <a:rPr lang="en-US" dirty="0" err="1"/>
              <a:t>stylesheet</a:t>
            </a:r>
            <a:r>
              <a:rPr lang="en-US" dirty="0"/>
              <a:t>” </a:t>
            </a:r>
            <a:r>
              <a:rPr lang="en-US" dirty="0" smtClean="0"/>
              <a:t> type</a:t>
            </a:r>
            <a:r>
              <a:rPr lang="en-US" dirty="0"/>
              <a:t>=“text/</a:t>
            </a:r>
            <a:r>
              <a:rPr lang="en-US" dirty="0" err="1"/>
              <a:t>css</a:t>
            </a:r>
            <a:r>
              <a:rPr lang="en-US" dirty="0" smtClean="0"/>
              <a:t>”</a:t>
            </a:r>
          </a:p>
          <a:p>
            <a:pPr marL="630238" lvl="2" indent="0">
              <a:buNone/>
            </a:pPr>
            <a:r>
              <a:rPr lang="en-US" dirty="0" smtClean="0"/>
              <a:t>                       </a:t>
            </a:r>
            <a:r>
              <a:rPr lang="en-US" dirty="0" err="1" smtClean="0"/>
              <a:t>href</a:t>
            </a:r>
            <a:r>
              <a:rPr lang="en-US" dirty="0"/>
              <a:t>=“style.css” </a:t>
            </a:r>
            <a:r>
              <a:rPr lang="en-US" dirty="0" smtClean="0"/>
              <a:t>/&gt;</a:t>
            </a:r>
          </a:p>
          <a:p>
            <a:pPr marL="630238" lvl="2" indent="0">
              <a:buNone/>
            </a:pPr>
            <a:r>
              <a:rPr lang="en-US" dirty="0" smtClean="0"/>
              <a:t>   &lt;/head&gt;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add CSS?</a:t>
            </a:r>
          </a:p>
        </p:txBody>
      </p:sp>
    </p:spTree>
    <p:extLst>
      <p:ext uri="{BB962C8B-B14F-4D97-AF65-F5344CB8AC3E}">
        <p14:creationId xmlns:p14="http://schemas.microsoft.com/office/powerpoint/2010/main" val="137517320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Simple </a:t>
            </a:r>
            <a:r>
              <a:rPr lang="en-US" dirty="0"/>
              <a:t>Selectors 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element, </a:t>
            </a:r>
            <a:r>
              <a:rPr lang="en-US" dirty="0"/>
              <a:t>class, </a:t>
            </a:r>
            <a:r>
              <a:rPr lang="en-US" dirty="0" smtClean="0"/>
              <a:t>ID</a:t>
            </a:r>
          </a:p>
          <a:p>
            <a:pPr lvl="2"/>
            <a:endParaRPr lang="en-US" dirty="0" smtClean="0"/>
          </a:p>
          <a:p>
            <a:pPr lvl="2"/>
            <a:r>
              <a:rPr lang="en-US" dirty="0"/>
              <a:t>Select by name of element (h1, p, div, span, …..etc. Example: p { font-size:20pt; }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Group Selectors </a:t>
            </a:r>
            <a:r>
              <a:rPr lang="en-US" dirty="0" smtClean="0"/>
              <a:t> </a:t>
            </a:r>
            <a:r>
              <a:rPr lang="en-US" dirty="0"/>
              <a:t>coma-separated list of selectors</a:t>
            </a:r>
          </a:p>
        </p:txBody>
      </p:sp>
    </p:spTree>
    <p:extLst>
      <p:ext uri="{BB962C8B-B14F-4D97-AF65-F5344CB8AC3E}">
        <p14:creationId xmlns:p14="http://schemas.microsoft.com/office/powerpoint/2010/main" val="44857235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/>
              <a:t>an element by the class attributes defined in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 </a:t>
            </a:r>
            <a:r>
              <a:rPr lang="en-US" dirty="0"/>
              <a:t>Class is an attribute of most html elements, specifies one or more class names (space-separated list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Example: .</a:t>
            </a:r>
            <a:r>
              <a:rPr lang="en-US" dirty="0" err="1"/>
              <a:t>maincontent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/*select any element with class=“</a:t>
            </a:r>
            <a:r>
              <a:rPr lang="en-US" dirty="0" err="1">
                <a:solidFill>
                  <a:srgbClr val="FF0000"/>
                </a:solidFill>
              </a:rPr>
              <a:t>maincontent</a:t>
            </a:r>
            <a:r>
              <a:rPr lang="en-US" dirty="0">
                <a:solidFill>
                  <a:srgbClr val="FF0000"/>
                </a:solidFill>
              </a:rPr>
              <a:t>” </a:t>
            </a:r>
            <a:r>
              <a:rPr lang="en-US" dirty="0" smtClean="0">
                <a:solidFill>
                  <a:srgbClr val="FF0000"/>
                </a:solidFill>
              </a:rPr>
              <a:t>*/</a:t>
            </a:r>
          </a:p>
          <a:p>
            <a:r>
              <a:rPr lang="en-US" dirty="0"/>
              <a:t>H1.headerTitle { font-size : 20pt; } </a:t>
            </a:r>
            <a:r>
              <a:rPr lang="en-US" dirty="0">
                <a:solidFill>
                  <a:srgbClr val="FF0000"/>
                </a:solidFill>
              </a:rPr>
              <a:t>/*select the all h1 with class=“</a:t>
            </a:r>
            <a:r>
              <a:rPr lang="en-US" dirty="0" err="1">
                <a:solidFill>
                  <a:srgbClr val="FF0000"/>
                </a:solidFill>
              </a:rPr>
              <a:t>headerTitle</a:t>
            </a:r>
            <a:r>
              <a:rPr lang="en-US" dirty="0">
                <a:solidFill>
                  <a:srgbClr val="FF0000"/>
                </a:solidFill>
              </a:rPr>
              <a:t>” </a:t>
            </a:r>
            <a:r>
              <a:rPr lang="en-US" dirty="0" smtClean="0">
                <a:solidFill>
                  <a:srgbClr val="FF0000"/>
                </a:solidFill>
              </a:rPr>
              <a:t>*/</a:t>
            </a:r>
          </a:p>
          <a:p>
            <a:r>
              <a:rPr lang="en-US" dirty="0" smtClean="0"/>
              <a:t>.x </a:t>
            </a:r>
            <a:r>
              <a:rPr lang="en-US" dirty="0"/>
              <a:t>{ color : red; }</a:t>
            </a:r>
          </a:p>
        </p:txBody>
      </p:sp>
    </p:spTree>
    <p:extLst>
      <p:ext uri="{BB962C8B-B14F-4D97-AF65-F5344CB8AC3E}">
        <p14:creationId xmlns:p14="http://schemas.microsoft.com/office/powerpoint/2010/main" val="284525093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/>
              <a:t>an element by the ID attributes defined in </a:t>
            </a:r>
            <a:r>
              <a:rPr lang="en-US" dirty="0" smtClean="0"/>
              <a:t>it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ID is an attribute of all html elements, </a:t>
            </a:r>
            <a:r>
              <a:rPr lang="en-US" dirty="0">
                <a:solidFill>
                  <a:srgbClr val="FF0000"/>
                </a:solidFill>
              </a:rPr>
              <a:t>it must be unique</a:t>
            </a:r>
            <a:r>
              <a:rPr lang="en-US" dirty="0"/>
              <a:t> throughout a certain html </a:t>
            </a:r>
            <a:r>
              <a:rPr lang="en-US" dirty="0" smtClean="0"/>
              <a:t>page</a:t>
            </a:r>
          </a:p>
          <a:p>
            <a:r>
              <a:rPr lang="en-US" dirty="0" smtClean="0"/>
              <a:t> </a:t>
            </a:r>
            <a:r>
              <a:rPr lang="en-US" dirty="0"/>
              <a:t>Example: #</a:t>
            </a:r>
            <a:r>
              <a:rPr lang="en-US" dirty="0" err="1"/>
              <a:t>maincontent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/*select the element with id=“</a:t>
            </a:r>
            <a:r>
              <a:rPr lang="en-US" dirty="0" err="1">
                <a:solidFill>
                  <a:srgbClr val="FF0000"/>
                </a:solidFill>
              </a:rPr>
              <a:t>maincontent</a:t>
            </a:r>
            <a:r>
              <a:rPr lang="en-US" dirty="0">
                <a:solidFill>
                  <a:srgbClr val="FF0000"/>
                </a:solidFill>
              </a:rPr>
              <a:t>” */</a:t>
            </a:r>
            <a:r>
              <a:rPr lang="en-US" dirty="0"/>
              <a:t> { font-size : 20pt; } h1#headerTitle</a:t>
            </a:r>
            <a:r>
              <a:rPr lang="en-US" dirty="0">
                <a:solidFill>
                  <a:srgbClr val="FF0000"/>
                </a:solidFill>
              </a:rPr>
              <a:t> /*select the only h1 with id=“</a:t>
            </a:r>
            <a:r>
              <a:rPr lang="en-US" dirty="0" err="1">
                <a:solidFill>
                  <a:srgbClr val="FF0000"/>
                </a:solidFill>
              </a:rPr>
              <a:t>headerTitle</a:t>
            </a:r>
            <a:r>
              <a:rPr lang="en-US" dirty="0">
                <a:solidFill>
                  <a:srgbClr val="FF0000"/>
                </a:solidFill>
              </a:rPr>
              <a:t>” </a:t>
            </a:r>
            <a:r>
              <a:rPr lang="en-US" dirty="0" smtClean="0">
                <a:solidFill>
                  <a:srgbClr val="FF0000"/>
                </a:solidFill>
              </a:rPr>
              <a:t>*/</a:t>
            </a:r>
          </a:p>
          <a:p>
            <a:r>
              <a:rPr lang="en-US" dirty="0" smtClean="0"/>
              <a:t>#x </a:t>
            </a:r>
            <a:r>
              <a:rPr lang="en-US" dirty="0"/>
              <a:t>{ color : red; }</a:t>
            </a:r>
          </a:p>
        </p:txBody>
      </p:sp>
    </p:spTree>
    <p:extLst>
      <p:ext uri="{BB962C8B-B14F-4D97-AF65-F5344CB8AC3E}">
        <p14:creationId xmlns:p14="http://schemas.microsoft.com/office/powerpoint/2010/main" val="418363849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4525962"/>
          </a:xfrm>
        </p:spPr>
        <p:txBody>
          <a:bodyPr/>
          <a:lstStyle/>
          <a:p>
            <a:r>
              <a:rPr lang="en-US" dirty="0" smtClean="0"/>
              <a:t>#-</a:t>
            </a:r>
            <a:r>
              <a:rPr lang="en-US" dirty="0"/>
              <a:t>hexadecimal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rgb</a:t>
            </a:r>
            <a:r>
              <a:rPr lang="en-US" dirty="0"/>
              <a:t>() and </a:t>
            </a:r>
            <a:r>
              <a:rPr lang="en-US" dirty="0" err="1"/>
              <a:t>rgba</a:t>
            </a:r>
            <a:r>
              <a:rPr lang="en-US" dirty="0"/>
              <a:t>()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hsl</a:t>
            </a:r>
            <a:r>
              <a:rPr lang="en-US" dirty="0"/>
              <a:t>() and </a:t>
            </a:r>
            <a:r>
              <a:rPr lang="en-US" dirty="0" err="1"/>
              <a:t>hsla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get full list of </a:t>
            </a:r>
            <a:r>
              <a:rPr lang="en-US" dirty="0" smtClean="0"/>
              <a:t>color keywords: </a:t>
            </a:r>
            <a:endParaRPr lang="en-US" dirty="0"/>
          </a:p>
          <a:p>
            <a:pPr marL="109537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developer.mozilla.org/en-docs/css/</a:t>
            </a:r>
            <a:r>
              <a:rPr lang="en-US" dirty="0" smtClean="0"/>
              <a:t>color _ </a:t>
            </a:r>
            <a:r>
              <a:rPr lang="en-US" dirty="0" smtClean="0"/>
              <a:t>value</a:t>
            </a:r>
          </a:p>
          <a:p>
            <a:pPr marL="109537" indent="0">
              <a:buNone/>
            </a:pPr>
            <a:r>
              <a:rPr lang="en-US" dirty="0"/>
              <a:t>http://www.colorcombos.com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16094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in </a:t>
            </a: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pixel </a:t>
            </a:r>
            <a:r>
              <a:rPr lang="en-US" dirty="0"/>
              <a:t>(</a:t>
            </a:r>
            <a:r>
              <a:rPr lang="en-US" dirty="0" err="1"/>
              <a:t>px</a:t>
            </a:r>
            <a:r>
              <a:rPr lang="en-US" dirty="0"/>
              <a:t>) absolute </a:t>
            </a:r>
            <a:r>
              <a:rPr lang="en-US" dirty="0" smtClean="0"/>
              <a:t>value</a:t>
            </a:r>
          </a:p>
          <a:p>
            <a:r>
              <a:rPr lang="en-US" dirty="0" err="1" smtClean="0"/>
              <a:t>em</a:t>
            </a:r>
            <a:r>
              <a:rPr lang="en-US" dirty="0"/>
              <a:t>: ratio of context </a:t>
            </a:r>
            <a:r>
              <a:rPr lang="en-US" dirty="0" smtClean="0"/>
              <a:t>size</a:t>
            </a:r>
          </a:p>
          <a:p>
            <a:r>
              <a:rPr lang="en-US" dirty="0" smtClean="0"/>
              <a:t>percentage</a:t>
            </a:r>
            <a:r>
              <a:rPr lang="en-US" dirty="0"/>
              <a:t>: percentage of context size</a:t>
            </a:r>
          </a:p>
        </p:txBody>
      </p:sp>
    </p:spTree>
    <p:extLst>
      <p:ext uri="{BB962C8B-B14F-4D97-AF65-F5344CB8AC3E}">
        <p14:creationId xmlns:p14="http://schemas.microsoft.com/office/powerpoint/2010/main" val="68114567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Text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138"/>
            <a:ext cx="8507288" cy="4525962"/>
          </a:xfrm>
        </p:spPr>
        <p:txBody>
          <a:bodyPr>
            <a:noAutofit/>
          </a:bodyPr>
          <a:lstStyle/>
          <a:p>
            <a:r>
              <a:rPr lang="en-US" dirty="0"/>
              <a:t>color: name|#</a:t>
            </a:r>
            <a:r>
              <a:rPr lang="en-US" dirty="0" err="1"/>
              <a:t>hex|rgb</a:t>
            </a:r>
            <a:r>
              <a:rPr lang="en-US" dirty="0"/>
              <a:t>()|</a:t>
            </a:r>
            <a:r>
              <a:rPr lang="en-US" dirty="0" err="1"/>
              <a:t>rgba</a:t>
            </a:r>
            <a:r>
              <a:rPr lang="en-US" dirty="0"/>
              <a:t>()|</a:t>
            </a:r>
            <a:r>
              <a:rPr lang="en-US" dirty="0" err="1"/>
              <a:t>hsl</a:t>
            </a:r>
            <a:r>
              <a:rPr lang="en-US" dirty="0"/>
              <a:t>()|</a:t>
            </a:r>
            <a:r>
              <a:rPr lang="en-US" dirty="0" err="1"/>
              <a:t>hsla</a:t>
            </a:r>
            <a:r>
              <a:rPr lang="en-US" dirty="0"/>
              <a:t>(); /*foreground color*/</a:t>
            </a:r>
          </a:p>
          <a:p>
            <a:pPr marL="109537" indent="0">
              <a:buNone/>
            </a:pPr>
            <a:endParaRPr lang="en-US" dirty="0"/>
          </a:p>
          <a:p>
            <a:r>
              <a:rPr lang="en-US" dirty="0"/>
              <a:t>letter-spacing: </a:t>
            </a:r>
            <a:r>
              <a:rPr lang="en-US" dirty="0" err="1"/>
              <a:t>normal|length</a:t>
            </a:r>
            <a:r>
              <a:rPr lang="en-US" dirty="0"/>
              <a:t> (</a:t>
            </a:r>
            <a:r>
              <a:rPr lang="en-US" dirty="0" err="1"/>
              <a:t>px</a:t>
            </a:r>
            <a:r>
              <a:rPr lang="en-US" dirty="0"/>
              <a:t>,%,</a:t>
            </a:r>
            <a:r>
              <a:rPr lang="en-US" dirty="0" err="1"/>
              <a:t>em</a:t>
            </a:r>
            <a:r>
              <a:rPr lang="en-US" dirty="0"/>
              <a:t>);</a:t>
            </a:r>
          </a:p>
          <a:p>
            <a:pPr marL="109537" indent="0">
              <a:buNone/>
            </a:pPr>
            <a:endParaRPr lang="en-US" dirty="0"/>
          </a:p>
          <a:p>
            <a:r>
              <a:rPr lang="en-US" dirty="0"/>
              <a:t>line-height: </a:t>
            </a:r>
            <a:r>
              <a:rPr lang="en-US" dirty="0" err="1"/>
              <a:t>normal|number|length|percentage</a:t>
            </a:r>
            <a:r>
              <a:rPr lang="en-US" dirty="0"/>
              <a:t>;</a:t>
            </a:r>
          </a:p>
          <a:p>
            <a:pPr marL="109537" indent="0">
              <a:buNone/>
            </a:pPr>
            <a:endParaRPr lang="en-US" dirty="0"/>
          </a:p>
          <a:p>
            <a:r>
              <a:rPr lang="en-US" dirty="0"/>
              <a:t>text-align: </a:t>
            </a:r>
            <a:r>
              <a:rPr lang="en-US" dirty="0" err="1"/>
              <a:t>left|right|center|justify</a:t>
            </a:r>
            <a:r>
              <a:rPr lang="en-US" dirty="0"/>
              <a:t>;</a:t>
            </a:r>
          </a:p>
          <a:p>
            <a:pPr marL="109537" indent="0">
              <a:buNone/>
            </a:pPr>
            <a:endParaRPr lang="en-US" dirty="0"/>
          </a:p>
          <a:p>
            <a:r>
              <a:rPr lang="en-US" dirty="0"/>
              <a:t>text-decoration: </a:t>
            </a:r>
            <a:r>
              <a:rPr lang="en-US" dirty="0" err="1"/>
              <a:t>none|underline|overline|line-through|blink</a:t>
            </a:r>
            <a:r>
              <a:rPr lang="en-US" dirty="0"/>
              <a:t>;</a:t>
            </a:r>
          </a:p>
          <a:p>
            <a:pPr marL="109537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00466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6744" y="851227"/>
            <a:ext cx="8892480" cy="6006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text-indent: </a:t>
            </a:r>
            <a:r>
              <a:rPr lang="en-US" dirty="0" err="1"/>
              <a:t>length|percentage</a:t>
            </a:r>
            <a:r>
              <a:rPr lang="en-US" dirty="0"/>
              <a:t>;</a:t>
            </a:r>
          </a:p>
          <a:p>
            <a:r>
              <a:rPr lang="en-US" dirty="0" smtClean="0"/>
              <a:t>text-transform</a:t>
            </a:r>
            <a:r>
              <a:rPr lang="en-US" dirty="0"/>
              <a:t>: </a:t>
            </a:r>
            <a:r>
              <a:rPr lang="en-US" dirty="0" err="1"/>
              <a:t>capitalize|uppercase|lowercase|none</a:t>
            </a:r>
            <a:r>
              <a:rPr lang="en-US" dirty="0"/>
              <a:t>;</a:t>
            </a:r>
          </a:p>
          <a:p>
            <a:pPr marL="109537" indent="0">
              <a:buNone/>
            </a:pPr>
            <a:endParaRPr lang="en-US" dirty="0"/>
          </a:p>
          <a:p>
            <a:r>
              <a:rPr lang="en-US" dirty="0"/>
              <a:t>text-shadow: </a:t>
            </a:r>
            <a:r>
              <a:rPr lang="en-US" dirty="0" err="1"/>
              <a:t>rightpx</a:t>
            </a:r>
            <a:r>
              <a:rPr lang="en-US" dirty="0"/>
              <a:t> </a:t>
            </a:r>
            <a:r>
              <a:rPr lang="en-US" dirty="0" err="1"/>
              <a:t>bottompx</a:t>
            </a:r>
            <a:r>
              <a:rPr lang="en-US" dirty="0"/>
              <a:t> </a:t>
            </a:r>
            <a:r>
              <a:rPr lang="en-US" dirty="0" err="1"/>
              <a:t>blurpx</a:t>
            </a:r>
            <a:r>
              <a:rPr lang="en-US" dirty="0"/>
              <a:t> color;</a:t>
            </a:r>
          </a:p>
          <a:p>
            <a:pPr marL="109537" indent="0">
              <a:buNone/>
            </a:pPr>
            <a:endParaRPr lang="en-US" dirty="0"/>
          </a:p>
          <a:p>
            <a:r>
              <a:rPr lang="en-US" dirty="0"/>
              <a:t>direction: </a:t>
            </a:r>
            <a:r>
              <a:rPr lang="en-US" dirty="0" err="1"/>
              <a:t>ltr</a:t>
            </a:r>
            <a:r>
              <a:rPr lang="en-US" dirty="0"/>
              <a:t> | </a:t>
            </a:r>
            <a:r>
              <a:rPr lang="en-US" dirty="0" err="1"/>
              <a:t>rtl</a:t>
            </a:r>
            <a:r>
              <a:rPr lang="en-US" dirty="0" smtClean="0"/>
              <a:t>;</a:t>
            </a:r>
            <a:r>
              <a:rPr lang="en-US" dirty="0"/>
              <a:t> text-indent: </a:t>
            </a:r>
            <a:r>
              <a:rPr lang="en-US" dirty="0" err="1"/>
              <a:t>length|percentage</a:t>
            </a:r>
            <a:r>
              <a:rPr lang="en-US" dirty="0"/>
              <a:t>;</a:t>
            </a:r>
          </a:p>
          <a:p>
            <a:r>
              <a:rPr lang="en-US" dirty="0" smtClean="0"/>
              <a:t>  text-transform</a:t>
            </a:r>
            <a:r>
              <a:rPr lang="en-US" dirty="0"/>
              <a:t>: </a:t>
            </a:r>
            <a:r>
              <a:rPr lang="en-US" dirty="0" err="1"/>
              <a:t>capitalize|uppercase|lowercase|none</a:t>
            </a:r>
            <a:r>
              <a:rPr lang="en-US" dirty="0"/>
              <a:t>;</a:t>
            </a:r>
          </a:p>
          <a:p>
            <a:r>
              <a:rPr lang="en-US" dirty="0" smtClean="0"/>
              <a:t>text-shadow</a:t>
            </a:r>
            <a:r>
              <a:rPr lang="en-US" dirty="0"/>
              <a:t>: </a:t>
            </a:r>
            <a:r>
              <a:rPr lang="en-US" dirty="0" err="1"/>
              <a:t>rightpx</a:t>
            </a:r>
            <a:r>
              <a:rPr lang="en-US" dirty="0"/>
              <a:t> </a:t>
            </a:r>
            <a:r>
              <a:rPr lang="en-US" dirty="0" err="1"/>
              <a:t>bottompx</a:t>
            </a:r>
            <a:r>
              <a:rPr lang="en-US" dirty="0"/>
              <a:t> </a:t>
            </a:r>
            <a:r>
              <a:rPr lang="en-US" dirty="0" err="1"/>
              <a:t>blurpx</a:t>
            </a:r>
            <a:r>
              <a:rPr lang="en-US" dirty="0"/>
              <a:t> color;</a:t>
            </a:r>
          </a:p>
          <a:p>
            <a:pPr marL="109537" indent="0">
              <a:buNone/>
            </a:pPr>
            <a:endParaRPr lang="en-US" dirty="0"/>
          </a:p>
          <a:p>
            <a:r>
              <a:rPr lang="en-US" dirty="0"/>
              <a:t>direction: </a:t>
            </a:r>
            <a:r>
              <a:rPr lang="en-US" dirty="0" err="1"/>
              <a:t>ltr</a:t>
            </a:r>
            <a:r>
              <a:rPr lang="en-US" dirty="0"/>
              <a:t> | </a:t>
            </a:r>
            <a:r>
              <a:rPr lang="en-US" dirty="0" err="1"/>
              <a:t>rtl</a:t>
            </a:r>
            <a:r>
              <a:rPr lang="en-US" dirty="0"/>
              <a:t>;</a:t>
            </a:r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12094" y="0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r>
              <a:rPr lang="en-US" dirty="0" smtClean="0"/>
              <a:t>CSS Text Formatting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88339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smtClean="0"/>
              <a:t>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1" indent="-255588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en-US" sz="2700" dirty="0"/>
              <a:t>font-family :list of </a:t>
            </a:r>
            <a:r>
              <a:rPr lang="en-US" sz="2700" dirty="0" err="1"/>
              <a:t>fontnames</a:t>
            </a:r>
            <a:r>
              <a:rPr lang="en-US" sz="2700" dirty="0"/>
              <a:t> to chose from </a:t>
            </a:r>
          </a:p>
          <a:p>
            <a:endParaRPr lang="en-US" sz="2800" dirty="0" smtClean="0"/>
          </a:p>
          <a:p>
            <a:r>
              <a:rPr lang="en-US" sz="2800" dirty="0" smtClean="0"/>
              <a:t>font-style</a:t>
            </a:r>
            <a:r>
              <a:rPr lang="en-US" sz="2800" dirty="0"/>
              <a:t>: </a:t>
            </a:r>
            <a:r>
              <a:rPr lang="en-US" sz="2800" dirty="0" err="1"/>
              <a:t>normal|italic|obliquefont-variant</a:t>
            </a:r>
            <a:r>
              <a:rPr lang="en-US" sz="2800" dirty="0"/>
              <a:t>: </a:t>
            </a:r>
            <a:r>
              <a:rPr lang="en-US" sz="2800" dirty="0" err="1"/>
              <a:t>normal|small-caps</a:t>
            </a:r>
            <a:endParaRPr lang="en-US" sz="2800" dirty="0"/>
          </a:p>
          <a:p>
            <a:pPr lvl="1"/>
            <a:endParaRPr lang="en-US" dirty="0" smtClean="0"/>
          </a:p>
          <a:p>
            <a:r>
              <a:rPr lang="en-US" sz="2800" dirty="0"/>
              <a:t>font: font-family font-size font-weight font-style </a:t>
            </a:r>
            <a:r>
              <a:rPr lang="en-US" sz="2800" dirty="0" smtClean="0"/>
              <a:t>font-variant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177031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138"/>
            <a:ext cx="8507288" cy="4525962"/>
          </a:xfrm>
        </p:spPr>
        <p:txBody>
          <a:bodyPr>
            <a:normAutofit/>
          </a:bodyPr>
          <a:lstStyle/>
          <a:p>
            <a:r>
              <a:rPr lang="en-US" dirty="0" smtClean="0"/>
              <a:t>background-attachment </a:t>
            </a:r>
            <a:r>
              <a:rPr lang="en-US" dirty="0"/>
              <a:t>: scroll | fixed</a:t>
            </a:r>
            <a:r>
              <a:rPr lang="en-US" dirty="0" smtClean="0"/>
              <a:t>; </a:t>
            </a:r>
          </a:p>
          <a:p>
            <a:r>
              <a:rPr lang="en-US" dirty="0" smtClean="0"/>
              <a:t>background-color </a:t>
            </a:r>
            <a:r>
              <a:rPr lang="en-US" dirty="0"/>
              <a:t>: color;</a:t>
            </a:r>
          </a:p>
          <a:p>
            <a:r>
              <a:rPr lang="en-US" dirty="0" smtClean="0"/>
              <a:t>background-image </a:t>
            </a:r>
            <a:r>
              <a:rPr lang="en-US" dirty="0"/>
              <a:t>: </a:t>
            </a:r>
            <a:r>
              <a:rPr lang="en-US" dirty="0" smtClean="0"/>
              <a:t>none/</a:t>
            </a:r>
            <a:r>
              <a:rPr lang="en-US" dirty="0" err="1" smtClean="0"/>
              <a:t>url</a:t>
            </a:r>
            <a:r>
              <a:rPr lang="en-US" dirty="0" smtClean="0"/>
              <a:t>(path);</a:t>
            </a:r>
          </a:p>
          <a:p>
            <a:r>
              <a:rPr lang="en-US" dirty="0" smtClean="0"/>
              <a:t>background-position</a:t>
            </a:r>
            <a:r>
              <a:rPr lang="en-US" dirty="0"/>
              <a:t>: </a:t>
            </a:r>
            <a:r>
              <a:rPr lang="en-US" dirty="0" err="1"/>
              <a:t>percent|length</a:t>
            </a:r>
            <a:r>
              <a:rPr lang="en-US" dirty="0"/>
              <a:t>|(top left </a:t>
            </a:r>
            <a:r>
              <a:rPr lang="en-US" dirty="0" smtClean="0"/>
              <a:t> </a:t>
            </a:r>
          </a:p>
          <a:p>
            <a:pPr marL="109537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right </a:t>
            </a:r>
            <a:r>
              <a:rPr lang="en-US" dirty="0"/>
              <a:t>bottom center) </a:t>
            </a:r>
            <a:endParaRPr lang="en-US" dirty="0" smtClean="0"/>
          </a:p>
          <a:p>
            <a:r>
              <a:rPr lang="en-US" dirty="0" smtClean="0"/>
              <a:t>background-repeat</a:t>
            </a:r>
            <a:r>
              <a:rPr lang="en-US" dirty="0"/>
              <a:t>: repeat | </a:t>
            </a:r>
            <a:r>
              <a:rPr lang="en-US" dirty="0" smtClean="0"/>
              <a:t>repeat-x|</a:t>
            </a:r>
          </a:p>
          <a:p>
            <a:pPr marL="109537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|</a:t>
            </a:r>
            <a:r>
              <a:rPr lang="en-US" dirty="0" err="1" smtClean="0"/>
              <a:t>repeat-y|no-repeat</a:t>
            </a:r>
            <a:endParaRPr lang="en-US" dirty="0" smtClean="0"/>
          </a:p>
          <a:p>
            <a:r>
              <a:rPr lang="en-US" dirty="0" smtClean="0"/>
              <a:t>background-size</a:t>
            </a:r>
            <a:r>
              <a:rPr lang="en-US" dirty="0"/>
              <a:t>: </a:t>
            </a:r>
            <a:r>
              <a:rPr lang="en-US" dirty="0" err="1"/>
              <a:t>length|percentage</a:t>
            </a:r>
            <a:r>
              <a:rPr lang="en-US" dirty="0" smtClean="0"/>
              <a:t>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1655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HTML Tag Structure</a:t>
            </a:r>
            <a:endParaRPr lang="en-US" sz="4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2822" y="1295400"/>
            <a:ext cx="58560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-15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b="1" spc="-15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US" sz="2800" b="1" spc="-1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spc="-15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rows</a:t>
            </a:r>
            <a:r>
              <a:rPr lang="en-US" sz="2800" b="1" spc="-15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800" b="1" spc="-15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800" b="1" spc="-15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800" b="1" spc="-15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cols</a:t>
            </a:r>
            <a:r>
              <a:rPr lang="en-US" sz="2800" b="1" spc="-15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800" b="1" spc="-15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30</a:t>
            </a:r>
            <a:r>
              <a:rPr lang="en-US" sz="2800" b="1" spc="-15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2800" b="1" spc="-15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spc="-15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blah blah blah</a:t>
            </a:r>
          </a:p>
          <a:p>
            <a:r>
              <a:rPr lang="en-US" sz="2800" b="1" spc="-15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800" b="1" spc="-15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US" sz="2800" b="1" spc="-15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b="1" spc="-1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8579" y="3581400"/>
            <a:ext cx="494802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Tag (Element) name</a:t>
            </a:r>
          </a:p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Attribute name</a:t>
            </a:r>
          </a:p>
          <a:p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Attribute value</a:t>
            </a:r>
          </a:p>
          <a:p>
            <a:r>
              <a:rPr lang="en-US" sz="4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Tag contents</a:t>
            </a:r>
            <a:endParaRPr lang="en-US" sz="40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85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1138"/>
            <a:ext cx="8892480" cy="4525962"/>
          </a:xfrm>
        </p:spPr>
        <p:txBody>
          <a:bodyPr>
            <a:normAutofit/>
          </a:bodyPr>
          <a:lstStyle/>
          <a:p>
            <a:pPr marL="109537" indent="0">
              <a:buNone/>
            </a:pPr>
            <a:r>
              <a:rPr lang="en-US" dirty="0" smtClean="0"/>
              <a:t>http</a:t>
            </a:r>
            <a:r>
              <a:rPr lang="en-US" dirty="0"/>
              <a:t>://www.w3.org/TR/html401</a:t>
            </a:r>
            <a:r>
              <a:rPr lang="en-US" dirty="0" smtClean="0"/>
              <a:t>/ </a:t>
            </a:r>
            <a:r>
              <a:rPr lang="en-US" dirty="0">
                <a:hlinkClick r:id="rId2"/>
              </a:rPr>
              <a:t>http://www.w3.org/TR/CSS21/</a:t>
            </a:r>
            <a:endParaRPr lang="en-US" dirty="0"/>
          </a:p>
          <a:p>
            <a:pPr marL="109537" indent="0">
              <a:buNone/>
            </a:pPr>
            <a:r>
              <a:rPr lang="en-US" dirty="0" smtClean="0"/>
              <a:t>http</a:t>
            </a:r>
            <a:r>
              <a:rPr lang="en-US" dirty="0"/>
              <a:t>://www.w3.org/TR/CSS2</a:t>
            </a:r>
            <a:r>
              <a:rPr lang="en-US" dirty="0" smtClean="0"/>
              <a:t>/ </a:t>
            </a:r>
            <a:r>
              <a:rPr lang="en-US" dirty="0"/>
              <a:t>https://</a:t>
            </a:r>
            <a:r>
              <a:rPr lang="en-US" dirty="0" smtClean="0"/>
              <a:t>developer.mozilla.org/en-US/docs/CSS http</a:t>
            </a:r>
            <a:r>
              <a:rPr lang="en-US" dirty="0"/>
              <a:t>://alistapart.com/articles/howtosizetextincss</a:t>
            </a:r>
          </a:p>
        </p:txBody>
      </p:sp>
    </p:spTree>
    <p:extLst>
      <p:ext uri="{BB962C8B-B14F-4D97-AF65-F5344CB8AC3E}">
        <p14:creationId xmlns:p14="http://schemas.microsoft.com/office/powerpoint/2010/main" val="11032083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More HTML Info</a:t>
            </a:r>
            <a:endParaRPr lang="en-US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0786" y="2133600"/>
            <a:ext cx="87224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Arial" pitchFamily="34" charset="0"/>
                <a:cs typeface="Arial" pitchFamily="34" charset="0"/>
              </a:rPr>
              <a:t>More HTML tutorials and examples at</a:t>
            </a:r>
          </a:p>
          <a:p>
            <a:pPr algn="ctr"/>
            <a:r>
              <a:rPr lang="en-US" sz="4000" dirty="0" smtClean="0">
                <a:hlinkClick r:id="rId3"/>
              </a:rPr>
              <a:t>http://www.w3schools.com/Html/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17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Hexadecimal Colors</a:t>
            </a:r>
            <a:endParaRPr lang="en-US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3025914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62BB5"/>
                </a:solidFill>
                <a:latin typeface="Arial" pitchFamily="34" charset="0"/>
                <a:cs typeface="Arial" pitchFamily="34" charset="0"/>
              </a:rPr>
              <a:t>#F62BB5</a:t>
            </a:r>
          </a:p>
        </p:txBody>
      </p:sp>
    </p:spTree>
    <p:extLst>
      <p:ext uri="{BB962C8B-B14F-4D97-AF65-F5344CB8AC3E}">
        <p14:creationId xmlns:p14="http://schemas.microsoft.com/office/powerpoint/2010/main" val="6518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Hexadecimal Colors</a:t>
            </a:r>
            <a:endParaRPr lang="en-US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0700" y="1079242"/>
            <a:ext cx="5562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dirty="0" smtClean="0">
                <a:latin typeface="Arial" pitchFamily="34" charset="0"/>
                <a:cs typeface="Arial" pitchFamily="34" charset="0"/>
              </a:rPr>
              <a:t>Decimal (base 10)</a:t>
            </a:r>
          </a:p>
          <a:p>
            <a:pPr algn="l" rtl="0"/>
            <a:r>
              <a:rPr lang="en-US" sz="4000" dirty="0" smtClean="0">
                <a:latin typeface="Arial" pitchFamily="34" charset="0"/>
                <a:cs typeface="Arial" pitchFamily="34" charset="0"/>
              </a:rPr>
              <a:t>Digit values:</a:t>
            </a:r>
          </a:p>
          <a:p>
            <a:pPr algn="l" rtl="0"/>
            <a:r>
              <a:rPr lang="en-US" sz="4000" dirty="0" smtClean="0">
                <a:latin typeface="Arial" pitchFamily="34" charset="0"/>
                <a:cs typeface="Arial" pitchFamily="34" charset="0"/>
              </a:rPr>
              <a:t>0,1,2,3,4,5,6,7,8,9</a:t>
            </a:r>
          </a:p>
          <a:p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Hexidecimal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(base 16)</a:t>
            </a:r>
          </a:p>
          <a:p>
            <a:pPr algn="l" rtl="0"/>
            <a:r>
              <a:rPr lang="en-US" sz="4000" dirty="0" smtClean="0">
                <a:latin typeface="Arial" pitchFamily="34" charset="0"/>
                <a:cs typeface="Arial" pitchFamily="34" charset="0"/>
              </a:rPr>
              <a:t>Digit values:</a:t>
            </a:r>
          </a:p>
          <a:p>
            <a:pPr algn="l" rtl="0"/>
            <a:r>
              <a:rPr lang="en-US" sz="4000" dirty="0" smtClean="0">
                <a:latin typeface="Arial" pitchFamily="34" charset="0"/>
                <a:cs typeface="Arial" pitchFamily="34" charset="0"/>
              </a:rPr>
              <a:t>0,1,2,3,4,5,6,7,8,9,A,B,C,D,E,F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40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Hexadecimal Colors</a:t>
            </a:r>
            <a:endParaRPr lang="en-US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5231" y="838200"/>
            <a:ext cx="449353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latin typeface="Courier New" pitchFamily="49" charset="0"/>
                <a:cs typeface="Courier New" pitchFamily="49" charset="0"/>
              </a:rPr>
              <a:t> R G B</a:t>
            </a:r>
          </a:p>
          <a:p>
            <a:r>
              <a:rPr lang="en-US" sz="80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8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</a:t>
            </a:r>
            <a:r>
              <a:rPr lang="en-US" sz="8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00</a:t>
            </a:r>
            <a:r>
              <a:rPr lang="en-US" sz="8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00</a:t>
            </a:r>
            <a:endParaRPr lang="en-US" sz="8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11793" y="3770055"/>
            <a:ext cx="432041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rial" pitchFamily="34" charset="0"/>
                <a:cs typeface="Arial" pitchFamily="34" charset="0"/>
              </a:rPr>
              <a:t>00 = 0</a:t>
            </a:r>
          </a:p>
          <a:p>
            <a:r>
              <a:rPr lang="en-US" sz="8000" dirty="0" smtClean="0">
                <a:latin typeface="Arial" pitchFamily="34" charset="0"/>
                <a:cs typeface="Arial" pitchFamily="34" charset="0"/>
              </a:rPr>
              <a:t>FF = 255</a:t>
            </a:r>
            <a:endParaRPr lang="en-US" sz="8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14400" y="3429000"/>
            <a:ext cx="73152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21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Hexadecimal Colors</a:t>
            </a:r>
            <a:endParaRPr lang="en-US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5231" y="838200"/>
            <a:ext cx="449353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latin typeface="Courier New" pitchFamily="49" charset="0"/>
                <a:cs typeface="Courier New" pitchFamily="49" charset="0"/>
              </a:rPr>
              <a:t> R G B</a:t>
            </a:r>
          </a:p>
          <a:p>
            <a:r>
              <a:rPr lang="en-US" sz="80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8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</a:t>
            </a:r>
            <a:r>
              <a:rPr lang="en-US" sz="8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00</a:t>
            </a:r>
            <a:r>
              <a:rPr lang="en-US" sz="8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00</a:t>
            </a:r>
            <a:endParaRPr lang="en-US" sz="8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14400" y="3429000"/>
            <a:ext cx="73152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6774" y="3886200"/>
            <a:ext cx="7970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16^6 = 16,777,216 possible colors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12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2735</TotalTime>
  <Words>1361</Words>
  <Application>Microsoft Office PowerPoint</Application>
  <PresentationFormat>On-screen Show (4:3)</PresentationFormat>
  <Paragraphs>298</Paragraphs>
  <Slides>40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Concourse</vt:lpstr>
      <vt:lpstr>                    Introduction to Web Technologies HTML &amp; CSS Part - 2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 Forms </vt:lpstr>
      <vt:lpstr>Form - controls</vt:lpstr>
      <vt:lpstr>Form- Control Types</vt:lpstr>
      <vt:lpstr>Form- Control Types</vt:lpstr>
      <vt:lpstr>Form- Control Types</vt:lpstr>
      <vt:lpstr>Form- Control Types</vt:lpstr>
      <vt:lpstr>Form- Control Types</vt:lpstr>
      <vt:lpstr>Form- Control Types</vt:lpstr>
      <vt:lpstr>Form- Control Types</vt:lpstr>
      <vt:lpstr>Form- Control Types</vt:lpstr>
      <vt:lpstr>Form- Control Types</vt:lpstr>
      <vt:lpstr>Form- Control Types</vt:lpstr>
      <vt:lpstr>Structuring Form</vt:lpstr>
      <vt:lpstr>Block vs. Inline Elements</vt:lpstr>
      <vt:lpstr>PowerPoint Presentation</vt:lpstr>
      <vt:lpstr>PowerPoint Presentation</vt:lpstr>
      <vt:lpstr>PowerPoint Presentation</vt:lpstr>
      <vt:lpstr>CSS Rules Syntax</vt:lpstr>
      <vt:lpstr>Where to add CSS?</vt:lpstr>
      <vt:lpstr>Where to add CSS?</vt:lpstr>
      <vt:lpstr>CSS Selectors</vt:lpstr>
      <vt:lpstr>Class Selector</vt:lpstr>
      <vt:lpstr>ID Selector</vt:lpstr>
      <vt:lpstr>Colors</vt:lpstr>
      <vt:lpstr>Units in CSS</vt:lpstr>
      <vt:lpstr>CSS Text Formatting</vt:lpstr>
      <vt:lpstr>CSS Text Formatting</vt:lpstr>
      <vt:lpstr>CSS Font</vt:lpstr>
      <vt:lpstr>Background formatting</vt:lpstr>
      <vt:lpstr>References</vt:lpstr>
    </vt:vector>
  </TitlesOfParts>
  <Company>Ghada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Ghada</dc:creator>
  <cp:lastModifiedBy>GhKadous</cp:lastModifiedBy>
  <cp:revision>240</cp:revision>
  <dcterms:created xsi:type="dcterms:W3CDTF">2005-01-22T11:47:04Z</dcterms:created>
  <dcterms:modified xsi:type="dcterms:W3CDTF">2014-11-01T10:13:39Z</dcterms:modified>
</cp:coreProperties>
</file>