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86" r:id="rId16"/>
    <p:sldId id="287" r:id="rId17"/>
    <p:sldId id="288" r:id="rId18"/>
    <p:sldId id="270" r:id="rId19"/>
    <p:sldId id="289" r:id="rId20"/>
    <p:sldId id="271" r:id="rId21"/>
    <p:sldId id="272" r:id="rId22"/>
    <p:sldId id="273" r:id="rId23"/>
    <p:sldId id="290" r:id="rId24"/>
    <p:sldId id="291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2" r:id="rId36"/>
    <p:sldId id="293" r:id="rId37"/>
    <p:sldId id="294" r:id="rId38"/>
    <p:sldId id="295" r:id="rId39"/>
    <p:sldId id="28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2" autoAdjust="0"/>
  </p:normalViewPr>
  <p:slideViewPr>
    <p:cSldViewPr>
      <p:cViewPr varScale="1">
        <p:scale>
          <a:sx n="58" d="100"/>
          <a:sy n="58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4FE21-B8D4-4528-8F6E-5F87DFEBAA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6C8549-FEE6-4FD6-A75A-E629BAA3A1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dirty="0" smtClean="0"/>
            <a:t>XML Schema</a:t>
          </a:r>
          <a:endParaRPr lang="en-US" sz="3200" dirty="0"/>
        </a:p>
      </dgm:t>
    </dgm:pt>
    <dgm:pt modelId="{A158D5E4-297D-4140-9406-CD8AA9C8CBA9}" type="parTrans" cxnId="{64CBC6AB-8498-455D-8232-AEBFDF5F4FC1}">
      <dgm:prSet/>
      <dgm:spPr/>
      <dgm:t>
        <a:bodyPr/>
        <a:lstStyle/>
        <a:p>
          <a:endParaRPr lang="en-US"/>
        </a:p>
      </dgm:t>
    </dgm:pt>
    <dgm:pt modelId="{D4CF62FC-DFD9-4617-914D-0F937D2B3D04}" type="sibTrans" cxnId="{64CBC6AB-8498-455D-8232-AEBFDF5F4FC1}">
      <dgm:prSet/>
      <dgm:spPr/>
      <dgm:t>
        <a:bodyPr/>
        <a:lstStyle/>
        <a:p>
          <a:endParaRPr lang="en-US"/>
        </a:p>
      </dgm:t>
    </dgm:pt>
    <dgm:pt modelId="{1136176B-2708-4A32-A526-7DC1E2FA460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dirty="0" smtClean="0"/>
            <a:t>DTD</a:t>
          </a:r>
          <a:endParaRPr lang="en-US" sz="3200" dirty="0"/>
        </a:p>
      </dgm:t>
    </dgm:pt>
    <dgm:pt modelId="{F996BC27-62E0-45B5-9735-CCC07A0DB408}" type="parTrans" cxnId="{B7512CC3-95EE-49F5-8EBD-058E0F15E6BE}">
      <dgm:prSet/>
      <dgm:spPr/>
      <dgm:t>
        <a:bodyPr/>
        <a:lstStyle/>
        <a:p>
          <a:endParaRPr lang="en-US"/>
        </a:p>
      </dgm:t>
    </dgm:pt>
    <dgm:pt modelId="{099A2CDD-CE8B-40BA-BA21-2683D5F03A40}" type="sibTrans" cxnId="{B7512CC3-95EE-49F5-8EBD-058E0F15E6BE}">
      <dgm:prSet/>
      <dgm:spPr/>
      <dgm:t>
        <a:bodyPr/>
        <a:lstStyle/>
        <a:p>
          <a:endParaRPr lang="en-US"/>
        </a:p>
      </dgm:t>
    </dgm:pt>
    <dgm:pt modelId="{FD4D0E02-9C87-44FD-B8CD-A5528EEB7E9A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dirty="0" smtClean="0"/>
            <a:t>XSD</a:t>
          </a:r>
          <a:endParaRPr lang="en-US" sz="3200" dirty="0"/>
        </a:p>
      </dgm:t>
    </dgm:pt>
    <dgm:pt modelId="{E7741ABF-8E67-47B6-B070-58227FA08C96}" type="parTrans" cxnId="{89F41237-BD5C-46DC-ABAD-22816E67E345}">
      <dgm:prSet/>
      <dgm:spPr/>
      <dgm:t>
        <a:bodyPr/>
        <a:lstStyle/>
        <a:p>
          <a:endParaRPr lang="en-US"/>
        </a:p>
      </dgm:t>
    </dgm:pt>
    <dgm:pt modelId="{8C4778AC-CFC6-4331-9F9D-39A8774E9FED}" type="sibTrans" cxnId="{89F41237-BD5C-46DC-ABAD-22816E67E345}">
      <dgm:prSet/>
      <dgm:spPr/>
      <dgm:t>
        <a:bodyPr/>
        <a:lstStyle/>
        <a:p>
          <a:endParaRPr lang="en-US"/>
        </a:p>
      </dgm:t>
    </dgm:pt>
    <dgm:pt modelId="{4CB0B338-D845-47A1-8AB9-A2930D82EF57}" type="pres">
      <dgm:prSet presAssocID="{AD14FE21-B8D4-4528-8F6E-5F87DFEBAA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D1933D-97D2-4846-B94E-DC02E4801F80}" type="pres">
      <dgm:prSet presAssocID="{366C8549-FEE6-4FD6-A75A-E629BAA3A16D}" presName="hierRoot1" presStyleCnt="0"/>
      <dgm:spPr/>
    </dgm:pt>
    <dgm:pt modelId="{48D29542-6D8D-4667-B16C-F7C662A8F446}" type="pres">
      <dgm:prSet presAssocID="{366C8549-FEE6-4FD6-A75A-E629BAA3A16D}" presName="composite" presStyleCnt="0"/>
      <dgm:spPr/>
    </dgm:pt>
    <dgm:pt modelId="{B6A189FC-B131-4737-AD84-6CF2562519C4}" type="pres">
      <dgm:prSet presAssocID="{366C8549-FEE6-4FD6-A75A-E629BAA3A16D}" presName="background" presStyleLbl="node0" presStyleIdx="0" presStyleCn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694BF71-76A4-4B98-A92F-75A28D736BA1}" type="pres">
      <dgm:prSet presAssocID="{366C8549-FEE6-4FD6-A75A-E629BAA3A16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88D6B-7B33-4E78-9B72-AFA3D44E4E44}" type="pres">
      <dgm:prSet presAssocID="{366C8549-FEE6-4FD6-A75A-E629BAA3A16D}" presName="hierChild2" presStyleCnt="0"/>
      <dgm:spPr/>
    </dgm:pt>
    <dgm:pt modelId="{BF64BFA4-DA93-4281-B3F3-4E5D379DCB87}" type="pres">
      <dgm:prSet presAssocID="{F996BC27-62E0-45B5-9735-CCC07A0DB40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9042C0F-D1F6-4D5B-8050-202FF7F47D9F}" type="pres">
      <dgm:prSet presAssocID="{1136176B-2708-4A32-A526-7DC1E2FA4608}" presName="hierRoot2" presStyleCnt="0"/>
      <dgm:spPr/>
    </dgm:pt>
    <dgm:pt modelId="{8856BC69-C397-4DC2-A095-AA20A7E0E37C}" type="pres">
      <dgm:prSet presAssocID="{1136176B-2708-4A32-A526-7DC1E2FA4608}" presName="composite2" presStyleCnt="0"/>
      <dgm:spPr/>
    </dgm:pt>
    <dgm:pt modelId="{2B1411F7-24BE-4009-9875-E0C9B5104122}" type="pres">
      <dgm:prSet presAssocID="{1136176B-2708-4A32-A526-7DC1E2FA4608}" presName="background2" presStyleLbl="node2" presStyleIdx="0" presStyleCnt="2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15DE719-44F9-479A-9F46-5A9EF195B9A1}" type="pres">
      <dgm:prSet presAssocID="{1136176B-2708-4A32-A526-7DC1E2FA460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E5E2D-E0A2-4742-B2D2-8059F22064AF}" type="pres">
      <dgm:prSet presAssocID="{1136176B-2708-4A32-A526-7DC1E2FA4608}" presName="hierChild3" presStyleCnt="0"/>
      <dgm:spPr/>
    </dgm:pt>
    <dgm:pt modelId="{BE926D57-878B-4B06-A2F0-BC238CCF816F}" type="pres">
      <dgm:prSet presAssocID="{E7741ABF-8E67-47B6-B070-58227FA08C9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702236D-C293-4B6B-870F-9D6B6734F197}" type="pres">
      <dgm:prSet presAssocID="{FD4D0E02-9C87-44FD-B8CD-A5528EEB7E9A}" presName="hierRoot2" presStyleCnt="0"/>
      <dgm:spPr/>
    </dgm:pt>
    <dgm:pt modelId="{FEC1DED4-6DF9-4ED0-88C7-7211EF8FB54B}" type="pres">
      <dgm:prSet presAssocID="{FD4D0E02-9C87-44FD-B8CD-A5528EEB7E9A}" presName="composite2" presStyleCnt="0"/>
      <dgm:spPr/>
    </dgm:pt>
    <dgm:pt modelId="{777FD4C1-214F-4FFE-9591-F53E55018641}" type="pres">
      <dgm:prSet presAssocID="{FD4D0E02-9C87-44FD-B8CD-A5528EEB7E9A}" presName="background2" presStyleLbl="node2" presStyleIdx="1" presStyleCnt="2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6B5E8D1-2F27-4EF1-BC05-287848A45FDC}" type="pres">
      <dgm:prSet presAssocID="{FD4D0E02-9C87-44FD-B8CD-A5528EEB7E9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9717BC-41DD-4825-A0C1-DD2BFAF71476}" type="pres">
      <dgm:prSet presAssocID="{FD4D0E02-9C87-44FD-B8CD-A5528EEB7E9A}" presName="hierChild3" presStyleCnt="0"/>
      <dgm:spPr/>
    </dgm:pt>
  </dgm:ptLst>
  <dgm:cxnLst>
    <dgm:cxn modelId="{B502E0FF-F9CF-4E1B-AFB6-ED17162F43B7}" type="presOf" srcId="{E7741ABF-8E67-47B6-B070-58227FA08C96}" destId="{BE926D57-878B-4B06-A2F0-BC238CCF816F}" srcOrd="0" destOrd="0" presId="urn:microsoft.com/office/officeart/2005/8/layout/hierarchy1"/>
    <dgm:cxn modelId="{DE08C81C-BF8B-476F-A206-F0412FF23D6A}" type="presOf" srcId="{FD4D0E02-9C87-44FD-B8CD-A5528EEB7E9A}" destId="{D6B5E8D1-2F27-4EF1-BC05-287848A45FDC}" srcOrd="0" destOrd="0" presId="urn:microsoft.com/office/officeart/2005/8/layout/hierarchy1"/>
    <dgm:cxn modelId="{64CBC6AB-8498-455D-8232-AEBFDF5F4FC1}" srcId="{AD14FE21-B8D4-4528-8F6E-5F87DFEBAA48}" destId="{366C8549-FEE6-4FD6-A75A-E629BAA3A16D}" srcOrd="0" destOrd="0" parTransId="{A158D5E4-297D-4140-9406-CD8AA9C8CBA9}" sibTransId="{D4CF62FC-DFD9-4617-914D-0F937D2B3D04}"/>
    <dgm:cxn modelId="{352B4087-CA03-456C-BD06-FBB3DCB4EDEC}" type="presOf" srcId="{1136176B-2708-4A32-A526-7DC1E2FA4608}" destId="{815DE719-44F9-479A-9F46-5A9EF195B9A1}" srcOrd="0" destOrd="0" presId="urn:microsoft.com/office/officeart/2005/8/layout/hierarchy1"/>
    <dgm:cxn modelId="{89F41237-BD5C-46DC-ABAD-22816E67E345}" srcId="{366C8549-FEE6-4FD6-A75A-E629BAA3A16D}" destId="{FD4D0E02-9C87-44FD-B8CD-A5528EEB7E9A}" srcOrd="1" destOrd="0" parTransId="{E7741ABF-8E67-47B6-B070-58227FA08C96}" sibTransId="{8C4778AC-CFC6-4331-9F9D-39A8774E9FED}"/>
    <dgm:cxn modelId="{E509271D-B44E-4C9D-B819-908C647793A7}" type="presOf" srcId="{F996BC27-62E0-45B5-9735-CCC07A0DB408}" destId="{BF64BFA4-DA93-4281-B3F3-4E5D379DCB87}" srcOrd="0" destOrd="0" presId="urn:microsoft.com/office/officeart/2005/8/layout/hierarchy1"/>
    <dgm:cxn modelId="{B7512CC3-95EE-49F5-8EBD-058E0F15E6BE}" srcId="{366C8549-FEE6-4FD6-A75A-E629BAA3A16D}" destId="{1136176B-2708-4A32-A526-7DC1E2FA4608}" srcOrd="0" destOrd="0" parTransId="{F996BC27-62E0-45B5-9735-CCC07A0DB408}" sibTransId="{099A2CDD-CE8B-40BA-BA21-2683D5F03A40}"/>
    <dgm:cxn modelId="{5B0131E9-3789-48CE-A8D9-D899B4A251D9}" type="presOf" srcId="{AD14FE21-B8D4-4528-8F6E-5F87DFEBAA48}" destId="{4CB0B338-D845-47A1-8AB9-A2930D82EF57}" srcOrd="0" destOrd="0" presId="urn:microsoft.com/office/officeart/2005/8/layout/hierarchy1"/>
    <dgm:cxn modelId="{83899D70-62E7-4432-BF34-A64917733155}" type="presOf" srcId="{366C8549-FEE6-4FD6-A75A-E629BAA3A16D}" destId="{1694BF71-76A4-4B98-A92F-75A28D736BA1}" srcOrd="0" destOrd="0" presId="urn:microsoft.com/office/officeart/2005/8/layout/hierarchy1"/>
    <dgm:cxn modelId="{5AE7A070-2702-4455-A235-5DE0590DB43A}" type="presParOf" srcId="{4CB0B338-D845-47A1-8AB9-A2930D82EF57}" destId="{85D1933D-97D2-4846-B94E-DC02E4801F80}" srcOrd="0" destOrd="0" presId="urn:microsoft.com/office/officeart/2005/8/layout/hierarchy1"/>
    <dgm:cxn modelId="{1573B8B2-B805-4EE0-80BC-85735DA19842}" type="presParOf" srcId="{85D1933D-97D2-4846-B94E-DC02E4801F80}" destId="{48D29542-6D8D-4667-B16C-F7C662A8F446}" srcOrd="0" destOrd="0" presId="urn:microsoft.com/office/officeart/2005/8/layout/hierarchy1"/>
    <dgm:cxn modelId="{05F20FAF-65C3-4B75-8B16-6B583796B852}" type="presParOf" srcId="{48D29542-6D8D-4667-B16C-F7C662A8F446}" destId="{B6A189FC-B131-4737-AD84-6CF2562519C4}" srcOrd="0" destOrd="0" presId="urn:microsoft.com/office/officeart/2005/8/layout/hierarchy1"/>
    <dgm:cxn modelId="{D65DC745-52B3-4D53-BB98-0CD2EEF56EE1}" type="presParOf" srcId="{48D29542-6D8D-4667-B16C-F7C662A8F446}" destId="{1694BF71-76A4-4B98-A92F-75A28D736BA1}" srcOrd="1" destOrd="0" presId="urn:microsoft.com/office/officeart/2005/8/layout/hierarchy1"/>
    <dgm:cxn modelId="{50E1DFDE-5065-4C0A-8880-853097A1223E}" type="presParOf" srcId="{85D1933D-97D2-4846-B94E-DC02E4801F80}" destId="{26488D6B-7B33-4E78-9B72-AFA3D44E4E44}" srcOrd="1" destOrd="0" presId="urn:microsoft.com/office/officeart/2005/8/layout/hierarchy1"/>
    <dgm:cxn modelId="{056634FA-57FF-4BC8-A5B8-D71F7D88273E}" type="presParOf" srcId="{26488D6B-7B33-4E78-9B72-AFA3D44E4E44}" destId="{BF64BFA4-DA93-4281-B3F3-4E5D379DCB87}" srcOrd="0" destOrd="0" presId="urn:microsoft.com/office/officeart/2005/8/layout/hierarchy1"/>
    <dgm:cxn modelId="{E29AF078-912E-49A2-B08F-F75ACCD8C57C}" type="presParOf" srcId="{26488D6B-7B33-4E78-9B72-AFA3D44E4E44}" destId="{29042C0F-D1F6-4D5B-8050-202FF7F47D9F}" srcOrd="1" destOrd="0" presId="urn:microsoft.com/office/officeart/2005/8/layout/hierarchy1"/>
    <dgm:cxn modelId="{C7EA1A29-EFC8-4F14-9BE0-DD9BEE61E05D}" type="presParOf" srcId="{29042C0F-D1F6-4D5B-8050-202FF7F47D9F}" destId="{8856BC69-C397-4DC2-A095-AA20A7E0E37C}" srcOrd="0" destOrd="0" presId="urn:microsoft.com/office/officeart/2005/8/layout/hierarchy1"/>
    <dgm:cxn modelId="{582C2FF7-8761-46BC-BB73-5F20B9242AA1}" type="presParOf" srcId="{8856BC69-C397-4DC2-A095-AA20A7E0E37C}" destId="{2B1411F7-24BE-4009-9875-E0C9B5104122}" srcOrd="0" destOrd="0" presId="urn:microsoft.com/office/officeart/2005/8/layout/hierarchy1"/>
    <dgm:cxn modelId="{3903FE91-FE2C-4284-8F00-9ABD622139A8}" type="presParOf" srcId="{8856BC69-C397-4DC2-A095-AA20A7E0E37C}" destId="{815DE719-44F9-479A-9F46-5A9EF195B9A1}" srcOrd="1" destOrd="0" presId="urn:microsoft.com/office/officeart/2005/8/layout/hierarchy1"/>
    <dgm:cxn modelId="{EC6FDFF0-DED8-47D7-9130-1BFB161D394F}" type="presParOf" srcId="{29042C0F-D1F6-4D5B-8050-202FF7F47D9F}" destId="{24AE5E2D-E0A2-4742-B2D2-8059F22064AF}" srcOrd="1" destOrd="0" presId="urn:microsoft.com/office/officeart/2005/8/layout/hierarchy1"/>
    <dgm:cxn modelId="{A5474342-5AD1-4C74-A566-34CB5BDA5616}" type="presParOf" srcId="{26488D6B-7B33-4E78-9B72-AFA3D44E4E44}" destId="{BE926D57-878B-4B06-A2F0-BC238CCF816F}" srcOrd="2" destOrd="0" presId="urn:microsoft.com/office/officeart/2005/8/layout/hierarchy1"/>
    <dgm:cxn modelId="{416ADDFD-7B90-46EF-BC24-9DFF1F931F97}" type="presParOf" srcId="{26488D6B-7B33-4E78-9B72-AFA3D44E4E44}" destId="{B702236D-C293-4B6B-870F-9D6B6734F197}" srcOrd="3" destOrd="0" presId="urn:microsoft.com/office/officeart/2005/8/layout/hierarchy1"/>
    <dgm:cxn modelId="{19CB90A8-1B46-4504-9423-D82A138FE22A}" type="presParOf" srcId="{B702236D-C293-4B6B-870F-9D6B6734F197}" destId="{FEC1DED4-6DF9-4ED0-88C7-7211EF8FB54B}" srcOrd="0" destOrd="0" presId="urn:microsoft.com/office/officeart/2005/8/layout/hierarchy1"/>
    <dgm:cxn modelId="{AF21B6F5-5ADF-4CF5-ADF7-079015797447}" type="presParOf" srcId="{FEC1DED4-6DF9-4ED0-88C7-7211EF8FB54B}" destId="{777FD4C1-214F-4FFE-9591-F53E55018641}" srcOrd="0" destOrd="0" presId="urn:microsoft.com/office/officeart/2005/8/layout/hierarchy1"/>
    <dgm:cxn modelId="{450CAD6D-197A-4192-A449-12DEB1791C38}" type="presParOf" srcId="{FEC1DED4-6DF9-4ED0-88C7-7211EF8FB54B}" destId="{D6B5E8D1-2F27-4EF1-BC05-287848A45FDC}" srcOrd="1" destOrd="0" presId="urn:microsoft.com/office/officeart/2005/8/layout/hierarchy1"/>
    <dgm:cxn modelId="{4B348050-089F-48FD-BBE3-FA82E857466A}" type="presParOf" srcId="{B702236D-C293-4B6B-870F-9D6B6734F197}" destId="{639717BC-41DD-4825-A0C1-DD2BFAF714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F1E53-6B4B-400C-9060-BAC5A39C263C}" type="doc">
      <dgm:prSet loTypeId="urn:microsoft.com/office/officeart/2005/8/layout/radial6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59BC36-73EB-4FC5-A00C-5C7D2AFBD0C8}">
      <dgm:prSet phldrT="[Text]"/>
      <dgm:spPr/>
      <dgm:t>
        <a:bodyPr/>
        <a:lstStyle/>
        <a:p>
          <a:r>
            <a:rPr lang="en-US" dirty="0" smtClean="0"/>
            <a:t>XML Building Blocks</a:t>
          </a:r>
          <a:endParaRPr lang="en-US" dirty="0"/>
        </a:p>
      </dgm:t>
    </dgm:pt>
    <dgm:pt modelId="{91CA1BC0-0684-4771-B94F-C97720816EAA}" type="parTrans" cxnId="{9E36E706-3917-45FA-8363-98D4A7431CD3}">
      <dgm:prSet/>
      <dgm:spPr/>
      <dgm:t>
        <a:bodyPr/>
        <a:lstStyle/>
        <a:p>
          <a:endParaRPr lang="en-US"/>
        </a:p>
      </dgm:t>
    </dgm:pt>
    <dgm:pt modelId="{0B9A0495-1409-4F44-9245-63A3B913245E}" type="sibTrans" cxnId="{9E36E706-3917-45FA-8363-98D4A7431CD3}">
      <dgm:prSet/>
      <dgm:spPr/>
      <dgm:t>
        <a:bodyPr/>
        <a:lstStyle/>
        <a:p>
          <a:endParaRPr lang="en-US"/>
        </a:p>
      </dgm:t>
    </dgm:pt>
    <dgm:pt modelId="{89EA3551-9430-4A7B-9B1A-B9C403F0AF82}">
      <dgm:prSet phldrT="[Text]"/>
      <dgm:spPr/>
      <dgm:t>
        <a:bodyPr/>
        <a:lstStyle/>
        <a:p>
          <a:r>
            <a:rPr lang="en-US" b="1" dirty="0" smtClean="0"/>
            <a:t>Elements</a:t>
          </a:r>
          <a:endParaRPr lang="en-US" b="1" dirty="0"/>
        </a:p>
      </dgm:t>
    </dgm:pt>
    <dgm:pt modelId="{C03ACA72-6603-4552-AEAB-F509ED43F419}" type="parTrans" cxnId="{A468CEC6-A22D-4AD0-9562-D34DFCFA0D8D}">
      <dgm:prSet/>
      <dgm:spPr/>
      <dgm:t>
        <a:bodyPr/>
        <a:lstStyle/>
        <a:p>
          <a:endParaRPr lang="en-US"/>
        </a:p>
      </dgm:t>
    </dgm:pt>
    <dgm:pt modelId="{EB704A3E-FCC8-40F8-8067-D559B84F7467}" type="sibTrans" cxnId="{A468CEC6-A22D-4AD0-9562-D34DFCFA0D8D}">
      <dgm:prSet/>
      <dgm:spPr/>
      <dgm:t>
        <a:bodyPr/>
        <a:lstStyle/>
        <a:p>
          <a:endParaRPr lang="en-US"/>
        </a:p>
      </dgm:t>
    </dgm:pt>
    <dgm:pt modelId="{5B5A0FA8-7B36-4DCA-807B-59264574DE3D}">
      <dgm:prSet phldrT="[Text]"/>
      <dgm:spPr/>
      <dgm:t>
        <a:bodyPr/>
        <a:lstStyle/>
        <a:p>
          <a:endParaRPr lang="en-US" dirty="0"/>
        </a:p>
      </dgm:t>
    </dgm:pt>
    <dgm:pt modelId="{304F310F-1188-4E57-A78B-E334348C8C83}" type="parTrans" cxnId="{795BC6C2-D038-46E9-90CF-50B34347A682}">
      <dgm:prSet/>
      <dgm:spPr/>
      <dgm:t>
        <a:bodyPr/>
        <a:lstStyle/>
        <a:p>
          <a:endParaRPr lang="en-US"/>
        </a:p>
      </dgm:t>
    </dgm:pt>
    <dgm:pt modelId="{81CA3A78-D59B-49B3-A32B-A32C99CC1C75}" type="sibTrans" cxnId="{795BC6C2-D038-46E9-90CF-50B34347A682}">
      <dgm:prSet/>
      <dgm:spPr/>
      <dgm:t>
        <a:bodyPr/>
        <a:lstStyle/>
        <a:p>
          <a:endParaRPr lang="en-US"/>
        </a:p>
      </dgm:t>
    </dgm:pt>
    <dgm:pt modelId="{DF31D04B-8FA1-451A-A07A-FA2E2EB688D6}">
      <dgm:prSet phldrT="[Text]"/>
      <dgm:spPr/>
      <dgm:t>
        <a:bodyPr/>
        <a:lstStyle/>
        <a:p>
          <a:r>
            <a:rPr lang="en-US" b="1" dirty="0" smtClean="0"/>
            <a:t>Attributes</a:t>
          </a:r>
          <a:endParaRPr lang="en-US" b="1" dirty="0"/>
        </a:p>
      </dgm:t>
    </dgm:pt>
    <dgm:pt modelId="{046F5EE2-D4A5-460C-85C3-3984C7FB6B15}" type="parTrans" cxnId="{5E945D3E-B320-44AC-AA93-D0E5BC3670B8}">
      <dgm:prSet/>
      <dgm:spPr/>
      <dgm:t>
        <a:bodyPr/>
        <a:lstStyle/>
        <a:p>
          <a:endParaRPr lang="en-US"/>
        </a:p>
      </dgm:t>
    </dgm:pt>
    <dgm:pt modelId="{7636AE90-BFB9-43A8-A97C-BFB0F663C028}" type="sibTrans" cxnId="{5E945D3E-B320-44AC-AA93-D0E5BC3670B8}">
      <dgm:prSet/>
      <dgm:spPr/>
      <dgm:t>
        <a:bodyPr/>
        <a:lstStyle/>
        <a:p>
          <a:endParaRPr lang="en-US"/>
        </a:p>
      </dgm:t>
    </dgm:pt>
    <dgm:pt modelId="{7E05A44E-2896-4155-B583-D509C71F45B7}">
      <dgm:prSet phldrT="[Text]"/>
      <dgm:spPr/>
      <dgm:t>
        <a:bodyPr/>
        <a:lstStyle/>
        <a:p>
          <a:r>
            <a:rPr lang="en-US" b="1" dirty="0" smtClean="0"/>
            <a:t>Entities</a:t>
          </a:r>
          <a:endParaRPr lang="en-US" b="1" dirty="0"/>
        </a:p>
      </dgm:t>
    </dgm:pt>
    <dgm:pt modelId="{84129936-FE51-4601-A6C4-708AC218C53F}" type="parTrans" cxnId="{ADBCE7B6-3349-49DB-A42E-6F7269B260A9}">
      <dgm:prSet/>
      <dgm:spPr/>
      <dgm:t>
        <a:bodyPr/>
        <a:lstStyle/>
        <a:p>
          <a:endParaRPr lang="en-US"/>
        </a:p>
      </dgm:t>
    </dgm:pt>
    <dgm:pt modelId="{8D921E03-E8E2-4D57-B524-94B8A66750F0}" type="sibTrans" cxnId="{ADBCE7B6-3349-49DB-A42E-6F7269B260A9}">
      <dgm:prSet/>
      <dgm:spPr/>
      <dgm:t>
        <a:bodyPr/>
        <a:lstStyle/>
        <a:p>
          <a:endParaRPr lang="en-US"/>
        </a:p>
      </dgm:t>
    </dgm:pt>
    <dgm:pt modelId="{2B01C8DC-9C19-4344-B016-926F3EC89B68}">
      <dgm:prSet phldrT="[Text]"/>
      <dgm:spPr/>
      <dgm:t>
        <a:bodyPr/>
        <a:lstStyle/>
        <a:p>
          <a:r>
            <a:rPr lang="en-US" b="1" dirty="0" smtClean="0"/>
            <a:t>PCDATA</a:t>
          </a:r>
          <a:endParaRPr lang="en-US" b="1" dirty="0"/>
        </a:p>
      </dgm:t>
    </dgm:pt>
    <dgm:pt modelId="{28950C94-20F6-4CBB-9B39-4BF1A940DD6E}" type="parTrans" cxnId="{5D803750-0ED8-415B-95A5-893D7604866A}">
      <dgm:prSet/>
      <dgm:spPr/>
      <dgm:t>
        <a:bodyPr/>
        <a:lstStyle/>
        <a:p>
          <a:endParaRPr lang="en-US"/>
        </a:p>
      </dgm:t>
    </dgm:pt>
    <dgm:pt modelId="{4C5873EA-7CB7-49E0-9E4B-19C8BEBB5ED5}" type="sibTrans" cxnId="{5D803750-0ED8-415B-95A5-893D7604866A}">
      <dgm:prSet/>
      <dgm:spPr/>
      <dgm:t>
        <a:bodyPr/>
        <a:lstStyle/>
        <a:p>
          <a:endParaRPr lang="en-US"/>
        </a:p>
      </dgm:t>
    </dgm:pt>
    <dgm:pt modelId="{38F77502-5EFF-44CB-AEDF-7AB2767B7E6C}">
      <dgm:prSet phldrT="[Text]"/>
      <dgm:spPr/>
      <dgm:t>
        <a:bodyPr/>
        <a:lstStyle/>
        <a:p>
          <a:r>
            <a:rPr lang="en-US" b="1" dirty="0" smtClean="0"/>
            <a:t>CDATA</a:t>
          </a:r>
          <a:endParaRPr lang="en-US" b="1" dirty="0"/>
        </a:p>
      </dgm:t>
    </dgm:pt>
    <dgm:pt modelId="{08ED359A-3A19-40EA-9790-2827691D4201}" type="parTrans" cxnId="{704DFD4C-54DC-4E75-BD61-CE782031820F}">
      <dgm:prSet/>
      <dgm:spPr/>
      <dgm:t>
        <a:bodyPr/>
        <a:lstStyle/>
        <a:p>
          <a:endParaRPr lang="en-US"/>
        </a:p>
      </dgm:t>
    </dgm:pt>
    <dgm:pt modelId="{CEA5C792-A412-48BD-A5B8-A61D3C5F92A6}" type="sibTrans" cxnId="{704DFD4C-54DC-4E75-BD61-CE782031820F}">
      <dgm:prSet/>
      <dgm:spPr/>
      <dgm:t>
        <a:bodyPr/>
        <a:lstStyle/>
        <a:p>
          <a:endParaRPr lang="en-US"/>
        </a:p>
      </dgm:t>
    </dgm:pt>
    <dgm:pt modelId="{D9D2AD0B-584E-4206-8763-4C4A759B21B5}" type="pres">
      <dgm:prSet presAssocID="{579F1E53-6B4B-400C-9060-BAC5A39C263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20A79A-71C7-4D22-8325-C3D001D1CFE5}" type="pres">
      <dgm:prSet presAssocID="{E159BC36-73EB-4FC5-A00C-5C7D2AFBD0C8}" presName="centerShape" presStyleLbl="node0" presStyleIdx="0" presStyleCnt="1"/>
      <dgm:spPr/>
      <dgm:t>
        <a:bodyPr/>
        <a:lstStyle/>
        <a:p>
          <a:endParaRPr lang="en-US"/>
        </a:p>
      </dgm:t>
    </dgm:pt>
    <dgm:pt modelId="{6F2A5505-1753-455E-B745-D9752F64532C}" type="pres">
      <dgm:prSet presAssocID="{89EA3551-9430-4A7B-9B1A-B9C403F0AF8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8106-8DE8-4CB5-84B8-069EDFD7C6AB}" type="pres">
      <dgm:prSet presAssocID="{89EA3551-9430-4A7B-9B1A-B9C403F0AF82}" presName="dummy" presStyleCnt="0"/>
      <dgm:spPr/>
    </dgm:pt>
    <dgm:pt modelId="{F08CE2AB-B565-40BE-A6CE-E9C68DA071C5}" type="pres">
      <dgm:prSet presAssocID="{EB704A3E-FCC8-40F8-8067-D559B84F746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4391CA9-AABF-4D7C-A1CF-E45329EB9EF8}" type="pres">
      <dgm:prSet presAssocID="{DF31D04B-8FA1-451A-A07A-FA2E2EB688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6117E-F71E-4470-B9EA-51BCAD9B5D3F}" type="pres">
      <dgm:prSet presAssocID="{DF31D04B-8FA1-451A-A07A-FA2E2EB688D6}" presName="dummy" presStyleCnt="0"/>
      <dgm:spPr/>
    </dgm:pt>
    <dgm:pt modelId="{7C6518F3-1943-4292-84A2-CC30BADC7911}" type="pres">
      <dgm:prSet presAssocID="{7636AE90-BFB9-43A8-A97C-BFB0F663C02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D8A1013-99D0-45F0-932E-45AA6DEA60C8}" type="pres">
      <dgm:prSet presAssocID="{7E05A44E-2896-4155-B583-D509C71F45B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CCD3-A828-49A8-A859-3D487A5B4E6B}" type="pres">
      <dgm:prSet presAssocID="{7E05A44E-2896-4155-B583-D509C71F45B7}" presName="dummy" presStyleCnt="0"/>
      <dgm:spPr/>
    </dgm:pt>
    <dgm:pt modelId="{610327D9-C044-432B-A226-90E0BF5A5B39}" type="pres">
      <dgm:prSet presAssocID="{8D921E03-E8E2-4D57-B524-94B8A66750F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1277DD8-ACFC-446C-954B-76BAE023ADAE}" type="pres">
      <dgm:prSet presAssocID="{2B01C8DC-9C19-4344-B016-926F3EC89B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8E35A-FF91-4004-B8CC-DC8838C6E9A3}" type="pres">
      <dgm:prSet presAssocID="{2B01C8DC-9C19-4344-B016-926F3EC89B68}" presName="dummy" presStyleCnt="0"/>
      <dgm:spPr/>
    </dgm:pt>
    <dgm:pt modelId="{152DBA9F-EB49-404D-9A69-5000BBFBC68A}" type="pres">
      <dgm:prSet presAssocID="{4C5873EA-7CB7-49E0-9E4B-19C8BEBB5ED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A195DFE-BBA1-45E8-BAC2-95232D015E78}" type="pres">
      <dgm:prSet presAssocID="{38F77502-5EFF-44CB-AEDF-7AB2767B7E6C}" presName="node" presStyleLbl="node1" presStyleIdx="4" presStyleCnt="5" custRadScaleRad="102789" custRadScaleInc="3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835FB-8701-494F-A968-1ACFD6E99067}" type="pres">
      <dgm:prSet presAssocID="{38F77502-5EFF-44CB-AEDF-7AB2767B7E6C}" presName="dummy" presStyleCnt="0"/>
      <dgm:spPr/>
    </dgm:pt>
    <dgm:pt modelId="{CA7E00F2-663F-4AA4-888B-3CF3D6DFE44F}" type="pres">
      <dgm:prSet presAssocID="{CEA5C792-A412-48BD-A5B8-A61D3C5F92A6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8B46054-FCC2-4173-8BB4-D1C0479CA4C9}" type="presOf" srcId="{89EA3551-9430-4A7B-9B1A-B9C403F0AF82}" destId="{6F2A5505-1753-455E-B745-D9752F64532C}" srcOrd="0" destOrd="0" presId="urn:microsoft.com/office/officeart/2005/8/layout/radial6"/>
    <dgm:cxn modelId="{9E36E706-3917-45FA-8363-98D4A7431CD3}" srcId="{579F1E53-6B4B-400C-9060-BAC5A39C263C}" destId="{E159BC36-73EB-4FC5-A00C-5C7D2AFBD0C8}" srcOrd="0" destOrd="0" parTransId="{91CA1BC0-0684-4771-B94F-C97720816EAA}" sibTransId="{0B9A0495-1409-4F44-9245-63A3B913245E}"/>
    <dgm:cxn modelId="{A468CEC6-A22D-4AD0-9562-D34DFCFA0D8D}" srcId="{E159BC36-73EB-4FC5-A00C-5C7D2AFBD0C8}" destId="{89EA3551-9430-4A7B-9B1A-B9C403F0AF82}" srcOrd="0" destOrd="0" parTransId="{C03ACA72-6603-4552-AEAB-F509ED43F419}" sibTransId="{EB704A3E-FCC8-40F8-8067-D559B84F7467}"/>
    <dgm:cxn modelId="{795BC6C2-D038-46E9-90CF-50B34347A682}" srcId="{579F1E53-6B4B-400C-9060-BAC5A39C263C}" destId="{5B5A0FA8-7B36-4DCA-807B-59264574DE3D}" srcOrd="1" destOrd="0" parTransId="{304F310F-1188-4E57-A78B-E334348C8C83}" sibTransId="{81CA3A78-D59B-49B3-A32B-A32C99CC1C75}"/>
    <dgm:cxn modelId="{893420C0-EABD-41FB-9844-D2B948172B5B}" type="presOf" srcId="{8D921E03-E8E2-4D57-B524-94B8A66750F0}" destId="{610327D9-C044-432B-A226-90E0BF5A5B39}" srcOrd="0" destOrd="0" presId="urn:microsoft.com/office/officeart/2005/8/layout/radial6"/>
    <dgm:cxn modelId="{704DFD4C-54DC-4E75-BD61-CE782031820F}" srcId="{E159BC36-73EB-4FC5-A00C-5C7D2AFBD0C8}" destId="{38F77502-5EFF-44CB-AEDF-7AB2767B7E6C}" srcOrd="4" destOrd="0" parTransId="{08ED359A-3A19-40EA-9790-2827691D4201}" sibTransId="{CEA5C792-A412-48BD-A5B8-A61D3C5F92A6}"/>
    <dgm:cxn modelId="{679C7FD4-E132-4EDB-87FD-D92F3367F441}" type="presOf" srcId="{E159BC36-73EB-4FC5-A00C-5C7D2AFBD0C8}" destId="{FE20A79A-71C7-4D22-8325-C3D001D1CFE5}" srcOrd="0" destOrd="0" presId="urn:microsoft.com/office/officeart/2005/8/layout/radial6"/>
    <dgm:cxn modelId="{5E945D3E-B320-44AC-AA93-D0E5BC3670B8}" srcId="{E159BC36-73EB-4FC5-A00C-5C7D2AFBD0C8}" destId="{DF31D04B-8FA1-451A-A07A-FA2E2EB688D6}" srcOrd="1" destOrd="0" parTransId="{046F5EE2-D4A5-460C-85C3-3984C7FB6B15}" sibTransId="{7636AE90-BFB9-43A8-A97C-BFB0F663C028}"/>
    <dgm:cxn modelId="{66E37BD8-1F24-4CAC-8817-19F4BD3A2DA8}" type="presOf" srcId="{DF31D04B-8FA1-451A-A07A-FA2E2EB688D6}" destId="{84391CA9-AABF-4D7C-A1CF-E45329EB9EF8}" srcOrd="0" destOrd="0" presId="urn:microsoft.com/office/officeart/2005/8/layout/radial6"/>
    <dgm:cxn modelId="{4536EF3C-9D15-4444-93E0-1303AE183670}" type="presOf" srcId="{2B01C8DC-9C19-4344-B016-926F3EC89B68}" destId="{41277DD8-ACFC-446C-954B-76BAE023ADAE}" srcOrd="0" destOrd="0" presId="urn:microsoft.com/office/officeart/2005/8/layout/radial6"/>
    <dgm:cxn modelId="{6EB79F90-B031-42B2-8E06-7C5AD160737A}" type="presOf" srcId="{4C5873EA-7CB7-49E0-9E4B-19C8BEBB5ED5}" destId="{152DBA9F-EB49-404D-9A69-5000BBFBC68A}" srcOrd="0" destOrd="0" presId="urn:microsoft.com/office/officeart/2005/8/layout/radial6"/>
    <dgm:cxn modelId="{62F96C9E-46B4-4250-96BB-99167F7E9ED0}" type="presOf" srcId="{38F77502-5EFF-44CB-AEDF-7AB2767B7E6C}" destId="{0A195DFE-BBA1-45E8-BAC2-95232D015E78}" srcOrd="0" destOrd="0" presId="urn:microsoft.com/office/officeart/2005/8/layout/radial6"/>
    <dgm:cxn modelId="{D948AD38-0CAF-49B2-BA82-706B746D629F}" type="presOf" srcId="{CEA5C792-A412-48BD-A5B8-A61D3C5F92A6}" destId="{CA7E00F2-663F-4AA4-888B-3CF3D6DFE44F}" srcOrd="0" destOrd="0" presId="urn:microsoft.com/office/officeart/2005/8/layout/radial6"/>
    <dgm:cxn modelId="{56D7EC18-C0C5-47E2-A818-93FE34D6AF86}" type="presOf" srcId="{579F1E53-6B4B-400C-9060-BAC5A39C263C}" destId="{D9D2AD0B-584E-4206-8763-4C4A759B21B5}" srcOrd="0" destOrd="0" presId="urn:microsoft.com/office/officeart/2005/8/layout/radial6"/>
    <dgm:cxn modelId="{DFE7E691-B94F-4957-B5C2-8D53F5614500}" type="presOf" srcId="{7E05A44E-2896-4155-B583-D509C71F45B7}" destId="{8D8A1013-99D0-45F0-932E-45AA6DEA60C8}" srcOrd="0" destOrd="0" presId="urn:microsoft.com/office/officeart/2005/8/layout/radial6"/>
    <dgm:cxn modelId="{ADBCE7B6-3349-49DB-A42E-6F7269B260A9}" srcId="{E159BC36-73EB-4FC5-A00C-5C7D2AFBD0C8}" destId="{7E05A44E-2896-4155-B583-D509C71F45B7}" srcOrd="2" destOrd="0" parTransId="{84129936-FE51-4601-A6C4-708AC218C53F}" sibTransId="{8D921E03-E8E2-4D57-B524-94B8A66750F0}"/>
    <dgm:cxn modelId="{46CE5CAA-2D9A-4C12-AD26-0873F707C70D}" type="presOf" srcId="{EB704A3E-FCC8-40F8-8067-D559B84F7467}" destId="{F08CE2AB-B565-40BE-A6CE-E9C68DA071C5}" srcOrd="0" destOrd="0" presId="urn:microsoft.com/office/officeart/2005/8/layout/radial6"/>
    <dgm:cxn modelId="{5D803750-0ED8-415B-95A5-893D7604866A}" srcId="{E159BC36-73EB-4FC5-A00C-5C7D2AFBD0C8}" destId="{2B01C8DC-9C19-4344-B016-926F3EC89B68}" srcOrd="3" destOrd="0" parTransId="{28950C94-20F6-4CBB-9B39-4BF1A940DD6E}" sibTransId="{4C5873EA-7CB7-49E0-9E4B-19C8BEBB5ED5}"/>
    <dgm:cxn modelId="{F1C040D2-FB8F-4DDF-A006-79E336E80EF5}" type="presOf" srcId="{7636AE90-BFB9-43A8-A97C-BFB0F663C028}" destId="{7C6518F3-1943-4292-84A2-CC30BADC7911}" srcOrd="0" destOrd="0" presId="urn:microsoft.com/office/officeart/2005/8/layout/radial6"/>
    <dgm:cxn modelId="{0FCD1497-4E2C-462A-A6B4-0F79E1131FF8}" type="presParOf" srcId="{D9D2AD0B-584E-4206-8763-4C4A759B21B5}" destId="{FE20A79A-71C7-4D22-8325-C3D001D1CFE5}" srcOrd="0" destOrd="0" presId="urn:microsoft.com/office/officeart/2005/8/layout/radial6"/>
    <dgm:cxn modelId="{5180BC03-D60E-4D37-A9DD-10967B22E390}" type="presParOf" srcId="{D9D2AD0B-584E-4206-8763-4C4A759B21B5}" destId="{6F2A5505-1753-455E-B745-D9752F64532C}" srcOrd="1" destOrd="0" presId="urn:microsoft.com/office/officeart/2005/8/layout/radial6"/>
    <dgm:cxn modelId="{87F97AAF-0845-459D-BD38-E59943DC4F54}" type="presParOf" srcId="{D9D2AD0B-584E-4206-8763-4C4A759B21B5}" destId="{BE958106-8DE8-4CB5-84B8-069EDFD7C6AB}" srcOrd="2" destOrd="0" presId="urn:microsoft.com/office/officeart/2005/8/layout/radial6"/>
    <dgm:cxn modelId="{F835E39C-8177-420A-B055-381A86103320}" type="presParOf" srcId="{D9D2AD0B-584E-4206-8763-4C4A759B21B5}" destId="{F08CE2AB-B565-40BE-A6CE-E9C68DA071C5}" srcOrd="3" destOrd="0" presId="urn:microsoft.com/office/officeart/2005/8/layout/radial6"/>
    <dgm:cxn modelId="{BC6E99A8-E02B-4A87-B775-24FE5A86F09A}" type="presParOf" srcId="{D9D2AD0B-584E-4206-8763-4C4A759B21B5}" destId="{84391CA9-AABF-4D7C-A1CF-E45329EB9EF8}" srcOrd="4" destOrd="0" presId="urn:microsoft.com/office/officeart/2005/8/layout/radial6"/>
    <dgm:cxn modelId="{1E79B7C5-198B-4FEB-9CC8-134BCE8FC65F}" type="presParOf" srcId="{D9D2AD0B-584E-4206-8763-4C4A759B21B5}" destId="{79C6117E-F71E-4470-B9EA-51BCAD9B5D3F}" srcOrd="5" destOrd="0" presId="urn:microsoft.com/office/officeart/2005/8/layout/radial6"/>
    <dgm:cxn modelId="{52B20C9D-C632-48AF-9D1B-1565E948930A}" type="presParOf" srcId="{D9D2AD0B-584E-4206-8763-4C4A759B21B5}" destId="{7C6518F3-1943-4292-84A2-CC30BADC7911}" srcOrd="6" destOrd="0" presId="urn:microsoft.com/office/officeart/2005/8/layout/radial6"/>
    <dgm:cxn modelId="{CFEA0454-6D5D-43B9-B249-3802E46AFA2C}" type="presParOf" srcId="{D9D2AD0B-584E-4206-8763-4C4A759B21B5}" destId="{8D8A1013-99D0-45F0-932E-45AA6DEA60C8}" srcOrd="7" destOrd="0" presId="urn:microsoft.com/office/officeart/2005/8/layout/radial6"/>
    <dgm:cxn modelId="{75881779-1954-4369-A74D-E4AC436D4C01}" type="presParOf" srcId="{D9D2AD0B-584E-4206-8763-4C4A759B21B5}" destId="{D4A5CCD3-A828-49A8-A859-3D487A5B4E6B}" srcOrd="8" destOrd="0" presId="urn:microsoft.com/office/officeart/2005/8/layout/radial6"/>
    <dgm:cxn modelId="{9AFF5D69-1E45-4AEC-9F99-DCE8C9B1F55D}" type="presParOf" srcId="{D9D2AD0B-584E-4206-8763-4C4A759B21B5}" destId="{610327D9-C044-432B-A226-90E0BF5A5B39}" srcOrd="9" destOrd="0" presId="urn:microsoft.com/office/officeart/2005/8/layout/radial6"/>
    <dgm:cxn modelId="{C72A87A9-5ABD-4E65-8D79-E660A9EE28A9}" type="presParOf" srcId="{D9D2AD0B-584E-4206-8763-4C4A759B21B5}" destId="{41277DD8-ACFC-446C-954B-76BAE023ADAE}" srcOrd="10" destOrd="0" presId="urn:microsoft.com/office/officeart/2005/8/layout/radial6"/>
    <dgm:cxn modelId="{338F083B-B755-4C9C-B580-C0B4456BF70A}" type="presParOf" srcId="{D9D2AD0B-584E-4206-8763-4C4A759B21B5}" destId="{F878E35A-FF91-4004-B8CC-DC8838C6E9A3}" srcOrd="11" destOrd="0" presId="urn:microsoft.com/office/officeart/2005/8/layout/radial6"/>
    <dgm:cxn modelId="{E604A68E-4960-4F22-990C-8F1D2C42FB46}" type="presParOf" srcId="{D9D2AD0B-584E-4206-8763-4C4A759B21B5}" destId="{152DBA9F-EB49-404D-9A69-5000BBFBC68A}" srcOrd="12" destOrd="0" presId="urn:microsoft.com/office/officeart/2005/8/layout/radial6"/>
    <dgm:cxn modelId="{18AF3BD3-25BD-496B-AE1D-9377A4320F08}" type="presParOf" srcId="{D9D2AD0B-584E-4206-8763-4C4A759B21B5}" destId="{0A195DFE-BBA1-45E8-BAC2-95232D015E78}" srcOrd="13" destOrd="0" presId="urn:microsoft.com/office/officeart/2005/8/layout/radial6"/>
    <dgm:cxn modelId="{B6EBA88B-2730-4397-A639-28FA6AE30D46}" type="presParOf" srcId="{D9D2AD0B-584E-4206-8763-4C4A759B21B5}" destId="{8B7835FB-8701-494F-A968-1ACFD6E99067}" srcOrd="14" destOrd="0" presId="urn:microsoft.com/office/officeart/2005/8/layout/radial6"/>
    <dgm:cxn modelId="{AAB1443A-B3B9-482F-96A3-DC84218FA695}" type="presParOf" srcId="{D9D2AD0B-584E-4206-8763-4C4A759B21B5}" destId="{CA7E00F2-663F-4AA4-888B-3CF3D6DFE44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26D57-878B-4B06-A2F0-BC238CCF816F}">
      <dsp:nvSpPr>
        <dsp:cNvPr id="0" name=""/>
        <dsp:cNvSpPr/>
      </dsp:nvSpPr>
      <dsp:spPr>
        <a:xfrm>
          <a:off x="4085451" y="1725030"/>
          <a:ext cx="1658712" cy="789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950"/>
              </a:lnTo>
              <a:lnTo>
                <a:pt x="1658712" y="537950"/>
              </a:lnTo>
              <a:lnTo>
                <a:pt x="1658712" y="789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BFA4-DA93-4281-B3F3-4E5D379DCB87}">
      <dsp:nvSpPr>
        <dsp:cNvPr id="0" name=""/>
        <dsp:cNvSpPr/>
      </dsp:nvSpPr>
      <dsp:spPr>
        <a:xfrm>
          <a:off x="2426738" y="1725030"/>
          <a:ext cx="1658712" cy="789396"/>
        </a:xfrm>
        <a:custGeom>
          <a:avLst/>
          <a:gdLst/>
          <a:ahLst/>
          <a:cxnLst/>
          <a:rect l="0" t="0" r="0" b="0"/>
          <a:pathLst>
            <a:path>
              <a:moveTo>
                <a:pt x="1658712" y="0"/>
              </a:moveTo>
              <a:lnTo>
                <a:pt x="1658712" y="537950"/>
              </a:lnTo>
              <a:lnTo>
                <a:pt x="0" y="537950"/>
              </a:lnTo>
              <a:lnTo>
                <a:pt x="0" y="789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189FC-B131-4737-AD84-6CF2562519C4}">
      <dsp:nvSpPr>
        <dsp:cNvPr id="0" name=""/>
        <dsp:cNvSpPr/>
      </dsp:nvSpPr>
      <dsp:spPr>
        <a:xfrm>
          <a:off x="2728323" y="1477"/>
          <a:ext cx="2714257" cy="17235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694BF71-76A4-4B98-A92F-75A28D736BA1}">
      <dsp:nvSpPr>
        <dsp:cNvPr id="0" name=""/>
        <dsp:cNvSpPr/>
      </dsp:nvSpPr>
      <dsp:spPr>
        <a:xfrm>
          <a:off x="3029907" y="287982"/>
          <a:ext cx="2714257" cy="17235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XML Schema</a:t>
          </a:r>
          <a:endParaRPr lang="en-US" sz="3200" kern="1200" dirty="0"/>
        </a:p>
      </dsp:txBody>
      <dsp:txXfrm>
        <a:off x="3080388" y="338463"/>
        <a:ext cx="2613295" cy="1622591"/>
      </dsp:txXfrm>
    </dsp:sp>
    <dsp:sp modelId="{2B1411F7-24BE-4009-9875-E0C9B5104122}">
      <dsp:nvSpPr>
        <dsp:cNvPr id="0" name=""/>
        <dsp:cNvSpPr/>
      </dsp:nvSpPr>
      <dsp:spPr>
        <a:xfrm>
          <a:off x="1069610" y="2514427"/>
          <a:ext cx="2714257" cy="17235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15DE719-44F9-479A-9F46-5A9EF195B9A1}">
      <dsp:nvSpPr>
        <dsp:cNvPr id="0" name=""/>
        <dsp:cNvSpPr/>
      </dsp:nvSpPr>
      <dsp:spPr>
        <a:xfrm>
          <a:off x="1371194" y="2800932"/>
          <a:ext cx="2714257" cy="17235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DTD</a:t>
          </a:r>
          <a:endParaRPr lang="en-US" sz="3200" kern="1200" dirty="0"/>
        </a:p>
      </dsp:txBody>
      <dsp:txXfrm>
        <a:off x="1421675" y="2851413"/>
        <a:ext cx="2613295" cy="1622591"/>
      </dsp:txXfrm>
    </dsp:sp>
    <dsp:sp modelId="{777FD4C1-214F-4FFE-9591-F53E55018641}">
      <dsp:nvSpPr>
        <dsp:cNvPr id="0" name=""/>
        <dsp:cNvSpPr/>
      </dsp:nvSpPr>
      <dsp:spPr>
        <a:xfrm>
          <a:off x="4387036" y="2514427"/>
          <a:ext cx="2714257" cy="17235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6B5E8D1-2F27-4EF1-BC05-287848A45FDC}">
      <dsp:nvSpPr>
        <dsp:cNvPr id="0" name=""/>
        <dsp:cNvSpPr/>
      </dsp:nvSpPr>
      <dsp:spPr>
        <a:xfrm>
          <a:off x="4688620" y="2800932"/>
          <a:ext cx="2714257" cy="17235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XSD</a:t>
          </a:r>
          <a:endParaRPr lang="en-US" sz="3200" kern="1200" dirty="0"/>
        </a:p>
      </dsp:txBody>
      <dsp:txXfrm>
        <a:off x="4739101" y="2851413"/>
        <a:ext cx="2613295" cy="1622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E00F2-663F-4AA4-888B-3CF3D6DFE44F}">
      <dsp:nvSpPr>
        <dsp:cNvPr id="0" name=""/>
        <dsp:cNvSpPr/>
      </dsp:nvSpPr>
      <dsp:spPr>
        <a:xfrm>
          <a:off x="2354411" y="630083"/>
          <a:ext cx="4207025" cy="4207025"/>
        </a:xfrm>
        <a:prstGeom prst="blockArc">
          <a:avLst>
            <a:gd name="adj1" fmla="val 11959385"/>
            <a:gd name="adj2" fmla="val 16300944"/>
            <a:gd name="adj3" fmla="val 4641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2DBA9F-EB49-404D-9A69-5000BBFBC68A}">
      <dsp:nvSpPr>
        <dsp:cNvPr id="0" name=""/>
        <dsp:cNvSpPr/>
      </dsp:nvSpPr>
      <dsp:spPr>
        <a:xfrm>
          <a:off x="2365852" y="596529"/>
          <a:ext cx="4207025" cy="4207025"/>
        </a:xfrm>
        <a:prstGeom prst="blockArc">
          <a:avLst>
            <a:gd name="adj1" fmla="val 7459950"/>
            <a:gd name="adj2" fmla="val 11900071"/>
            <a:gd name="adj3" fmla="val 4641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327D9-C044-432B-A226-90E0BF5A5B39}">
      <dsp:nvSpPr>
        <dsp:cNvPr id="0" name=""/>
        <dsp:cNvSpPr/>
      </dsp:nvSpPr>
      <dsp:spPr>
        <a:xfrm>
          <a:off x="2414735" y="630969"/>
          <a:ext cx="4207025" cy="4207025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518F3-1943-4292-84A2-CC30BADC7911}">
      <dsp:nvSpPr>
        <dsp:cNvPr id="0" name=""/>
        <dsp:cNvSpPr/>
      </dsp:nvSpPr>
      <dsp:spPr>
        <a:xfrm>
          <a:off x="2414735" y="630969"/>
          <a:ext cx="4207025" cy="4207025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8CE2AB-B565-40BE-A6CE-E9C68DA071C5}">
      <dsp:nvSpPr>
        <dsp:cNvPr id="0" name=""/>
        <dsp:cNvSpPr/>
      </dsp:nvSpPr>
      <dsp:spPr>
        <a:xfrm>
          <a:off x="2414735" y="630969"/>
          <a:ext cx="4207025" cy="4207025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0A79A-71C7-4D22-8325-C3D001D1CFE5}">
      <dsp:nvSpPr>
        <dsp:cNvPr id="0" name=""/>
        <dsp:cNvSpPr/>
      </dsp:nvSpPr>
      <dsp:spPr>
        <a:xfrm>
          <a:off x="3549736" y="1765971"/>
          <a:ext cx="1937022" cy="19370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XML Building Blocks</a:t>
          </a:r>
          <a:endParaRPr lang="en-US" sz="3000" kern="1200" dirty="0"/>
        </a:p>
      </dsp:txBody>
      <dsp:txXfrm>
        <a:off x="3833406" y="2049641"/>
        <a:ext cx="1369682" cy="1369682"/>
      </dsp:txXfrm>
    </dsp:sp>
    <dsp:sp modelId="{6F2A5505-1753-455E-B745-D9752F64532C}">
      <dsp:nvSpPr>
        <dsp:cNvPr id="0" name=""/>
        <dsp:cNvSpPr/>
      </dsp:nvSpPr>
      <dsp:spPr>
        <a:xfrm>
          <a:off x="3840290" y="1824"/>
          <a:ext cx="1355915" cy="13559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Elements</a:t>
          </a:r>
          <a:endParaRPr lang="en-US" sz="1700" b="1" kern="1200" dirty="0"/>
        </a:p>
      </dsp:txBody>
      <dsp:txXfrm>
        <a:off x="4038859" y="200393"/>
        <a:ext cx="958777" cy="958777"/>
      </dsp:txXfrm>
    </dsp:sp>
    <dsp:sp modelId="{84391CA9-AABF-4D7C-A1CF-E45329EB9EF8}">
      <dsp:nvSpPr>
        <dsp:cNvPr id="0" name=""/>
        <dsp:cNvSpPr/>
      </dsp:nvSpPr>
      <dsp:spPr>
        <a:xfrm>
          <a:off x="5794425" y="1421587"/>
          <a:ext cx="1355915" cy="1355915"/>
        </a:xfrm>
        <a:prstGeom prst="ellipse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Attributes</a:t>
          </a:r>
          <a:endParaRPr lang="en-US" sz="1700" b="1" kern="1200" dirty="0"/>
        </a:p>
      </dsp:txBody>
      <dsp:txXfrm>
        <a:off x="5992994" y="1620156"/>
        <a:ext cx="958777" cy="958777"/>
      </dsp:txXfrm>
    </dsp:sp>
    <dsp:sp modelId="{8D8A1013-99D0-45F0-932E-45AA6DEA60C8}">
      <dsp:nvSpPr>
        <dsp:cNvPr id="0" name=""/>
        <dsp:cNvSpPr/>
      </dsp:nvSpPr>
      <dsp:spPr>
        <a:xfrm>
          <a:off x="5048012" y="3718811"/>
          <a:ext cx="1355915" cy="1355915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Entities</a:t>
          </a:r>
          <a:endParaRPr lang="en-US" sz="1700" b="1" kern="1200" dirty="0"/>
        </a:p>
      </dsp:txBody>
      <dsp:txXfrm>
        <a:off x="5246581" y="3917380"/>
        <a:ext cx="958777" cy="958777"/>
      </dsp:txXfrm>
    </dsp:sp>
    <dsp:sp modelId="{41277DD8-ACFC-446C-954B-76BAE023ADAE}">
      <dsp:nvSpPr>
        <dsp:cNvPr id="0" name=""/>
        <dsp:cNvSpPr/>
      </dsp:nvSpPr>
      <dsp:spPr>
        <a:xfrm>
          <a:off x="2632567" y="3718811"/>
          <a:ext cx="1355915" cy="1355915"/>
        </a:xfrm>
        <a:prstGeom prst="ellipse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PCDATA</a:t>
          </a:r>
          <a:endParaRPr lang="en-US" sz="1700" b="1" kern="1200" dirty="0"/>
        </a:p>
      </dsp:txBody>
      <dsp:txXfrm>
        <a:off x="2831136" y="3917380"/>
        <a:ext cx="958777" cy="958777"/>
      </dsp:txXfrm>
    </dsp:sp>
    <dsp:sp modelId="{0A195DFE-BBA1-45E8-BAC2-95232D015E78}">
      <dsp:nvSpPr>
        <dsp:cNvPr id="0" name=""/>
        <dsp:cNvSpPr/>
      </dsp:nvSpPr>
      <dsp:spPr>
        <a:xfrm>
          <a:off x="1841012" y="1375749"/>
          <a:ext cx="1355915" cy="1355915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CDATA</a:t>
          </a:r>
          <a:endParaRPr lang="en-US" sz="1700" b="1" kern="1200" dirty="0"/>
        </a:p>
      </dsp:txBody>
      <dsp:txXfrm>
        <a:off x="2039581" y="1574318"/>
        <a:ext cx="958777" cy="958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886E3-E5D1-474A-B0EB-9B748FF49D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DD95-143C-48BB-8AB8-4608DBC7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B1C2-C999-418C-94B1-BAA652EDA5D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NMToken</a:t>
            </a:r>
            <a:r>
              <a:rPr lang="en-US" dirty="0" smtClean="0"/>
              <a:t>: The value of attribute must only contain</a:t>
            </a:r>
            <a:r>
              <a:rPr lang="en-US" baseline="0" dirty="0" smtClean="0"/>
              <a:t> digits, letters, underscores and they must begin with letter or underscore. They can’t contain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B1C2-C999-418C-94B1-BAA652EDA5D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0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entity has three parts: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ampersand (&amp;)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entity name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semicolon (;).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-Check it on the browser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262C-A9A7-42FE-8D37-60B06B23A11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2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3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58EB-0CB0-4BCD-8D3B-12769F0788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2DAE-2760-4342-BB08-820EB7B222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XML &amp; Allied Technologies</a:t>
            </a:r>
            <a:br>
              <a:rPr lang="en-GB" dirty="0" smtClean="0"/>
            </a:br>
            <a:r>
              <a:rPr lang="en-GB" smtClean="0"/>
              <a:t>Lecture </a:t>
            </a:r>
            <a:r>
              <a:rPr lang="en-GB" smtClean="0"/>
              <a:t>2: </a:t>
            </a:r>
            <a:r>
              <a:rPr lang="en-GB" dirty="0" smtClean="0"/>
              <a:t>XML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Eng. Marwa Abdel Hamid</a:t>
            </a:r>
          </a:p>
        </p:txBody>
      </p:sp>
    </p:spTree>
    <p:extLst>
      <p:ext uri="{BB962C8B-B14F-4D97-AF65-F5344CB8AC3E}">
        <p14:creationId xmlns:p14="http://schemas.microsoft.com/office/powerpoint/2010/main" val="16461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GB" sz="2000" dirty="0" smtClean="0"/>
              <a:t>DTD is used to define the structure of an XML document.</a:t>
            </a:r>
          </a:p>
          <a:p>
            <a:pPr>
              <a:lnSpc>
                <a:spcPct val="220000"/>
              </a:lnSpc>
            </a:pPr>
            <a:r>
              <a:rPr lang="en-US" sz="2000" dirty="0" smtClean="0"/>
              <a:t>It defines:</a:t>
            </a:r>
          </a:p>
          <a:p>
            <a:pPr lvl="1">
              <a:lnSpc>
                <a:spcPct val="220000"/>
              </a:lnSpc>
              <a:buBlip>
                <a:blip r:embed="rId2"/>
              </a:buBlip>
            </a:pPr>
            <a:r>
              <a:rPr lang="en-US" sz="2000" dirty="0" smtClean="0"/>
              <a:t>The elements that can or must appear</a:t>
            </a:r>
          </a:p>
          <a:p>
            <a:pPr lvl="1">
              <a:lnSpc>
                <a:spcPct val="220000"/>
              </a:lnSpc>
              <a:buBlip>
                <a:blip r:embed="rId2"/>
              </a:buBlip>
            </a:pPr>
            <a:r>
              <a:rPr lang="en-US" sz="2000" dirty="0" smtClean="0"/>
              <a:t>How often the elements can appear</a:t>
            </a:r>
          </a:p>
          <a:p>
            <a:pPr lvl="1">
              <a:lnSpc>
                <a:spcPct val="220000"/>
              </a:lnSpc>
              <a:buBlip>
                <a:blip r:embed="rId2"/>
              </a:buBlip>
            </a:pPr>
            <a:r>
              <a:rPr lang="en-US" sz="2000" dirty="0" smtClean="0"/>
              <a:t>How the elements can be nested</a:t>
            </a:r>
          </a:p>
          <a:p>
            <a:pPr lvl="1">
              <a:lnSpc>
                <a:spcPct val="220000"/>
              </a:lnSpc>
              <a:buBlip>
                <a:blip r:embed="rId2"/>
              </a:buBlip>
            </a:pPr>
            <a:r>
              <a:rPr lang="en-US" sz="2000" dirty="0" smtClean="0"/>
              <a:t>Allowable, required and default attributes.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5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 Definition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/>
              <a:t>DTD Can be categorized as: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– </a:t>
            </a:r>
            <a:r>
              <a:rPr lang="en-US" sz="2400" b="1" dirty="0" smtClean="0"/>
              <a:t>Internal DTD (inline DTD):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	• Declarations inside document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	• Visible only within document in which it resides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– </a:t>
            </a:r>
            <a:r>
              <a:rPr lang="en-US" sz="2400" b="1" dirty="0" smtClean="0"/>
              <a:t>External DTD: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	• Declarations outside document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	• Exist in different file with 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dtd</a:t>
            </a:r>
            <a:r>
              <a:rPr lang="en-US" sz="2400" b="1" dirty="0" smtClean="0"/>
              <a:t> 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61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GB" dirty="0" smtClean="0"/>
              <a:t>Example of inline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329642" cy="47688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None/>
            </a:pPr>
            <a:r>
              <a:rPr lang="en-GB" sz="1600" dirty="0" smtClean="0"/>
              <a:t>&lt;?xml version=</a:t>
            </a:r>
            <a:r>
              <a:rPr lang="ar-EG" sz="1600" dirty="0" smtClean="0"/>
              <a:t>”</a:t>
            </a:r>
            <a:r>
              <a:rPr lang="en-US" sz="1600" dirty="0" smtClean="0"/>
              <a:t>1.0</a:t>
            </a:r>
            <a:r>
              <a:rPr lang="ar-EG" sz="1600" dirty="0" smtClean="0"/>
              <a:t>“</a:t>
            </a:r>
            <a:r>
              <a:rPr lang="en-US" sz="1600" dirty="0" smtClean="0"/>
              <a:t>?&gt;</a:t>
            </a:r>
          </a:p>
          <a:p>
            <a:pPr>
              <a:lnSpc>
                <a:spcPct val="200000"/>
              </a:lnSpc>
              <a:buNone/>
            </a:pPr>
            <a:endParaRPr lang="en-US" sz="1600" dirty="0" smtClean="0"/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&lt;!DOCTYPE </a:t>
            </a:r>
            <a:r>
              <a:rPr lang="en-US" sz="1600" dirty="0" smtClean="0">
                <a:solidFill>
                  <a:srgbClr val="FF0000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AB051D"/>
                </a:solidFill>
              </a:rPr>
              <a:t>[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	&lt;!ELEMENT book (title, author)&gt;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	&lt;!ELEMENT title (#PCDATA)&gt;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	&lt;!ELEMENT author (#PCDATA)&gt;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]</a:t>
            </a:r>
            <a:r>
              <a:rPr lang="en-US" sz="1600" dirty="0" smtClean="0"/>
              <a:t>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&lt;book&gt;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	&lt;title&gt;Introduction to XML&lt;/title&gt;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	&lt;author&gt;Ahmad </a:t>
            </a:r>
            <a:r>
              <a:rPr lang="en-US" sz="1600" dirty="0" err="1" smtClean="0"/>
              <a:t>Aly</a:t>
            </a:r>
            <a:r>
              <a:rPr lang="en-US" sz="1600" dirty="0" smtClean="0"/>
              <a:t>&lt;/author&gt;</a:t>
            </a:r>
          </a:p>
          <a:p>
            <a:pPr>
              <a:lnSpc>
                <a:spcPct val="200000"/>
              </a:lnSpc>
              <a:buNone/>
            </a:pPr>
            <a:r>
              <a:rPr lang="en-US" sz="1600" dirty="0" smtClean="0"/>
              <a:t>&lt;/book&gt;</a:t>
            </a:r>
          </a:p>
          <a:p>
            <a:pPr>
              <a:lnSpc>
                <a:spcPct val="200000"/>
              </a:lnSpc>
              <a:buNone/>
            </a:pPr>
            <a:endParaRPr lang="en-US" sz="1600" dirty="0" smtClean="0"/>
          </a:p>
          <a:p>
            <a:pPr>
              <a:lnSpc>
                <a:spcPct val="200000"/>
              </a:lnSpc>
              <a:buNone/>
            </a:pP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00166" y="1470526"/>
            <a:ext cx="1071570" cy="672590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0" rev="117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860" y="1142984"/>
            <a:ext cx="219810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Document element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60000">
            <a:off x="1855935" y="2428868"/>
            <a:ext cx="285752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357160" y="2786058"/>
            <a:ext cx="4214840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4810" y="2643182"/>
            <a:ext cx="235887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Start and end of DTD</a:t>
            </a:r>
          </a:p>
        </p:txBody>
      </p:sp>
    </p:spTree>
    <p:extLst>
      <p:ext uri="{BB962C8B-B14F-4D97-AF65-F5344CB8AC3E}">
        <p14:creationId xmlns:p14="http://schemas.microsoft.com/office/powerpoint/2010/main" val="41210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external DTD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428736"/>
            <a:ext cx="2971792" cy="225742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Book1.xml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&lt;?xml version = “1.0”?&gt;</a:t>
            </a:r>
          </a:p>
          <a:p>
            <a:pPr>
              <a:buNone/>
            </a:pPr>
            <a:r>
              <a:rPr lang="en-US" sz="1400" dirty="0" smtClean="0"/>
              <a:t>&lt;!DOCTYPE book SYSTEM “book.dtd”&gt;</a:t>
            </a:r>
          </a:p>
          <a:p>
            <a:pPr>
              <a:buNone/>
            </a:pPr>
            <a:r>
              <a:rPr lang="en-US" sz="1400" dirty="0" smtClean="0"/>
              <a:t>&lt;book&gt;</a:t>
            </a:r>
          </a:p>
          <a:p>
            <a:pPr>
              <a:buNone/>
            </a:pPr>
            <a:r>
              <a:rPr lang="en-US" sz="1400" dirty="0" smtClean="0"/>
              <a:t>	&lt;title&gt;DB&lt;/title&gt;</a:t>
            </a:r>
          </a:p>
          <a:p>
            <a:pPr>
              <a:buNone/>
            </a:pPr>
            <a:r>
              <a:rPr lang="en-US" sz="1400" dirty="0" smtClean="0"/>
              <a:t>	&lt;author&gt;Mohamed&lt;/author&gt;</a:t>
            </a:r>
          </a:p>
          <a:p>
            <a:pPr>
              <a:buNone/>
            </a:pPr>
            <a:r>
              <a:rPr lang="en-US" sz="1400" dirty="0" smtClean="0"/>
              <a:t>&lt;/book&gt;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1428736"/>
            <a:ext cx="4214842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      book.dtd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&lt;?xml version=“1.0”?&gt;</a:t>
            </a:r>
          </a:p>
          <a:p>
            <a:r>
              <a:rPr lang="en-US" dirty="0">
                <a:solidFill>
                  <a:prstClr val="black"/>
                </a:solidFill>
              </a:rPr>
              <a:t>&lt;!ELEMENT book (title, author)&gt;</a:t>
            </a:r>
          </a:p>
          <a:p>
            <a:r>
              <a:rPr lang="en-US" dirty="0">
                <a:solidFill>
                  <a:prstClr val="black"/>
                </a:solidFill>
              </a:rPr>
              <a:t>&lt;!ELEMENT title (#PCDATA)&gt;</a:t>
            </a:r>
          </a:p>
          <a:p>
            <a:r>
              <a:rPr lang="en-US" dirty="0">
                <a:solidFill>
                  <a:prstClr val="black"/>
                </a:solidFill>
              </a:rPr>
              <a:t>&lt;!ELEMENT author (#PCDATA)&gt;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00034" y="4143380"/>
            <a:ext cx="2971792" cy="22574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Book2.xml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&lt;?xml version = “1.0”?&gt;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&lt;!DOCTYPE book SYSTEM “book.dtd”&gt;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&lt;book&gt;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prstClr val="black"/>
                </a:solidFill>
              </a:rPr>
              <a:t>	&lt;author&gt;Mohamed&lt;/author&gt;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	&lt;title&gt;DB&lt;/title&gt;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GB" sz="1400" dirty="0">
                <a:solidFill>
                  <a:prstClr val="black"/>
                </a:solidFill>
              </a:rPr>
              <a:t>	&lt;publisher&gt;MS Press&lt;/publisher&gt;</a:t>
            </a:r>
            <a:endParaRPr lang="en-US" sz="14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&lt;/book&gt;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03234" y="3357562"/>
            <a:ext cx="1571636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471826" y="5272094"/>
            <a:ext cx="1243050" cy="142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9190" y="3786190"/>
            <a:ext cx="212218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Valid XML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4876" y="5143512"/>
            <a:ext cx="31432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Invalid XML document, Why??</a:t>
            </a:r>
          </a:p>
        </p:txBody>
      </p:sp>
    </p:spTree>
    <p:extLst>
      <p:ext uri="{BB962C8B-B14F-4D97-AF65-F5344CB8AC3E}">
        <p14:creationId xmlns:p14="http://schemas.microsoft.com/office/powerpoint/2010/main" val="31320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Arial" pitchFamily="34" charset="0"/>
              </a:rPr>
              <a:t>From DTD perspective all XML documents are made up by the following building blocks: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000784"/>
              </p:ext>
            </p:extLst>
          </p:nvPr>
        </p:nvGraphicFramePr>
        <p:xfrm>
          <a:off x="107504" y="1600200"/>
          <a:ext cx="903649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0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Building blocks of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  <a:cs typeface="Arial" pitchFamily="34" charset="0"/>
              </a:rPr>
              <a:t>Element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Elements are the </a:t>
            </a:r>
            <a:r>
              <a:rPr lang="en-US" b="1" dirty="0" smtClean="0">
                <a:latin typeface="+mj-lt"/>
                <a:cs typeface="Arial" pitchFamily="34" charset="0"/>
              </a:rPr>
              <a:t>main building blocks</a:t>
            </a:r>
            <a:r>
              <a:rPr lang="en-US" dirty="0" smtClean="0">
                <a:latin typeface="+mj-lt"/>
                <a:cs typeface="Arial" pitchFamily="34" charset="0"/>
              </a:rPr>
              <a:t> of XML documents.</a:t>
            </a:r>
          </a:p>
          <a:p>
            <a:r>
              <a:rPr lang="en-US" dirty="0" smtClean="0">
                <a:latin typeface="+mj-lt"/>
                <a:cs typeface="Arial" pitchFamily="34" charset="0"/>
              </a:rPr>
              <a:t>Attribute: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Attributes provide </a:t>
            </a:r>
            <a:r>
              <a:rPr lang="en-US" b="1" dirty="0" smtClean="0">
                <a:latin typeface="+mj-lt"/>
                <a:cs typeface="Arial" pitchFamily="34" charset="0"/>
              </a:rPr>
              <a:t>extra information about elements</a:t>
            </a:r>
            <a:r>
              <a:rPr lang="en-US" dirty="0" smtClean="0">
                <a:latin typeface="+mj-lt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+mj-lt"/>
                <a:cs typeface="Arial" pitchFamily="34" charset="0"/>
              </a:rPr>
              <a:t>Entity</a:t>
            </a:r>
          </a:p>
          <a:p>
            <a:pPr lvl="1"/>
            <a:r>
              <a:rPr lang="en-US" dirty="0" smtClean="0">
                <a:latin typeface="+mj-lt"/>
                <a:cs typeface="Arial" pitchFamily="34" charset="0"/>
              </a:rPr>
              <a:t>Some characters have a special meaning in XML, like the less than sign (&lt;) that defines the start of an XML tag. Use Entity to write those special characters in an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17660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+mj-lt"/>
                <a:cs typeface="Arial" pitchFamily="34" charset="0"/>
              </a:rPr>
              <a:t>PCDATA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PCDATA is text that will be parsed by a parser. The text will be examined by the parser for entities and markup.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Tags inside the text will be treated as markup and entities will be expanded.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latin typeface="+mj-lt"/>
                <a:cs typeface="Arial" pitchFamily="34" charset="0"/>
              </a:rPr>
              <a:t>CDATA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CDATA is text that will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</a:rPr>
              <a:t>NOT</a:t>
            </a:r>
            <a:r>
              <a:rPr lang="en-US" sz="2400" dirty="0">
                <a:latin typeface="+mj-lt"/>
                <a:cs typeface="Arial" pitchFamily="34" charset="0"/>
              </a:rPr>
              <a:t> be parsed by a parser. Tags inside the text will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</a:rPr>
              <a:t>NOT</a:t>
            </a:r>
            <a:r>
              <a:rPr lang="en-US" sz="2400" dirty="0">
                <a:latin typeface="+mj-lt"/>
                <a:cs typeface="Arial" pitchFamily="34" charset="0"/>
              </a:rPr>
              <a:t> be treated as markup and entities will not be expanded</a:t>
            </a:r>
            <a:r>
              <a:rPr lang="en-US" sz="2400" dirty="0" smtClean="0">
                <a:latin typeface="+mj-lt"/>
                <a:cs typeface="Arial" pitchFamily="34" charset="0"/>
              </a:rPr>
              <a:t>.</a:t>
            </a:r>
            <a:endParaRPr lang="en-US" sz="2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DTD-Element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0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329642" cy="46974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To declare element  in DTD: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&lt;!ELEMENT </a:t>
            </a:r>
            <a:r>
              <a:rPr lang="en-US" dirty="0" err="1" smtClean="0"/>
              <a:t>element_name</a:t>
            </a:r>
            <a:r>
              <a:rPr lang="en-US" dirty="0" smtClean="0"/>
              <a:t> (</a:t>
            </a:r>
            <a:r>
              <a:rPr lang="en-US" dirty="0" err="1" smtClean="0"/>
              <a:t>element_content</a:t>
            </a:r>
            <a:r>
              <a:rPr lang="en-US" dirty="0" smtClean="0"/>
              <a:t>)&gt;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3789871" y="3357562"/>
            <a:ext cx="235745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1" idx="0"/>
          </p:cNvCxnSpPr>
          <p:nvPr/>
        </p:nvCxnSpPr>
        <p:spPr>
          <a:xfrm rot="5400000">
            <a:off x="6090695" y="3833205"/>
            <a:ext cx="957210" cy="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76019" y="3357562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4214819"/>
            <a:ext cx="206902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Another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0966" y="4314774"/>
            <a:ext cx="5907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0399" y="4314774"/>
            <a:ext cx="85356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empty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8598" y="3357564"/>
            <a:ext cx="1432202" cy="892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0330" y="4258546"/>
            <a:ext cx="169277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Mixed content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DTD-Element : Content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  <a:cs typeface="Arial" pitchFamily="34" charset="0"/>
              </a:rPr>
              <a:t>Content Model part can take one of the following forms: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Sequence of Children elements. 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Parsed Character Data.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The Key word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EMPTY</a:t>
            </a: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Means this Element is an Empty Element with no content.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The Key word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ANY</a:t>
            </a: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Means that any content is allowed whether it was other nested elements or PCDATA or both.</a:t>
            </a:r>
          </a:p>
          <a:p>
            <a:pPr lvl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5"/>
            <a:ext cx="8229600" cy="1143000"/>
          </a:xfrm>
        </p:spPr>
        <p:txBody>
          <a:bodyPr/>
          <a:lstStyle/>
          <a:p>
            <a:r>
              <a:rPr lang="en-GB" dirty="0" smtClean="0"/>
              <a:t>XML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47688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2800" dirty="0" smtClean="0"/>
              <a:t>For an XML document to be exchanged between applications, it must be </a:t>
            </a:r>
            <a:r>
              <a:rPr lang="en-GB" sz="2800" b="1" i="1" dirty="0" smtClean="0">
                <a:solidFill>
                  <a:srgbClr val="FF0000"/>
                </a:solidFill>
              </a:rPr>
              <a:t>well-formed</a:t>
            </a:r>
            <a:r>
              <a:rPr lang="en-GB" sz="2800" dirty="0" smtClean="0"/>
              <a:t> and </a:t>
            </a:r>
            <a:r>
              <a:rPr lang="en-GB" sz="2800" b="1" i="1" dirty="0" smtClean="0">
                <a:solidFill>
                  <a:srgbClr val="FF0000"/>
                </a:solidFill>
              </a:rPr>
              <a:t>valid</a:t>
            </a:r>
            <a:r>
              <a:rPr lang="en-GB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GB" sz="2800" dirty="0" smtClean="0"/>
              <a:t>XML is valid if its vocabulary conforms to a set of requirements and restrictions.</a:t>
            </a:r>
          </a:p>
          <a:p>
            <a:pPr>
              <a:lnSpc>
                <a:spcPct val="200000"/>
              </a:lnSpc>
            </a:pPr>
            <a:r>
              <a:rPr lang="en-GB" sz="2800" dirty="0" smtClean="0"/>
              <a:t>A schema is used to validate XML document.</a:t>
            </a:r>
          </a:p>
        </p:txBody>
      </p:sp>
    </p:spTree>
    <p:extLst>
      <p:ext uri="{BB962C8B-B14F-4D97-AF65-F5344CB8AC3E}">
        <p14:creationId xmlns:p14="http://schemas.microsoft.com/office/powerpoint/2010/main" val="37845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DTD ELEMENT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Declaring element which is elements content with sequence (use ‘ , ’ separator).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Ex: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AB051D"/>
                </a:solidFill>
              </a:rPr>
              <a:t>&lt;!ELEMENT book (title, author, publisher)&gt;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3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DTD ELEMENT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Declare element which is elements content with choices between the elements (use ‘ | ‘ separator).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Ex: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 smtClean="0">
                <a:solidFill>
                  <a:srgbClr val="AB051D"/>
                </a:solidFill>
              </a:rPr>
              <a:t>		&lt;!ELEMENT Sport (football | baseball)&gt;</a:t>
            </a:r>
            <a:endParaRPr lang="en-US" sz="2800" dirty="0">
              <a:solidFill>
                <a:srgbClr val="AB05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ELEMENT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For declare occurrence of the element we use some indicators like: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– Plus sign (+) indicates one or more occurrences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	&lt;!ELEMENT Book ( chapters+ )&gt;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– Asterisk (*) indicates zero or more occurrences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	&lt;!ELEMENT library ( book* )&gt;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– Question mark (?) indicates zero or one occurrences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	&lt;!ELEMENT seat ( person? )&gt;</a:t>
            </a:r>
          </a:p>
        </p:txBody>
      </p:sp>
    </p:spTree>
    <p:extLst>
      <p:ext uri="{BB962C8B-B14F-4D97-AF65-F5344CB8AC3E}">
        <p14:creationId xmlns:p14="http://schemas.microsoft.com/office/powerpoint/2010/main" val="30205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DTD-Element : </a:t>
            </a:r>
            <a:br>
              <a:rPr lang="en-US" dirty="0" smtClean="0"/>
            </a:br>
            <a:r>
              <a:rPr lang="en-US" dirty="0" smtClean="0"/>
              <a:t>	Mixed content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Syntax:</a:t>
            </a:r>
          </a:p>
          <a:p>
            <a:pPr marL="365760" lvl="1" indent="0"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&lt;!ELEMENT  Element-name  	(#PCDATA|child1|child2|child3|…)* &gt;</a:t>
            </a:r>
          </a:p>
          <a:p>
            <a:r>
              <a:rPr lang="en-US" sz="3200" b="1" dirty="0" smtClean="0">
                <a:latin typeface="+mj-lt"/>
                <a:cs typeface="Arial" pitchFamily="34" charset="0"/>
              </a:rPr>
              <a:t>DTD:</a:t>
            </a:r>
          </a:p>
          <a:p>
            <a:pPr lvl="1">
              <a:buNone/>
            </a:pPr>
            <a:r>
              <a:rPr lang="en-US" dirty="0">
                <a:latin typeface="+mj-lt"/>
                <a:cs typeface="Arial" pitchFamily="34" charset="0"/>
              </a:rPr>
              <a:t>&lt;!ELEMENT p (#PCDATA | b)*&gt; </a:t>
            </a:r>
          </a:p>
          <a:p>
            <a:pPr lvl="1">
              <a:buNone/>
            </a:pPr>
            <a:r>
              <a:rPr lang="en-US" dirty="0">
                <a:latin typeface="+mj-lt"/>
                <a:cs typeface="Arial" pitchFamily="34" charset="0"/>
              </a:rPr>
              <a:t>&lt;!ELEMENT b (#PCDATA)&gt;</a:t>
            </a:r>
          </a:p>
          <a:p>
            <a:r>
              <a:rPr lang="en-US" sz="2800" b="1" dirty="0">
                <a:latin typeface="+mj-lt"/>
                <a:cs typeface="Arial" pitchFamily="34" charset="0"/>
              </a:rPr>
              <a:t>XML:</a:t>
            </a:r>
          </a:p>
          <a:p>
            <a:pPr lvl="1">
              <a:buNone/>
            </a:pPr>
            <a:r>
              <a:rPr lang="en-US" sz="3200" dirty="0">
                <a:latin typeface="+mj-lt"/>
                <a:cs typeface="Arial" pitchFamily="34" charset="0"/>
              </a:rPr>
              <a:t>	</a:t>
            </a:r>
            <a:r>
              <a:rPr lang="en-US" dirty="0">
                <a:latin typeface="+mj-lt"/>
                <a:cs typeface="Arial" pitchFamily="34" charset="0"/>
              </a:rPr>
              <a:t> &lt;p&gt;This is &lt;b&gt;bold&lt;/b&gt; text &lt;b&gt;bold 2&lt;/b&gt;   and another text &lt;/p</a:t>
            </a:r>
            <a:r>
              <a:rPr lang="en-US" dirty="0" smtClean="0">
                <a:latin typeface="+mj-lt"/>
                <a:cs typeface="Arial" pitchFamily="34" charset="0"/>
              </a:rPr>
              <a:t>&gt;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71800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DTD-Attributes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865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Attribute declaration: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&lt;!ATTLIST </a:t>
            </a:r>
            <a:r>
              <a:rPr lang="en-US" sz="2000" dirty="0" err="1" smtClean="0"/>
              <a:t>element_name</a:t>
            </a:r>
            <a:r>
              <a:rPr lang="en-US" sz="2000" dirty="0" smtClean="0"/>
              <a:t>  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attribute_name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attribute_type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attribute_behaviour</a:t>
            </a:r>
            <a:endParaRPr lang="en-US" sz="2000" dirty="0" smtClean="0"/>
          </a:p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		 </a:t>
            </a:r>
            <a:r>
              <a:rPr lang="en-US" sz="2000" dirty="0" err="1" smtClean="0"/>
              <a:t>attribute_name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attribute_type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attribute_behaviour</a:t>
            </a:r>
            <a:r>
              <a:rPr lang="en-US" sz="2000" dirty="0" smtClean="0"/>
              <a:t> 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		 </a:t>
            </a:r>
            <a:r>
              <a:rPr lang="en-US" sz="2000" dirty="0" err="1" smtClean="0"/>
              <a:t>attribute_name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attribute_type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attribute_behaviour</a:t>
            </a:r>
            <a:r>
              <a:rPr lang="en-US" sz="2000" dirty="0" smtClean="0"/>
              <a:t> 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		 </a:t>
            </a:r>
            <a:r>
              <a:rPr lang="en-US" sz="2000" dirty="0" err="1" smtClean="0"/>
              <a:t>attribute_name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attribute_type</a:t>
            </a:r>
            <a:r>
              <a:rPr lang="en-US" sz="2000" dirty="0" smtClean="0"/>
              <a:t>  </a:t>
            </a:r>
            <a:r>
              <a:rPr lang="en-US" sz="2000" dirty="0" err="1" smtClean="0"/>
              <a:t>attribute_behaviour</a:t>
            </a:r>
            <a:r>
              <a:rPr lang="en-US" sz="2000" dirty="0" smtClean="0"/>
              <a:t> 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5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58204" cy="521497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/>
              <a:t>Attribute Type: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CDATA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ID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IDREF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Enumerated values</a:t>
            </a:r>
          </a:p>
          <a:p>
            <a:pPr lvl="1">
              <a:lnSpc>
                <a:spcPct val="170000"/>
              </a:lnSpc>
            </a:pPr>
            <a:r>
              <a:rPr lang="en-GB" sz="1600" dirty="0" err="1" smtClean="0"/>
              <a:t>NMToken</a:t>
            </a:r>
            <a:r>
              <a:rPr lang="en-GB" sz="1600" dirty="0" smtClean="0"/>
              <a:t> (The value is a valid XML name)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Attribute Behavior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#REQUIRED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#IMPLIED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#FIXED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25837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sz="2800" b="1" dirty="0" smtClean="0"/>
              <a:t>#REQUIRED Behavior: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 smtClean="0"/>
              <a:t>	– Attribute must appear in element.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 smtClean="0"/>
              <a:t>	– Document is not valid if attribute is missing.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 smtClean="0"/>
              <a:t>Example:</a:t>
            </a:r>
          </a:p>
          <a:p>
            <a:pPr algn="ctr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AB051D"/>
                </a:solidFill>
              </a:rPr>
              <a:t>&lt;!ATTLIST  contact fax CDATA #REQIRED&gt;</a:t>
            </a:r>
          </a:p>
          <a:p>
            <a:pPr>
              <a:lnSpc>
                <a:spcPct val="200000"/>
              </a:lnSpc>
              <a:buNone/>
            </a:pPr>
            <a:endParaRPr lang="en-US" sz="2600" b="1" dirty="0" smtClean="0"/>
          </a:p>
          <a:p>
            <a:pPr>
              <a:lnSpc>
                <a:spcPct val="200000"/>
              </a:lnSpc>
              <a:buNone/>
            </a:pPr>
            <a:r>
              <a:rPr lang="en-US" sz="2600" b="1" dirty="0" smtClean="0"/>
              <a:t>&lt;contact fax=“334455”/&gt;	</a:t>
            </a:r>
            <a:r>
              <a:rPr lang="en-US" sz="2600" b="1" dirty="0" smtClean="0">
                <a:sym typeface="Wingdings" pitchFamily="2" charset="2"/>
              </a:rPr>
              <a:t>  Valid XML fragment</a:t>
            </a:r>
          </a:p>
          <a:p>
            <a:pPr>
              <a:lnSpc>
                <a:spcPct val="200000"/>
              </a:lnSpc>
              <a:buNone/>
            </a:pPr>
            <a:r>
              <a:rPr lang="en-US" sz="2600" b="1" dirty="0" smtClean="0"/>
              <a:t>&lt;contact/&gt;		</a:t>
            </a:r>
            <a:r>
              <a:rPr lang="en-US" sz="2600" b="1" dirty="0" smtClean="0">
                <a:sym typeface="Wingdings" pitchFamily="2" charset="2"/>
              </a:rPr>
              <a:t>  Invalid XML fragment</a:t>
            </a:r>
          </a:p>
        </p:txBody>
      </p:sp>
    </p:spTree>
    <p:extLst>
      <p:ext uri="{BB962C8B-B14F-4D97-AF65-F5344CB8AC3E}">
        <p14:creationId xmlns:p14="http://schemas.microsoft.com/office/powerpoint/2010/main" val="31066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 smtClean="0"/>
              <a:t>#IMPLIED Behavior: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– Attribute optional to appear in element.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– Document is valid if attribute is missing or appearing.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Example:</a:t>
            </a:r>
          </a:p>
          <a:p>
            <a:pPr algn="ctr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AB051D"/>
                </a:solidFill>
              </a:rPr>
              <a:t>&lt;!ATTLIST  contact fax CDATA #IMPLIED&gt;</a:t>
            </a:r>
          </a:p>
          <a:p>
            <a:pPr>
              <a:lnSpc>
                <a:spcPct val="200000"/>
              </a:lnSpc>
              <a:buNone/>
            </a:pPr>
            <a:endParaRPr lang="en-US" b="1" dirty="0" smtClean="0"/>
          </a:p>
          <a:p>
            <a:pPr>
              <a:lnSpc>
                <a:spcPct val="200000"/>
              </a:lnSpc>
              <a:buNone/>
            </a:pPr>
            <a:r>
              <a:rPr lang="en-US" b="1" dirty="0" smtClean="0"/>
              <a:t>&lt;contact fax=“334455”/&gt;		</a:t>
            </a:r>
            <a:r>
              <a:rPr lang="en-US" b="1" dirty="0" smtClean="0">
                <a:sym typeface="Wingdings" pitchFamily="2" charset="2"/>
              </a:rPr>
              <a:t>  Valid XML fragment</a:t>
            </a:r>
          </a:p>
          <a:p>
            <a:pPr>
              <a:lnSpc>
                <a:spcPct val="200000"/>
              </a:lnSpc>
              <a:buNone/>
            </a:pPr>
            <a:r>
              <a:rPr lang="en-US" b="1" dirty="0" smtClean="0"/>
              <a:t>&lt;contact/&gt;			</a:t>
            </a:r>
            <a:r>
              <a:rPr lang="en-US" b="1" dirty="0" smtClean="0">
                <a:sym typeface="Wingdings" pitchFamily="2" charset="2"/>
              </a:rPr>
              <a:t>  Valid XML fragment</a:t>
            </a:r>
            <a:r>
              <a:rPr lang="en-US" b="1" dirty="0" smtClean="0">
                <a:solidFill>
                  <a:srgbClr val="AB051D"/>
                </a:solidFill>
              </a:rPr>
              <a:t> </a:t>
            </a:r>
            <a:endParaRPr lang="en-US" b="1" dirty="0">
              <a:solidFill>
                <a:srgbClr val="AB05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#FIXED: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– They can appear in elements or not.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– It must take attribute value.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– Attribute value is constant.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Example:   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AB051D"/>
                </a:solidFill>
              </a:rPr>
              <a:t>&lt;!ATTLIST sender company CDATA #FIXED “MS"&gt;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&lt;sender company=“MS”/&gt;      </a:t>
            </a:r>
            <a:r>
              <a:rPr lang="en-US" sz="2400" b="1" dirty="0" smtClean="0">
                <a:sym typeface="Wingdings" pitchFamily="2" charset="2"/>
              </a:rPr>
              <a:t>  Valid XML fragment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sym typeface="Wingdings" pitchFamily="2" charset="2"/>
              </a:rPr>
              <a:t>&lt;sender/&gt;			   Valid XML fragment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&lt;sender company=“XY”/&gt;      </a:t>
            </a:r>
            <a:r>
              <a:rPr lang="en-US" sz="2400" b="1" dirty="0" smtClean="0">
                <a:sym typeface="Wingdings" pitchFamily="2" charset="2"/>
              </a:rPr>
              <a:t>  Invalid XML fragment</a:t>
            </a:r>
          </a:p>
          <a:p>
            <a:pPr>
              <a:lnSpc>
                <a:spcPct val="150000"/>
              </a:lnSpc>
              <a:buNone/>
            </a:pPr>
            <a:endParaRPr lang="en-US" sz="2400" b="1" dirty="0">
              <a:solidFill>
                <a:srgbClr val="AB05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XML Validation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 smtClean="0"/>
              <a:t>An XML document that you validate with a schema is called an </a:t>
            </a:r>
            <a:r>
              <a:rPr lang="en-GB" sz="2800" b="1" i="1" dirty="0" smtClean="0">
                <a:solidFill>
                  <a:srgbClr val="FF0000"/>
                </a:solidFill>
              </a:rPr>
              <a:t>instance document</a:t>
            </a:r>
            <a:r>
              <a:rPr lang="en-GB" sz="2800" dirty="0" smtClean="0"/>
              <a:t>.</a:t>
            </a:r>
            <a:endParaRPr lang="en-US" sz="2800" dirty="0" smtClean="0"/>
          </a:p>
          <a:p>
            <a:pPr algn="just">
              <a:lnSpc>
                <a:spcPct val="200000"/>
              </a:lnSpc>
            </a:pPr>
            <a:r>
              <a:rPr lang="en-US" sz="2800" dirty="0" smtClean="0"/>
              <a:t>If an instance document matches the schema definition, the instance document is said to be </a:t>
            </a:r>
            <a:r>
              <a:rPr lang="en-US" sz="2800" b="1" i="1" dirty="0" smtClean="0">
                <a:solidFill>
                  <a:srgbClr val="FF0000"/>
                </a:solidFill>
              </a:rPr>
              <a:t>valid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5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 smtClean="0"/>
              <a:t>Default value: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– It is as a default value If the attribute’s value is not present.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– It is a simple text value, enclosed in quotes.</a:t>
            </a:r>
          </a:p>
          <a:p>
            <a:pPr>
              <a:lnSpc>
                <a:spcPct val="200000"/>
              </a:lnSpc>
              <a:buNone/>
            </a:pPr>
            <a:r>
              <a:rPr lang="en-US" b="1" dirty="0" smtClean="0"/>
              <a:t>Ex:</a:t>
            </a:r>
          </a:p>
          <a:p>
            <a:pPr algn="ctr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AB051D"/>
                </a:solidFill>
              </a:rPr>
              <a:t>&lt;!ATTLIST sender company CDATA “MS"&gt;</a:t>
            </a:r>
            <a:endParaRPr lang="en-US" b="1" dirty="0">
              <a:solidFill>
                <a:srgbClr val="AB05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28604"/>
            <a:ext cx="8501122" cy="6215106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sz="2800" b="1" dirty="0" smtClean="0"/>
              <a:t>Attribute types:</a:t>
            </a:r>
          </a:p>
          <a:p>
            <a:pPr lvl="1">
              <a:lnSpc>
                <a:spcPct val="210000"/>
              </a:lnSpc>
            </a:pPr>
            <a:r>
              <a:rPr lang="en-US" sz="1800" dirty="0" smtClean="0"/>
              <a:t>Strings (</a:t>
            </a:r>
            <a:r>
              <a:rPr lang="en-US" sz="1800" b="1" dirty="0" smtClean="0"/>
              <a:t>CDATA)</a:t>
            </a:r>
          </a:p>
          <a:p>
            <a:pPr lvl="1">
              <a:lnSpc>
                <a:spcPct val="210000"/>
              </a:lnSpc>
              <a:buNone/>
            </a:pPr>
            <a:r>
              <a:rPr lang="en-US" sz="1800" b="1" dirty="0" smtClean="0"/>
              <a:t>		</a:t>
            </a:r>
            <a:r>
              <a:rPr lang="en-US" sz="1800" dirty="0" smtClean="0"/>
              <a:t>No constraints on attribute values</a:t>
            </a:r>
          </a:p>
          <a:p>
            <a:pPr lvl="1">
              <a:lnSpc>
                <a:spcPct val="210000"/>
              </a:lnSpc>
              <a:buNone/>
            </a:pPr>
            <a:r>
              <a:rPr lang="en-US" sz="1800" dirty="0" smtClean="0"/>
              <a:t>Ex: </a:t>
            </a:r>
            <a:r>
              <a:rPr lang="en-US" sz="1800" b="1" dirty="0" smtClean="0">
                <a:solidFill>
                  <a:srgbClr val="AB051D"/>
                </a:solidFill>
              </a:rPr>
              <a:t>&lt;!ATTLIST square width CDATA “0”&gt;</a:t>
            </a:r>
          </a:p>
          <a:p>
            <a:pPr lvl="1">
              <a:lnSpc>
                <a:spcPct val="210000"/>
              </a:lnSpc>
            </a:pPr>
            <a:r>
              <a:rPr lang="en-US" sz="1800" b="1" dirty="0" smtClean="0"/>
              <a:t>ID</a:t>
            </a:r>
          </a:p>
          <a:p>
            <a:pPr lvl="2">
              <a:lnSpc>
                <a:spcPct val="210000"/>
              </a:lnSpc>
            </a:pPr>
            <a:r>
              <a:rPr lang="en-US" sz="1800" dirty="0" smtClean="0"/>
              <a:t>The value is used to identify elements.</a:t>
            </a:r>
          </a:p>
          <a:p>
            <a:pPr lvl="2">
              <a:lnSpc>
                <a:spcPct val="210000"/>
              </a:lnSpc>
            </a:pPr>
            <a:r>
              <a:rPr lang="en-US" sz="1800" dirty="0" smtClean="0"/>
              <a:t>ID value must begin with a letter, underscore (_) or a colon (:)</a:t>
            </a:r>
          </a:p>
          <a:p>
            <a:pPr lvl="2">
              <a:lnSpc>
                <a:spcPct val="210000"/>
              </a:lnSpc>
            </a:pPr>
            <a:r>
              <a:rPr lang="en-US" sz="1800" dirty="0" smtClean="0"/>
              <a:t>ID value is unique per document.</a:t>
            </a:r>
          </a:p>
          <a:p>
            <a:pPr>
              <a:lnSpc>
                <a:spcPct val="210000"/>
              </a:lnSpc>
              <a:buNone/>
            </a:pPr>
            <a:r>
              <a:rPr lang="en-US" sz="2400" dirty="0" smtClean="0"/>
              <a:t>	Ex: </a:t>
            </a:r>
            <a:r>
              <a:rPr lang="en-US" sz="2400" b="1" dirty="0" smtClean="0">
                <a:solidFill>
                  <a:srgbClr val="AB051D"/>
                </a:solidFill>
              </a:rPr>
              <a:t>&lt;!ATTLIST p </a:t>
            </a:r>
            <a:r>
              <a:rPr lang="en-US" sz="2400" b="1" dirty="0" err="1" smtClean="0">
                <a:solidFill>
                  <a:srgbClr val="AB051D"/>
                </a:solidFill>
              </a:rPr>
              <a:t>PNumber</a:t>
            </a:r>
            <a:r>
              <a:rPr lang="en-US" sz="2400" b="1" dirty="0" smtClean="0">
                <a:solidFill>
                  <a:srgbClr val="AB051D"/>
                </a:solidFill>
              </a:rPr>
              <a:t> ID #REQUIRED&gt;</a:t>
            </a:r>
          </a:p>
        </p:txBody>
      </p:sp>
    </p:spTree>
    <p:extLst>
      <p:ext uri="{BB962C8B-B14F-4D97-AF65-F5344CB8AC3E}">
        <p14:creationId xmlns:p14="http://schemas.microsoft.com/office/powerpoint/2010/main" val="22297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0720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Attribute types (Cont’d):</a:t>
            </a:r>
          </a:p>
          <a:p>
            <a:pPr>
              <a:lnSpc>
                <a:spcPct val="200000"/>
              </a:lnSpc>
              <a:buNone/>
            </a:pPr>
            <a:r>
              <a:rPr lang="en-US" b="1" dirty="0" smtClean="0"/>
              <a:t>- IDREF</a:t>
            </a:r>
          </a:p>
          <a:p>
            <a:pPr lvl="1">
              <a:lnSpc>
                <a:spcPct val="200000"/>
              </a:lnSpc>
              <a:buFont typeface="Courier New" pitchFamily="49" charset="0"/>
              <a:buChar char="o"/>
            </a:pPr>
            <a:r>
              <a:rPr lang="en-US" dirty="0" smtClean="0"/>
              <a:t>Points to elements with </a:t>
            </a:r>
            <a:r>
              <a:rPr lang="en-US" b="1" dirty="0" smtClean="0"/>
              <a:t>ID attribute.</a:t>
            </a:r>
          </a:p>
          <a:p>
            <a:pPr lvl="1">
              <a:lnSpc>
                <a:spcPct val="200000"/>
              </a:lnSpc>
              <a:buFont typeface="Courier New" pitchFamily="49" charset="0"/>
              <a:buChar char="o"/>
            </a:pPr>
            <a:r>
              <a:rPr lang="en-US" b="1" dirty="0" smtClean="0"/>
              <a:t>IDREF </a:t>
            </a:r>
            <a:r>
              <a:rPr lang="en-US" dirty="0" smtClean="0"/>
              <a:t>hold the ID value of another element in the</a:t>
            </a:r>
            <a:r>
              <a:rPr lang="en-US" b="1" dirty="0" smtClean="0"/>
              <a:t> </a:t>
            </a:r>
            <a:r>
              <a:rPr lang="en-US" dirty="0" smtClean="0"/>
              <a:t>document.</a:t>
            </a:r>
            <a:endParaRPr lang="en-US" b="1" dirty="0" smtClean="0">
              <a:solidFill>
                <a:srgbClr val="AB05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DTD </a:t>
            </a:r>
            <a:r>
              <a:rPr lang="en-US" dirty="0" smtClean="0">
                <a:solidFill>
                  <a:srgbClr val="AB051D"/>
                </a:solidFill>
              </a:rPr>
              <a:t>Example</a:t>
            </a:r>
            <a:endParaRPr lang="en-US" dirty="0">
              <a:solidFill>
                <a:srgbClr val="AB051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&lt;?xml version =“1.0”?&gt;</a:t>
            </a:r>
          </a:p>
          <a:p>
            <a:pPr>
              <a:buNone/>
            </a:pPr>
            <a:r>
              <a:rPr lang="en-US" sz="2000" dirty="0" smtClean="0"/>
              <a:t>&lt;!DOCTYPE Document [</a:t>
            </a:r>
          </a:p>
          <a:p>
            <a:pPr>
              <a:buNone/>
            </a:pPr>
            <a:r>
              <a:rPr lang="en-US" sz="2000" dirty="0" smtClean="0"/>
              <a:t>	&lt;!ELEMENT Document (Person*)&gt;</a:t>
            </a:r>
          </a:p>
          <a:p>
            <a:pPr>
              <a:buNone/>
            </a:pPr>
            <a:r>
              <a:rPr lang="en-US" sz="2000" dirty="0" smtClean="0"/>
              <a:t>	&lt;!ELEMENT Person (#PCDATA)&gt;</a:t>
            </a:r>
          </a:p>
          <a:p>
            <a:pPr>
              <a:buNone/>
            </a:pPr>
            <a:r>
              <a:rPr lang="en-US" sz="2000" dirty="0" smtClean="0"/>
              <a:t>	&lt;!ATTLIST Person </a:t>
            </a:r>
            <a:r>
              <a:rPr lang="en-US" sz="2000" dirty="0" err="1" smtClean="0"/>
              <a:t>PNumber</a:t>
            </a:r>
            <a:r>
              <a:rPr lang="en-US" sz="2000" dirty="0" smtClean="0"/>
              <a:t> ID #REQUIRED&gt;</a:t>
            </a:r>
          </a:p>
          <a:p>
            <a:pPr>
              <a:buNone/>
            </a:pPr>
            <a:r>
              <a:rPr lang="en-US" sz="2000" dirty="0" smtClean="0"/>
              <a:t>	&lt;!ATTLIST Person Father IDREF #IMPLIED&gt;</a:t>
            </a:r>
          </a:p>
          <a:p>
            <a:pPr>
              <a:buNone/>
            </a:pPr>
            <a:r>
              <a:rPr lang="en-US" sz="2000" dirty="0" smtClean="0"/>
              <a:t>	&lt;!ATTLIST Person Mother IDREF #IMPLIED&gt;</a:t>
            </a:r>
          </a:p>
          <a:p>
            <a:pPr>
              <a:buNone/>
            </a:pPr>
            <a:r>
              <a:rPr lang="en-US" sz="2000" dirty="0" smtClean="0"/>
              <a:t>]&gt;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000" dirty="0" smtClean="0"/>
              <a:t>&lt;Document&gt;</a:t>
            </a:r>
          </a:p>
          <a:p>
            <a:pPr>
              <a:buNone/>
            </a:pPr>
            <a:r>
              <a:rPr lang="en-US" sz="2000" dirty="0" smtClean="0"/>
              <a:t>	&lt;Person </a:t>
            </a:r>
            <a:r>
              <a:rPr lang="en-US" sz="2000" dirty="0" err="1" smtClean="0"/>
              <a:t>PNumber</a:t>
            </a:r>
            <a:r>
              <a:rPr lang="en-US" sz="2000" dirty="0" smtClean="0"/>
              <a:t> =“a1”&gt;Susan&lt;/Person&gt;</a:t>
            </a:r>
          </a:p>
          <a:p>
            <a:pPr>
              <a:buNone/>
            </a:pPr>
            <a:r>
              <a:rPr lang="en-US" sz="2000" dirty="0" smtClean="0"/>
              <a:t>	&lt;Person </a:t>
            </a:r>
            <a:r>
              <a:rPr lang="en-US" sz="2000" dirty="0" err="1" smtClean="0"/>
              <a:t>PNumber</a:t>
            </a:r>
            <a:r>
              <a:rPr lang="en-US" sz="2000" dirty="0" smtClean="0"/>
              <a:t> =“a2”&gt;Jack&lt;/Person&gt;</a:t>
            </a:r>
          </a:p>
          <a:p>
            <a:pPr>
              <a:buNone/>
            </a:pPr>
            <a:r>
              <a:rPr lang="en-US" sz="2000" dirty="0" smtClean="0"/>
              <a:t>	&lt;Person </a:t>
            </a:r>
            <a:r>
              <a:rPr lang="en-US" sz="2000" dirty="0" err="1" smtClean="0"/>
              <a:t>PNumber</a:t>
            </a:r>
            <a:r>
              <a:rPr lang="en-US" sz="2000" dirty="0" smtClean="0"/>
              <a:t> =“a3” Mother=“a1” Father=“a2”&gt;Chelsea&lt;/Person&gt;</a:t>
            </a:r>
          </a:p>
          <a:p>
            <a:pPr>
              <a:buNone/>
            </a:pPr>
            <a:r>
              <a:rPr lang="en-US" sz="2000" dirty="0" smtClean="0"/>
              <a:t>	&lt;Person </a:t>
            </a:r>
            <a:r>
              <a:rPr lang="en-US" sz="2000" dirty="0" err="1" smtClean="0"/>
              <a:t>PNumber</a:t>
            </a:r>
            <a:r>
              <a:rPr lang="en-US" sz="2000" dirty="0" smtClean="0"/>
              <a:t> =“a4” Mother=“a1” Father=“a2”&gt;David&lt;/Person&gt;</a:t>
            </a:r>
          </a:p>
          <a:p>
            <a:pPr>
              <a:buNone/>
            </a:pPr>
            <a:r>
              <a:rPr lang="en-US" sz="2000" dirty="0" smtClean="0"/>
              <a:t>&lt;/Document&gt;</a:t>
            </a:r>
          </a:p>
        </p:txBody>
      </p:sp>
    </p:spTree>
    <p:extLst>
      <p:ext uri="{BB962C8B-B14F-4D97-AF65-F5344CB8AC3E}">
        <p14:creationId xmlns:p14="http://schemas.microsoft.com/office/powerpoint/2010/main" val="35124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ATTRIBUTES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Enumerated:</a:t>
            </a:r>
          </a:p>
          <a:p>
            <a:pPr>
              <a:buNone/>
            </a:pPr>
            <a:r>
              <a:rPr lang="en-US" dirty="0" smtClean="0"/>
              <a:t>– Declare list of possible values for attribute</a:t>
            </a:r>
          </a:p>
          <a:p>
            <a:pPr>
              <a:buNone/>
            </a:pPr>
            <a:r>
              <a:rPr lang="sv-SE" b="1" dirty="0" smtClean="0"/>
              <a:t>Ex:</a:t>
            </a:r>
          </a:p>
          <a:p>
            <a:pPr algn="ctr">
              <a:buNone/>
            </a:pPr>
            <a:r>
              <a:rPr lang="sv-SE" dirty="0" smtClean="0">
                <a:solidFill>
                  <a:srgbClr val="AB051D"/>
                </a:solidFill>
              </a:rPr>
              <a:t>&lt;!ATTLIST person gender ( M | F ) “F”&gt;</a:t>
            </a:r>
          </a:p>
          <a:p>
            <a:pPr algn="ctr">
              <a:buNone/>
            </a:pPr>
            <a:endParaRPr lang="sv-SE" dirty="0" smtClean="0">
              <a:solidFill>
                <a:srgbClr val="AB051D"/>
              </a:solidFill>
            </a:endParaRPr>
          </a:p>
          <a:p>
            <a:pPr>
              <a:buNone/>
            </a:pPr>
            <a:r>
              <a:rPr lang="en-US" dirty="0" smtClean="0"/>
              <a:t>• Attribute gender can have either value M or F</a:t>
            </a:r>
          </a:p>
          <a:p>
            <a:pPr>
              <a:buNone/>
            </a:pPr>
            <a:r>
              <a:rPr lang="en-US" dirty="0" smtClean="0"/>
              <a:t>• F is default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971800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DTD-Entities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662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DTD-Entities: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Entities are variables used to define shortcuts to standard text or special characters.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Entity references are references to entities.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Entities can be declared internal or external.</a:t>
            </a:r>
          </a:p>
        </p:txBody>
      </p:sp>
    </p:spTree>
    <p:extLst>
      <p:ext uri="{BB962C8B-B14F-4D97-AF65-F5344CB8AC3E}">
        <p14:creationId xmlns:p14="http://schemas.microsoft.com/office/powerpoint/2010/main" val="14235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Internal Entity Declaration: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100" b="1" dirty="0">
                <a:latin typeface="+mj-lt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&lt;!ENTITY </a:t>
            </a:r>
            <a:r>
              <a:rPr lang="en-US" dirty="0" err="1" smtClean="0">
                <a:latin typeface="+mj-lt"/>
                <a:cs typeface="Arial" pitchFamily="34" charset="0"/>
              </a:rPr>
              <a:t>entity</a:t>
            </a:r>
            <a:r>
              <a:rPr lang="en-US" dirty="0" smtClean="0">
                <a:latin typeface="+mj-lt"/>
                <a:cs typeface="Arial" pitchFamily="34" charset="0"/>
              </a:rPr>
              <a:t>-name "entity-value"&gt;</a:t>
            </a:r>
          </a:p>
          <a:p>
            <a:r>
              <a:rPr lang="en-US" b="1" dirty="0" smtClean="0">
                <a:latin typeface="+mj-lt"/>
                <a:cs typeface="Arial" pitchFamily="34" charset="0"/>
              </a:rPr>
              <a:t>DTD :</a:t>
            </a:r>
            <a:r>
              <a:rPr lang="en-US" dirty="0" smtClean="0">
                <a:latin typeface="+mj-lt"/>
                <a:cs typeface="Arial" pitchFamily="34" charset="0"/>
              </a:rPr>
              <a:t/>
            </a:r>
            <a:br>
              <a:rPr lang="en-US" dirty="0" smtClean="0">
                <a:latin typeface="+mj-lt"/>
                <a:cs typeface="Arial" pitchFamily="34" charset="0"/>
              </a:rPr>
            </a:br>
            <a:r>
              <a:rPr lang="en-US" dirty="0" smtClean="0">
                <a:latin typeface="+mj-lt"/>
                <a:cs typeface="Arial" pitchFamily="34" charset="0"/>
              </a:rPr>
              <a:t>	&lt;!ENTITY </a:t>
            </a:r>
            <a:r>
              <a:rPr lang="en-US" dirty="0" err="1" smtClean="0">
                <a:latin typeface="+mj-lt"/>
                <a:cs typeface="Arial" pitchFamily="34" charset="0"/>
              </a:rPr>
              <a:t>EB</a:t>
            </a:r>
            <a:r>
              <a:rPr lang="en-US" dirty="0" err="1">
                <a:latin typeface="+mj-lt"/>
                <a:cs typeface="Arial" pitchFamily="34" charset="0"/>
              </a:rPr>
              <a:t>C</a:t>
            </a:r>
            <a:r>
              <a:rPr lang="en-US" dirty="0" err="1" smtClean="0">
                <a:latin typeface="+mj-lt"/>
                <a:cs typeface="Arial" pitchFamily="34" charset="0"/>
              </a:rPr>
              <a:t>opyright</a:t>
            </a:r>
            <a:r>
              <a:rPr lang="en-US" dirty="0" smtClean="0">
                <a:latin typeface="+mj-lt"/>
                <a:cs typeface="Arial" pitchFamily="34" charset="0"/>
              </a:rPr>
              <a:t> “ Copyright © 2010-2011 E-business Department, Information Technology Institute. "&gt;</a:t>
            </a:r>
            <a:br>
              <a:rPr lang="en-US" dirty="0" smtClean="0">
                <a:latin typeface="+mj-lt"/>
                <a:cs typeface="Arial" pitchFamily="34" charset="0"/>
              </a:rPr>
            </a:br>
            <a:endParaRPr lang="en-US" dirty="0" smtClean="0">
              <a:latin typeface="+mj-lt"/>
              <a:cs typeface="Arial" pitchFamily="34" charset="0"/>
            </a:endParaRPr>
          </a:p>
          <a:p>
            <a:r>
              <a:rPr lang="en-US" b="1" dirty="0" smtClean="0">
                <a:latin typeface="+mj-lt"/>
                <a:cs typeface="Arial" pitchFamily="34" charset="0"/>
              </a:rPr>
              <a:t>XML :</a:t>
            </a:r>
          </a:p>
          <a:p>
            <a:pPr>
              <a:buNone/>
            </a:pPr>
            <a:r>
              <a:rPr lang="en-US" b="1" dirty="0" smtClean="0">
                <a:latin typeface="+mj-lt"/>
                <a:cs typeface="Arial" pitchFamily="34" charset="0"/>
              </a:rPr>
              <a:t>		</a:t>
            </a:r>
            <a:r>
              <a:rPr lang="en-US" dirty="0" smtClean="0">
                <a:latin typeface="+mj-lt"/>
                <a:cs typeface="Arial" pitchFamily="34" charset="0"/>
              </a:rPr>
              <a:t>&lt;course&gt; </a:t>
            </a:r>
            <a:r>
              <a:rPr lang="en-US" dirty="0">
                <a:latin typeface="+mj-lt"/>
                <a:cs typeface="Arial" pitchFamily="34" charset="0"/>
              </a:rPr>
              <a:t>XML and Allied Technologies &amp; </a:t>
            </a:r>
            <a:r>
              <a:rPr lang="en-US" dirty="0" err="1">
                <a:latin typeface="+mj-lt"/>
                <a:cs typeface="Arial" pitchFamily="34" charset="0"/>
              </a:rPr>
              <a:t>EBCopyright</a:t>
            </a:r>
            <a:r>
              <a:rPr lang="en-US" dirty="0">
                <a:latin typeface="+mj-lt"/>
                <a:cs typeface="Arial" pitchFamily="34" charset="0"/>
              </a:rPr>
              <a:t>; </a:t>
            </a:r>
            <a:r>
              <a:rPr lang="en-US" dirty="0" smtClean="0">
                <a:latin typeface="+mj-lt"/>
                <a:cs typeface="Arial" pitchFamily="34" charset="0"/>
              </a:rPr>
              <a:t>&lt;/course&gt; </a:t>
            </a:r>
            <a:r>
              <a:rPr lang="en-US" dirty="0">
                <a:latin typeface="+mj-lt"/>
                <a:cs typeface="Arial" pitchFamily="34" charset="0"/>
              </a:rPr>
              <a:t/>
            </a:r>
            <a:br>
              <a:rPr lang="en-US" dirty="0">
                <a:latin typeface="+mj-lt"/>
                <a:cs typeface="Arial" pitchFamily="34" charset="0"/>
              </a:rPr>
            </a:br>
            <a:r>
              <a:rPr lang="en-US" dirty="0">
                <a:latin typeface="+mj-lt"/>
                <a:cs typeface="Arial" pitchFamily="34" charset="0"/>
              </a:rPr>
              <a:t/>
            </a:r>
            <a:br>
              <a:rPr lang="en-US" dirty="0">
                <a:latin typeface="+mj-lt"/>
                <a:cs typeface="Arial" pitchFamily="34" charset="0"/>
              </a:rPr>
            </a:b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Entity Declaration: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62870"/>
          </a:xfrm>
        </p:spPr>
        <p:txBody>
          <a:bodyPr>
            <a:spAutoFit/>
          </a:bodyPr>
          <a:lstStyle/>
          <a:p>
            <a:r>
              <a:rPr lang="en-US" b="1" dirty="0" smtClean="0">
                <a:latin typeface="+mj-lt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</a:t>
            </a:r>
            <a:r>
              <a:rPr lang="en-US" sz="2700" dirty="0">
                <a:latin typeface="+mj-lt"/>
                <a:cs typeface="Arial" pitchFamily="34" charset="0"/>
              </a:rPr>
              <a:t>&lt;!ENTITY </a:t>
            </a:r>
            <a:r>
              <a:rPr lang="en-US" sz="2700" dirty="0" err="1">
                <a:latin typeface="+mj-lt"/>
                <a:cs typeface="Arial" pitchFamily="34" charset="0"/>
              </a:rPr>
              <a:t>entity</a:t>
            </a:r>
            <a:r>
              <a:rPr lang="en-US" sz="2700" dirty="0">
                <a:latin typeface="+mj-lt"/>
                <a:cs typeface="Arial" pitchFamily="34" charset="0"/>
              </a:rPr>
              <a:t>-name SYSTEM "URL"&gt;</a:t>
            </a:r>
          </a:p>
          <a:p>
            <a:r>
              <a:rPr lang="en-US" b="1" dirty="0" smtClean="0">
                <a:latin typeface="+mj-lt"/>
                <a:cs typeface="Arial" pitchFamily="34" charset="0"/>
              </a:rPr>
              <a:t>DTD:</a:t>
            </a:r>
            <a:endParaRPr lang="en-US" dirty="0" smtClean="0">
              <a:latin typeface="+mj-lt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</a:t>
            </a:r>
            <a:r>
              <a:rPr lang="en-US" sz="2700" dirty="0">
                <a:latin typeface="+mj-lt"/>
                <a:cs typeface="Arial" pitchFamily="34" charset="0"/>
              </a:rPr>
              <a:t>&lt;!ENTITY  </a:t>
            </a:r>
            <a:r>
              <a:rPr lang="en-US" sz="2700" dirty="0" err="1">
                <a:latin typeface="+mj-lt"/>
                <a:cs typeface="Arial" pitchFamily="34" charset="0"/>
              </a:rPr>
              <a:t>EBCopyright</a:t>
            </a:r>
            <a:r>
              <a:rPr lang="en-US" sz="2700" dirty="0">
                <a:latin typeface="+mj-lt"/>
                <a:cs typeface="Arial" pitchFamily="34" charset="0"/>
              </a:rPr>
              <a:t>  SYSTEM 		"http://www.Ebusiness.com/XMLCourse/en	tities.dtd"&gt;</a:t>
            </a:r>
          </a:p>
          <a:p>
            <a:r>
              <a:rPr lang="en-US" b="1" dirty="0" smtClean="0">
                <a:latin typeface="+mj-lt"/>
                <a:cs typeface="Arial" pitchFamily="34" charset="0"/>
              </a:rPr>
              <a:t>XML: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</a:t>
            </a:r>
            <a:r>
              <a:rPr lang="en-US" dirty="0">
                <a:latin typeface="+mj-lt"/>
                <a:cs typeface="Arial" pitchFamily="34" charset="0"/>
              </a:rPr>
              <a:t>&lt;course&gt; XML and Allied Technologies &amp; </a:t>
            </a:r>
            <a:r>
              <a:rPr lang="en-US" dirty="0" err="1">
                <a:latin typeface="+mj-lt"/>
                <a:cs typeface="Arial" pitchFamily="34" charset="0"/>
              </a:rPr>
              <a:t>EBCopyright</a:t>
            </a:r>
            <a:r>
              <a:rPr lang="en-US" dirty="0">
                <a:latin typeface="+mj-lt"/>
                <a:cs typeface="Arial" pitchFamily="34" charset="0"/>
              </a:rPr>
              <a:t>; &lt;/course&gt; </a:t>
            </a:r>
            <a:endParaRPr lang="en-US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762"/>
            <a:ext cx="8229600" cy="50435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Not written in XML syntax, DTD has its own syntax. So it takes time to learn.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Precise number of element repetitions can’t be achieved.</a:t>
            </a:r>
          </a:p>
          <a:p>
            <a:pPr marL="514350" indent="-514350">
              <a:lnSpc>
                <a:spcPct val="200000"/>
              </a:lnSpc>
              <a:buNone/>
            </a:pPr>
            <a:r>
              <a:rPr lang="en-US" dirty="0" smtClean="0"/>
              <a:t>3.    XML document can reference only 1 DTD.</a:t>
            </a:r>
          </a:p>
          <a:p>
            <a:pPr marL="514350" indent="-514350">
              <a:lnSpc>
                <a:spcPct val="200000"/>
              </a:lnSpc>
              <a:buNone/>
            </a:pPr>
            <a:r>
              <a:rPr lang="en-US" dirty="0" smtClean="0"/>
              <a:t>4.    Do not support namespaces. So no predefined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XML Validation (Cont’d)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724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3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6A189FC-B131-4737-AD84-6CF256251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B6A189FC-B131-4737-AD84-6CF2562519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94BF71-76A4-4B98-A92F-75A28D736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graphicEl>
                                              <a:dgm id="{1694BF71-76A4-4B98-A92F-75A28D736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64BFA4-DA93-4281-B3F3-4E5D379DC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graphicEl>
                                              <a:dgm id="{BF64BFA4-DA93-4281-B3F3-4E5D379DC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1411F7-24BE-4009-9875-E0C9B5104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graphicEl>
                                              <a:dgm id="{2B1411F7-24BE-4009-9875-E0C9B5104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5DE719-44F9-479A-9F46-5A9EF195B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graphicEl>
                                              <a:dgm id="{815DE719-44F9-479A-9F46-5A9EF195B9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926D57-878B-4B06-A2F0-BC238CCF8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graphicEl>
                                              <a:dgm id="{BE926D57-878B-4B06-A2F0-BC238CCF8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7FD4C1-214F-4FFE-9591-F53E55018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graphicEl>
                                              <a:dgm id="{777FD4C1-214F-4FFE-9591-F53E55018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B5E8D1-2F27-4EF1-BC05-287848A45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graphicEl>
                                              <a:dgm id="{D6B5E8D1-2F27-4EF1-BC05-287848A45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XML Schema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472518" cy="5643602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sz="2400" dirty="0" smtClean="0"/>
              <a:t>XML schema is an XML based alternative to DTD</a:t>
            </a:r>
          </a:p>
          <a:p>
            <a:pPr>
              <a:lnSpc>
                <a:spcPct val="210000"/>
              </a:lnSpc>
              <a:buNone/>
            </a:pPr>
            <a:r>
              <a:rPr lang="en-US" sz="2400" dirty="0" smtClean="0"/>
              <a:t>	– Use XML syntax easy to learn – extensible.</a:t>
            </a:r>
          </a:p>
          <a:p>
            <a:pPr>
              <a:lnSpc>
                <a:spcPct val="210000"/>
              </a:lnSpc>
              <a:buNone/>
            </a:pPr>
            <a:r>
              <a:rPr lang="en-US" sz="2400" dirty="0" smtClean="0"/>
              <a:t>	– Support namespaces.</a:t>
            </a:r>
          </a:p>
          <a:p>
            <a:pPr>
              <a:lnSpc>
                <a:spcPct val="210000"/>
              </a:lnSpc>
              <a:buNone/>
            </a:pPr>
            <a:r>
              <a:rPr lang="en-US" sz="2400" dirty="0" smtClean="0"/>
              <a:t>	– Can ensure proper element content, it supports non </a:t>
            </a:r>
            <a:r>
              <a:rPr lang="pt-BR" sz="2400" dirty="0" smtClean="0"/>
              <a:t>textual data types. ”Integer, decimal, … etc ”</a:t>
            </a:r>
          </a:p>
          <a:p>
            <a:pPr>
              <a:lnSpc>
                <a:spcPct val="210000"/>
              </a:lnSpc>
            </a:pPr>
            <a:r>
              <a:rPr lang="en-US" sz="2400" dirty="0" smtClean="0"/>
              <a:t>XML document that conforms to an XML schema is said to be “</a:t>
            </a:r>
            <a:r>
              <a:rPr lang="en-US" sz="2400" i="1" dirty="0" smtClean="0"/>
              <a:t>schema valid 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Declare an element</a:t>
            </a:r>
          </a:p>
          <a:p>
            <a:pPr marL="1082675" indent="-854075">
              <a:lnSpc>
                <a:spcPct val="150000"/>
              </a:lnSpc>
              <a:buNone/>
            </a:pPr>
            <a:r>
              <a:rPr lang="en-US" sz="4400" dirty="0" smtClean="0"/>
              <a:t>&lt;</a:t>
            </a:r>
            <a:r>
              <a:rPr lang="en-US" sz="4400" dirty="0" err="1" smtClean="0"/>
              <a:t>xs:element</a:t>
            </a:r>
            <a:r>
              <a:rPr lang="en-US" sz="4400" dirty="0" smtClean="0"/>
              <a:t> name=“price” type=“</a:t>
            </a:r>
            <a:r>
              <a:rPr lang="en-US" sz="4400" dirty="0" err="1" smtClean="0"/>
              <a:t>xs:decimal</a:t>
            </a:r>
            <a:r>
              <a:rPr lang="en-US" sz="4400" dirty="0" smtClean="0"/>
              <a:t>”/&gt;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23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&lt;?xml version=“1.0”?&gt;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xs:schema</a:t>
            </a:r>
            <a:r>
              <a:rPr lang="en-US" sz="2800" dirty="0" smtClean="0"/>
              <a:t> </a:t>
            </a:r>
            <a:r>
              <a:rPr lang="en-US" sz="2800" dirty="0" err="1" smtClean="0"/>
              <a:t>xmlns:xs</a:t>
            </a:r>
            <a:r>
              <a:rPr lang="en-US" sz="2800" dirty="0" smtClean="0"/>
              <a:t>=“</a:t>
            </a:r>
            <a:r>
              <a:rPr lang="en-US" sz="2800" dirty="0" smtClean="0">
                <a:hlinkClick r:id="rId2"/>
              </a:rPr>
              <a:t>http://www.w3.org/2001/XMLSchema</a:t>
            </a:r>
            <a:r>
              <a:rPr lang="en-US" sz="2800" dirty="0" smtClean="0"/>
              <a:t>”&gt;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xs:element</a:t>
            </a:r>
            <a:r>
              <a:rPr lang="en-US" sz="2800" dirty="0" smtClean="0"/>
              <a:t> name=“book”&gt;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xs:complexType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	&lt;</a:t>
            </a:r>
            <a:r>
              <a:rPr lang="en-US" sz="2800" dirty="0" err="1" smtClean="0"/>
              <a:t>xs:sequence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		&lt;</a:t>
            </a:r>
            <a:r>
              <a:rPr lang="en-US" sz="2800" dirty="0" err="1" smtClean="0"/>
              <a:t>xs:element</a:t>
            </a:r>
            <a:r>
              <a:rPr lang="en-US" sz="2800" dirty="0" smtClean="0"/>
              <a:t> name=“author” type=“</a:t>
            </a:r>
            <a:r>
              <a:rPr lang="en-US" sz="2800" dirty="0" err="1" smtClean="0"/>
              <a:t>xs:string</a:t>
            </a:r>
            <a:r>
              <a:rPr lang="en-US" sz="2800" dirty="0" smtClean="0"/>
              <a:t>”/&gt;</a:t>
            </a:r>
          </a:p>
          <a:p>
            <a:pPr>
              <a:buNone/>
            </a:pPr>
            <a:r>
              <a:rPr lang="en-US" sz="2800" dirty="0" smtClean="0"/>
              <a:t>		&lt;</a:t>
            </a:r>
            <a:r>
              <a:rPr lang="en-US" sz="2800" dirty="0" err="1" smtClean="0"/>
              <a:t>xs:element</a:t>
            </a:r>
            <a:r>
              <a:rPr lang="en-US" sz="2800" dirty="0" smtClean="0"/>
              <a:t> name=“title” type=“</a:t>
            </a:r>
            <a:r>
              <a:rPr lang="en-US" sz="2800" dirty="0" err="1" smtClean="0"/>
              <a:t>xs:string</a:t>
            </a:r>
            <a:r>
              <a:rPr lang="en-US" sz="2800" dirty="0" smtClean="0"/>
              <a:t>”/&gt;</a:t>
            </a:r>
          </a:p>
          <a:p>
            <a:pPr>
              <a:buNone/>
            </a:pPr>
            <a:r>
              <a:rPr lang="en-US" sz="2800" dirty="0" smtClean="0"/>
              <a:t>	&lt;/</a:t>
            </a:r>
            <a:r>
              <a:rPr lang="en-US" sz="2800" dirty="0" err="1" smtClean="0"/>
              <a:t>xs:sequence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 err="1" smtClean="0"/>
              <a:t>xs:complexType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 err="1" smtClean="0"/>
              <a:t>xs:element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 err="1" smtClean="0"/>
              <a:t>xs:schema</a:t>
            </a:r>
            <a:r>
              <a:rPr lang="en-US" sz="2800" dirty="0" smtClean="0"/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 smtClean="0"/>
              <a:t>XSD file “book.xsd”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 smtClean="0"/>
              <a:t>XML file “book.xml”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143932" cy="47577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&lt;?xml version=“1.0”?&gt;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&lt;book </a:t>
            </a:r>
            <a:r>
              <a:rPr lang="en-US" sz="2800" dirty="0" err="1" smtClean="0"/>
              <a:t>xmlns:xsi</a:t>
            </a:r>
            <a:r>
              <a:rPr lang="en-US" sz="2800" smtClean="0"/>
              <a:t> = </a:t>
            </a:r>
            <a:r>
              <a:rPr lang="en-US" sz="2800" smtClean="0">
                <a:hlinkClick r:id="rId2"/>
              </a:rPr>
              <a:t>“</a:t>
            </a:r>
            <a:r>
              <a:rPr lang="en-US" sz="2800" dirty="0" smtClean="0">
                <a:hlinkClick r:id="rId2"/>
              </a:rPr>
              <a:t>http://www.w3.org/2001/XMLSchema-instance”</a:t>
            </a:r>
            <a:r>
              <a:rPr lang="en-US" sz="2800" dirty="0" smtClean="0"/>
              <a:t>  </a:t>
            </a:r>
            <a:r>
              <a:rPr lang="en-US" sz="2800" dirty="0" err="1" smtClean="0"/>
              <a:t>xsi:noNamespaceSchemaLocation</a:t>
            </a:r>
            <a:r>
              <a:rPr lang="en-US" sz="2800" dirty="0" smtClean="0"/>
              <a:t> =“book.xsd”&gt;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	&lt;author&gt;</a:t>
            </a:r>
            <a:r>
              <a:rPr lang="en-US" sz="2800" dirty="0" err="1" smtClean="0"/>
              <a:t>Aly</a:t>
            </a:r>
            <a:r>
              <a:rPr lang="en-US" sz="2800" dirty="0" smtClean="0"/>
              <a:t>&lt;/author&gt;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	&lt;title&gt;XML&lt;/title&gt;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&lt;/book&gt;</a:t>
            </a:r>
          </a:p>
          <a:p>
            <a:pPr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0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Define element: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</a:t>
            </a:r>
            <a:r>
              <a:rPr lang="en-US" dirty="0" err="1" smtClean="0"/>
              <a:t>element_name</a:t>
            </a:r>
            <a:r>
              <a:rPr lang="en-US" dirty="0" smtClean="0"/>
              <a:t>” </a:t>
            </a:r>
            <a:r>
              <a:rPr lang="en-US" dirty="0" err="1" smtClean="0"/>
              <a:t>Optional_element</a:t>
            </a:r>
            <a:r>
              <a:rPr lang="en-US" dirty="0" smtClean="0"/>
              <a:t> </a:t>
            </a:r>
            <a:r>
              <a:rPr lang="en-US" dirty="0" err="1" smtClean="0"/>
              <a:t>Atribuites</a:t>
            </a:r>
            <a:r>
              <a:rPr lang="en-US" dirty="0" smtClean="0"/>
              <a:t>???/&gt;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– </a:t>
            </a:r>
            <a:r>
              <a:rPr lang="en-US" dirty="0" err="1" smtClean="0"/>
              <a:t>xs:element</a:t>
            </a:r>
            <a:r>
              <a:rPr lang="en-US" dirty="0" smtClean="0"/>
              <a:t>: used to define “XML element“.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– Optional Attributes : include </a:t>
            </a:r>
            <a:r>
              <a:rPr lang="fr-FR" dirty="0" smtClean="0"/>
              <a:t>“type, default, </a:t>
            </a:r>
            <a:r>
              <a:rPr lang="fr-FR" dirty="0" err="1" smtClean="0"/>
              <a:t>fixed</a:t>
            </a:r>
            <a:r>
              <a:rPr lang="fr-FR" dirty="0" smtClean="0"/>
              <a:t>, final, </a:t>
            </a:r>
            <a:r>
              <a:rPr lang="fr-FR" dirty="0" err="1" smtClean="0"/>
              <a:t>minOccurs</a:t>
            </a:r>
            <a:r>
              <a:rPr lang="fr-FR" i="1" dirty="0" smtClean="0"/>
              <a:t>, </a:t>
            </a:r>
            <a:r>
              <a:rPr lang="fr-FR" i="1" dirty="0" err="1" smtClean="0"/>
              <a:t>maxOccurs</a:t>
            </a:r>
            <a:r>
              <a:rPr lang="fr-FR" i="1" dirty="0" smtClean="0"/>
              <a:t>, …</a:t>
            </a:r>
            <a:r>
              <a:rPr lang="fr-FR" i="1" dirty="0" err="1" smtClean="0"/>
              <a:t>etc</a:t>
            </a:r>
            <a:r>
              <a:rPr lang="fr-FR" i="1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20000"/>
              </a:lnSpc>
            </a:pPr>
            <a:r>
              <a:rPr lang="en-US" dirty="0" smtClean="0"/>
              <a:t>Simple element:</a:t>
            </a:r>
          </a:p>
          <a:p>
            <a:pPr>
              <a:lnSpc>
                <a:spcPct val="220000"/>
              </a:lnSpc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Example:</a:t>
            </a:r>
          </a:p>
          <a:p>
            <a:pPr>
              <a:lnSpc>
                <a:spcPct val="220000"/>
              </a:lnSpc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name=“name” type=“</a:t>
            </a:r>
            <a:r>
              <a:rPr lang="en-US" dirty="0" err="1" smtClean="0"/>
              <a:t>xs:string</a:t>
            </a:r>
            <a:r>
              <a:rPr lang="en-US" dirty="0" smtClean="0"/>
              <a:t>”/&gt;</a:t>
            </a:r>
          </a:p>
          <a:p>
            <a:pPr>
              <a:lnSpc>
                <a:spcPct val="220000"/>
              </a:lnSpc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name=“salary” type=“</a:t>
            </a:r>
            <a:r>
              <a:rPr lang="en-US" dirty="0" err="1" smtClean="0"/>
              <a:t>xs:decimal</a:t>
            </a:r>
            <a:r>
              <a:rPr lang="en-US" dirty="0" smtClean="0"/>
              <a:t>”/&gt;</a:t>
            </a:r>
          </a:p>
          <a:p>
            <a:pPr>
              <a:lnSpc>
                <a:spcPct val="220000"/>
              </a:lnSpc>
              <a:buNone/>
            </a:pPr>
            <a:r>
              <a:rPr lang="en-US" noProof="1" smtClean="0"/>
              <a:t>&lt;xs:element name="age" type="xs:integer" /&gt;</a:t>
            </a:r>
          </a:p>
          <a:p>
            <a:pPr>
              <a:lnSpc>
                <a:spcPct val="220000"/>
              </a:lnSpc>
              <a:buNone/>
            </a:pPr>
            <a:r>
              <a:rPr lang="en-US" noProof="1" smtClean="0"/>
              <a:t>&lt;xs:element name="birthdate" type="xs:date" /&gt;</a:t>
            </a:r>
            <a:endParaRPr lang="en-US" dirty="0" smtClean="0"/>
          </a:p>
          <a:p>
            <a:pPr>
              <a:lnSpc>
                <a:spcPct val="2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Default And Fixed values for simple </a:t>
            </a:r>
            <a:r>
              <a:rPr lang="en-US" sz="4000" dirty="0" smtClean="0"/>
              <a:t>Elements</a:t>
            </a:r>
            <a:endParaRPr lang="en-US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1678"/>
            <a:ext cx="8229600" cy="3429024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400" noProof="1"/>
              <a:t>&lt;xs:element </a:t>
            </a:r>
            <a:r>
              <a:rPr lang="en-US" sz="2400" dirty="0"/>
              <a:t> </a:t>
            </a:r>
            <a:r>
              <a:rPr lang="en-US" sz="2400" noProof="1"/>
              <a:t>name="FirstName</a:t>
            </a:r>
            <a:r>
              <a:rPr lang="en-US" sz="2400" noProof="1">
                <a:latin typeface="Arial"/>
              </a:rPr>
              <a:t>“</a:t>
            </a:r>
            <a:r>
              <a:rPr lang="en-US" sz="2400" noProof="1"/>
              <a:t>type="xs:string" /&gt;</a:t>
            </a:r>
            <a:endParaRPr lang="en-US" sz="2400" dirty="0"/>
          </a:p>
          <a:p>
            <a:pPr algn="l" rtl="0">
              <a:buFontTx/>
              <a:buNone/>
            </a:pPr>
            <a:endParaRPr lang="en-US" sz="2400" u="sng" dirty="0" smtClean="0"/>
          </a:p>
          <a:p>
            <a:pPr algn="l" rtl="0">
              <a:buFontTx/>
              <a:buNone/>
            </a:pPr>
            <a:r>
              <a:rPr lang="en-US" sz="2400" u="sng" dirty="0" smtClean="0"/>
              <a:t>Fixed</a:t>
            </a:r>
            <a:r>
              <a:rPr lang="en-US" sz="2400" u="sng" dirty="0"/>
              <a:t>:</a:t>
            </a:r>
          </a:p>
          <a:p>
            <a:pPr algn="l" rtl="0">
              <a:buFontTx/>
              <a:buNone/>
            </a:pPr>
            <a:r>
              <a:rPr lang="en-US" sz="2400" noProof="1"/>
              <a:t>&lt;xs:element name="country" type="xs:string" fixed="</a:t>
            </a:r>
            <a:r>
              <a:rPr lang="en-US" sz="2400" noProof="1" smtClean="0"/>
              <a:t>Egypt”/&gt;</a:t>
            </a:r>
            <a:endParaRPr lang="en-US" sz="2400" dirty="0"/>
          </a:p>
          <a:p>
            <a:pPr algn="l" rtl="0">
              <a:buFontTx/>
              <a:buNone/>
            </a:pPr>
            <a:endParaRPr lang="en-US" sz="2400" u="sng" dirty="0" smtClean="0"/>
          </a:p>
          <a:p>
            <a:pPr algn="l" rtl="0">
              <a:buFontTx/>
              <a:buNone/>
            </a:pPr>
            <a:r>
              <a:rPr lang="en-US" sz="2400" u="sng" dirty="0" smtClean="0"/>
              <a:t>Default</a:t>
            </a:r>
            <a:r>
              <a:rPr lang="en-US" sz="2400" u="sng" dirty="0"/>
              <a:t>:</a:t>
            </a:r>
          </a:p>
          <a:p>
            <a:pPr algn="l" rtl="0">
              <a:buFontTx/>
              <a:buNone/>
            </a:pPr>
            <a:r>
              <a:rPr lang="en-US" sz="2400" noProof="1"/>
              <a:t>&lt;xs:element name="city" type="xs:string" default="</a:t>
            </a:r>
            <a:r>
              <a:rPr lang="en-US" sz="2400" noProof="1" smtClean="0"/>
              <a:t>Alex”/&gt;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7445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attribute: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</a:t>
            </a:r>
          </a:p>
          <a:p>
            <a:pPr algn="ctr">
              <a:buNone/>
            </a:pPr>
            <a:r>
              <a:rPr lang="en-US" noProof="1" smtClean="0">
                <a:solidFill>
                  <a:srgbClr val="AB051D"/>
                </a:solidFill>
              </a:rPr>
              <a:t>&lt;xs:attribute name="id" type="xs:integer" /&gt;</a:t>
            </a:r>
            <a:endParaRPr lang="en-US" dirty="0" smtClean="0">
              <a:solidFill>
                <a:srgbClr val="AB05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xs:complexType</a:t>
            </a:r>
            <a:r>
              <a:rPr lang="en-US" dirty="0" smtClean="0"/>
              <a:t> name="</a:t>
            </a:r>
            <a:r>
              <a:rPr lang="en-US" dirty="0" err="1" smtClean="0"/>
              <a:t>CustType</a:t>
            </a:r>
            <a:r>
              <a:rPr lang="en-US" dirty="0" smtClean="0"/>
              <a:t>"&gt; &lt;</a:t>
            </a:r>
            <a:r>
              <a:rPr lang="en-US" dirty="0" err="1" smtClean="0"/>
              <a:t>xs:attribute</a:t>
            </a:r>
            <a:r>
              <a:rPr lang="en-US" dirty="0" smtClean="0"/>
              <a:t> name="id" type="</a:t>
            </a:r>
            <a:r>
              <a:rPr lang="en-US" dirty="0" err="1" smtClean="0"/>
              <a:t>xs:ID</a:t>
            </a:r>
            <a:r>
              <a:rPr lang="en-US" dirty="0" smtClean="0"/>
              <a:t>" use="required"/&gt;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xs:complexType</a:t>
            </a:r>
            <a:r>
              <a:rPr lang="en-GB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DTD stands for </a:t>
            </a: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T</a:t>
            </a:r>
            <a:r>
              <a:rPr lang="en-US" dirty="0" smtClean="0"/>
              <a:t>ype </a:t>
            </a:r>
            <a:r>
              <a:rPr lang="en-US" b="1" dirty="0" smtClean="0"/>
              <a:t>D</a:t>
            </a:r>
            <a:r>
              <a:rPr lang="en-US" dirty="0" smtClean="0"/>
              <a:t>efinition.</a:t>
            </a:r>
          </a:p>
          <a:p>
            <a:pPr algn="just">
              <a:lnSpc>
                <a:spcPct val="200000"/>
              </a:lnSpc>
            </a:pPr>
            <a:r>
              <a:rPr lang="en-GB" dirty="0" smtClean="0"/>
              <a:t>DTD is the original validation method described in w3c XML recommendation version 1.0.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95882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Element contain other elements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&lt;xs:element name="employees"&gt;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&lt;xs:complexType&gt;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&lt;xs:sequence&gt;</a:t>
            </a:r>
            <a:endParaRPr lang="en-US" dirty="0"/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&lt;/xs:sequence&gt;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&lt;/xs:complexType&gt;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&lt;/xs:element&gt;</a:t>
            </a:r>
            <a:endParaRPr lang="en-US" dirty="0"/>
          </a:p>
          <a:p>
            <a:pPr algn="l" rtl="0">
              <a:lnSpc>
                <a:spcPct val="150000"/>
              </a:lnSpc>
              <a:buFontTx/>
              <a:buNone/>
            </a:pPr>
            <a:endParaRPr lang="en-US" dirty="0"/>
          </a:p>
          <a:p>
            <a:pPr algn="l" rtl="0">
              <a:lnSpc>
                <a:spcPct val="15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343400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Empty element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Optional and </a:t>
            </a:r>
            <a:r>
              <a:rPr lang="en-US" dirty="0"/>
              <a:t>Required Attributes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&lt;xs:element name="gender"&gt;		</a:t>
            </a:r>
            <a:endParaRPr lang="en-US" dirty="0"/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&lt;xs:complexType&gt;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&lt;xs:attribute name="type" use="required</a:t>
            </a:r>
            <a:r>
              <a:rPr lang="en-US" noProof="1" smtClean="0"/>
              <a:t>"/&gt;</a:t>
            </a:r>
            <a:endParaRPr lang="en-US" dirty="0"/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&lt;/xs:complexType&gt;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noProof="1"/>
              <a:t>&lt;/xs:element</a:t>
            </a:r>
            <a:r>
              <a:rPr lang="en-US" noProof="1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Types (Cont’d)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685800"/>
          </a:xfrm>
        </p:spPr>
        <p:txBody>
          <a:bodyPr/>
          <a:lstStyle/>
          <a:p>
            <a:pPr algn="l" rtl="0"/>
            <a:r>
              <a:rPr lang="en-US" dirty="0"/>
              <a:t>Element contains text and attributes</a:t>
            </a:r>
          </a:p>
          <a:p>
            <a:pPr algn="l" rtl="0">
              <a:buFontTx/>
              <a:buNone/>
            </a:pPr>
            <a:endParaRPr lang="en-US" dirty="0"/>
          </a:p>
          <a:p>
            <a:pPr algn="l" rtl="0">
              <a:buFontTx/>
              <a:buNone/>
            </a:pPr>
            <a:endParaRPr lang="en-US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1714488"/>
            <a:ext cx="8001000" cy="502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noProof="1"/>
              <a:t>&lt;xs:element name="job"&gt;				</a:t>
            </a:r>
            <a:endParaRPr lang="en-US" sz="2400" dirty="0"/>
          </a:p>
          <a:p>
            <a:pPr algn="l" rtl="0">
              <a:lnSpc>
                <a:spcPct val="150000"/>
              </a:lnSpc>
            </a:pPr>
            <a:r>
              <a:rPr lang="en-US" sz="2400" dirty="0"/>
              <a:t>        </a:t>
            </a:r>
            <a:r>
              <a:rPr lang="en-US" sz="2400" noProof="1"/>
              <a:t>&lt;xs:complexType&gt;						</a:t>
            </a:r>
            <a:r>
              <a:rPr lang="en-US" sz="2400" noProof="1" smtClean="0"/>
              <a:t>&lt;</a:t>
            </a:r>
            <a:r>
              <a:rPr lang="en-US" sz="2400" noProof="1"/>
              <a:t>xs:simpleContent&gt;			</a:t>
            </a:r>
          </a:p>
          <a:p>
            <a:pPr algn="l" rtl="0">
              <a:lnSpc>
                <a:spcPct val="150000"/>
              </a:lnSpc>
            </a:pPr>
            <a:r>
              <a:rPr lang="en-US" sz="2400" noProof="1"/>
              <a:t>	</a:t>
            </a:r>
            <a:r>
              <a:rPr lang="en-US" sz="2400" dirty="0" smtClean="0"/>
              <a:t>     </a:t>
            </a:r>
            <a:r>
              <a:rPr lang="en-US" sz="2400" noProof="1"/>
              <a:t>&lt;xs:extension base ="</a:t>
            </a:r>
            <a:r>
              <a:rPr lang="en-US" sz="2400" noProof="1" smtClean="0"/>
              <a:t>xs:string"&gt;</a:t>
            </a:r>
            <a:r>
              <a:rPr lang="en-US" sz="2400" noProof="1"/>
              <a:t>			</a:t>
            </a:r>
            <a:endParaRPr lang="en-US" sz="2400" dirty="0"/>
          </a:p>
          <a:p>
            <a:pPr algn="l" rtl="0">
              <a:lnSpc>
                <a:spcPct val="150000"/>
              </a:lnSpc>
            </a:pPr>
            <a:r>
              <a:rPr lang="en-US" sz="2400" dirty="0"/>
              <a:t>                           </a:t>
            </a:r>
            <a:r>
              <a:rPr lang="en-US" sz="2400" noProof="1"/>
              <a:t>&lt;xs:attribute name ="type" type ="xs:string</a:t>
            </a:r>
            <a:r>
              <a:rPr lang="en-US" sz="2400" noProof="1" smtClean="0"/>
              <a:t>"/&gt;</a:t>
            </a:r>
          </a:p>
          <a:p>
            <a:pPr algn="l" rtl="0">
              <a:lnSpc>
                <a:spcPct val="150000"/>
              </a:lnSpc>
            </a:pPr>
            <a:r>
              <a:rPr lang="en-US" sz="2400" noProof="1" smtClean="0"/>
              <a:t>	     &lt;/xs:extension&gt;</a:t>
            </a:r>
            <a:r>
              <a:rPr lang="en-US" sz="2400" noProof="1"/>
              <a:t>						</a:t>
            </a:r>
            <a:r>
              <a:rPr lang="en-US" sz="2400" noProof="1" smtClean="0"/>
              <a:t>&lt;/</a:t>
            </a:r>
            <a:r>
              <a:rPr lang="en-US" sz="2400" noProof="1"/>
              <a:t>xs:simpleContent&gt;			</a:t>
            </a:r>
            <a:endParaRPr lang="en-US" sz="2400" dirty="0"/>
          </a:p>
          <a:p>
            <a:pPr algn="l" rtl="0">
              <a:lnSpc>
                <a:spcPct val="150000"/>
              </a:lnSpc>
            </a:pPr>
            <a:r>
              <a:rPr lang="en-US" sz="2400" dirty="0"/>
              <a:t>        </a:t>
            </a:r>
            <a:r>
              <a:rPr lang="en-US" sz="2400" noProof="1"/>
              <a:t>&lt;/xs:complexType&gt;		</a:t>
            </a:r>
            <a:endParaRPr lang="en-US" sz="2400" noProof="1" smtClean="0"/>
          </a:p>
          <a:p>
            <a:pPr algn="l" rtl="0">
              <a:lnSpc>
                <a:spcPct val="150000"/>
              </a:lnSpc>
            </a:pPr>
            <a:r>
              <a:rPr lang="en-US" sz="2400" noProof="1" smtClean="0"/>
              <a:t>&lt;/</a:t>
            </a:r>
            <a:r>
              <a:rPr lang="en-US" sz="2400" noProof="1"/>
              <a:t>xs:element</a:t>
            </a:r>
            <a:r>
              <a:rPr lang="en-US" sz="2400" noProof="1" smtClean="0"/>
              <a:t>&gt;</a:t>
            </a:r>
            <a:r>
              <a:rPr lang="en-US" sz="2400" noProof="1"/>
              <a:t>	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7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Types (Cont’d)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572000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/>
              <a:t>Elements contain elements and text (Mixed)</a:t>
            </a:r>
          </a:p>
          <a:p>
            <a:pPr algn="l" rtl="0">
              <a:buFontTx/>
              <a:buNone/>
            </a:pPr>
            <a:r>
              <a:rPr lang="en-US" sz="2400" noProof="1" smtClean="0"/>
              <a:t>&lt;</a:t>
            </a:r>
            <a:r>
              <a:rPr lang="en-US" sz="2400" noProof="1"/>
              <a:t>xs:element name="address"&gt;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&lt;</a:t>
            </a:r>
            <a:r>
              <a:rPr lang="en-US" sz="2400" noProof="1"/>
              <a:t>xs:complexType mixed="true"&gt;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   &lt;</a:t>
            </a:r>
            <a:r>
              <a:rPr lang="en-US" sz="2400" noProof="1"/>
              <a:t>xs:sequence&gt;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        &lt;</a:t>
            </a:r>
            <a:r>
              <a:rPr lang="en-US" sz="2400" noProof="1"/>
              <a:t>xs:element name="street" type="xs:integer"/&gt;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        &lt;</a:t>
            </a:r>
            <a:r>
              <a:rPr lang="en-US" sz="2400" noProof="1"/>
              <a:t>xs:element name="area" type="xs:string"/&gt;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        &lt;</a:t>
            </a:r>
            <a:r>
              <a:rPr lang="en-US" sz="2400" noProof="1"/>
              <a:t>xs:element name="city" type="xs:string"/&gt;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        &lt;</a:t>
            </a:r>
            <a:r>
              <a:rPr lang="en-US" sz="2400" noProof="1"/>
              <a:t>xs:element name="country" type="xs:string"/&gt;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   &lt;/</a:t>
            </a:r>
            <a:r>
              <a:rPr lang="en-US" sz="2400" noProof="1"/>
              <a:t>xs:sequence&gt;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  &lt;/</a:t>
            </a:r>
            <a:r>
              <a:rPr lang="en-US" sz="2400" noProof="1"/>
              <a:t>xs:complexType&gt;</a:t>
            </a:r>
          </a:p>
          <a:p>
            <a:pPr algn="l" rtl="0">
              <a:buFontTx/>
              <a:buNone/>
            </a:pPr>
            <a:r>
              <a:rPr lang="en-US" sz="2400" noProof="1"/>
              <a:t>&lt;/xs:element&gt;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1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Restrictions On Content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229600" cy="4525963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Restriction on </a:t>
            </a:r>
            <a:r>
              <a:rPr lang="en-US" dirty="0" smtClean="0"/>
              <a:t>values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 smtClean="0"/>
              <a:t>&lt;</a:t>
            </a:r>
            <a:r>
              <a:rPr lang="en-US" sz="2400" noProof="1"/>
              <a:t>xs:element name="age"&gt;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/>
              <a:t>	</a:t>
            </a:r>
            <a:r>
              <a:rPr lang="en-US" sz="2400" dirty="0"/>
              <a:t>      </a:t>
            </a:r>
            <a:r>
              <a:rPr lang="en-US" sz="2400" noProof="1"/>
              <a:t>&lt;xs:simpleType&gt;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 smtClean="0"/>
              <a:t>		   &lt;</a:t>
            </a:r>
            <a:r>
              <a:rPr lang="en-US" sz="2400" noProof="1"/>
              <a:t>xs:restriction base="xs:integer"&gt;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 smtClean="0"/>
              <a:t>  </a:t>
            </a:r>
            <a:r>
              <a:rPr lang="en-US" sz="2400" noProof="1"/>
              <a:t>	</a:t>
            </a:r>
            <a:r>
              <a:rPr lang="en-US" sz="2400" noProof="1" smtClean="0"/>
              <a:t>                 &lt;</a:t>
            </a:r>
            <a:r>
              <a:rPr lang="en-US" sz="2400" noProof="1"/>
              <a:t>xs:minExclusive value="20"/&gt;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                 &lt;</a:t>
            </a:r>
            <a:r>
              <a:rPr lang="en-US" sz="2400" noProof="1"/>
              <a:t>xs:maxExclusive value</a:t>
            </a:r>
            <a:r>
              <a:rPr lang="en-US" sz="2400" noProof="1" smtClean="0"/>
              <a:t>=“40</a:t>
            </a:r>
            <a:r>
              <a:rPr lang="en-US" sz="2400" noProof="1"/>
              <a:t>"/&gt;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           &lt;/</a:t>
            </a:r>
            <a:r>
              <a:rPr lang="en-US" sz="2400" noProof="1"/>
              <a:t>xs:restriction&gt;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 smtClean="0"/>
              <a:t>	      &lt;/</a:t>
            </a:r>
            <a:r>
              <a:rPr lang="en-US" sz="2400" noProof="1"/>
              <a:t>xs:simpleType&gt;</a:t>
            </a:r>
          </a:p>
          <a:p>
            <a:pPr algn="l" rtl="0">
              <a:lnSpc>
                <a:spcPct val="150000"/>
              </a:lnSpc>
              <a:buFontTx/>
              <a:buNone/>
            </a:pPr>
            <a:r>
              <a:rPr lang="en-US" sz="2400" noProof="1"/>
              <a:t>&lt;/xs:element&gt;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/>
              <a:t>Restrictions On </a:t>
            </a:r>
            <a:r>
              <a:rPr lang="en-US" dirty="0" smtClean="0"/>
              <a:t>Content  (Cont’d)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978"/>
            <a:ext cx="8229600" cy="4419600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Restriction on set of values  (Enumeration)</a:t>
            </a:r>
          </a:p>
          <a:p>
            <a:pPr algn="l" rtl="0">
              <a:buFontTx/>
              <a:buNone/>
            </a:pPr>
            <a:endParaRPr lang="en-US" sz="1200" dirty="0"/>
          </a:p>
          <a:p>
            <a:pPr algn="l" rtl="0">
              <a:buFontTx/>
              <a:buNone/>
            </a:pPr>
            <a:r>
              <a:rPr lang="en-US" sz="2400" noProof="1"/>
              <a:t>&lt;xs:element name="currentJob"&gt;</a:t>
            </a:r>
          </a:p>
          <a:p>
            <a:pPr algn="l" rtl="0">
              <a:buFontTx/>
              <a:buNone/>
            </a:pPr>
            <a:r>
              <a:rPr lang="en-US" sz="2400" noProof="1"/>
              <a:t>		&lt;xs:simpleType&gt;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		       &lt;</a:t>
            </a:r>
            <a:r>
              <a:rPr lang="en-US" sz="2400" noProof="1"/>
              <a:t>xs:restriction base="xs:string"&gt;</a:t>
            </a:r>
          </a:p>
          <a:p>
            <a:pPr algn="l" rtl="0"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		&lt;</a:t>
            </a:r>
            <a:r>
              <a:rPr lang="en-US" sz="2400" noProof="1"/>
              <a:t>xs:enumeration value="developer"/&gt;</a:t>
            </a:r>
          </a:p>
          <a:p>
            <a:pPr algn="l" rtl="0"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		&lt;xs:enumeration </a:t>
            </a:r>
            <a:r>
              <a:rPr lang="en-US" sz="2400" noProof="1"/>
              <a:t>value="instructor"/&gt;</a:t>
            </a:r>
          </a:p>
          <a:p>
            <a:pPr algn="l" rtl="0"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		&lt;</a:t>
            </a:r>
            <a:r>
              <a:rPr lang="en-US" sz="2400" noProof="1"/>
              <a:t>xs:enumeration value="administrator"/&gt;</a:t>
            </a:r>
          </a:p>
          <a:p>
            <a:pPr algn="l" rtl="0">
              <a:buFontTx/>
              <a:buNone/>
            </a:pPr>
            <a:r>
              <a:rPr lang="en-US" sz="2400" noProof="1" smtClean="0"/>
              <a:t>		       &lt;/</a:t>
            </a:r>
            <a:r>
              <a:rPr lang="en-US" sz="2400" noProof="1"/>
              <a:t>xs:restriction&gt;</a:t>
            </a:r>
          </a:p>
          <a:p>
            <a:pPr algn="l" rtl="0"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	&lt;/</a:t>
            </a:r>
            <a:r>
              <a:rPr lang="en-US" sz="2400" noProof="1"/>
              <a:t>xs:simpleType&gt;</a:t>
            </a:r>
          </a:p>
          <a:p>
            <a:pPr algn="l" rtl="0">
              <a:buFontTx/>
              <a:buNone/>
            </a:pPr>
            <a:r>
              <a:rPr lang="en-US" sz="2400" noProof="1"/>
              <a:t>&lt;/xs:element&gt;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5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/>
              <a:t>Restrictions On </a:t>
            </a:r>
            <a:r>
              <a:rPr lang="en-US" dirty="0" smtClean="0"/>
              <a:t>Content (Cont’d)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8692"/>
            <a:ext cx="8229600" cy="502920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</a:pPr>
            <a:r>
              <a:rPr lang="en-US" sz="2800" b="1" dirty="0"/>
              <a:t>Restriction on series of values  (pattern)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 smtClean="0"/>
              <a:t>&lt;xs:element name="userName"&gt;</a:t>
            </a:r>
            <a:endParaRPr lang="en-US" sz="2400" dirty="0" smtClean="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</a:t>
            </a:r>
            <a:r>
              <a:rPr lang="en-US" sz="2400" noProof="1" smtClean="0"/>
              <a:t>&lt;xs:simpleType&gt;						</a:t>
            </a:r>
            <a:endParaRPr lang="en-US" sz="2400" dirty="0" smtClean="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</a:t>
            </a:r>
            <a:r>
              <a:rPr lang="en-US" sz="2400" noProof="1" smtClean="0"/>
              <a:t>&lt;xs:restriction base="xs:string</a:t>
            </a:r>
            <a:r>
              <a:rPr lang="en-US" sz="2400" noProof="1" smtClean="0">
                <a:latin typeface="Arial"/>
              </a:rPr>
              <a:t>“</a:t>
            </a:r>
            <a:r>
              <a:rPr lang="en-US" sz="2400" dirty="0" smtClean="0"/>
              <a:t>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     </a:t>
            </a:r>
            <a:r>
              <a:rPr lang="en-US" sz="2400" noProof="1" smtClean="0"/>
              <a:t>&lt;xs:pattern value="([a-zA-Z]){8}([0-9]){2}"/&gt;</a:t>
            </a:r>
            <a:endParaRPr lang="en-US" sz="2400" dirty="0" smtClean="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</a:t>
            </a:r>
            <a:r>
              <a:rPr lang="en-US" sz="2400" noProof="1" smtClean="0"/>
              <a:t>&lt;/xs:restriction&gt;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 smtClean="0"/>
              <a:t>	&lt;/xs:simpleType&gt;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 smtClean="0"/>
              <a:t>&lt;/xs:element&gt;				</a:t>
            </a:r>
            <a:endParaRPr lang="en-US" sz="2400" dirty="0" smtClean="0"/>
          </a:p>
          <a:p>
            <a:pPr algn="l" rtl="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&lt;xs:element name="password"&gt;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&lt;xs:simpleType</a:t>
            </a:r>
            <a:r>
              <a:rPr lang="en-US" sz="2400" noProof="1" smtClean="0"/>
              <a:t>&gt;</a:t>
            </a:r>
            <a:r>
              <a:rPr lang="en-US" sz="2400" noProof="1"/>
              <a:t>							&lt;xs:restriction base="xs:string</a:t>
            </a:r>
            <a:r>
              <a:rPr lang="en-US" sz="2400" noProof="1" smtClean="0"/>
              <a:t>"&gt;</a:t>
            </a:r>
            <a:r>
              <a:rPr lang="en-US" sz="2400" noProof="1"/>
              <a:t>				</a:t>
            </a:r>
            <a:r>
              <a:rPr lang="en-US" sz="2400" noProof="1" smtClean="0"/>
              <a:t>	&lt;</a:t>
            </a:r>
            <a:r>
              <a:rPr lang="en-US" sz="2400" noProof="1"/>
              <a:t>xs:pattern value="([a-zA-Z0-9</a:t>
            </a:r>
            <a:r>
              <a:rPr lang="en-US" sz="2400" noProof="1" smtClean="0"/>
              <a:t>])*"/&gt;</a:t>
            </a:r>
            <a:r>
              <a:rPr lang="en-US" sz="2400" noProof="1"/>
              <a:t>		</a:t>
            </a:r>
            <a:r>
              <a:rPr lang="en-US" sz="2400" noProof="1" smtClean="0"/>
              <a:t>&lt;/</a:t>
            </a:r>
            <a:r>
              <a:rPr lang="en-US" sz="2400" noProof="1"/>
              <a:t>xs:restriction&gt;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&lt;/xs:simpleType&gt;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&lt;/xs:element&gt;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4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Restrictions On </a:t>
            </a:r>
            <a:r>
              <a:rPr lang="en-US" dirty="0" smtClean="0"/>
              <a:t>Content (Cont’d)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502920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</a:pPr>
            <a:r>
              <a:rPr lang="en-US" sz="3600" b="1" dirty="0"/>
              <a:t>Restriction on length</a:t>
            </a:r>
          </a:p>
          <a:p>
            <a:pPr algn="l" rtl="0">
              <a:lnSpc>
                <a:spcPct val="80000"/>
              </a:lnSpc>
              <a:buNone/>
            </a:pPr>
            <a:endParaRPr lang="en-US" sz="2400" b="1" dirty="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&lt;xs:element name ="pwd</a:t>
            </a:r>
            <a:r>
              <a:rPr lang="en-US" sz="2400" noProof="1" smtClean="0"/>
              <a:t>"&gt;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 smtClean="0"/>
              <a:t>	&lt;xs:simpleType 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								&lt;xs:restriction base ="xs:string"&gt;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									&lt;xs:length value ="4"&gt;											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									&lt;/xs:length&gt;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								&lt;/xs:restriction&gt;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	</a:t>
            </a:r>
            <a:r>
              <a:rPr lang="en-US" sz="2400" noProof="1" smtClean="0"/>
              <a:t>&lt;/</a:t>
            </a:r>
            <a:r>
              <a:rPr lang="en-US" sz="2400" noProof="1"/>
              <a:t>xs:simpleType&gt;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noProof="1"/>
              <a:t>&lt;/xs:element&gt;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6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XSD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XSD stands for </a:t>
            </a:r>
            <a:r>
              <a:rPr lang="en-GB" b="1" dirty="0" smtClean="0"/>
              <a:t>X</a:t>
            </a:r>
            <a:r>
              <a:rPr lang="en-GB" dirty="0" smtClean="0"/>
              <a:t>ML </a:t>
            </a:r>
            <a:r>
              <a:rPr lang="en-GB" b="1" dirty="0" smtClean="0"/>
              <a:t>S</a:t>
            </a:r>
            <a:r>
              <a:rPr lang="en-GB" dirty="0" smtClean="0"/>
              <a:t>chema </a:t>
            </a:r>
            <a:r>
              <a:rPr lang="en-GB" b="1" dirty="0" smtClean="0"/>
              <a:t>D</a:t>
            </a:r>
            <a:r>
              <a:rPr lang="en-GB" dirty="0" smtClean="0"/>
              <a:t>efinition.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XSD is the w3c Recommendation for validating XML document.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XSD replaces DTDs.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XSD overcomes the drawbacks of DTD.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not to validate?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When you work on an internal application and you control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of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GB" dirty="0" smtClean="0"/>
              <a:t>Validation can slow application performance.</a:t>
            </a:r>
          </a:p>
          <a:p>
            <a:pPr algn="just">
              <a:lnSpc>
                <a:spcPct val="200000"/>
              </a:lnSpc>
            </a:pPr>
            <a:r>
              <a:rPr lang="en-GB" dirty="0" smtClean="0"/>
              <a:t>It needs time to develop and manage the schema.</a:t>
            </a:r>
          </a:p>
          <a:p>
            <a:pPr algn="just">
              <a:lnSpc>
                <a:spcPct val="200000"/>
              </a:lnSpc>
            </a:pPr>
            <a:r>
              <a:rPr lang="en-GB" dirty="0" smtClean="0"/>
              <a:t>When you validate data, then you must also develop solutions in case of invalid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When to validate?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1331929"/>
            <a:ext cx="8786842" cy="4525963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  <a:buNone/>
            </a:pPr>
            <a:r>
              <a:rPr lang="en-GB" sz="2000" dirty="0" smtClean="0"/>
              <a:t>There are three places in a data exchange process where you need the validation:</a:t>
            </a:r>
          </a:p>
          <a:p>
            <a:pPr>
              <a:lnSpc>
                <a:spcPct val="220000"/>
              </a:lnSpc>
            </a:pPr>
            <a:r>
              <a:rPr lang="en-GB" sz="2000" dirty="0" smtClean="0"/>
              <a:t>A client can validate the format and completeness of data before sending it to a web server.</a:t>
            </a:r>
          </a:p>
          <a:p>
            <a:pPr>
              <a:lnSpc>
                <a:spcPct val="220000"/>
              </a:lnSpc>
            </a:pPr>
            <a:r>
              <a:rPr lang="en-GB" sz="2000" dirty="0" smtClean="0"/>
              <a:t>A business partner can validate incoming data against a schema before processing it further.</a:t>
            </a:r>
          </a:p>
          <a:p>
            <a:pPr>
              <a:lnSpc>
                <a:spcPct val="220000"/>
              </a:lnSpc>
            </a:pPr>
            <a:r>
              <a:rPr lang="en-GB" sz="2000" dirty="0" smtClean="0"/>
              <a:t>An application can validate content against business logic before processing it further.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2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1564</Words>
  <Application>Microsoft Office PowerPoint</Application>
  <PresentationFormat>On-screen Show (4:3)</PresentationFormat>
  <Paragraphs>423</Paragraphs>
  <Slides>57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1_Office Theme</vt:lpstr>
      <vt:lpstr>XML &amp; Allied Technologies Lecture 2: XML Validation</vt:lpstr>
      <vt:lpstr>XML Validation</vt:lpstr>
      <vt:lpstr>XML Validation (Cont’d)</vt:lpstr>
      <vt:lpstr>XML Validation (Cont’d)</vt:lpstr>
      <vt:lpstr>DTD</vt:lpstr>
      <vt:lpstr>XSD</vt:lpstr>
      <vt:lpstr>When not to validate?</vt:lpstr>
      <vt:lpstr>Cost of validation</vt:lpstr>
      <vt:lpstr>When to validate?</vt:lpstr>
      <vt:lpstr>Document Type Definition</vt:lpstr>
      <vt:lpstr>Document Type Definition (Cont’d)</vt:lpstr>
      <vt:lpstr>Example of inline DTD</vt:lpstr>
      <vt:lpstr>Example of external DTD</vt:lpstr>
      <vt:lpstr>XML Document Building Blocks</vt:lpstr>
      <vt:lpstr>Building blocks of XML document</vt:lpstr>
      <vt:lpstr>Building blocks of XML document</vt:lpstr>
      <vt:lpstr>DTD-Element</vt:lpstr>
      <vt:lpstr>DTD ELEMENT</vt:lpstr>
      <vt:lpstr>DTD-Element : Content Model</vt:lpstr>
      <vt:lpstr>DTD ELEMENT (cont’d)</vt:lpstr>
      <vt:lpstr>DTD ELEMENT (cont’d)</vt:lpstr>
      <vt:lpstr>DTD ELEMENT (Cont’d)</vt:lpstr>
      <vt:lpstr>DTD-Element :   Mixed content Declaration</vt:lpstr>
      <vt:lpstr>DTD-Attributes</vt:lpstr>
      <vt:lpstr>DTD ATTRIBUTES (Cont’d)</vt:lpstr>
      <vt:lpstr>DTD ATTRIBUTES (Cont’d)</vt:lpstr>
      <vt:lpstr>DTD ATTRIBUTES (Cont’d)</vt:lpstr>
      <vt:lpstr>DTD ATTRIBUTES (Cont’d)</vt:lpstr>
      <vt:lpstr>DTD ATTRIBUTES (Cont’d)</vt:lpstr>
      <vt:lpstr>DTD ATTRIBUTES (Cont’d)</vt:lpstr>
      <vt:lpstr>DTD ATTRIBUTES (Cont’d)</vt:lpstr>
      <vt:lpstr>DTD ATTRIBUTES (Cont’d)</vt:lpstr>
      <vt:lpstr>DTD Example</vt:lpstr>
      <vt:lpstr>DTD ATTRIBUTES (Cont’d)</vt:lpstr>
      <vt:lpstr>DTD-Entities </vt:lpstr>
      <vt:lpstr>DTD-Entities:</vt:lpstr>
      <vt:lpstr>Internal Entity Declaration:</vt:lpstr>
      <vt:lpstr>External Entity Declaration:</vt:lpstr>
      <vt:lpstr>Drawbacks of DTD</vt:lpstr>
      <vt:lpstr>XSD</vt:lpstr>
      <vt:lpstr>XML Schema Definition</vt:lpstr>
      <vt:lpstr>Example</vt:lpstr>
      <vt:lpstr>XSD file “book.xsd”</vt:lpstr>
      <vt:lpstr>XML file “book.xml”</vt:lpstr>
      <vt:lpstr>XSD</vt:lpstr>
      <vt:lpstr>XSD (Cont’d)</vt:lpstr>
      <vt:lpstr>Default And Fixed values for simple Elements</vt:lpstr>
      <vt:lpstr>XSD (Cont’d)</vt:lpstr>
      <vt:lpstr>ID attribute</vt:lpstr>
      <vt:lpstr>Complex Types</vt:lpstr>
      <vt:lpstr>Complex Types</vt:lpstr>
      <vt:lpstr>Complex Types (Cont’d)</vt:lpstr>
      <vt:lpstr>Complex Types (Cont’d)</vt:lpstr>
      <vt:lpstr>Restrictions On Content</vt:lpstr>
      <vt:lpstr>Restrictions On Content  (Cont’d)</vt:lpstr>
      <vt:lpstr>Restrictions On Content (Cont’d)</vt:lpstr>
      <vt:lpstr>Restrictions On Content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&amp; Allied Technologies Lect3: XML Validation</dc:title>
  <dc:creator>marwa</dc:creator>
  <cp:lastModifiedBy>Marwa Abdel Hamid</cp:lastModifiedBy>
  <cp:revision>31</cp:revision>
  <dcterms:created xsi:type="dcterms:W3CDTF">2012-02-18T20:21:54Z</dcterms:created>
  <dcterms:modified xsi:type="dcterms:W3CDTF">2015-02-11T07:08:55Z</dcterms:modified>
</cp:coreProperties>
</file>