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79" r:id="rId4"/>
    <p:sldId id="350" r:id="rId5"/>
    <p:sldId id="351" r:id="rId6"/>
    <p:sldId id="260" r:id="rId7"/>
    <p:sldId id="369" r:id="rId8"/>
    <p:sldId id="261" r:id="rId9"/>
    <p:sldId id="355" r:id="rId10"/>
    <p:sldId id="365" r:id="rId11"/>
    <p:sldId id="375" r:id="rId12"/>
    <p:sldId id="377" r:id="rId13"/>
    <p:sldId id="263" r:id="rId14"/>
    <p:sldId id="357" r:id="rId15"/>
    <p:sldId id="358" r:id="rId16"/>
    <p:sldId id="359" r:id="rId17"/>
    <p:sldId id="360" r:id="rId18"/>
    <p:sldId id="361" r:id="rId19"/>
    <p:sldId id="378" r:id="rId20"/>
    <p:sldId id="363" r:id="rId21"/>
    <p:sldId id="362" r:id="rId22"/>
    <p:sldId id="373" r:id="rId23"/>
    <p:sldId id="371" r:id="rId24"/>
    <p:sldId id="368" r:id="rId25"/>
    <p:sldId id="269" r:id="rId26"/>
  </p:sldIdLst>
  <p:sldSz cx="9144000" cy="5143500" type="screen16x9"/>
  <p:notesSz cx="6858000" cy="9144000"/>
  <p:embeddedFontLst>
    <p:embeddedFont>
      <p:font typeface="Hammersmith One" panose="020B0604020202020204" charset="0"/>
      <p:regular r:id="rId29"/>
    </p:embeddedFont>
    <p:embeddedFont>
      <p:font typeface="Ubuntu" panose="020B0504030602030204" pitchFamily="34" charset="0"/>
      <p:regular r:id="rId30"/>
      <p:bold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anjari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81F80-7EC1-407A-9727-AAD487A555EE}">
  <a:tblStyle styleId="{0D581F80-7EC1-407A-9727-AAD487A55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2DB134-0061-4E76-BF45-032BE1409AE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7EF907-2C85-43C6-A9B4-2F5D5154154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460D30-13D2-4C58-82FB-885D8DDE184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50CD87-B718-4485-9097-E555A9514E6D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6B4842-8411-4BAF-9B75-7E6DA3B14DE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8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E88C3-5CF8-4910-BBE9-BE6E1D7D015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9022-AFD5-4269-8889-7035A1A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53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303822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47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36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86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9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0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34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082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11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1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62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9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3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932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18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0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17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88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2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9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2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1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7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2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04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80" r:id="rId6"/>
    <p:sldLayoutId id="2147483685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Welcome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March 20, 2023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39063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Comparision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693312" y="4550305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Table : 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Result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10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1423"/>
              </p:ext>
            </p:extLst>
          </p:nvPr>
        </p:nvGraphicFramePr>
        <p:xfrm>
          <a:off x="1157287" y="1135856"/>
          <a:ext cx="6615112" cy="3286124"/>
        </p:xfrm>
        <a:graphic>
          <a:graphicData uri="http://schemas.openxmlformats.org/drawingml/2006/table">
            <a:tbl>
              <a:tblPr firstRow="1" firstCol="1" bandRow="1">
                <a:tableStyleId>{0D581F80-7EC1-407A-9727-AAD487A555EE}</a:tableStyleId>
              </a:tblPr>
              <a:tblGrid>
                <a:gridCol w="586605"/>
                <a:gridCol w="871822"/>
                <a:gridCol w="586605"/>
                <a:gridCol w="586605"/>
                <a:gridCol w="588811"/>
                <a:gridCol w="588811"/>
                <a:gridCol w="573374"/>
                <a:gridCol w="762292"/>
                <a:gridCol w="762292"/>
                <a:gridCol w="707895"/>
              </a:tblGrid>
              <a:tr h="329468">
                <a:tc rowSpan="2">
                  <a:txBody>
                    <a:bodyPr/>
                    <a:lstStyle/>
                    <a:p>
                      <a:pPr marL="71755" marR="71755" algn="just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rowSpan="2"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3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F1-Measure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F1-Measure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</a:tr>
              <a:tr h="362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43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4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5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39063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Confusion Matrix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174740" y="4652208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Table : </a:t>
            </a:r>
            <a:r>
              <a:rPr lang="en-US" dirty="0" smtClean="0">
                <a:latin typeface="Manjari" panose="020B0604020202020204" charset="0"/>
                <a:cs typeface="Manjari" panose="020B0604020202020204" charset="0"/>
              </a:rPr>
              <a:t>Value of confusion matrix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11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984"/>
              </p:ext>
            </p:extLst>
          </p:nvPr>
        </p:nvGraphicFramePr>
        <p:xfrm>
          <a:off x="943092" y="1081049"/>
          <a:ext cx="7202287" cy="3373171"/>
        </p:xfrm>
        <a:graphic>
          <a:graphicData uri="http://schemas.openxmlformats.org/drawingml/2006/table">
            <a:tbl>
              <a:tblPr firstRow="1" firstCol="1" bandRow="1">
                <a:tableStyleId>{0D581F80-7EC1-407A-9727-AAD487A555EE}</a:tableStyleId>
              </a:tblPr>
              <a:tblGrid>
                <a:gridCol w="647597"/>
                <a:gridCol w="856971"/>
                <a:gridCol w="647597"/>
                <a:gridCol w="647597"/>
                <a:gridCol w="651654"/>
                <a:gridCol w="651654"/>
                <a:gridCol w="632990"/>
                <a:gridCol w="841552"/>
                <a:gridCol w="841552"/>
                <a:gridCol w="783123"/>
              </a:tblGrid>
              <a:tr h="418202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4105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4105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6158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2537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4105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Bayes’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  <a:tr h="26612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29" marR="9482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4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39063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Confusion Matrix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643071" y="4652208"/>
            <a:ext cx="557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</a:t>
            </a:r>
            <a:r>
              <a:rPr lang="en-US" dirty="0" smtClean="0">
                <a:latin typeface="Manjari" panose="020B0604020202020204" charset="0"/>
                <a:cs typeface="Manjari" panose="020B0604020202020204" charset="0"/>
              </a:rPr>
              <a:t>Confusion matrix of Random Forest classifier with testing data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39" y="1067868"/>
            <a:ext cx="3756620" cy="33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48" y="40673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Exploration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20797" y="4512110"/>
            <a:ext cx="4102405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Class and Dependent attribute statics</a:t>
            </a:r>
            <a:endParaRPr lang="en-US" sz="1200" dirty="0">
              <a:effectLst/>
              <a:latin typeface="Manjari" panose="020B0604020202020204" charset="0"/>
              <a:ea typeface="Calibri" panose="020F0502020204030204" pitchFamily="34" charset="0"/>
              <a:cs typeface="Manjari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13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77" y="948238"/>
            <a:ext cx="5767643" cy="365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34972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41971" y="4401370"/>
            <a:ext cx="53946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Father monthly income and Dependent attribute </a:t>
            </a:r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statics</a:t>
            </a:r>
            <a:endParaRPr lang="en-US" sz="1200" dirty="0">
              <a:effectLst/>
              <a:latin typeface="Manjari" panose="020B0604020202020204" charset="0"/>
              <a:ea typeface="Calibri" panose="020F0502020204030204" pitchFamily="3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15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3" y="769670"/>
            <a:ext cx="6289147" cy="37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554959" y="31963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884821" y="4309741"/>
            <a:ext cx="55661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Mother monthly income and Dependent attribute </a:t>
            </a:r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statics</a:t>
            </a:r>
            <a:endParaRPr lang="en-US" sz="1200" dirty="0">
              <a:effectLst/>
              <a:latin typeface="Manjari" panose="020B0604020202020204" charset="0"/>
              <a:ea typeface="Calibri" panose="020F0502020204030204" pitchFamily="34" charset="0"/>
              <a:cs typeface="Manjari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16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2" y="848814"/>
            <a:ext cx="6540954" cy="34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33510" y="42791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351744" y="4396417"/>
            <a:ext cx="46089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Father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Education and Dependent attribute statics.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16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7" y="833686"/>
            <a:ext cx="7199625" cy="3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2" y="30550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135992" y="4485985"/>
            <a:ext cx="4655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Mother Education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and Dependent attribute statics.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8" y="746220"/>
            <a:ext cx="6954688" cy="36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33510" y="21455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057585" y="4422521"/>
            <a:ext cx="5384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Number of family members and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Dependent attribute statics.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18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03" y="648899"/>
            <a:ext cx="6473170" cy="37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33510" y="21455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614673" y="4485985"/>
            <a:ext cx="6160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Number of educated family members and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Dependent attribute statics.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19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5" y="693017"/>
            <a:ext cx="7216196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546442" y="469038"/>
            <a:ext cx="7879090" cy="2153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2">
                    <a:lumMod val="50000"/>
                  </a:schemeClr>
                </a:solidFill>
              </a:rPr>
              <a:t>A Study of Predicting Student Dropout Using Machine Learning in Rural Areas of Bandarban Hill Tracts, Bangladesh</a:t>
            </a:r>
            <a:endParaRPr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Google Shape;1327;p55"/>
          <p:cNvSpPr txBox="1">
            <a:spLocks noGrp="1"/>
          </p:cNvSpPr>
          <p:nvPr>
            <p:ph type="title"/>
          </p:nvPr>
        </p:nvSpPr>
        <p:spPr>
          <a:xfrm>
            <a:off x="546442" y="2885494"/>
            <a:ext cx="4857371" cy="1955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 smtClean="0"/>
              <a:t>Supervised By: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>Ahmed </a:t>
            </a:r>
            <a:r>
              <a:rPr lang="en" sz="1200" dirty="0"/>
              <a:t>I</a:t>
            </a:r>
            <a:r>
              <a:rPr lang="en" sz="1200" dirty="0" smtClean="0"/>
              <a:t>mtiaz</a:t>
            </a:r>
            <a:br>
              <a:rPr lang="en" sz="1200" dirty="0" smtClean="0"/>
            </a:br>
            <a:r>
              <a:rPr lang="en" sz="1200" dirty="0" smtClean="0"/>
              <a:t>lecturer</a:t>
            </a:r>
            <a:br>
              <a:rPr lang="en" sz="1200" dirty="0" smtClean="0"/>
            </a:br>
            <a:r>
              <a:rPr lang="en" sz="1200" dirty="0" smtClean="0"/>
              <a:t>Department of </a:t>
            </a:r>
            <a:r>
              <a:rPr lang="en" sz="1200" dirty="0" smtClean="0"/>
              <a:t>Computer Science and Engineering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>Rangamati </a:t>
            </a:r>
            <a:r>
              <a:rPr lang="en" sz="1200" dirty="0"/>
              <a:t>S</a:t>
            </a:r>
            <a:r>
              <a:rPr lang="en" sz="1200" dirty="0" smtClean="0"/>
              <a:t>cience and Technology </a:t>
            </a:r>
            <a:r>
              <a:rPr lang="en" sz="1200" dirty="0"/>
              <a:t>U</a:t>
            </a:r>
            <a:r>
              <a:rPr lang="en" sz="1200" dirty="0" smtClean="0"/>
              <a:t>niversity</a:t>
            </a:r>
            <a:br>
              <a:rPr lang="en" sz="1200" dirty="0" smtClean="0"/>
            </a:br>
            <a:endParaRPr sz="1200" dirty="0"/>
          </a:p>
        </p:txBody>
      </p:sp>
      <p:sp>
        <p:nvSpPr>
          <p:cNvPr id="7" name="Google Shape;1327;p55"/>
          <p:cNvSpPr txBox="1">
            <a:spLocks noGrp="1"/>
          </p:cNvSpPr>
          <p:nvPr>
            <p:ph type="title"/>
          </p:nvPr>
        </p:nvSpPr>
        <p:spPr>
          <a:xfrm>
            <a:off x="5004513" y="2886189"/>
            <a:ext cx="4857371" cy="1955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1200" u="sng" dirty="0" smtClean="0"/>
              <a:t>Presented By: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>U Mong Sing Marma Biplob</a:t>
            </a:r>
            <a:br>
              <a:rPr lang="en" sz="1200" dirty="0" smtClean="0"/>
            </a:br>
            <a:r>
              <a:rPr lang="en" sz="1200" dirty="0" smtClean="0"/>
              <a:t>Reg: 2016-13-40</a:t>
            </a:r>
            <a:br>
              <a:rPr lang="en" sz="1200" dirty="0" smtClean="0"/>
            </a:br>
            <a:r>
              <a:rPr lang="en" sz="1200" dirty="0" smtClean="0"/>
              <a:t>Department of </a:t>
            </a:r>
            <a:r>
              <a:rPr lang="en" sz="1200" dirty="0"/>
              <a:t>Computer Science and Engineering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" sz="1200" dirty="0" smtClean="0"/>
              <a:t>Rangamati </a:t>
            </a:r>
            <a:r>
              <a:rPr lang="en" sz="1200" dirty="0"/>
              <a:t>S</a:t>
            </a:r>
            <a:r>
              <a:rPr lang="en" sz="1200" dirty="0" smtClean="0"/>
              <a:t>cience and Technology </a:t>
            </a:r>
            <a:r>
              <a:rPr lang="en" sz="1200" dirty="0"/>
              <a:t>U</a:t>
            </a:r>
            <a:r>
              <a:rPr lang="en" sz="1200" dirty="0" smtClean="0"/>
              <a:t>niversity</a:t>
            </a:r>
            <a:br>
              <a:rPr lang="en" sz="1200" dirty="0" smtClean="0"/>
            </a:br>
            <a:endParaRPr sz="1200" dirty="0"/>
          </a:p>
        </p:txBody>
      </p:sp>
      <p:sp>
        <p:nvSpPr>
          <p:cNvPr id="3" name="Rectangle 2"/>
          <p:cNvSpPr/>
          <p:nvPr/>
        </p:nvSpPr>
        <p:spPr>
          <a:xfrm>
            <a:off x="546442" y="337386"/>
            <a:ext cx="8104263" cy="241645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5532" y="4537598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576390" y="299071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Continue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071872" y="4485985"/>
            <a:ext cx="490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Number of neighbors and </a:t>
            </a:r>
            <a:r>
              <a:rPr lang="en-US" dirty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Dependent attribute statics.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20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41" y="711984"/>
            <a:ext cx="6429565" cy="37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569821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Query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262491" y="4332968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Query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21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6" y="1298909"/>
            <a:ext cx="8009200" cy="28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604965" y="39063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 implementation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686168" y="4614626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User Interface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22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26" y="932137"/>
            <a:ext cx="3036578" cy="36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617392" y="49630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2013056" y="1402591"/>
            <a:ext cx="6244254" cy="288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Limited availability and quality of data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Limited generalizability of findings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Role of social and cultural factors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Limited capacity of long-term evaluation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23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73407" y="47960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944982" y="1602832"/>
            <a:ext cx="7817140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Manjari" panose="020B0604020202020204" charset="0"/>
                <a:cs typeface="Manjari" panose="020B0604020202020204" charset="0"/>
              </a:rPr>
              <a:t>Expending the study of scope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Manjari" panose="020B0604020202020204" charset="0"/>
                <a:cs typeface="Manjari" panose="020B0604020202020204" charset="0"/>
              </a:rPr>
              <a:t>Exploring additional variables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Manjari" panose="020B0604020202020204" charset="0"/>
                <a:cs typeface="Manjari" panose="020B0604020202020204" charset="0"/>
              </a:rPr>
              <a:t>Developing targeted interventions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Manjari" panose="020B0604020202020204" charset="0"/>
                <a:cs typeface="Manjari" panose="020B0604020202020204" charset="0"/>
              </a:rPr>
              <a:t>Incorporating Machine learning techniques</a:t>
            </a: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24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555047" y="50067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1462520" y="1298165"/>
            <a:ext cx="2797753" cy="389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Motivation of research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Dataset collection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Dataset description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Model comparison</a:t>
            </a:r>
          </a:p>
          <a:p>
            <a:pPr marL="0" lvl="0" indent="0">
              <a:lnSpc>
                <a:spcPct val="150000"/>
              </a:lnSpc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4137" y="4107873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4739119" y="1298165"/>
            <a:ext cx="2797753" cy="389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Confusion matrix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exploration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Query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User interface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Limitation</a:t>
            </a:r>
          </a:p>
          <a:p>
            <a:pPr marL="342900" lvl="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Future work</a:t>
            </a:r>
          </a:p>
          <a:p>
            <a:pPr marL="0" lvl="0" indent="0">
              <a:lnSpc>
                <a:spcPct val="150000"/>
              </a:lnSpc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555047" y="50067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555047" y="1828102"/>
            <a:ext cx="7879090" cy="1167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Using machine learning to predict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students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are at risk of dropping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out from mainstream education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due to family-related factors and socioeconomic status in the rural area of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Bandarban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Hill Tracts, Bangladesh.</a:t>
            </a: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4137" y="4107873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77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555047" y="35083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 of research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738947" y="994611"/>
            <a:ext cx="7879090" cy="3561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Rural areas of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</a:rPr>
              <a:t>Bandarban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Hill Tracts educational diversity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According to literacy assessment survey (BBS-2011) , CHT average literacy rate is 43.9%, which is lower than 51.8% of national average.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The dropout rate is exceptionally high at roughly 59%, compare to the national average of 19.2% according to Educational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tructure of Bangladesh (BANBEIS-2016).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UNDP-Bangladesh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, children in Bangladesh's indigenous minority community have literacy and completion rates that are much lower than the country's averages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799" y="4654425"/>
            <a:ext cx="3477491" cy="36714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2"/>
                </a:solidFill>
                <a:latin typeface="Manjari" panose="020B0604020202020204" charset="0"/>
                <a:cs typeface="Manjari" panose="020B0604020202020204" charset="0"/>
              </a:rPr>
              <a:t>Rashid, S. (2018). </a:t>
            </a:r>
            <a:r>
              <a:rPr lang="en-US" sz="1100" i="1" dirty="0">
                <a:solidFill>
                  <a:schemeClr val="accent2"/>
                </a:solidFill>
              </a:rPr>
              <a:t>Asia-Pacific ICH NGO Conference</a:t>
            </a:r>
            <a:endParaRPr lang="en-US" sz="1100" dirty="0">
              <a:solidFill>
                <a:schemeClr val="accent2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6482" y="4585152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Proposed Method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Untitl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5692"/>
            <a:ext cx="6446920" cy="371201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991278" y="4468759"/>
            <a:ext cx="3161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Fig: System diagram of proposed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4162" y="4404438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48235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Dataset Collection</a:t>
            </a:r>
            <a:endParaRPr sz="2800"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27851" y="4647544"/>
            <a:ext cx="209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Table: Student data statics</a:t>
            </a:r>
            <a:endParaRPr lang="en-US" sz="1200" dirty="0">
              <a:latin typeface="Manjari" panose="020B0604020202020204" charset="0"/>
              <a:cs typeface="Manjari" panose="020B06040202020202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86897"/>
              </p:ext>
            </p:extLst>
          </p:nvPr>
        </p:nvGraphicFramePr>
        <p:xfrm>
          <a:off x="3989339" y="1696453"/>
          <a:ext cx="4015372" cy="2666640"/>
        </p:xfrm>
        <a:graphic>
          <a:graphicData uri="http://schemas.openxmlformats.org/drawingml/2006/table">
            <a:tbl>
              <a:tblPr firstRow="1" firstCol="1" bandRow="1">
                <a:tableStyleId>{0D581F80-7EC1-407A-9727-AAD487A555EE}</a:tableStyleId>
              </a:tblPr>
              <a:tblGrid>
                <a:gridCol w="1003628"/>
                <a:gridCol w="1003628"/>
                <a:gridCol w="1004058"/>
                <a:gridCol w="1004058"/>
              </a:tblGrid>
              <a:tr h="200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Location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Yes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Drop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Total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2009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Janka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para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21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10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31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2916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Vangamura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para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8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15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2009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Minijiri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para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5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12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4018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Amtoli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para- 2 no. </a:t>
                      </a: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kuhalong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37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45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82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2009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Majher para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12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8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20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4018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Gunguru mukh para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38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34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72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2916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Chemi dolu para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197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142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339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  <a:tr h="4374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Gunguru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Maddhyam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 para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46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37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83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8" y="1600200"/>
            <a:ext cx="2339543" cy="22640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298" y="4123231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Fig: Proportion of regular and </a:t>
            </a:r>
          </a:p>
          <a:p>
            <a:pPr algn="ctr"/>
            <a:r>
              <a:rPr lang="en-US" sz="1200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Dropout student</a:t>
            </a:r>
            <a:endParaRPr lang="en-US" sz="12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837" y="1079257"/>
            <a:ext cx="72172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We have overall dataset of 654 of students from 8 different rural areas in </a:t>
            </a:r>
            <a:r>
              <a:rPr lang="en-US" sz="1200" dirty="0" err="1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Bandarban</a:t>
            </a:r>
            <a:r>
              <a:rPr lang="en-US" sz="1200" dirty="0" smtClean="0">
                <a:latin typeface="Manjari" panose="020B0604020202020204" charset="0"/>
                <a:ea typeface="Times New Roman" panose="02020603050405020304" pitchFamily="18" charset="0"/>
                <a:cs typeface="Manjari" panose="020B0604020202020204" charset="0"/>
              </a:rPr>
              <a:t> Hill Tracts.</a:t>
            </a:r>
            <a:endParaRPr lang="en-US" sz="12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1970" y="4364856"/>
            <a:ext cx="4015740" cy="230832"/>
          </a:xfrm>
          <a:prstGeom prst="rect">
            <a:avLst/>
          </a:prstGeom>
          <a:noFill/>
          <a:ln w="12700">
            <a:solidFill>
              <a:schemeClr val="tx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2"/>
                </a:solidFill>
                <a:latin typeface="Manjari" panose="020B0604020202020204" charset="0"/>
                <a:cs typeface="Manjari" panose="020B0604020202020204" charset="0"/>
              </a:rPr>
              <a:t>                                                  Total		                     654</a:t>
            </a:r>
            <a:endParaRPr lang="en-US" sz="900" dirty="0">
              <a:solidFill>
                <a:schemeClr val="accent2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002780" y="4324379"/>
            <a:ext cx="0" cy="23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964" y="1433945"/>
            <a:ext cx="2708563" cy="4156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42677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Datset description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35646"/>
              </p:ext>
            </p:extLst>
          </p:nvPr>
        </p:nvGraphicFramePr>
        <p:xfrm>
          <a:off x="1211431" y="1198027"/>
          <a:ext cx="6833936" cy="3123942"/>
        </p:xfrm>
        <a:graphic>
          <a:graphicData uri="http://schemas.openxmlformats.org/drawingml/2006/table">
            <a:tbl>
              <a:tblPr firstRow="1" firstCol="1" bandRow="1">
                <a:tableStyleId>{0D581F80-7EC1-407A-9727-AAD487A555EE}</a:tableStyleId>
              </a:tblPr>
              <a:tblGrid>
                <a:gridCol w="428309"/>
                <a:gridCol w="1580941"/>
                <a:gridCol w="1144593"/>
                <a:gridCol w="1907655"/>
                <a:gridCol w="1772438"/>
              </a:tblGrid>
              <a:tr h="244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SN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Attribute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Type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Description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Values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1028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1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Class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Numerical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Class of students: 1-5(Primary level), 6-8 (High school level), 9-10 (secondary level).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Different numerical values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499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2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Father monthly income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Numerical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Monthly income of the father in </a:t>
                      </a:r>
                      <a:r>
                        <a:rPr lang="en-US" sz="900" dirty="0" smtClean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BDT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integer values and range of income 0 </a:t>
                      </a:r>
                      <a:r>
                        <a:rPr lang="en-US" sz="900" dirty="0" smtClean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BDT to 40000 BDT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1351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3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Father education 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Categorical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The educational class of the father (class 4 to class 12) has been completed.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‘Class 4’ : 4; ‘Class 5’ : 5; ‘class  6’ : 6; ‘class</a:t>
                      </a:r>
                      <a:r>
                        <a:rPr lang="bn-IN" sz="1100" dirty="0">
                          <a:effectLst/>
                          <a:latin typeface="Manjari" panose="020B0604020202020204" charset="0"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7’ : 7, ‘class 8’ : 8, ‘class 9’ : 9; class 10’ : 10, ‘class 11’ : 11, ‘class 12’ : 12.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16208" y="2944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description Cont.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6917"/>
              </p:ext>
            </p:extLst>
          </p:nvPr>
        </p:nvGraphicFramePr>
        <p:xfrm>
          <a:off x="890337" y="968272"/>
          <a:ext cx="6650288" cy="3751931"/>
        </p:xfrm>
        <a:graphic>
          <a:graphicData uri="http://schemas.openxmlformats.org/drawingml/2006/table">
            <a:tbl>
              <a:tblPr firstRow="1" firstCol="1" bandRow="1">
                <a:tableStyleId>{0D581F80-7EC1-407A-9727-AAD487A555EE}</a:tableStyleId>
              </a:tblPr>
              <a:tblGrid>
                <a:gridCol w="416799"/>
                <a:gridCol w="1538457"/>
                <a:gridCol w="1113834"/>
                <a:gridCol w="1856391"/>
                <a:gridCol w="1724807"/>
              </a:tblGrid>
              <a:tr h="486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4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Mother monthly income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Numerical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Monthly income of the mother in </a:t>
                      </a:r>
                      <a:r>
                        <a:rPr lang="en-US" sz="900" dirty="0" smtClean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BDT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integer values and range of income 0 </a:t>
                      </a:r>
                      <a:r>
                        <a:rPr lang="en-US" sz="900" dirty="0" smtClean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BDT to 15000 BDT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914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5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Mother education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Categorical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The educational class of the mother (class 3 to class 10) has been completed.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‘Class 3’ : 3; ‘Class 4’ : 4; ‘Class 5’ : 5; ‘class  6’ : 6; ‘class</a:t>
                      </a:r>
                      <a:r>
                        <a:rPr lang="bn-IN" sz="1100">
                          <a:effectLst/>
                          <a:latin typeface="Manjari" panose="020B0604020202020204" charset="0"/>
                        </a:rPr>
                        <a:t> </a:t>
                      </a: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7’ : 7, ‘class 8’ : 8, ‘class 9’ : 9; class 10’ : 10.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64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6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Number of family members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Numerical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Total number of family members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Different integer values, which range between 3 to 13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420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7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Number of educated family member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Numerical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Up to class 10 (range between o to 5) 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Different integer values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64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8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Neighbor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Categorical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Number of neighbors surrounding the students and family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Different integer values, which range between 1 to 9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  <a:tr h="64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9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Go to school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Nominal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This is the target attribute which classify with “yes” and “drop”</a:t>
                      </a:r>
                      <a:endParaRPr lang="en-US" sz="110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Yes = 1</a:t>
                      </a:r>
                      <a:endParaRPr lang="en-US" sz="1100" dirty="0">
                        <a:effectLst/>
                        <a:latin typeface="Manjari" panose="020B0604020202020204" charset="0"/>
                        <a:cs typeface="Manjari" panose="020B060402020202020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Manjari" panose="020B0604020202020204" charset="0"/>
                          <a:cs typeface="Manjari" panose="020B0604020202020204" charset="0"/>
                        </a:rPr>
                        <a:t>Drop = 0</a:t>
                      </a:r>
                      <a:endParaRPr lang="en-US" sz="1100" dirty="0">
                        <a:effectLst/>
                        <a:latin typeface="Manjari" panose="020B0604020202020204" charset="0"/>
                        <a:ea typeface="Calibri" panose="020F0502020204030204" pitchFamily="34" charset="0"/>
                        <a:cs typeface="Manjari" panose="020B06040202020202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51010" y="4485985"/>
            <a:ext cx="522827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F1DEDE"/>
      </a:lt1>
      <a:dk2>
        <a:srgbClr val="DB9191"/>
      </a:dk2>
      <a:lt2>
        <a:srgbClr val="FFFFFF"/>
      </a:lt2>
      <a:accent1>
        <a:srgbClr val="ACBBC0"/>
      </a:accent1>
      <a:accent2>
        <a:srgbClr val="40474B"/>
      </a:accent2>
      <a:accent3>
        <a:srgbClr val="DB9191"/>
      </a:accent3>
      <a:accent4>
        <a:srgbClr val="F1DEDE"/>
      </a:accent4>
      <a:accent5>
        <a:srgbClr val="ACBBC0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945</Words>
  <Application>Microsoft Office PowerPoint</Application>
  <PresentationFormat>On-screen Show (16:9)</PresentationFormat>
  <Paragraphs>328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Hammersmith One</vt:lpstr>
      <vt:lpstr>Ubuntu</vt:lpstr>
      <vt:lpstr>Calibri</vt:lpstr>
      <vt:lpstr>Manjari</vt:lpstr>
      <vt:lpstr>Wingdings</vt:lpstr>
      <vt:lpstr>Times New Roman</vt:lpstr>
      <vt:lpstr>Elegant Education Pack for Students by Slidesgo</vt:lpstr>
      <vt:lpstr>Welcome March 20, 2023</vt:lpstr>
      <vt:lpstr>Supervised By:  Ahmed Imtiaz lecturer Department of Computer Science and Engineering Rangamati Science and Technology University </vt:lpstr>
      <vt:lpstr>Outline</vt:lpstr>
      <vt:lpstr>Problem Statement</vt:lpstr>
      <vt:lpstr>Motivation of research</vt:lpstr>
      <vt:lpstr>Proposed Method</vt:lpstr>
      <vt:lpstr>Dataset Collection</vt:lpstr>
      <vt:lpstr>Datset description</vt:lpstr>
      <vt:lpstr>Dataset description Cont.</vt:lpstr>
      <vt:lpstr>Model Comparision</vt:lpstr>
      <vt:lpstr>Confusion Matrix</vt:lpstr>
      <vt:lpstr>Confusion Matrix</vt:lpstr>
      <vt:lpstr>Dataset Exploration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Query</vt:lpstr>
      <vt:lpstr>User interface implementation</vt:lpstr>
      <vt:lpstr>Limitation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February 27, 2023</dc:title>
  <dc:creator>u mong sing</dc:creator>
  <cp:lastModifiedBy>HP</cp:lastModifiedBy>
  <cp:revision>61</cp:revision>
  <dcterms:modified xsi:type="dcterms:W3CDTF">2023-03-20T01:51:07Z</dcterms:modified>
</cp:coreProperties>
</file>