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17" r:id="rId2"/>
    <p:sldId id="323" r:id="rId3"/>
    <p:sldId id="324" r:id="rId4"/>
    <p:sldId id="325" r:id="rId5"/>
    <p:sldId id="326" r:id="rId6"/>
    <p:sldId id="327" r:id="rId7"/>
    <p:sldId id="328" r:id="rId8"/>
    <p:sldId id="30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38" autoAdjust="0"/>
    <p:restoredTop sz="94696"/>
  </p:normalViewPr>
  <p:slideViewPr>
    <p:cSldViewPr snapToGrid="0" snapToObjects="1">
      <p:cViewPr varScale="1">
        <p:scale>
          <a:sx n="85" d="100"/>
          <a:sy n="85" d="100"/>
        </p:scale>
        <p:origin x="4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747659CB-BF84-F74F-95EB-6F953048C7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School of …………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B7085A3-07F8-A34F-9A0B-6F4694CDA1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A5B50-FE66-4811-A7C0-F2204DDD6E2E}" type="datetime1">
              <a:rPr lang="en-IN" smtClean="0"/>
              <a:pPr/>
              <a:t>05-12-2023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FA908EB-DD7C-3B4A-A7DF-2AF619263E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CB1C41E-5188-D247-8003-4D23BEC7A9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92BAF-94A5-4240-A2BF-E6524060C5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61773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School of …………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C690E-70AB-4958-AB81-B252725AC6AD}" type="datetime1">
              <a:rPr lang="en-IN" smtClean="0"/>
              <a:pPr/>
              <a:t>05-12-2023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DEA72-A9DA-0241-B584-7E6AEC2B0F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03577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7A51A5-507D-7240-9F56-DD7EA04A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4C527D8-0F25-C74A-A33A-50E2C4ECC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087DB8D-2085-BA4F-BAA0-77C98445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9C56-92CE-47B2-ACB2-4F555ABA3A72}" type="datetime1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14435B-1C12-E548-9938-754F28F1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70445A2-F60F-8B4C-8CF6-5D16442B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5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60795C-9FBC-E649-BC83-1E0949D0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C366DD0-31C0-B144-B38B-DD81A100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6741D1B-40DA-2741-A4B3-7EAAD6A4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58B1-DF52-4F70-B763-700FC8E9FEA0}" type="datetime1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43DE584-0159-E747-A6DC-AA897D1E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D84B54D-88D0-5843-AB57-7A4A6194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9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F6ED751-46A5-E944-BFD1-641899762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F849067-FF63-A545-B8AB-1D4C2EB8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78A832E-7C18-E844-AD16-385329DD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7FA2-9D0A-48BA-8A36-22DA4A1EC439}" type="datetime1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7ED703F-ADE5-7446-B855-CC864224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BBBEDA4-FFEC-2D4E-8187-CE601486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81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FFA42D-0166-F145-BD9D-8B3F9DD6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7C57CD-2153-2947-8A7E-E315EC1F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071A5E5-6204-D748-9A98-B9C434AF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4AB2-DC36-478B-AB99-42055C145F48}" type="datetime1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AA08948-513D-EE42-BC00-37C51879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ACB9B26-AAA6-5349-A5C1-4C213833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70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29FFC2-AB03-DB42-9BD8-B2227823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300DE38-3033-9F47-AA4C-8B5E13B4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317132D-85B2-7949-AF1E-F8BE8D42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FD8A-3890-4F1F-B12B-D681F9110C31}" type="datetime1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9D7402D-FCC8-324B-9252-6DB27CF5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34C1BD5-59DB-F841-84E8-7C615B4D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0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F97CB5-04AC-B145-8DFB-EB6410E6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F8E368-D415-204B-ACAA-F2A7CF20C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017E3FC-7CBB-1247-A715-756F7891E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BBD3D62-50EC-C044-98A5-8700F758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6B72-FD0C-4718-AF10-7BB8D430169A}" type="datetime1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A2EAB96-574C-E141-B587-FE77CA3A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07F35D1-150B-B64E-B84A-2048D42B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01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B7533F-17AF-804A-A825-268C243B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E659667-F4B2-D34A-84DB-2D0B3B7E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43CC843-ECAB-E845-A911-4684E763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B39753F-B4DE-CE4B-B215-45927F9B7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0267AF6-C258-E74A-972A-43ACAF12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3AB73E8-AA99-9D44-B73A-36DAB298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F295-340C-4891-B250-3853F7357173}" type="datetime1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0067D41-A024-DF40-9456-B595B182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22720FB-7B0C-3744-BA3E-16919C38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33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BF3F3C-AADB-6B41-A93A-646C8073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5F44714-C02E-224F-9D69-9FD099B1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84F0-01E0-40D7-8F57-047FE452AF4F}" type="datetime1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428516B-7AA2-444C-8C23-2484FBA9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EB44E81-FED1-6D4E-AA56-C906605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81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AB9069D-ACC1-2846-BB69-0C25ABE4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4AA-E395-466A-A7A4-6B7D85D26E0C}" type="datetime1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67E34F7-C671-004D-809D-FAA83529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9B55E6A-D1AE-1B44-AE7B-9AA711C2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05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79681E-D7B2-6449-AF06-3270CDE6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882A3C9-366D-3940-BC0B-0CFC9203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953DC75-2188-D14F-8B64-470BD5171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FC69DD6-BF4D-1F43-9CC6-5D52D231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3B69-3894-4C77-B995-7BDB70807655}" type="datetime1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8346F58-8566-B14B-9E2D-ADD0E319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9B0B562-EE07-E941-B226-A14AAE53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3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98EB8B-69D9-6A4D-9AB7-AFFFB081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53FAE5A-CA14-1A43-91AA-DCAA4B553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9E1AAA7-3BF0-344A-88DF-721AE46FD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43809F0-5FCF-8B4E-A9EF-F5469080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E046-EB2A-4FB4-8D5F-BBE901205507}" type="datetime1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9E36D1F-45BA-FA43-9565-4D8F7795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A31EC5-CE1A-2F4E-AB06-9D0E9053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7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2329BE7-407A-964A-8517-6D42CF67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97E2056-654E-8345-A333-D4E1EA34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DFC04D6-869A-864D-95B4-1005B9A7C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2BA8A-BF79-426D-BD2A-1233791274C1}" type="datetime1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2A2738-A23A-F74B-92DF-8746BC7CD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72659A-8EA6-A843-9183-BBE98959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F5DA-0F3F-FF46-BDE9-7495294E9A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0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719ED99B-DBC5-4426-BBC6-8BBB2E2998D2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Computing Science &amp; Engineering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</a:t>
            </a:r>
            <a:endParaRPr lang="en-IN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Topic-Agricultural Production Optimization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IN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Introduction</a:t>
            </a:r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\</a:t>
            </a:r>
          </a:p>
          <a:p>
            <a:pPr fontAlgn="base"/>
            <a:endParaRPr lang="en-I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endParaRPr lang="en-IN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A311BE22-15C4-49E9-92D6-1535F166D04E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IN" altLang="zh-CN" sz="2400" b="1" dirty="0" smtClean="0">
                <a:solidFill>
                  <a:schemeClr val="bg1"/>
                </a:solidFill>
                <a:latin typeface="Tinos"/>
              </a:rPr>
              <a:t>                                                                                        Program </a:t>
            </a:r>
            <a:r>
              <a:rPr lang="en-IN" altLang="zh-CN" sz="2400" b="1" dirty="0">
                <a:solidFill>
                  <a:schemeClr val="bg1"/>
                </a:solidFill>
                <a:latin typeface="Tinos"/>
              </a:rPr>
              <a:t>Name: </a:t>
            </a:r>
            <a:r>
              <a:rPr kumimoji="0" lang="en-IN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B.Tech</a:t>
            </a:r>
            <a:r>
              <a:rPr kumimoji="0" lang="en-I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(4</a:t>
            </a:r>
            <a:r>
              <a:rPr kumimoji="0" lang="en-IN" altLang="zh-CN" sz="24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th</a:t>
            </a:r>
            <a:r>
              <a:rPr kumimoji="0" lang="en-I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Year)</a:t>
            </a: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9" name="TextBox 19"/>
          <p:cNvSpPr txBox="1">
            <a:spLocks noChangeArrowheads="1"/>
          </p:cNvSpPr>
          <p:nvPr/>
        </p:nvSpPr>
        <p:spPr bwMode="auto">
          <a:xfrm>
            <a:off x="1428749" y="3917821"/>
            <a:ext cx="3500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n-US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19"/>
          <p:cNvSpPr txBox="1">
            <a:spLocks noChangeArrowheads="1"/>
          </p:cNvSpPr>
          <p:nvPr/>
        </p:nvSpPr>
        <p:spPr bwMode="auto">
          <a:xfrm>
            <a:off x="7466863" y="3350122"/>
            <a:ext cx="3824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endParaRPr lang="en-US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A1056DD-33A3-4F11-A1E4-8627BD054BBE}"/>
              </a:ext>
            </a:extLst>
          </p:cNvPr>
          <p:cNvSpPr txBox="1"/>
          <p:nvPr/>
        </p:nvSpPr>
        <p:spPr>
          <a:xfrm>
            <a:off x="8217325" y="3550177"/>
            <a:ext cx="6147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Name1-Ashutosh Rana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(20SCSE1010802)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SEM-7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Name2-Monal Raj Singh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(20SCSE1010821)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SEM-7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6274" y="4147235"/>
            <a:ext cx="33051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 Name</a:t>
            </a:r>
            <a:r>
              <a:rPr lang="en-IN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 . Ajay Shankar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59215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5" y="2597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fontAlgn="base"/>
            <a:r>
              <a:rPr lang="en-US" sz="2400" dirty="0">
                <a:latin typeface="Algerian" pitchFamily="82" charset="0"/>
                <a:cs typeface="Times New Roman" panose="02020603050405020304" pitchFamily="18" charset="0"/>
              </a:rPr>
              <a:t>                                                 </a:t>
            </a:r>
            <a:r>
              <a:rPr lang="en-US" sz="4400" u="sng" dirty="0">
                <a:solidFill>
                  <a:schemeClr val="bg1"/>
                </a:solidFill>
                <a:latin typeface="Algerian" pitchFamily="82" charset="0"/>
                <a:cs typeface="Times New Roman" panose="02020603050405020304" pitchFamily="18" charset="0"/>
              </a:rPr>
              <a:t>TOPIC COVER</a:t>
            </a:r>
          </a:p>
          <a:p>
            <a:pPr algn="just" fontAlgn="base"/>
            <a:r>
              <a:rPr lang="en-US" sz="2800" dirty="0">
                <a:latin typeface="Algerian" pitchFamily="82" charset="0"/>
                <a:cs typeface="Times New Roman" panose="02020603050405020304" pitchFamily="18" charset="0"/>
              </a:rPr>
              <a:t>                          </a:t>
            </a:r>
            <a:endParaRPr lang="en-US" sz="2800" dirty="0" smtClean="0">
              <a:latin typeface="Algerian" pitchFamily="82" charset="0"/>
              <a:cs typeface="Times New Roman" panose="02020603050405020304" pitchFamily="18" charset="0"/>
            </a:endParaRPr>
          </a:p>
          <a:p>
            <a:pPr algn="just" fontAlgn="base"/>
            <a:endParaRPr lang="en-US" sz="2800" dirty="0" smtClean="0">
              <a:latin typeface="Algerian" pitchFamily="82" charset="0"/>
              <a:cs typeface="Times New Roman" panose="02020603050405020304" pitchFamily="18" charset="0"/>
            </a:endParaRPr>
          </a:p>
          <a:p>
            <a:pPr marL="514350" indent="-514350" algn="just" fontAlgn="base">
              <a:buFont typeface="+mj-lt"/>
              <a:buAutoNum type="arabicParenR"/>
            </a:pPr>
            <a:r>
              <a:rPr lang="en-US" sz="2800" dirty="0" smtClean="0">
                <a:latin typeface="Algerian" pitchFamily="82" charset="0"/>
                <a:cs typeface="Times New Roman" panose="02020603050405020304" pitchFamily="18" charset="0"/>
              </a:rPr>
              <a:t>Introduction</a:t>
            </a:r>
          </a:p>
          <a:p>
            <a:pPr marL="514350" indent="-514350" algn="just" fontAlgn="base">
              <a:buFont typeface="+mj-lt"/>
              <a:buAutoNum type="arabicParenR"/>
            </a:pPr>
            <a:endParaRPr lang="en-US" sz="2800" dirty="0">
              <a:latin typeface="Algerian" pitchFamily="82" charset="0"/>
              <a:cs typeface="Times New Roman" panose="02020603050405020304" pitchFamily="18" charset="0"/>
            </a:endParaRPr>
          </a:p>
          <a:p>
            <a:pPr marL="514350" indent="-514350" algn="just" fontAlgn="base">
              <a:buFont typeface="+mj-lt"/>
              <a:buAutoNum type="arabicParenR"/>
            </a:pPr>
            <a:r>
              <a:rPr lang="en-US" sz="2800" dirty="0">
                <a:latin typeface="Algerian" pitchFamily="82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Algerian" pitchFamily="82" charset="0"/>
                <a:cs typeface="Times New Roman" panose="02020603050405020304" pitchFamily="18" charset="0"/>
              </a:rPr>
              <a:t>Objectives</a:t>
            </a:r>
          </a:p>
          <a:p>
            <a:pPr marL="514350" indent="-514350" algn="just" fontAlgn="base">
              <a:buFont typeface="+mj-lt"/>
              <a:buAutoNum type="arabicParenR"/>
            </a:pPr>
            <a:endParaRPr lang="en-US" sz="2800" dirty="0">
              <a:latin typeface="Algerian" pitchFamily="82" charset="0"/>
              <a:cs typeface="Times New Roman" panose="02020603050405020304" pitchFamily="18" charset="0"/>
            </a:endParaRPr>
          </a:p>
          <a:p>
            <a:pPr marL="514350" indent="-514350" algn="just" fontAlgn="base">
              <a:buFont typeface="+mj-lt"/>
              <a:buAutoNum type="arabicParenR"/>
            </a:pPr>
            <a:r>
              <a:rPr lang="en-US" sz="2800" dirty="0">
                <a:latin typeface="Algerian" pitchFamily="82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Algerian" pitchFamily="82" charset="0"/>
                <a:cs typeface="Times New Roman" panose="02020603050405020304" pitchFamily="18" charset="0"/>
              </a:rPr>
              <a:t>Proposed System</a:t>
            </a:r>
          </a:p>
          <a:p>
            <a:pPr marL="514350" indent="-514350" algn="just" fontAlgn="base">
              <a:buFont typeface="+mj-lt"/>
              <a:buAutoNum type="arabicParenR"/>
            </a:pPr>
            <a:endParaRPr lang="en-US" sz="2800" dirty="0">
              <a:latin typeface="Algerian" pitchFamily="82" charset="0"/>
              <a:cs typeface="Times New Roman" panose="02020603050405020304" pitchFamily="18" charset="0"/>
            </a:endParaRPr>
          </a:p>
          <a:p>
            <a:pPr marL="514350" indent="-514350" algn="just" fontAlgn="base">
              <a:buFont typeface="+mj-lt"/>
              <a:buAutoNum type="arabicParenR"/>
            </a:pPr>
            <a:r>
              <a:rPr lang="en-US" sz="2800" dirty="0" smtClean="0">
                <a:latin typeface="Algerian" pitchFamily="82" charset="0"/>
                <a:cs typeface="Times New Roman" panose="02020603050405020304" pitchFamily="18" charset="0"/>
              </a:rPr>
              <a:t>KNN(K-Nearest Neighbor) Algorithm</a:t>
            </a:r>
          </a:p>
          <a:p>
            <a:pPr marL="514350" indent="-514350" algn="just" fontAlgn="base">
              <a:buFont typeface="+mj-lt"/>
              <a:buAutoNum type="arabicParenR"/>
            </a:pPr>
            <a:endParaRPr lang="en-US" sz="2800" dirty="0">
              <a:latin typeface="Algerian" pitchFamily="82" charset="0"/>
              <a:cs typeface="Times New Roman" panose="02020603050405020304" pitchFamily="18" charset="0"/>
            </a:endParaRPr>
          </a:p>
          <a:p>
            <a:pPr marL="514350" indent="-514350" algn="just" fontAlgn="base">
              <a:buFont typeface="+mj-lt"/>
              <a:buAutoNum type="arabicParenR"/>
            </a:pPr>
            <a:r>
              <a:rPr lang="en-US" sz="2800" dirty="0">
                <a:latin typeface="Algerian" pitchFamily="82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Algerian" pitchFamily="82" charset="0"/>
                <a:cs typeface="Times New Roman" panose="02020603050405020304" pitchFamily="18" charset="0"/>
              </a:rPr>
              <a:t>System Architecture</a:t>
            </a:r>
          </a:p>
          <a:p>
            <a:pPr marL="514350" indent="-514350" algn="just" fontAlgn="base">
              <a:buFont typeface="+mj-lt"/>
              <a:buAutoNum type="arabicParenR"/>
            </a:pPr>
            <a:endParaRPr lang="en-US" sz="2800" dirty="0">
              <a:latin typeface="Algerian" pitchFamily="82" charset="0"/>
              <a:cs typeface="Times New Roman" panose="02020603050405020304" pitchFamily="18" charset="0"/>
            </a:endParaRPr>
          </a:p>
          <a:p>
            <a:pPr marL="514350" indent="-514350" algn="just" fontAlgn="base">
              <a:buFont typeface="+mj-lt"/>
              <a:buAutoNum type="arabicParenR"/>
            </a:pPr>
            <a:r>
              <a:rPr lang="en-US" sz="2800" dirty="0">
                <a:latin typeface="Algerian" pitchFamily="82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Algerian" pitchFamily="82" charset="0"/>
                <a:cs typeface="Times New Roman" panose="02020603050405020304" pitchFamily="18" charset="0"/>
              </a:rPr>
              <a:t>Limitations</a:t>
            </a:r>
            <a:endParaRPr lang="en-US" sz="2800" dirty="0">
              <a:latin typeface="Algerian" pitchFamily="82" charset="0"/>
              <a:cs typeface="Times New Roman" panose="02020603050405020304" pitchFamily="18" charset="0"/>
            </a:endParaRPr>
          </a:p>
          <a:p>
            <a:pPr algn="just" fontAlgn="base"/>
            <a:endParaRPr lang="en-US" sz="2400" u="sng" dirty="0">
              <a:latin typeface="Algerian" pitchFamily="82" charset="0"/>
              <a:cs typeface="Times New Roman" panose="02020603050405020304" pitchFamily="18" charset="0"/>
            </a:endParaRPr>
          </a:p>
          <a:p>
            <a:pPr fontAlgn="base"/>
            <a:endParaRPr lang="en-US" sz="2400" u="sng" dirty="0">
              <a:latin typeface="Algerian" pitchFamily="82" charset="0"/>
              <a:cs typeface="Times New Roman" panose="02020603050405020304" pitchFamily="18" charset="0"/>
            </a:endParaRPr>
          </a:p>
          <a:p>
            <a:pPr fontAlgn="base"/>
            <a:endParaRPr lang="en-US" sz="2400" u="sng" dirty="0">
              <a:latin typeface="Algerian" pitchFamily="82" charset="0"/>
              <a:cs typeface="Times New Roman" panose="02020603050405020304" pitchFamily="18" charset="0"/>
            </a:endParaRPr>
          </a:p>
          <a:p>
            <a:pPr algn="ctr" fontAlgn="base"/>
            <a:endParaRPr lang="en-US" sz="3200" dirty="0">
              <a:solidFill>
                <a:schemeClr val="bg1"/>
              </a:solidFill>
              <a:latin typeface="Algerian" pitchFamily="82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000" b="1" dirty="0">
              <a:solidFill>
                <a:schemeClr val="bg1"/>
              </a:solidFill>
              <a:latin typeface="Tino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94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5" y="2597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fontAlgn="base"/>
            <a:r>
              <a:rPr lang="en-US" sz="3200" dirty="0">
                <a:solidFill>
                  <a:schemeClr val="bg1"/>
                </a:solidFill>
                <a:latin typeface="Algerian" pitchFamily="82" charset="0"/>
                <a:cs typeface="Times New Roman" panose="02020603050405020304" pitchFamily="18" charset="0"/>
              </a:rPr>
              <a:t>                </a:t>
            </a:r>
            <a:r>
              <a:rPr lang="en-US" sz="3200" dirty="0" smtClean="0">
                <a:solidFill>
                  <a:schemeClr val="bg1"/>
                </a:solidFill>
                <a:latin typeface="Algerian" pitchFamily="82" charset="0"/>
                <a:cs typeface="Times New Roman" panose="02020603050405020304" pitchFamily="18" charset="0"/>
              </a:rPr>
              <a:t>                  Introduction</a:t>
            </a:r>
            <a:endParaRPr lang="en-US" sz="3200" dirty="0">
              <a:solidFill>
                <a:schemeClr val="bg1"/>
              </a:solidFill>
              <a:latin typeface="Algerian" pitchFamily="82" charset="0"/>
              <a:cs typeface="Times New Roman" panose="02020603050405020304" pitchFamily="18" charset="0"/>
            </a:endParaRPr>
          </a:p>
          <a:p>
            <a:pPr fontAlgn="base"/>
            <a:endParaRPr lang="en-US" sz="2800" dirty="0">
              <a:latin typeface="Algerian" pitchFamily="82" charset="0"/>
              <a:cs typeface="Times New Roman" panose="02020603050405020304" pitchFamily="18" charset="0"/>
            </a:endParaRPr>
          </a:p>
          <a:p>
            <a:pPr fontAlgn="base"/>
            <a:endParaRPr lang="en-US" sz="2800" u="sng" dirty="0">
              <a:latin typeface="Algerian" pitchFamily="82" charset="0"/>
              <a:cs typeface="Times New Roman" panose="02020603050405020304" pitchFamily="18" charset="0"/>
            </a:endParaRPr>
          </a:p>
          <a:p>
            <a:pPr fontAlgn="base"/>
            <a:r>
              <a:rPr lang="en-US" sz="3200" u="sng" dirty="0" smtClean="0">
                <a:latin typeface="Algerian" pitchFamily="82" charset="0"/>
                <a:cs typeface="Times New Roman" panose="02020603050405020304" pitchFamily="18" charset="0"/>
              </a:rPr>
              <a:t>What is Agricultural Production Optimization?</a:t>
            </a:r>
            <a:endParaRPr lang="en-US" sz="3200" u="sng" dirty="0">
              <a:latin typeface="Algerian" pitchFamily="82" charset="0"/>
              <a:cs typeface="Times New Roman" panose="02020603050405020304" pitchFamily="18" charset="0"/>
            </a:endParaRPr>
          </a:p>
          <a:p>
            <a:pPr fontAlgn="base"/>
            <a:r>
              <a:rPr lang="en-US" sz="3200" dirty="0">
                <a:cs typeface="Times New Roman" panose="02020603050405020304" pitchFamily="18" charset="0"/>
              </a:rPr>
              <a:t>                                         </a:t>
            </a:r>
          </a:p>
          <a:p>
            <a:pPr algn="r" fontAlgn="base"/>
            <a:r>
              <a:rPr lang="en-US" sz="3200" dirty="0">
                <a:cs typeface="Times New Roman" panose="02020603050405020304" pitchFamily="18" charset="0"/>
              </a:rPr>
              <a:t>                       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000" b="1" dirty="0">
              <a:solidFill>
                <a:schemeClr val="bg1"/>
              </a:solidFill>
              <a:latin typeface="Tino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3B02020-AD78-4A9C-A458-5E920FE5D6C6}"/>
              </a:ext>
            </a:extLst>
          </p:cNvPr>
          <p:cNvSpPr txBox="1"/>
          <p:nvPr/>
        </p:nvSpPr>
        <p:spPr>
          <a:xfrm>
            <a:off x="47620" y="1940389"/>
            <a:ext cx="121634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Agriculture is the best utility region especially inside the developing worldwide areas like India. Usage of records age </a:t>
            </a:r>
            <a:r>
              <a:rPr lang="en-GB" sz="2800" dirty="0" smtClean="0"/>
              <a:t>in agriculture </a:t>
            </a:r>
            <a:r>
              <a:rPr lang="en-GB" sz="2800" dirty="0"/>
              <a:t>can substitute the circumstance of decision making and Farmers can yield in higher manner. About portion of the </a:t>
            </a:r>
            <a:r>
              <a:rPr lang="en-GB" sz="2800" dirty="0" smtClean="0"/>
              <a:t>number of inhabitants </a:t>
            </a:r>
            <a:r>
              <a:rPr lang="en-GB" sz="2800" dirty="0"/>
              <a:t>in India relies upon on farming for its occupation however its commitment towards the GDP of India is just 18 </a:t>
            </a:r>
            <a:r>
              <a:rPr lang="en-GB" sz="2800" dirty="0" err="1" smtClean="0"/>
              <a:t>percent.One</a:t>
            </a:r>
            <a:r>
              <a:rPr lang="en-GB" sz="2800" dirty="0" smtClean="0"/>
              <a:t> </a:t>
            </a:r>
            <a:r>
              <a:rPr lang="en-GB" sz="2800" dirty="0"/>
              <a:t>suitable explanation behind this is the deficiency of adequate decision making by farmers on yield prediction. There isn’t </a:t>
            </a:r>
            <a:r>
              <a:rPr lang="en-GB" sz="2800" dirty="0" smtClean="0"/>
              <a:t>any framework </a:t>
            </a:r>
            <a:r>
              <a:rPr lang="en-GB" sz="2800" dirty="0"/>
              <a:t>in location to suggest farmer what plants to grow. The proposed machine learning approach aims at predicting the </a:t>
            </a:r>
            <a:r>
              <a:rPr lang="en-GB" sz="2800" dirty="0" smtClean="0"/>
              <a:t>best yielded </a:t>
            </a:r>
            <a:r>
              <a:rPr lang="en-GB" sz="2800" dirty="0"/>
              <a:t>crop for our country by </a:t>
            </a:r>
            <a:r>
              <a:rPr lang="en-GB" sz="2800" dirty="0" err="1"/>
              <a:t>analyzing</a:t>
            </a:r>
            <a:r>
              <a:rPr lang="en-GB" sz="2800" dirty="0"/>
              <a:t> various factors like rainfall, soil pH and past records of crops grown.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14515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5" y="2597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fontAlgn="base"/>
            <a:r>
              <a:rPr lang="en-US" sz="3200" dirty="0">
                <a:solidFill>
                  <a:schemeClr val="bg1"/>
                </a:solidFill>
                <a:latin typeface="Algerian" pitchFamily="82" charset="0"/>
                <a:cs typeface="Times New Roman" panose="02020603050405020304" pitchFamily="18" charset="0"/>
              </a:rPr>
              <a:t>                 </a:t>
            </a:r>
            <a:r>
              <a:rPr lang="en-US" sz="3200" dirty="0" smtClean="0">
                <a:solidFill>
                  <a:schemeClr val="bg1"/>
                </a:solidFill>
                <a:latin typeface="Algerian" pitchFamily="82" charset="0"/>
                <a:cs typeface="Times New Roman" panose="02020603050405020304" pitchFamily="18" charset="0"/>
              </a:rPr>
              <a:t>                   Objectives</a:t>
            </a:r>
            <a:endParaRPr lang="en-US" sz="2800" dirty="0">
              <a:latin typeface="Algerian" pitchFamily="82" charset="0"/>
              <a:cs typeface="Times New Roman" panose="02020603050405020304" pitchFamily="18" charset="0"/>
            </a:endParaRPr>
          </a:p>
          <a:p>
            <a:pPr fontAlgn="base"/>
            <a:endParaRPr lang="en-US" sz="2400" u="sng" dirty="0">
              <a:latin typeface="Algerian" pitchFamily="82" charset="0"/>
              <a:cs typeface="Times New Roman" panose="02020603050405020304" pitchFamily="18" charset="0"/>
            </a:endParaRPr>
          </a:p>
          <a:p>
            <a:pPr algn="r" fontAlgn="base"/>
            <a:r>
              <a:rPr lang="en-US" sz="3200" dirty="0">
                <a:cs typeface="Times New Roman" panose="02020603050405020304" pitchFamily="18" charset="0"/>
              </a:rPr>
              <a:t>                       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000" b="1" dirty="0">
              <a:solidFill>
                <a:schemeClr val="bg1"/>
              </a:solidFill>
              <a:latin typeface="Tino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471" y="1035709"/>
            <a:ext cx="5343526" cy="54004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5592" y="1788280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800" dirty="0"/>
              <a:t>1. To use machine learning technique to predict crop yield.</a:t>
            </a:r>
          </a:p>
          <a:p>
            <a:r>
              <a:rPr lang="en-GB" sz="2800" dirty="0"/>
              <a:t>2. To provide easy to use user interface and optimize agricultural production.</a:t>
            </a:r>
          </a:p>
          <a:p>
            <a:r>
              <a:rPr lang="en-GB" sz="2800" dirty="0"/>
              <a:t>3. To increase the accuracy of crop yield prediction.</a:t>
            </a:r>
          </a:p>
          <a:p>
            <a:r>
              <a:rPr lang="en-GB" sz="2800" dirty="0"/>
              <a:t>4. To </a:t>
            </a:r>
            <a:r>
              <a:rPr lang="en-GB" sz="2800" dirty="0" err="1"/>
              <a:t>analyze</a:t>
            </a:r>
            <a:r>
              <a:rPr lang="en-GB" sz="2800" dirty="0"/>
              <a:t> different parameters for predicting a crop.</a:t>
            </a:r>
          </a:p>
        </p:txBody>
      </p:sp>
    </p:spTree>
    <p:extLst>
      <p:ext uri="{BB962C8B-B14F-4D97-AF65-F5344CB8AC3E}">
        <p14:creationId xmlns:p14="http://schemas.microsoft.com/office/powerpoint/2010/main" val="2050481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5" y="2597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fontAlgn="base"/>
            <a:r>
              <a:rPr lang="en-US" sz="3200" dirty="0">
                <a:solidFill>
                  <a:schemeClr val="bg1"/>
                </a:solidFill>
                <a:latin typeface="Algerian" pitchFamily="82" charset="0"/>
                <a:cs typeface="Times New Roman" panose="02020603050405020304" pitchFamily="18" charset="0"/>
              </a:rPr>
              <a:t>                </a:t>
            </a:r>
            <a:r>
              <a:rPr lang="en-US" sz="3200" dirty="0" smtClean="0">
                <a:solidFill>
                  <a:schemeClr val="bg1"/>
                </a:solidFill>
                <a:latin typeface="Algerian" pitchFamily="82" charset="0"/>
                <a:cs typeface="Times New Roman" panose="02020603050405020304" pitchFamily="18" charset="0"/>
              </a:rPr>
              <a:t>                Proposed System</a:t>
            </a:r>
            <a:endParaRPr lang="en-US" sz="2800" dirty="0">
              <a:latin typeface="Algerian" pitchFamily="82" charset="0"/>
              <a:cs typeface="Times New Roman" panose="02020603050405020304" pitchFamily="18" charset="0"/>
            </a:endParaRPr>
          </a:p>
          <a:p>
            <a:pPr fontAlgn="base"/>
            <a:endParaRPr lang="en-US" sz="2400" u="sng" dirty="0">
              <a:latin typeface="Algerian" pitchFamily="82" charset="0"/>
              <a:cs typeface="Times New Roman" panose="02020603050405020304" pitchFamily="18" charset="0"/>
            </a:endParaRPr>
          </a:p>
          <a:p>
            <a:pPr algn="r" fontAlgn="base"/>
            <a:r>
              <a:rPr lang="en-US" sz="3200" dirty="0">
                <a:cs typeface="Times New Roman" panose="02020603050405020304" pitchFamily="18" charset="0"/>
              </a:rPr>
              <a:t>                       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000" b="1" dirty="0">
              <a:solidFill>
                <a:schemeClr val="bg1"/>
              </a:solidFill>
              <a:latin typeface="Tino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04949" cy="10235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5EFB6D-3638-43C7-984A-66E273E72B4E}"/>
              </a:ext>
            </a:extLst>
          </p:cNvPr>
          <p:cNvSpPr txBox="1"/>
          <p:nvPr/>
        </p:nvSpPr>
        <p:spPr>
          <a:xfrm>
            <a:off x="-1" y="1473761"/>
            <a:ext cx="72135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The system aims to help farmers to cultivate proper crop for better yield production. To be precise and accurate in </a:t>
            </a:r>
            <a:r>
              <a:rPr lang="en-GB" sz="2400" dirty="0" smtClean="0"/>
              <a:t>predicting crops</a:t>
            </a:r>
            <a:r>
              <a:rPr lang="en-GB" sz="2400" dirty="0"/>
              <a:t>, the project </a:t>
            </a:r>
            <a:r>
              <a:rPr lang="en-GB" sz="2400" dirty="0" err="1"/>
              <a:t>analyzes</a:t>
            </a:r>
            <a:r>
              <a:rPr lang="en-GB" sz="2400" dirty="0"/>
              <a:t> the nutrients present in the soil and the crop productivity based on location. It can be achieved </a:t>
            </a:r>
            <a:r>
              <a:rPr lang="en-GB" sz="2400" dirty="0" smtClean="0"/>
              <a:t>using unsupervised </a:t>
            </a:r>
            <a:r>
              <a:rPr lang="en-GB" sz="2400" dirty="0"/>
              <a:t>and supervised learning algorithms. A machine learning model is developed considering the various, different sets </a:t>
            </a:r>
            <a:r>
              <a:rPr lang="en-GB" sz="2400" dirty="0" smtClean="0"/>
              <a:t>of data </a:t>
            </a:r>
            <a:r>
              <a:rPr lang="en-GB" sz="2400" dirty="0"/>
              <a:t>to obtain the output. The system takes input from various sources and uses KNN algorithm to predict the best suitable crop </a:t>
            </a:r>
            <a:r>
              <a:rPr lang="en-GB" sz="2400" dirty="0" smtClean="0"/>
              <a:t>for any </a:t>
            </a:r>
            <a:r>
              <a:rPr lang="en-GB" sz="2400" dirty="0"/>
              <a:t>given area. The developed user interface is flexible and highly interactive which will encourage the farmers to use it frequently.</a:t>
            </a:r>
            <a:endParaRPr lang="en-IN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00" y="1035709"/>
            <a:ext cx="4978400" cy="540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51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5" y="2597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fontAlgn="base"/>
            <a:r>
              <a:rPr lang="en-US" sz="3200" dirty="0">
                <a:solidFill>
                  <a:schemeClr val="bg1"/>
                </a:solidFill>
                <a:latin typeface="Algerian" pitchFamily="82" charset="0"/>
                <a:cs typeface="Times New Roman" panose="02020603050405020304" pitchFamily="18" charset="0"/>
              </a:rPr>
              <a:t>                </a:t>
            </a:r>
            <a:r>
              <a:rPr lang="en-US" sz="3200" dirty="0" smtClean="0">
                <a:solidFill>
                  <a:schemeClr val="bg1"/>
                </a:solidFill>
                <a:latin typeface="Algerian" pitchFamily="82" charset="0"/>
                <a:cs typeface="Times New Roman" panose="02020603050405020304" pitchFamily="18" charset="0"/>
              </a:rPr>
              <a:t>      KNN(K-Nearest Neighbor)</a:t>
            </a:r>
            <a:r>
              <a:rPr lang="en-US" sz="3200" dirty="0" smtClean="0">
                <a:cs typeface="Times New Roman" panose="02020603050405020304" pitchFamily="18" charset="0"/>
              </a:rPr>
              <a:t>                       </a:t>
            </a:r>
            <a:endParaRPr lang="en-US" sz="3200" dirty="0"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000" b="1" dirty="0">
              <a:solidFill>
                <a:schemeClr val="bg1"/>
              </a:solidFill>
              <a:latin typeface="Tino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5EFB6D-3638-43C7-984A-66E273E72B4E}"/>
              </a:ext>
            </a:extLst>
          </p:cNvPr>
          <p:cNvSpPr txBox="1"/>
          <p:nvPr/>
        </p:nvSpPr>
        <p:spPr>
          <a:xfrm>
            <a:off x="752470" y="123462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2000" dirty="0">
              <a:latin typeface="Algerian" panose="04020705040A02060702" pitchFamily="82" charset="0"/>
            </a:endParaRPr>
          </a:p>
          <a:p>
            <a:endParaRPr lang="en-GB" sz="2000" dirty="0"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55" y="1457020"/>
            <a:ext cx="4627414" cy="451534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1" y="1314036"/>
            <a:ext cx="737061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K-nearest </a:t>
            </a:r>
            <a:r>
              <a:rPr lang="en-GB" dirty="0" err="1"/>
              <a:t>neighbor</a:t>
            </a:r>
            <a:r>
              <a:rPr lang="en-GB" dirty="0"/>
              <a:t> method can be used for both regression and classification predictive problems. This method helps in interpret</a:t>
            </a:r>
          </a:p>
          <a:p>
            <a:r>
              <a:rPr lang="en-GB" dirty="0"/>
              <a:t>output, calculate time and predictive power. The Machine learning techniques are used in various fields. KNN is also one of </a:t>
            </a:r>
            <a:r>
              <a:rPr lang="en-GB" dirty="0" smtClean="0"/>
              <a:t>the machine </a:t>
            </a:r>
            <a:r>
              <a:rPr lang="en-GB" dirty="0"/>
              <a:t>learning methods. This is also called as method of sample-based learning. This will contain the data of past datasets </a:t>
            </a:r>
            <a:r>
              <a:rPr lang="en-GB" dirty="0" smtClean="0"/>
              <a:t>and can </a:t>
            </a:r>
            <a:r>
              <a:rPr lang="en-GB" dirty="0"/>
              <a:t>be used while predicting the new datasets. This will apply function called as distance function like Manhattan or </a:t>
            </a:r>
            <a:r>
              <a:rPr lang="en-GB" dirty="0" smtClean="0"/>
              <a:t>Euclidean distance</a:t>
            </a:r>
            <a:r>
              <a:rPr lang="en-GB" dirty="0"/>
              <a:t>. This can be used to compute distance from samples to all other training samples. It calculates the target value for </a:t>
            </a:r>
            <a:r>
              <a:rPr lang="en-GB" dirty="0" smtClean="0"/>
              <a:t>new samples</a:t>
            </a:r>
            <a:r>
              <a:rPr lang="en-GB" dirty="0"/>
              <a:t>. The target vale will be the weighted sum of target values of the k nearest </a:t>
            </a:r>
            <a:r>
              <a:rPr lang="en-GB" dirty="0" err="1"/>
              <a:t>neighbors</a:t>
            </a:r>
            <a:r>
              <a:rPr lang="en-GB" dirty="0"/>
              <a:t>. The valve of K can be </a:t>
            </a:r>
            <a:r>
              <a:rPr lang="en-GB" dirty="0" smtClean="0"/>
              <a:t>directly proportional </a:t>
            </a:r>
            <a:r>
              <a:rPr lang="en-GB" dirty="0"/>
              <a:t>to the prediction. Whenever the valve of K is small this indicates there is high variance and there is low bias. If </a:t>
            </a:r>
            <a:r>
              <a:rPr lang="en-GB" dirty="0" smtClean="0"/>
              <a:t>the value </a:t>
            </a:r>
            <a:r>
              <a:rPr lang="en-GB" dirty="0"/>
              <a:t>of the K is larger than this indicates that there is low variance and high bias. The main advantage of this KNN is it does </a:t>
            </a:r>
            <a:r>
              <a:rPr lang="en-GB" dirty="0" smtClean="0"/>
              <a:t>not require </a:t>
            </a:r>
            <a:r>
              <a:rPr lang="en-GB" dirty="0"/>
              <a:t>any training or the optimization. This KNN uses data samples when predicting the new datasets. Hence it is having higher</a:t>
            </a:r>
          </a:p>
          <a:p>
            <a:r>
              <a:rPr lang="en-GB" dirty="0"/>
              <a:t>complexity and also more time consumption.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2013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5" y="2597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fontAlgn="base"/>
            <a:r>
              <a:rPr lang="en-US" sz="3200" dirty="0">
                <a:solidFill>
                  <a:schemeClr val="bg1"/>
                </a:solidFill>
                <a:latin typeface="Algerian" pitchFamily="82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latin typeface="Algerian" pitchFamily="82" charset="0"/>
                <a:cs typeface="Times New Roman" panose="02020603050405020304" pitchFamily="18" charset="0"/>
              </a:rPr>
              <a:t>                                    Limitations</a:t>
            </a:r>
            <a:endParaRPr lang="en-US" sz="2400" u="sng" dirty="0">
              <a:latin typeface="Algerian" pitchFamily="82" charset="0"/>
              <a:cs typeface="Times New Roman" panose="02020603050405020304" pitchFamily="18" charset="0"/>
            </a:endParaRPr>
          </a:p>
          <a:p>
            <a:pPr algn="r" fontAlgn="base"/>
            <a:r>
              <a:rPr lang="en-US" sz="3200" dirty="0">
                <a:cs typeface="Times New Roman" panose="02020603050405020304" pitchFamily="18" charset="0"/>
              </a:rPr>
              <a:t>                       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000" b="1" dirty="0">
              <a:solidFill>
                <a:schemeClr val="bg1"/>
              </a:solidFill>
              <a:latin typeface="Tino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828" y="1026185"/>
            <a:ext cx="4885167" cy="5409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1600" y="1480372"/>
            <a:ext cx="704734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There are some limitations to this project which can be worked upon in the future. Some of them are as follows:</a:t>
            </a:r>
          </a:p>
          <a:p>
            <a:r>
              <a:rPr lang="en-GB" sz="2800" dirty="0"/>
              <a:t>1. Choosing appropriate dataset, after choosing dataset tuning of the parameters which makes project more efficient to get </a:t>
            </a:r>
            <a:r>
              <a:rPr lang="en-GB" sz="2800" dirty="0" smtClean="0"/>
              <a:t>the desired </a:t>
            </a:r>
            <a:r>
              <a:rPr lang="en-GB" sz="2800" dirty="0"/>
              <a:t>results.</a:t>
            </a:r>
          </a:p>
          <a:p>
            <a:r>
              <a:rPr lang="en-GB" sz="2800" dirty="0"/>
              <a:t>2. Crop genotype and environmental factors changing spatially and temporally makes the yield prediction more challenging.</a:t>
            </a:r>
          </a:p>
        </p:txBody>
      </p:sp>
    </p:spTree>
    <p:extLst>
      <p:ext uri="{BB962C8B-B14F-4D97-AF65-F5344CB8AC3E}">
        <p14:creationId xmlns:p14="http://schemas.microsoft.com/office/powerpoint/2010/main" val="2812839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8815F42D-F009-4FDE-92CA-60A8EF94412C}"/>
              </a:ext>
            </a:extLst>
          </p:cNvPr>
          <p:cNvSpPr/>
          <p:nvPr/>
        </p:nvSpPr>
        <p:spPr>
          <a:xfrm>
            <a:off x="1368640" y="532660"/>
            <a:ext cx="10265546" cy="6325340"/>
          </a:xfrm>
          <a:custGeom>
            <a:avLst/>
            <a:gdLst>
              <a:gd name="connsiteX0" fmla="*/ 0 w 9164715"/>
              <a:gd name="connsiteY0" fmla="*/ 0 h 6858000"/>
              <a:gd name="connsiteX1" fmla="*/ 9164715 w 9164715"/>
              <a:gd name="connsiteY1" fmla="*/ 0 h 6858000"/>
              <a:gd name="connsiteX2" fmla="*/ 9164715 w 9164715"/>
              <a:gd name="connsiteY2" fmla="*/ 6858000 h 6858000"/>
              <a:gd name="connsiteX3" fmla="*/ 0 w 9164715"/>
              <a:gd name="connsiteY3" fmla="*/ 6858000 h 6858000"/>
              <a:gd name="connsiteX4" fmla="*/ 0 w 9164715"/>
              <a:gd name="connsiteY4" fmla="*/ 0 h 6858000"/>
              <a:gd name="connsiteX0" fmla="*/ 0 w 10265546"/>
              <a:gd name="connsiteY0" fmla="*/ 0 h 6858000"/>
              <a:gd name="connsiteX1" fmla="*/ 10265546 w 10265546"/>
              <a:gd name="connsiteY1" fmla="*/ 0 h 6858000"/>
              <a:gd name="connsiteX2" fmla="*/ 10265546 w 10265546"/>
              <a:gd name="connsiteY2" fmla="*/ 6858000 h 6858000"/>
              <a:gd name="connsiteX3" fmla="*/ 1100831 w 10265546"/>
              <a:gd name="connsiteY3" fmla="*/ 6858000 h 6858000"/>
              <a:gd name="connsiteX4" fmla="*/ 0 w 10265546"/>
              <a:gd name="connsiteY4" fmla="*/ 0 h 6858000"/>
              <a:gd name="connsiteX0" fmla="*/ 0 w 10265546"/>
              <a:gd name="connsiteY0" fmla="*/ 0 h 6858000"/>
              <a:gd name="connsiteX1" fmla="*/ 10265546 w 10265546"/>
              <a:gd name="connsiteY1" fmla="*/ 0 h 6858000"/>
              <a:gd name="connsiteX2" fmla="*/ 10265546 w 10265546"/>
              <a:gd name="connsiteY2" fmla="*/ 6858000 h 6858000"/>
              <a:gd name="connsiteX3" fmla="*/ 1100831 w 10265546"/>
              <a:gd name="connsiteY3" fmla="*/ 6858000 h 6858000"/>
              <a:gd name="connsiteX4" fmla="*/ 0 w 10265546"/>
              <a:gd name="connsiteY4" fmla="*/ 0 h 6858000"/>
              <a:gd name="connsiteX0" fmla="*/ 0 w 10265546"/>
              <a:gd name="connsiteY0" fmla="*/ 0 h 6858000"/>
              <a:gd name="connsiteX1" fmla="*/ 10265546 w 10265546"/>
              <a:gd name="connsiteY1" fmla="*/ 0 h 6858000"/>
              <a:gd name="connsiteX2" fmla="*/ 10265546 w 10265546"/>
              <a:gd name="connsiteY2" fmla="*/ 6858000 h 6858000"/>
              <a:gd name="connsiteX3" fmla="*/ 1136341 w 10265546"/>
              <a:gd name="connsiteY3" fmla="*/ 6786979 h 6858000"/>
              <a:gd name="connsiteX4" fmla="*/ 0 w 10265546"/>
              <a:gd name="connsiteY4" fmla="*/ 0 h 6858000"/>
              <a:gd name="connsiteX0" fmla="*/ 0 w 10265546"/>
              <a:gd name="connsiteY0" fmla="*/ 0 h 6858000"/>
              <a:gd name="connsiteX1" fmla="*/ 10265546 w 10265546"/>
              <a:gd name="connsiteY1" fmla="*/ 0 h 6858000"/>
              <a:gd name="connsiteX2" fmla="*/ 10265546 w 10265546"/>
              <a:gd name="connsiteY2" fmla="*/ 6858000 h 6858000"/>
              <a:gd name="connsiteX3" fmla="*/ 1136341 w 10265546"/>
              <a:gd name="connsiteY3" fmla="*/ 6786979 h 6858000"/>
              <a:gd name="connsiteX4" fmla="*/ 0 w 1026554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65546" h="6858000">
                <a:moveTo>
                  <a:pt x="0" y="0"/>
                </a:moveTo>
                <a:lnTo>
                  <a:pt x="10265546" y="0"/>
                </a:lnTo>
                <a:lnTo>
                  <a:pt x="10265546" y="6858000"/>
                </a:lnTo>
                <a:lnTo>
                  <a:pt x="1136341" y="6786979"/>
                </a:lnTo>
                <a:cubicBezTo>
                  <a:pt x="-1556553" y="3622090"/>
                  <a:pt x="2328909" y="2543453"/>
                  <a:pt x="0" y="0"/>
                </a:cubicBezTo>
                <a:close/>
              </a:path>
            </a:pathLst>
          </a:custGeom>
          <a:solidFill>
            <a:srgbClr val="FF5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8CDD6EF6-90B3-4FA8-85DF-08E04A04D86C}"/>
              </a:ext>
            </a:extLst>
          </p:cNvPr>
          <p:cNvSpPr/>
          <p:nvPr/>
        </p:nvSpPr>
        <p:spPr>
          <a:xfrm>
            <a:off x="1926454" y="0"/>
            <a:ext cx="10265546" cy="6858000"/>
          </a:xfrm>
          <a:custGeom>
            <a:avLst/>
            <a:gdLst>
              <a:gd name="connsiteX0" fmla="*/ 0 w 9164715"/>
              <a:gd name="connsiteY0" fmla="*/ 0 h 6858000"/>
              <a:gd name="connsiteX1" fmla="*/ 9164715 w 9164715"/>
              <a:gd name="connsiteY1" fmla="*/ 0 h 6858000"/>
              <a:gd name="connsiteX2" fmla="*/ 9164715 w 9164715"/>
              <a:gd name="connsiteY2" fmla="*/ 6858000 h 6858000"/>
              <a:gd name="connsiteX3" fmla="*/ 0 w 9164715"/>
              <a:gd name="connsiteY3" fmla="*/ 6858000 h 6858000"/>
              <a:gd name="connsiteX4" fmla="*/ 0 w 9164715"/>
              <a:gd name="connsiteY4" fmla="*/ 0 h 6858000"/>
              <a:gd name="connsiteX0" fmla="*/ 0 w 10265546"/>
              <a:gd name="connsiteY0" fmla="*/ 0 h 6858000"/>
              <a:gd name="connsiteX1" fmla="*/ 10265546 w 10265546"/>
              <a:gd name="connsiteY1" fmla="*/ 0 h 6858000"/>
              <a:gd name="connsiteX2" fmla="*/ 10265546 w 10265546"/>
              <a:gd name="connsiteY2" fmla="*/ 6858000 h 6858000"/>
              <a:gd name="connsiteX3" fmla="*/ 1100831 w 10265546"/>
              <a:gd name="connsiteY3" fmla="*/ 6858000 h 6858000"/>
              <a:gd name="connsiteX4" fmla="*/ 0 w 10265546"/>
              <a:gd name="connsiteY4" fmla="*/ 0 h 6858000"/>
              <a:gd name="connsiteX0" fmla="*/ 0 w 10265546"/>
              <a:gd name="connsiteY0" fmla="*/ 0 h 6858000"/>
              <a:gd name="connsiteX1" fmla="*/ 10265546 w 10265546"/>
              <a:gd name="connsiteY1" fmla="*/ 0 h 6858000"/>
              <a:gd name="connsiteX2" fmla="*/ 10265546 w 10265546"/>
              <a:gd name="connsiteY2" fmla="*/ 6858000 h 6858000"/>
              <a:gd name="connsiteX3" fmla="*/ 1100831 w 10265546"/>
              <a:gd name="connsiteY3" fmla="*/ 6858000 h 6858000"/>
              <a:gd name="connsiteX4" fmla="*/ 0 w 10265546"/>
              <a:gd name="connsiteY4" fmla="*/ 0 h 6858000"/>
              <a:gd name="connsiteX0" fmla="*/ 0 w 10265546"/>
              <a:gd name="connsiteY0" fmla="*/ 0 h 6858000"/>
              <a:gd name="connsiteX1" fmla="*/ 10265546 w 10265546"/>
              <a:gd name="connsiteY1" fmla="*/ 0 h 6858000"/>
              <a:gd name="connsiteX2" fmla="*/ 10265546 w 10265546"/>
              <a:gd name="connsiteY2" fmla="*/ 6858000 h 6858000"/>
              <a:gd name="connsiteX3" fmla="*/ 1136341 w 10265546"/>
              <a:gd name="connsiteY3" fmla="*/ 6786979 h 6858000"/>
              <a:gd name="connsiteX4" fmla="*/ 0 w 10265546"/>
              <a:gd name="connsiteY4" fmla="*/ 0 h 6858000"/>
              <a:gd name="connsiteX0" fmla="*/ 0 w 10265546"/>
              <a:gd name="connsiteY0" fmla="*/ 0 h 6858000"/>
              <a:gd name="connsiteX1" fmla="*/ 10265546 w 10265546"/>
              <a:gd name="connsiteY1" fmla="*/ 0 h 6858000"/>
              <a:gd name="connsiteX2" fmla="*/ 10265546 w 10265546"/>
              <a:gd name="connsiteY2" fmla="*/ 6858000 h 6858000"/>
              <a:gd name="connsiteX3" fmla="*/ 1136341 w 10265546"/>
              <a:gd name="connsiteY3" fmla="*/ 6786979 h 6858000"/>
              <a:gd name="connsiteX4" fmla="*/ 0 w 1026554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65546" h="6858000">
                <a:moveTo>
                  <a:pt x="0" y="0"/>
                </a:moveTo>
                <a:lnTo>
                  <a:pt x="10265546" y="0"/>
                </a:lnTo>
                <a:lnTo>
                  <a:pt x="10265546" y="6858000"/>
                </a:lnTo>
                <a:lnTo>
                  <a:pt x="1136341" y="6786979"/>
                </a:lnTo>
                <a:cubicBezTo>
                  <a:pt x="-1556553" y="3622090"/>
                  <a:pt x="2328909" y="2543453"/>
                  <a:pt x="0" y="0"/>
                </a:cubicBez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cap="none" spc="0" dirty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Rockwell Extra Bold" panose="02060903040505020403" pitchFamily="18" charset="0"/>
              </a:rPr>
              <a:t>THANK YOU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E36046C-424A-4362-8CEE-3C74F89406BA}"/>
              </a:ext>
            </a:extLst>
          </p:cNvPr>
          <p:cNvSpPr/>
          <p:nvPr/>
        </p:nvSpPr>
        <p:spPr>
          <a:xfrm>
            <a:off x="3711220" y="2931824"/>
            <a:ext cx="684693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Rockwell Extra Bold" panose="020609030405050204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946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{0AF5710B-C9BE-D049-99F6-EA598E797940}tf10001119</Template>
  <TotalTime>5219</TotalTime>
  <Words>664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Algerian</vt:lpstr>
      <vt:lpstr>Arial</vt:lpstr>
      <vt:lpstr>Calibri</vt:lpstr>
      <vt:lpstr>Calibri Light</vt:lpstr>
      <vt:lpstr>Rockwell Extra Bold</vt:lpstr>
      <vt:lpstr>Times New Roman</vt:lpstr>
      <vt:lpstr>Tinos</vt:lpstr>
      <vt:lpstr>等线</vt:lpstr>
      <vt:lpstr>等线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RAMALINGAM</dc:creator>
  <cp:lastModifiedBy>user</cp:lastModifiedBy>
  <cp:revision>217</cp:revision>
  <dcterms:created xsi:type="dcterms:W3CDTF">2020-05-05T09:43:45Z</dcterms:created>
  <dcterms:modified xsi:type="dcterms:W3CDTF">2023-12-05T07:57:54Z</dcterms:modified>
</cp:coreProperties>
</file>