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0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0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0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561C901-5581-42B7-9938-399A0B49766D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4143600" y="9119160"/>
            <a:ext cx="3167280" cy="47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 anchor="b"/>
          <a:lstStyle/>
          <a:p>
            <a:pPr algn="r">
              <a:lnSpc>
                <a:spcPct val="100000"/>
              </a:lnSpc>
            </a:pPr>
            <a:fld id="{2D77DE3E-B1F5-4561-9638-923F09F56EF1}" type="slidenum"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</a:pPr>
              <a:t>1</a:t>
            </a:fld>
            <a:endParaRPr lang="en-US" sz="11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5837" cy="3597275"/>
          </a:xfrm>
          <a:prstGeom prst="rect">
            <a:avLst/>
          </a:prstGeom>
        </p:spPr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732600" y="4560480"/>
            <a:ext cx="5847120" cy="4318560"/>
          </a:xfrm>
          <a:prstGeom prst="rect">
            <a:avLst/>
          </a:prstGeom>
        </p:spPr>
        <p:txBody>
          <a:bodyPr lIns="89640" tIns="45000" rIns="89640" bIns="45000"/>
          <a:lstStyle/>
          <a:p>
            <a:pPr marL="216000" indent="-21384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Arial"/>
              </a:rPr>
              <a:t>semi1009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Enhancement </a:t>
            </a:r>
          </a:p>
        </p:txBody>
      </p:sp>
      <p:sp>
        <p:nvSpPr>
          <p:cNvPr id="37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75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D0E5840-DFC5-4FA1-A8F8-5D2CE59B9B1E}" type="slidenum">
              <a:rPr lang="en-US" sz="14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0;p35"/>
          <p:cNvPicPr/>
          <p:nvPr/>
        </p:nvPicPr>
        <p:blipFill>
          <a:blip r:embed="rId14"/>
          <a:stretch/>
        </p:blipFill>
        <p:spPr>
          <a:xfrm>
            <a:off x="6283440" y="6375240"/>
            <a:ext cx="889560" cy="443520"/>
          </a:xfrm>
          <a:prstGeom prst="rect">
            <a:avLst/>
          </a:prstGeom>
          <a:ln>
            <a:noFill/>
          </a:ln>
          <a:effectLst>
            <a:outerShdw dist="139498" dir="2700000">
              <a:srgbClr val="333333">
                <a:alpha val="65000"/>
              </a:srgbClr>
            </a:outerShdw>
          </a:effectLst>
        </p:spPr>
      </p:pic>
      <p:pic>
        <p:nvPicPr>
          <p:cNvPr id="19" name="Google Shape;11;p35"/>
          <p:cNvPicPr/>
          <p:nvPr/>
        </p:nvPicPr>
        <p:blipFill>
          <a:blip r:embed="rId15"/>
          <a:stretch/>
        </p:blipFill>
        <p:spPr>
          <a:xfrm>
            <a:off x="7216920" y="6375240"/>
            <a:ext cx="891360" cy="443520"/>
          </a:xfrm>
          <a:prstGeom prst="rect">
            <a:avLst/>
          </a:prstGeom>
          <a:ln>
            <a:noFill/>
          </a:ln>
          <a:effectLst>
            <a:outerShdw dist="139498" dir="2700000">
              <a:srgbClr val="333333">
                <a:alpha val="65000"/>
              </a:srgbClr>
            </a:outerShdw>
          </a:effectLst>
        </p:spPr>
      </p:pic>
      <p:pic>
        <p:nvPicPr>
          <p:cNvPr id="2" name="Google Shape;12;p35"/>
          <p:cNvPicPr/>
          <p:nvPr/>
        </p:nvPicPr>
        <p:blipFill>
          <a:blip r:embed="rId16"/>
          <a:stretch/>
        </p:blipFill>
        <p:spPr>
          <a:xfrm>
            <a:off x="8172360" y="6377040"/>
            <a:ext cx="727560" cy="443880"/>
          </a:xfrm>
          <a:prstGeom prst="rect">
            <a:avLst/>
          </a:prstGeom>
          <a:ln>
            <a:noFill/>
          </a:ln>
          <a:effectLst>
            <a:outerShdw dist="139498" dir="2700000">
              <a:srgbClr val="333333">
                <a:alpha val="65000"/>
              </a:srgbClr>
            </a:outerShdw>
          </a:effectLst>
        </p:spPr>
      </p:pic>
      <p:pic>
        <p:nvPicPr>
          <p:cNvPr id="3" name="Google Shape;13;p35"/>
          <p:cNvPicPr/>
          <p:nvPr/>
        </p:nvPicPr>
        <p:blipFill>
          <a:blip r:embed="rId17"/>
          <a:stretch/>
        </p:blipFill>
        <p:spPr>
          <a:xfrm>
            <a:off x="5510160" y="6391800"/>
            <a:ext cx="759600" cy="460440"/>
          </a:xfrm>
          <a:prstGeom prst="rect">
            <a:avLst/>
          </a:prstGeom>
          <a:ln>
            <a:noFill/>
          </a:ln>
        </p:spPr>
      </p:pic>
      <p:pic>
        <p:nvPicPr>
          <p:cNvPr id="4" name="Google Shape;14;p35"/>
          <p:cNvPicPr/>
          <p:nvPr/>
        </p:nvPicPr>
        <p:blipFill>
          <a:blip r:embed="rId18"/>
          <a:srcRect l="41648" b="44504"/>
          <a:stretch/>
        </p:blipFill>
        <p:spPr>
          <a:xfrm>
            <a:off x="-36360" y="-28440"/>
            <a:ext cx="9690120" cy="691128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108000" y="6436440"/>
            <a:ext cx="6910920" cy="3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...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6" name="Group 2"/>
          <p:cNvGrpSpPr/>
          <p:nvPr/>
        </p:nvGrpSpPr>
        <p:grpSpPr>
          <a:xfrm>
            <a:off x="220320" y="447120"/>
            <a:ext cx="1811880" cy="3152880"/>
            <a:chOff x="220320" y="447120"/>
            <a:chExt cx="1811880" cy="3152880"/>
          </a:xfrm>
        </p:grpSpPr>
        <p:pic>
          <p:nvPicPr>
            <p:cNvPr id="7" name="Google Shape;17;p35"/>
            <p:cNvPicPr/>
            <p:nvPr/>
          </p:nvPicPr>
          <p:blipFill>
            <a:blip r:embed="rId19"/>
            <a:stretch/>
          </p:blipFill>
          <p:spPr>
            <a:xfrm>
              <a:off x="223560" y="447120"/>
              <a:ext cx="1805760" cy="900720"/>
            </a:xfrm>
            <a:prstGeom prst="rect">
              <a:avLst/>
            </a:prstGeom>
            <a:ln>
              <a:noFill/>
            </a:ln>
            <a:effectLst>
              <a:outerShdw dist="139498" dir="270000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Google Shape;18;p35"/>
            <p:cNvPicPr/>
            <p:nvPr/>
          </p:nvPicPr>
          <p:blipFill>
            <a:blip r:embed="rId20"/>
            <a:stretch/>
          </p:blipFill>
          <p:spPr>
            <a:xfrm>
              <a:off x="220320" y="1468800"/>
              <a:ext cx="1811880" cy="900720"/>
            </a:xfrm>
            <a:prstGeom prst="rect">
              <a:avLst/>
            </a:prstGeom>
            <a:ln>
              <a:noFill/>
            </a:ln>
            <a:effectLst>
              <a:outerShdw dist="139498" dir="270000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Google Shape;19;p35"/>
            <p:cNvPicPr/>
            <p:nvPr/>
          </p:nvPicPr>
          <p:blipFill>
            <a:blip r:embed="rId21"/>
            <a:srcRect l="11028" t="7443" r="10323" b="17350"/>
            <a:stretch/>
          </p:blipFill>
          <p:spPr>
            <a:xfrm>
              <a:off x="220320" y="2490480"/>
              <a:ext cx="1811880" cy="11095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CustomShape 3"/>
          <p:cNvSpPr/>
          <p:nvPr/>
        </p:nvSpPr>
        <p:spPr>
          <a:xfrm>
            <a:off x="88200" y="260640"/>
            <a:ext cx="2076480" cy="3525840"/>
          </a:xfrm>
          <a:prstGeom prst="roundRect">
            <a:avLst>
              <a:gd name="adj" fmla="val 3234"/>
            </a:avLst>
          </a:prstGeom>
          <a:solidFill>
            <a:srgbClr val="6868CF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4"/>
          <p:cNvSpPr/>
          <p:nvPr/>
        </p:nvSpPr>
        <p:spPr>
          <a:xfrm>
            <a:off x="92520" y="3889800"/>
            <a:ext cx="2076480" cy="2407320"/>
          </a:xfrm>
          <a:prstGeom prst="roundRect">
            <a:avLst>
              <a:gd name="adj" fmla="val 3234"/>
            </a:avLst>
          </a:prstGeom>
          <a:solidFill>
            <a:srgbClr val="6868CF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5"/>
          <p:cNvSpPr/>
          <p:nvPr/>
        </p:nvSpPr>
        <p:spPr>
          <a:xfrm>
            <a:off x="7332480" y="6380280"/>
            <a:ext cx="1653840" cy="402120"/>
          </a:xfrm>
          <a:prstGeom prst="flowChartAlternateProcess">
            <a:avLst/>
          </a:prstGeom>
          <a:solidFill>
            <a:srgbClr val="6868CF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6"/>
          <p:cNvSpPr/>
          <p:nvPr/>
        </p:nvSpPr>
        <p:spPr>
          <a:xfrm>
            <a:off x="7222320" y="6409080"/>
            <a:ext cx="1884240" cy="3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560"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F2F2F2"/>
                </a:solidFill>
                <a:latin typeface="Calibri"/>
                <a:ea typeface="Calibri"/>
              </a:rPr>
              <a:t>04/06/2020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2308320" y="261000"/>
            <a:ext cx="6675120" cy="3525480"/>
          </a:xfrm>
          <a:prstGeom prst="roundRect">
            <a:avLst>
              <a:gd name="adj" fmla="val 3234"/>
            </a:avLst>
          </a:prstGeom>
          <a:solidFill>
            <a:srgbClr val="6868CF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2308320" y="3882960"/>
            <a:ext cx="6675120" cy="2407320"/>
          </a:xfrm>
          <a:prstGeom prst="roundRect">
            <a:avLst>
              <a:gd name="adj" fmla="val 3234"/>
            </a:avLst>
          </a:prstGeom>
          <a:solidFill>
            <a:srgbClr val="6868CF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77;p37"/>
          <p:cNvPicPr/>
          <p:nvPr/>
        </p:nvPicPr>
        <p:blipFill>
          <a:blip r:embed="rId14"/>
          <a:stretch/>
        </p:blipFill>
        <p:spPr>
          <a:xfrm>
            <a:off x="6283440" y="6375240"/>
            <a:ext cx="889560" cy="443520"/>
          </a:xfrm>
          <a:prstGeom prst="rect">
            <a:avLst/>
          </a:prstGeom>
          <a:ln>
            <a:noFill/>
          </a:ln>
          <a:effectLst>
            <a:outerShdw dist="139498" dir="2700000">
              <a:srgbClr val="333333">
                <a:alpha val="65000"/>
              </a:srgbClr>
            </a:outerShdw>
          </a:effectLst>
        </p:spPr>
      </p:pic>
      <p:pic>
        <p:nvPicPr>
          <p:cNvPr id="55" name="Google Shape;78;p37"/>
          <p:cNvPicPr/>
          <p:nvPr/>
        </p:nvPicPr>
        <p:blipFill>
          <a:blip r:embed="rId15"/>
          <a:stretch/>
        </p:blipFill>
        <p:spPr>
          <a:xfrm>
            <a:off x="7216920" y="6375240"/>
            <a:ext cx="891360" cy="443520"/>
          </a:xfrm>
          <a:prstGeom prst="rect">
            <a:avLst/>
          </a:prstGeom>
          <a:ln>
            <a:noFill/>
          </a:ln>
          <a:effectLst>
            <a:outerShdw dist="139498" dir="2700000">
              <a:srgbClr val="333333">
                <a:alpha val="65000"/>
              </a:srgbClr>
            </a:outerShdw>
          </a:effectLst>
        </p:spPr>
      </p:pic>
      <p:pic>
        <p:nvPicPr>
          <p:cNvPr id="56" name="Google Shape;79;p37"/>
          <p:cNvPicPr/>
          <p:nvPr/>
        </p:nvPicPr>
        <p:blipFill>
          <a:blip r:embed="rId16"/>
          <a:stretch/>
        </p:blipFill>
        <p:spPr>
          <a:xfrm>
            <a:off x="8172360" y="6377040"/>
            <a:ext cx="727560" cy="443880"/>
          </a:xfrm>
          <a:prstGeom prst="rect">
            <a:avLst/>
          </a:prstGeom>
          <a:ln>
            <a:noFill/>
          </a:ln>
          <a:effectLst>
            <a:outerShdw dist="139498" dir="2700000">
              <a:srgbClr val="333333">
                <a:alpha val="65000"/>
              </a:srgbClr>
            </a:outerShdw>
          </a:effectLst>
        </p:spPr>
      </p:pic>
      <p:sp>
        <p:nvSpPr>
          <p:cNvPr id="57" name="CustomShape 1"/>
          <p:cNvSpPr/>
          <p:nvPr/>
        </p:nvSpPr>
        <p:spPr>
          <a:xfrm flipH="1">
            <a:off x="33840" y="6471000"/>
            <a:ext cx="5323320" cy="309240"/>
          </a:xfrm>
          <a:prstGeom prst="roundRect">
            <a:avLst>
              <a:gd name="adj" fmla="val 16667"/>
            </a:avLst>
          </a:prstGeom>
          <a:solidFill>
            <a:srgbClr val="3333FF">
              <a:alpha val="81000"/>
            </a:srgbClr>
          </a:solidFill>
          <a:ln>
            <a:noFill/>
          </a:ln>
          <a:effectLst>
            <a:outerShdw dist="38160" dir="162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110880" y="6519600"/>
            <a:ext cx="5178960" cy="205200"/>
          </a:xfrm>
          <a:prstGeom prst="roundRect">
            <a:avLst>
              <a:gd name="adj" fmla="val 16667"/>
            </a:avLst>
          </a:prstGeom>
          <a:solidFill>
            <a:srgbClr val="000000">
              <a:alpha val="70000"/>
            </a:srgbClr>
          </a:solidFill>
          <a:ln w="9360">
            <a:solidFill>
              <a:srgbClr val="2626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3"/>
          <p:cNvSpPr/>
          <p:nvPr/>
        </p:nvSpPr>
        <p:spPr>
          <a:xfrm>
            <a:off x="70200" y="6463440"/>
            <a:ext cx="538920" cy="3002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3080" indent="-340560" algn="ctr">
              <a:lnSpc>
                <a:spcPct val="100000"/>
              </a:lnSpc>
            </a:pPr>
            <a:fld id="{3098D743-6EE7-474F-A3B9-121AB3F15DB6}" type="slidenum"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pPr marL="343080" indent="-340560" algn="ct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451080" y="6482880"/>
            <a:ext cx="5368320" cy="3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Arial"/>
                <a:ea typeface="Arial"/>
              </a:rPr>
              <a:t>Urjit Modhia-Object Detection using PYNQ FPGA and Neural Networks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61" name="Google Shape;84;p37"/>
          <p:cNvPicPr/>
          <p:nvPr/>
        </p:nvPicPr>
        <p:blipFill>
          <a:blip r:embed="rId17"/>
          <a:stretch/>
        </p:blipFill>
        <p:spPr>
          <a:xfrm>
            <a:off x="5510160" y="6391800"/>
            <a:ext cx="759600" cy="460440"/>
          </a:xfrm>
          <a:prstGeom prst="rect">
            <a:avLst/>
          </a:prstGeom>
          <a:ln>
            <a:noFill/>
          </a:ln>
        </p:spPr>
      </p:pic>
      <p:sp>
        <p:nvSpPr>
          <p:cNvPr id="6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linx/Vitis_Libraries/tree/master/vision" TargetMode="External"/><Relationship Id="rId2" Type="http://schemas.openxmlformats.org/officeDocument/2006/relationships/hyperlink" Target="https://github.com/nambhine1/Vitis-software-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555640" y="476640"/>
            <a:ext cx="6133320" cy="31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smtClean="0">
                <a:solidFill>
                  <a:srgbClr val="FFFFFF"/>
                </a:solidFill>
                <a:latin typeface="Times New Roman"/>
                <a:ea typeface="Times New Roman"/>
              </a:rPr>
              <a:t>VLSI and Embedded (E&amp;C)</a:t>
            </a:r>
            <a:r>
              <a:rPr smtClean="0"/>
              <a:t/>
            </a:r>
            <a:br>
              <a:rPr smtClean="0"/>
            </a:br>
            <a:r>
              <a:rPr lang="en-US" sz="2000" b="1" strike="noStrike" spc="-1" dirty="0" smtClean="0">
                <a:solidFill>
                  <a:srgbClr val="FFFFFF"/>
                </a:solidFill>
                <a:latin typeface="Times New Roman"/>
                <a:ea typeface="Times New Roman"/>
              </a:rPr>
              <a:t> Presentation</a:t>
            </a:r>
            <a:r>
              <a:rPr smtClean="0"/>
              <a:t/>
            </a:r>
            <a:br>
              <a:rPr smtClean="0"/>
            </a:br>
            <a:r>
              <a:rPr lang="en-US" sz="2000" b="1" strike="noStrike" spc="-1" dirty="0" smtClean="0">
                <a:solidFill>
                  <a:srgbClr val="FFFFFF"/>
                </a:solidFill>
                <a:latin typeface="Times New Roman"/>
                <a:ea typeface="Times New Roman"/>
              </a:rPr>
              <a:t>on </a:t>
            </a:r>
            <a:r>
              <a:t/>
            </a:r>
            <a:br/>
            <a:r>
              <a:rPr lang="en-US" sz="20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“ENHANCEMENT OF NIGHT TIME VIDEO IP ACCELERATOR USING DCP”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32000" y="4509000"/>
            <a:ext cx="90216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/>
          <p:cNvSpPr/>
          <p:nvPr/>
        </p:nvSpPr>
        <p:spPr>
          <a:xfrm>
            <a:off x="3657600" y="4343400"/>
            <a:ext cx="426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 smtClean="0">
                <a:solidFill>
                  <a:srgbClr val="F2F2F2"/>
                </a:solidFill>
                <a:latin typeface="Times New Roman"/>
                <a:ea typeface="Times New Roman"/>
              </a:rPr>
              <a:t>Supervised by: </a:t>
            </a:r>
            <a:endParaRPr lang="en-US" spc="-1" dirty="0"/>
          </a:p>
          <a:p>
            <a:pPr algn="ctr">
              <a:lnSpc>
                <a:spcPct val="100000"/>
              </a:lnSpc>
            </a:pPr>
            <a:endParaRPr lang="en-US" spc="-1" dirty="0"/>
          </a:p>
          <a:p>
            <a:pPr algn="ctr">
              <a:lnSpc>
                <a:spcPct val="100000"/>
              </a:lnSpc>
            </a:pPr>
            <a:r>
              <a:rPr lang="en-US" b="0" strike="noStrike" spc="-1" dirty="0" smtClean="0">
                <a:solidFill>
                  <a:srgbClr val="F2F2F2"/>
                </a:solidFill>
                <a:latin typeface="Times New Roman"/>
                <a:ea typeface="Times New Roman"/>
              </a:rPr>
              <a:t>Prof. Carlos </a:t>
            </a:r>
            <a:r>
              <a:rPr lang="en-US" b="0" strike="noStrike" spc="-1" dirty="0" err="1" smtClean="0">
                <a:solidFill>
                  <a:srgbClr val="F2F2F2"/>
                </a:solidFill>
                <a:latin typeface="Times New Roman"/>
                <a:ea typeface="Times New Roman"/>
              </a:rPr>
              <a:t>Valderrama</a:t>
            </a:r>
            <a:r>
              <a:rPr lang="en-US" b="0" strike="noStrike" spc="-1" dirty="0" smtClean="0">
                <a:solidFill>
                  <a:srgbClr val="F2F2F2"/>
                </a:solidFill>
                <a:latin typeface="Times New Roman"/>
                <a:ea typeface="Times New Roman"/>
              </a:rPr>
              <a:t> (External Guide)</a:t>
            </a:r>
            <a:endParaRPr lang="en-US" spc="-1" dirty="0"/>
          </a:p>
          <a:p>
            <a:pPr algn="ctr">
              <a:lnSpc>
                <a:spcPct val="100000"/>
              </a:lnSpc>
            </a:pPr>
            <a:r>
              <a:rPr lang="en-US" b="0" strike="noStrike" spc="-1" dirty="0" smtClean="0">
                <a:solidFill>
                  <a:srgbClr val="F2F2F2"/>
                </a:solidFill>
                <a:latin typeface="Times New Roman"/>
                <a:ea typeface="Times New Roman"/>
              </a:rPr>
              <a:t>Head of Microelectronics Department, </a:t>
            </a:r>
            <a:endParaRPr lang="en-US" spc="-1" dirty="0"/>
          </a:p>
          <a:p>
            <a:pPr algn="ctr">
              <a:lnSpc>
                <a:spcPct val="100000"/>
              </a:lnSpc>
            </a:pPr>
            <a:r>
              <a:rPr lang="en-US" b="0" strike="noStrike" spc="-1" dirty="0" smtClean="0">
                <a:solidFill>
                  <a:srgbClr val="F2F2F2"/>
                </a:solidFill>
                <a:latin typeface="Times New Roman"/>
                <a:ea typeface="Times New Roman"/>
              </a:rPr>
              <a:t>University of Mons, Belgium</a:t>
            </a:r>
            <a:endParaRPr lang="en-US" spc="-1" dirty="0"/>
          </a:p>
        </p:txBody>
      </p:sp>
      <p:sp>
        <p:nvSpPr>
          <p:cNvPr id="8" name="Rectangle 7"/>
          <p:cNvSpPr/>
          <p:nvPr/>
        </p:nvSpPr>
        <p:spPr>
          <a:xfrm>
            <a:off x="3429000" y="28956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F2F2F2"/>
                </a:solidFill>
                <a:latin typeface="Times New Roman"/>
                <a:ea typeface="Times New Roman"/>
              </a:rPr>
              <a:t>Presented By:</a:t>
            </a:r>
            <a:endParaRPr lang="en-US" sz="1400" spc="-1" dirty="0"/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 err="1" smtClean="0">
                <a:solidFill>
                  <a:srgbClr val="F2F2F2"/>
                </a:solidFill>
                <a:latin typeface="Times New Roman"/>
                <a:ea typeface="Times New Roman"/>
              </a:rPr>
              <a:t>Rakotojaona</a:t>
            </a:r>
            <a:r>
              <a:rPr lang="en-US" sz="1400" b="0" strike="noStrike" spc="-1" dirty="0" smtClean="0">
                <a:solidFill>
                  <a:srgbClr val="F2F2F2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 smtClean="0">
                <a:solidFill>
                  <a:srgbClr val="F2F2F2"/>
                </a:solidFill>
                <a:latin typeface="Times New Roman"/>
                <a:ea typeface="Times New Roman"/>
              </a:rPr>
              <a:t>Andrianoelisoa</a:t>
            </a:r>
            <a:r>
              <a:rPr lang="en-US" sz="1400" b="0" strike="noStrike" spc="-1" dirty="0" smtClean="0">
                <a:solidFill>
                  <a:srgbClr val="F2F2F2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 smtClean="0">
                <a:solidFill>
                  <a:srgbClr val="F2F2F2"/>
                </a:solidFill>
                <a:latin typeface="Times New Roman"/>
                <a:ea typeface="Times New Roman"/>
              </a:rPr>
              <a:t>Nambinina,PATEL</a:t>
            </a:r>
            <a:r>
              <a:rPr lang="en-US" sz="1400" b="0" strike="noStrike" spc="-1" baseline="0" dirty="0" smtClean="0">
                <a:solidFill>
                  <a:srgbClr val="F2F2F2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baseline="0" dirty="0" err="1" smtClean="0">
                <a:solidFill>
                  <a:srgbClr val="F2F2F2"/>
                </a:solidFill>
                <a:latin typeface="Times New Roman"/>
                <a:ea typeface="Times New Roman"/>
              </a:rPr>
              <a:t>Monal</a:t>
            </a:r>
            <a:endParaRPr lang="en-US" sz="1400" spc="-1" dirty="0"/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F2F2F2"/>
                </a:solidFill>
                <a:latin typeface="Times New Roman"/>
                <a:ea typeface="Times New Roman"/>
              </a:rPr>
              <a:t>, Electronics and Communication</a:t>
            </a:r>
            <a:endParaRPr lang="en-US" sz="1400" spc="-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521360" y="311400"/>
            <a:ext cx="6260040" cy="54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Component used to build a project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02" name="Table 2"/>
          <p:cNvGraphicFramePr/>
          <p:nvPr/>
        </p:nvGraphicFramePr>
        <p:xfrm>
          <a:off x="660240" y="1047960"/>
          <a:ext cx="8231040" cy="5424480"/>
        </p:xfrm>
        <a:graphic>
          <a:graphicData uri="http://schemas.openxmlformats.org/drawingml/2006/table">
            <a:tbl>
              <a:tblPr/>
              <a:tblGrid>
                <a:gridCol w="4114800"/>
                <a:gridCol w="4116240"/>
              </a:tblGrid>
              <a:tr h="286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Alveo u-200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Core i-7 2.7Ghz , 16 Go Ram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488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        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       PCIe Gen 3 x 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                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         Power supply (225 W)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203" name="Google Shape;272;p10"/>
          <p:cNvPicPr/>
          <p:nvPr/>
        </p:nvPicPr>
        <p:blipFill>
          <a:blip r:embed="rId2"/>
          <a:stretch/>
        </p:blipFill>
        <p:spPr>
          <a:xfrm>
            <a:off x="951120" y="1429200"/>
            <a:ext cx="3320640" cy="1952640"/>
          </a:xfrm>
          <a:prstGeom prst="rect">
            <a:avLst/>
          </a:prstGeom>
          <a:ln>
            <a:noFill/>
          </a:ln>
        </p:spPr>
      </p:pic>
      <p:pic>
        <p:nvPicPr>
          <p:cNvPr id="204" name="Google Shape;273;p10"/>
          <p:cNvPicPr/>
          <p:nvPr/>
        </p:nvPicPr>
        <p:blipFill>
          <a:blip r:embed="rId3"/>
          <a:stretch/>
        </p:blipFill>
        <p:spPr>
          <a:xfrm>
            <a:off x="5303520" y="1280160"/>
            <a:ext cx="3107520" cy="2101680"/>
          </a:xfrm>
          <a:prstGeom prst="rect">
            <a:avLst/>
          </a:prstGeom>
          <a:ln>
            <a:noFill/>
          </a:ln>
        </p:spPr>
      </p:pic>
      <p:pic>
        <p:nvPicPr>
          <p:cNvPr id="205" name="Google Shape;274;p10"/>
          <p:cNvPicPr/>
          <p:nvPr/>
        </p:nvPicPr>
        <p:blipFill>
          <a:blip r:embed="rId4" cstate="print"/>
          <a:stretch/>
        </p:blipFill>
        <p:spPr>
          <a:xfrm>
            <a:off x="1161360" y="4118760"/>
            <a:ext cx="2600280" cy="1671120"/>
          </a:xfrm>
          <a:prstGeom prst="rect">
            <a:avLst/>
          </a:prstGeom>
          <a:ln>
            <a:noFill/>
          </a:ln>
        </p:spPr>
      </p:pic>
      <p:pic>
        <p:nvPicPr>
          <p:cNvPr id="206" name="Google Shape;275;p10"/>
          <p:cNvPicPr/>
          <p:nvPr/>
        </p:nvPicPr>
        <p:blipFill>
          <a:blip r:embed="rId5"/>
          <a:stretch/>
        </p:blipFill>
        <p:spPr>
          <a:xfrm>
            <a:off x="5440680" y="4118760"/>
            <a:ext cx="2833200" cy="1671120"/>
          </a:xfrm>
          <a:prstGeom prst="rect">
            <a:avLst/>
          </a:prstGeom>
          <a:ln>
            <a:noFill/>
          </a:ln>
        </p:spPr>
      </p:pic>
      <p:sp>
        <p:nvSpPr>
          <p:cNvPr id="207" name="CustomShape 3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2941200" y="274320"/>
            <a:ext cx="3323160" cy="54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FPGA USED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274320" y="954720"/>
            <a:ext cx="7587720" cy="43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Noto Sans Symbols"/>
              <a:buChar char="◆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ALVEO CARD U200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Introduced by Xilinx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Open source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Environment : Vitis unified software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Why 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Noto Sans Symbols"/>
              <a:buChar char="⮚"/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Prototype</a:t>
            </a:r>
            <a:endParaRPr lang="en-US" sz="16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Noto Sans Symbols"/>
              <a:buChar char="⮚"/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Using multiple languages and Libraries, designers can benefits of programmable logic and CPU </a:t>
            </a:r>
            <a:endParaRPr lang="en-US" sz="16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Noto Sans Symbols"/>
              <a:buChar char="⮚"/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High frame rate video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    Low latency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1" name="Google Shape;284;p11"/>
          <p:cNvPicPr/>
          <p:nvPr/>
        </p:nvPicPr>
        <p:blipFill>
          <a:blip r:embed="rId2" cstate="print"/>
          <a:stretch/>
        </p:blipFill>
        <p:spPr>
          <a:xfrm>
            <a:off x="5943960" y="4444560"/>
            <a:ext cx="2571120" cy="133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-119160" y="5351760"/>
            <a:ext cx="681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610E9AA1-C507-4392-BEF0-D10AD437E128}" type="slidenum">
              <a:rPr lang="en-US" sz="1100" b="1" strike="noStrike" spc="-1">
                <a:solidFill>
                  <a:srgbClr val="FFFFFF"/>
                </a:solidFill>
                <a:latin typeface="Verdana"/>
                <a:ea typeface="Verdana"/>
              </a:rPr>
              <a:pPr algn="ctr">
                <a:lnSpc>
                  <a:spcPct val="100000"/>
                </a:lnSpc>
              </a:pPr>
              <a:t>12</a:t>
            </a:fld>
            <a:endParaRPr lang="en-US" sz="11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721800" y="1314720"/>
            <a:ext cx="7256880" cy="2783160"/>
          </a:xfrm>
          <a:prstGeom prst="rect">
            <a:avLst/>
          </a:prstGeom>
          <a:solidFill>
            <a:srgbClr val="BBE0E3"/>
          </a:solidFill>
          <a:ln w="25560">
            <a:solidFill>
              <a:srgbClr val="8AA5A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4841640" y="1833120"/>
            <a:ext cx="2463840" cy="870840"/>
          </a:xfrm>
          <a:prstGeom prst="rect">
            <a:avLst/>
          </a:prstGeom>
          <a:solidFill>
            <a:srgbClr val="6B6BCF"/>
          </a:solidFill>
          <a:ln w="25560">
            <a:solidFill>
              <a:srgbClr val="8AA5A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HOST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1242720" y="1775160"/>
            <a:ext cx="2421720" cy="870840"/>
          </a:xfrm>
          <a:prstGeom prst="rect">
            <a:avLst/>
          </a:prstGeom>
          <a:solidFill>
            <a:srgbClr val="6B6BCF"/>
          </a:solidFill>
          <a:ln w="25560">
            <a:solidFill>
              <a:srgbClr val="8AA5A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KERNEL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3035160" y="1046520"/>
            <a:ext cx="3365640" cy="3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APPLICATION    PROGRAM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3676320" y="2017800"/>
            <a:ext cx="1162800" cy="3668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7"/>
          <p:cNvSpPr/>
          <p:nvPr/>
        </p:nvSpPr>
        <p:spPr>
          <a:xfrm>
            <a:off x="3954240" y="1824840"/>
            <a:ext cx="800640" cy="3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PCIe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9" name="CustomShape 8"/>
          <p:cNvSpPr/>
          <p:nvPr/>
        </p:nvSpPr>
        <p:spPr>
          <a:xfrm>
            <a:off x="-1411560" y="90360"/>
            <a:ext cx="1218960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0" name="Google Shape;297;p12"/>
          <p:cNvPicPr/>
          <p:nvPr/>
        </p:nvPicPr>
        <p:blipFill>
          <a:blip r:embed="rId2"/>
          <a:stretch/>
        </p:blipFill>
        <p:spPr>
          <a:xfrm>
            <a:off x="700560" y="4402440"/>
            <a:ext cx="2421720" cy="1584720"/>
          </a:xfrm>
          <a:prstGeom prst="rect">
            <a:avLst/>
          </a:prstGeom>
          <a:ln>
            <a:noFill/>
          </a:ln>
        </p:spPr>
      </p:pic>
      <p:sp>
        <p:nvSpPr>
          <p:cNvPr id="221" name="CustomShape 9"/>
          <p:cNvSpPr/>
          <p:nvPr/>
        </p:nvSpPr>
        <p:spPr>
          <a:xfrm>
            <a:off x="1868760" y="5505120"/>
            <a:ext cx="663480" cy="3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FPGA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2" name="CustomShape 10"/>
          <p:cNvSpPr/>
          <p:nvPr/>
        </p:nvSpPr>
        <p:spPr>
          <a:xfrm>
            <a:off x="7527240" y="5255640"/>
            <a:ext cx="1085760" cy="3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HOST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23" name="Google Shape;300;p12"/>
          <p:cNvPicPr/>
          <p:nvPr/>
        </p:nvPicPr>
        <p:blipFill>
          <a:blip r:embed="rId3" cstate="print"/>
          <a:stretch/>
        </p:blipFill>
        <p:spPr>
          <a:xfrm>
            <a:off x="5256360" y="4502520"/>
            <a:ext cx="2264400" cy="1415520"/>
          </a:xfrm>
          <a:prstGeom prst="rect">
            <a:avLst/>
          </a:prstGeom>
          <a:ln>
            <a:noFill/>
          </a:ln>
        </p:spPr>
      </p:pic>
      <p:sp>
        <p:nvSpPr>
          <p:cNvPr id="224" name="CustomShape 11"/>
          <p:cNvSpPr/>
          <p:nvPr/>
        </p:nvSpPr>
        <p:spPr>
          <a:xfrm>
            <a:off x="721800" y="3075120"/>
            <a:ext cx="7256880" cy="953280"/>
          </a:xfrm>
          <a:prstGeom prst="rect">
            <a:avLst/>
          </a:prstGeom>
          <a:solidFill>
            <a:srgbClr val="BBE0E3"/>
          </a:solidFill>
          <a:ln w="25560">
            <a:solidFill>
              <a:srgbClr val="00206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	GLOBAL MEMORY (ACCESSIBLE FOR BOTH HOST AND KERNEL)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2603160" y="78480"/>
            <a:ext cx="5284440" cy="54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SYSTEM ARCHITECTURE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14"/>
          <p:cNvSpPr/>
          <p:nvPr/>
        </p:nvSpPr>
        <p:spPr>
          <a:xfrm>
            <a:off x="2440440" y="2630160"/>
            <a:ext cx="237240" cy="54072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188720" y="384120"/>
            <a:ext cx="6490800" cy="70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          Programming languages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3"/>
          <p:cNvSpPr/>
          <p:nvPr/>
        </p:nvSpPr>
        <p:spPr>
          <a:xfrm>
            <a:off x="790920" y="1775160"/>
            <a:ext cx="2421720" cy="1108800"/>
          </a:xfrm>
          <a:prstGeom prst="rect">
            <a:avLst/>
          </a:prstGeom>
          <a:solidFill>
            <a:srgbClr val="6B6BCF"/>
          </a:solidFill>
          <a:ln w="25560">
            <a:solidFill>
              <a:srgbClr val="8AA5A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4"/>
          <p:cNvSpPr/>
          <p:nvPr/>
        </p:nvSpPr>
        <p:spPr>
          <a:xfrm>
            <a:off x="5501880" y="1775160"/>
            <a:ext cx="2727720" cy="1108800"/>
          </a:xfrm>
          <a:prstGeom prst="rect">
            <a:avLst/>
          </a:prstGeom>
          <a:solidFill>
            <a:srgbClr val="6B6BCF"/>
          </a:solidFill>
          <a:ln w="25560">
            <a:solidFill>
              <a:srgbClr val="8AA5A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5"/>
          <p:cNvSpPr/>
          <p:nvPr/>
        </p:nvSpPr>
        <p:spPr>
          <a:xfrm>
            <a:off x="5611320" y="1976400"/>
            <a:ext cx="1126800" cy="706320"/>
          </a:xfrm>
          <a:prstGeom prst="flowChartPunchedCard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C++/C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7002000" y="1976400"/>
            <a:ext cx="1126800" cy="706320"/>
          </a:xfrm>
          <a:prstGeom prst="flowChartPunchedCard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RTL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4" name="Google Shape;315;p13"/>
          <p:cNvPicPr/>
          <p:nvPr/>
        </p:nvPicPr>
        <p:blipFill>
          <a:blip r:embed="rId2"/>
          <a:stretch/>
        </p:blipFill>
        <p:spPr>
          <a:xfrm>
            <a:off x="5501880" y="4529520"/>
            <a:ext cx="2418840" cy="799920"/>
          </a:xfrm>
          <a:prstGeom prst="rect">
            <a:avLst/>
          </a:prstGeom>
          <a:ln>
            <a:noFill/>
          </a:ln>
        </p:spPr>
      </p:pic>
      <p:sp>
        <p:nvSpPr>
          <p:cNvPr id="235" name="CustomShape 7"/>
          <p:cNvSpPr/>
          <p:nvPr/>
        </p:nvSpPr>
        <p:spPr>
          <a:xfrm>
            <a:off x="6174720" y="2683080"/>
            <a:ext cx="56520" cy="184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8"/>
          <p:cNvSpPr/>
          <p:nvPr/>
        </p:nvSpPr>
        <p:spPr>
          <a:xfrm>
            <a:off x="359280" y="1364040"/>
            <a:ext cx="8579520" cy="1930680"/>
          </a:xfrm>
          <a:prstGeom prst="rect">
            <a:avLst/>
          </a:prstGeom>
          <a:noFill/>
          <a:ln w="25560">
            <a:solidFill>
              <a:srgbClr val="222A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User Application of Vitis software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Host								               Kernel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7" name="CustomShape 9"/>
          <p:cNvSpPr/>
          <p:nvPr/>
        </p:nvSpPr>
        <p:spPr>
          <a:xfrm>
            <a:off x="1097280" y="1976400"/>
            <a:ext cx="1737360" cy="706320"/>
          </a:xfrm>
          <a:prstGeom prst="flowChartPunchedCard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C++/C-OPenCL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996200" y="345960"/>
            <a:ext cx="5973120" cy="54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OpenCL (Host language)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39" name="Google Shape;324;p14"/>
          <p:cNvPicPr/>
          <p:nvPr/>
        </p:nvPicPr>
        <p:blipFill>
          <a:blip r:embed="rId2" cstate="print"/>
          <a:stretch/>
        </p:blipFill>
        <p:spPr>
          <a:xfrm>
            <a:off x="5029200" y="3566160"/>
            <a:ext cx="3958920" cy="216720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383400" y="1013040"/>
            <a:ext cx="5560560" cy="48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Noto Sans Symbols"/>
              <a:buChar char="❖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OpenCL : language used to target Hardware (FPGA/ GPU / CPU, ...)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Noto Sans Symbols"/>
              <a:buChar char="❖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Command used on kernel program :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Noto Sans Symbols"/>
              <a:buChar char="❖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set up the  kernel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Noto Sans Symbols"/>
              <a:buChar char="❖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Write/ Read data to/from Global memory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Noto Sans Symbols"/>
              <a:buChar char="❖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Execute data , ...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367560" y="1828800"/>
            <a:ext cx="4570200" cy="2877480"/>
          </a:xfrm>
          <a:prstGeom prst="rect">
            <a:avLst/>
          </a:prstGeom>
          <a:noFill/>
          <a:ln w="7632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344680" y="454320"/>
            <a:ext cx="4680720" cy="54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    Library - Vitis vision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92400" y="1180440"/>
            <a:ext cx="8238240" cy="381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Noto Sans Symbols"/>
              <a:buChar char="❖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computer vision library designed to work on Vitis software 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Noto Sans Symbols"/>
              <a:buChar char="❖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Open source library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Noto Sans Symbols"/>
              <a:buChar char="❖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Small architecture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Noto Sans Symbols"/>
              <a:buChar char="❖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Easy and fast vs Open-CV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Noto Sans Symbols"/>
              <a:buChar char="❖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Available for academic and business purpose for free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17136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Arial"/>
                <a:ea typeface="Arial"/>
              </a:rPr>
              <a:t>DATA FLOW OF PROPOSED ALGORITHM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80880" y="4572000"/>
            <a:ext cx="822708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560">
              <a:lnSpc>
                <a:spcPct val="100000"/>
              </a:lnSpc>
            </a:pPr>
            <a:r>
              <a:rPr lang="en-US" sz="2000" b="0" strike="noStrike" spc="-1">
                <a:solidFill>
                  <a:srgbClr val="1153B5"/>
                </a:solidFill>
                <a:latin typeface="Arial"/>
                <a:ea typeface="Arial"/>
              </a:rPr>
              <a:t>		   			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9" name="Google Shape;341;p16"/>
          <p:cNvPicPr/>
          <p:nvPr/>
        </p:nvPicPr>
        <p:blipFill>
          <a:blip r:embed="rId2"/>
          <a:stretch/>
        </p:blipFill>
        <p:spPr>
          <a:xfrm>
            <a:off x="360" y="2468880"/>
            <a:ext cx="9143280" cy="21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17136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Global architecture of proposed method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68360" y="153972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4"/>
          <p:cNvSpPr/>
          <p:nvPr/>
        </p:nvSpPr>
        <p:spPr>
          <a:xfrm>
            <a:off x="443880" y="752040"/>
            <a:ext cx="3496680" cy="1744560"/>
          </a:xfrm>
          <a:prstGeom prst="flowChartProcess">
            <a:avLst/>
          </a:prstGeom>
          <a:solidFill>
            <a:srgbClr val="9FC5E8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 Host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443880" y="752040"/>
            <a:ext cx="1116000" cy="916920"/>
          </a:xfrm>
          <a:prstGeom prst="flowChartProcess">
            <a:avLst/>
          </a:prstGeom>
          <a:solidFill>
            <a:srgbClr val="D9D9D9"/>
          </a:solidFill>
          <a:ln w="12600">
            <a:solidFill>
              <a:srgbClr val="1E4E79"/>
            </a:solidFill>
            <a:miter/>
          </a:ln>
          <a:effectLst>
            <a:outerShdw dist="37674" dir="81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Input frame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5" name="CustomShape 6"/>
          <p:cNvSpPr/>
          <p:nvPr/>
        </p:nvSpPr>
        <p:spPr>
          <a:xfrm>
            <a:off x="818280" y="4047480"/>
            <a:ext cx="7342920" cy="2108160"/>
          </a:xfrm>
          <a:prstGeom prst="flowChartProcess">
            <a:avLst/>
          </a:prstGeom>
          <a:solidFill>
            <a:srgbClr val="9FC5E8"/>
          </a:solidFill>
          <a:ln w="12600">
            <a:solidFill>
              <a:srgbClr val="3D85C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Kernel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6" name="CustomShape 7"/>
          <p:cNvSpPr/>
          <p:nvPr/>
        </p:nvSpPr>
        <p:spPr>
          <a:xfrm>
            <a:off x="1532520" y="4848120"/>
            <a:ext cx="1902240" cy="814320"/>
          </a:xfrm>
          <a:prstGeom prst="flowChartProcess">
            <a:avLst/>
          </a:prstGeom>
          <a:solidFill>
            <a:srgbClr val="FFE599"/>
          </a:solidFill>
          <a:ln w="12600">
            <a:solidFill>
              <a:srgbClr val="1E4E79"/>
            </a:solidFill>
            <a:miter/>
          </a:ln>
          <a:effectLst>
            <a:outerShdw dist="37674" dir="81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DARK CHANNEL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57" name="CustomShape 8"/>
          <p:cNvSpPr/>
          <p:nvPr/>
        </p:nvSpPr>
        <p:spPr>
          <a:xfrm>
            <a:off x="5559480" y="4848120"/>
            <a:ext cx="1767600" cy="814320"/>
          </a:xfrm>
          <a:prstGeom prst="flowChartProcess">
            <a:avLst/>
          </a:prstGeom>
          <a:solidFill>
            <a:srgbClr val="FFE599"/>
          </a:solidFill>
          <a:ln w="12600">
            <a:solidFill>
              <a:srgbClr val="1E4E79"/>
            </a:solidFill>
            <a:miter/>
          </a:ln>
          <a:effectLst>
            <a:outerShdw dist="37674" dir="81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MEDIUM TRANSMISSION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8" name="CustomShape 9"/>
          <p:cNvSpPr/>
          <p:nvPr/>
        </p:nvSpPr>
        <p:spPr>
          <a:xfrm>
            <a:off x="5954400" y="832680"/>
            <a:ext cx="2527560" cy="1583280"/>
          </a:xfrm>
          <a:prstGeom prst="flowChartProcess">
            <a:avLst/>
          </a:prstGeom>
          <a:solidFill>
            <a:srgbClr val="9FC5E8"/>
          </a:solidFill>
          <a:ln w="12600">
            <a:solidFill>
              <a:srgbClr val="3A383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Global Memory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9" name="CustomShape 10"/>
          <p:cNvSpPr/>
          <p:nvPr/>
        </p:nvSpPr>
        <p:spPr>
          <a:xfrm>
            <a:off x="6035400" y="832680"/>
            <a:ext cx="1116000" cy="1135440"/>
          </a:xfrm>
          <a:prstGeom prst="flowChartProcess">
            <a:avLst/>
          </a:prstGeom>
          <a:solidFill>
            <a:srgbClr val="D9D9D9"/>
          </a:solidFill>
          <a:ln w="12600">
            <a:solidFill>
              <a:srgbClr val="1E4E79"/>
            </a:solidFill>
            <a:miter/>
          </a:ln>
          <a:effectLst>
            <a:outerShdw dist="37674" dir="81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Input frame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0" name="CustomShape 11"/>
          <p:cNvSpPr/>
          <p:nvPr/>
        </p:nvSpPr>
        <p:spPr>
          <a:xfrm>
            <a:off x="3435120" y="5067000"/>
            <a:ext cx="2124360" cy="457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12"/>
          <p:cNvSpPr/>
          <p:nvPr/>
        </p:nvSpPr>
        <p:spPr>
          <a:xfrm>
            <a:off x="8112960" y="2886120"/>
            <a:ext cx="897120" cy="916920"/>
          </a:xfrm>
          <a:prstGeom prst="can">
            <a:avLst>
              <a:gd name="adj" fmla="val 25000"/>
            </a:avLst>
          </a:prstGeom>
          <a:solidFill>
            <a:srgbClr val="F7CAAC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Vitis vision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13"/>
          <p:cNvSpPr/>
          <p:nvPr/>
        </p:nvSpPr>
        <p:spPr>
          <a:xfrm>
            <a:off x="2442240" y="752040"/>
            <a:ext cx="1116000" cy="814320"/>
          </a:xfrm>
          <a:prstGeom prst="flowChartProcess">
            <a:avLst/>
          </a:prstGeom>
          <a:solidFill>
            <a:srgbClr val="D9D9D9"/>
          </a:solidFill>
          <a:ln w="12600">
            <a:solidFill>
              <a:srgbClr val="1E4E79"/>
            </a:solidFill>
            <a:miter/>
          </a:ln>
          <a:effectLst>
            <a:outerShdw dist="37674" dir="81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Output frame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14"/>
          <p:cNvSpPr/>
          <p:nvPr/>
        </p:nvSpPr>
        <p:spPr>
          <a:xfrm>
            <a:off x="7365960" y="832680"/>
            <a:ext cx="1116000" cy="1135440"/>
          </a:xfrm>
          <a:prstGeom prst="flowChartProcess">
            <a:avLst/>
          </a:prstGeom>
          <a:solidFill>
            <a:srgbClr val="D9D9D9"/>
          </a:solidFill>
          <a:ln w="12600">
            <a:solidFill>
              <a:srgbClr val="1E4E79"/>
            </a:solidFill>
            <a:miter/>
          </a:ln>
          <a:effectLst>
            <a:outerShdw dist="37674" dir="81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Output frame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5"/>
          <p:cNvSpPr/>
          <p:nvPr/>
        </p:nvSpPr>
        <p:spPr>
          <a:xfrm flipH="1">
            <a:off x="6441120" y="3344760"/>
            <a:ext cx="1669320" cy="1503000"/>
          </a:xfrm>
          <a:prstGeom prst="bentConnector2">
            <a:avLst/>
          </a:prstGeom>
          <a:noFill/>
          <a:ln w="28440">
            <a:solidFill>
              <a:srgbClr val="44546A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16"/>
          <p:cNvSpPr/>
          <p:nvPr/>
        </p:nvSpPr>
        <p:spPr>
          <a:xfrm flipH="1">
            <a:off x="2474280" y="3311280"/>
            <a:ext cx="4041000" cy="1575720"/>
          </a:xfrm>
          <a:prstGeom prst="bentConnector3">
            <a:avLst>
              <a:gd name="adj1" fmla="val 100573"/>
            </a:avLst>
          </a:prstGeom>
          <a:noFill/>
          <a:ln w="28440">
            <a:solidFill>
              <a:srgbClr val="44546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17"/>
          <p:cNvSpPr/>
          <p:nvPr/>
        </p:nvSpPr>
        <p:spPr>
          <a:xfrm>
            <a:off x="2192400" y="2496960"/>
            <a:ext cx="12240" cy="169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3A3838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18"/>
          <p:cNvSpPr/>
          <p:nvPr/>
        </p:nvSpPr>
        <p:spPr>
          <a:xfrm>
            <a:off x="7259760" y="2424240"/>
            <a:ext cx="12240" cy="169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3A3838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9"/>
          <p:cNvSpPr/>
          <p:nvPr/>
        </p:nvSpPr>
        <p:spPr>
          <a:xfrm>
            <a:off x="1211040" y="3043080"/>
            <a:ext cx="89712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    PCIe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9" name="CustomShape 20"/>
          <p:cNvSpPr/>
          <p:nvPr/>
        </p:nvSpPr>
        <p:spPr>
          <a:xfrm>
            <a:off x="7259760" y="2549160"/>
            <a:ext cx="2920320" cy="23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AXI Interface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0" name="CustomShape 21"/>
          <p:cNvSpPr/>
          <p:nvPr/>
        </p:nvSpPr>
        <p:spPr>
          <a:xfrm>
            <a:off x="2442240" y="1797840"/>
            <a:ext cx="1116000" cy="553680"/>
          </a:xfrm>
          <a:prstGeom prst="flowChartProcess">
            <a:avLst/>
          </a:prstGeom>
          <a:solidFill>
            <a:srgbClr val="FFE599"/>
          </a:solidFill>
          <a:ln w="12600">
            <a:solidFill>
              <a:srgbClr val="1E4E79"/>
            </a:solidFill>
            <a:miter/>
          </a:ln>
          <a:effectLst>
            <a:outerShdw dist="37674" dir="81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RECOVER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71" name="CustomShape 22"/>
          <p:cNvSpPr/>
          <p:nvPr/>
        </p:nvSpPr>
        <p:spPr>
          <a:xfrm rot="10800000">
            <a:off x="3000600" y="1797840"/>
            <a:ext cx="360" cy="230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2560320" y="555120"/>
            <a:ext cx="5053320" cy="54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Design flow of proposed method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73" name="Google Shape;373;p18"/>
          <p:cNvPicPr/>
          <p:nvPr/>
        </p:nvPicPr>
        <p:blipFill>
          <a:blip r:embed="rId2"/>
          <a:stretch/>
        </p:blipFill>
        <p:spPr>
          <a:xfrm>
            <a:off x="-182880" y="1096200"/>
            <a:ext cx="8837280" cy="5362920"/>
          </a:xfrm>
          <a:prstGeom prst="rect">
            <a:avLst/>
          </a:prstGeom>
          <a:ln>
            <a:noFill/>
          </a:ln>
        </p:spPr>
      </p:pic>
      <p:sp>
        <p:nvSpPr>
          <p:cNvPr id="274" name="CustomShape 2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2574720" y="365760"/>
            <a:ext cx="4007520" cy="54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Host kernel data flow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3"/>
          <p:cNvSpPr/>
          <p:nvPr/>
        </p:nvSpPr>
        <p:spPr>
          <a:xfrm>
            <a:off x="6632640" y="2335680"/>
            <a:ext cx="2048400" cy="2386800"/>
          </a:xfrm>
          <a:prstGeom prst="rect">
            <a:avLst/>
          </a:prstGeom>
          <a:noFill/>
          <a:ln w="25560">
            <a:solidFill>
              <a:srgbClr val="222A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COMPUTE UNIT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6769800" y="2607840"/>
            <a:ext cx="1773720" cy="631440"/>
          </a:xfrm>
          <a:prstGeom prst="roundRect">
            <a:avLst>
              <a:gd name="adj" fmla="val 16667"/>
            </a:avLst>
          </a:prstGeom>
          <a:solidFill>
            <a:srgbClr val="E1165A"/>
          </a:solidFill>
          <a:ln w="9360">
            <a:solidFill>
              <a:srgbClr val="E1165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FFFFFF"/>
                </a:solidFill>
                <a:latin typeface="Roboto"/>
                <a:ea typeface="Roboto"/>
              </a:rPr>
              <a:t>Dark channel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79" name="CustomShape 5"/>
          <p:cNvSpPr/>
          <p:nvPr/>
        </p:nvSpPr>
        <p:spPr>
          <a:xfrm>
            <a:off x="6769800" y="3804840"/>
            <a:ext cx="1773720" cy="631440"/>
          </a:xfrm>
          <a:prstGeom prst="roundRect">
            <a:avLst>
              <a:gd name="adj" fmla="val 16667"/>
            </a:avLst>
          </a:prstGeom>
          <a:solidFill>
            <a:srgbClr val="E1165A"/>
          </a:solidFill>
          <a:ln w="9360">
            <a:solidFill>
              <a:srgbClr val="E1165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FFFFFF"/>
                </a:solidFill>
                <a:latin typeface="Roboto"/>
                <a:ea typeface="Roboto"/>
              </a:rPr>
              <a:t>Medium transmission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80" name="CustomShape 6"/>
          <p:cNvSpPr/>
          <p:nvPr/>
        </p:nvSpPr>
        <p:spPr>
          <a:xfrm>
            <a:off x="919440" y="5167080"/>
            <a:ext cx="1174320" cy="631440"/>
          </a:xfrm>
          <a:prstGeom prst="roundRect">
            <a:avLst>
              <a:gd name="adj" fmla="val 16667"/>
            </a:avLst>
          </a:prstGeom>
          <a:solidFill>
            <a:srgbClr val="E1165A"/>
          </a:solidFill>
          <a:ln w="9360">
            <a:solidFill>
              <a:srgbClr val="E1165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FFFFFF"/>
                </a:solidFill>
                <a:latin typeface="Roboto"/>
                <a:ea typeface="Roboto"/>
              </a:rPr>
              <a:t>Dehaze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81" name="CustomShape 7"/>
          <p:cNvSpPr/>
          <p:nvPr/>
        </p:nvSpPr>
        <p:spPr>
          <a:xfrm>
            <a:off x="3592440" y="906840"/>
            <a:ext cx="1972800" cy="5244120"/>
          </a:xfrm>
          <a:prstGeom prst="rect">
            <a:avLst/>
          </a:prstGeom>
          <a:noFill/>
          <a:ln w="25560">
            <a:solidFill>
              <a:srgbClr val="222A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Arial"/>
                <a:ea typeface="Arial"/>
              </a:rPr>
              <a:t>GLOBAL MEMORY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82" name="CustomShape 8"/>
          <p:cNvSpPr/>
          <p:nvPr/>
        </p:nvSpPr>
        <p:spPr>
          <a:xfrm>
            <a:off x="919440" y="1385280"/>
            <a:ext cx="1174320" cy="1026360"/>
          </a:xfrm>
          <a:prstGeom prst="rect">
            <a:avLst/>
          </a:prstGeom>
          <a:solidFill>
            <a:srgbClr val="8E7CC3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9"/>
          <p:cNvSpPr/>
          <p:nvPr/>
        </p:nvSpPr>
        <p:spPr>
          <a:xfrm>
            <a:off x="1047600" y="1522800"/>
            <a:ext cx="1174320" cy="1026360"/>
          </a:xfrm>
          <a:prstGeom prst="rect">
            <a:avLst/>
          </a:prstGeom>
          <a:solidFill>
            <a:srgbClr val="8E7CC3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10"/>
          <p:cNvSpPr/>
          <p:nvPr/>
        </p:nvSpPr>
        <p:spPr>
          <a:xfrm>
            <a:off x="1175400" y="1660320"/>
            <a:ext cx="1174320" cy="1026360"/>
          </a:xfrm>
          <a:prstGeom prst="rect">
            <a:avLst/>
          </a:prstGeom>
          <a:solidFill>
            <a:srgbClr val="8E7CC3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11"/>
          <p:cNvSpPr/>
          <p:nvPr/>
        </p:nvSpPr>
        <p:spPr>
          <a:xfrm>
            <a:off x="4195440" y="5167080"/>
            <a:ext cx="856440" cy="631440"/>
          </a:xfrm>
          <a:prstGeom prst="rect">
            <a:avLst/>
          </a:prstGeom>
          <a:solidFill>
            <a:srgbClr val="CCCCCC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9 X 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6" name="CustomShape 12"/>
          <p:cNvSpPr/>
          <p:nvPr/>
        </p:nvSpPr>
        <p:spPr>
          <a:xfrm>
            <a:off x="4065840" y="1582560"/>
            <a:ext cx="856440" cy="631440"/>
          </a:xfrm>
          <a:prstGeom prst="rect">
            <a:avLst/>
          </a:prstGeom>
          <a:solidFill>
            <a:srgbClr val="CCCCCC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9 X 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13"/>
          <p:cNvSpPr/>
          <p:nvPr/>
        </p:nvSpPr>
        <p:spPr>
          <a:xfrm>
            <a:off x="7152840" y="1411200"/>
            <a:ext cx="856440" cy="631440"/>
          </a:xfrm>
          <a:prstGeom prst="rect">
            <a:avLst/>
          </a:prstGeom>
          <a:solidFill>
            <a:srgbClr val="CCCCCC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9 X 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8" name="CustomShape 14"/>
          <p:cNvSpPr/>
          <p:nvPr/>
        </p:nvSpPr>
        <p:spPr>
          <a:xfrm>
            <a:off x="7152840" y="5129280"/>
            <a:ext cx="856440" cy="631440"/>
          </a:xfrm>
          <a:prstGeom prst="rect">
            <a:avLst/>
          </a:prstGeom>
          <a:solidFill>
            <a:srgbClr val="CCCCCC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9 X 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9" name="CustomShape 15"/>
          <p:cNvSpPr/>
          <p:nvPr/>
        </p:nvSpPr>
        <p:spPr>
          <a:xfrm>
            <a:off x="791640" y="3276000"/>
            <a:ext cx="1174320" cy="1026360"/>
          </a:xfrm>
          <a:prstGeom prst="rect">
            <a:avLst/>
          </a:prstGeom>
          <a:solidFill>
            <a:srgbClr val="8E7CC3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16"/>
          <p:cNvSpPr/>
          <p:nvPr/>
        </p:nvSpPr>
        <p:spPr>
          <a:xfrm>
            <a:off x="919440" y="3413520"/>
            <a:ext cx="1174320" cy="1026360"/>
          </a:xfrm>
          <a:prstGeom prst="rect">
            <a:avLst/>
          </a:prstGeom>
          <a:solidFill>
            <a:srgbClr val="8E7CC3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17"/>
          <p:cNvSpPr/>
          <p:nvPr/>
        </p:nvSpPr>
        <p:spPr>
          <a:xfrm>
            <a:off x="1047600" y="3551040"/>
            <a:ext cx="1174320" cy="1026360"/>
          </a:xfrm>
          <a:prstGeom prst="rect">
            <a:avLst/>
          </a:prstGeom>
          <a:solidFill>
            <a:srgbClr val="8E7CC3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18"/>
          <p:cNvSpPr/>
          <p:nvPr/>
        </p:nvSpPr>
        <p:spPr>
          <a:xfrm>
            <a:off x="1206360" y="1720080"/>
            <a:ext cx="856440" cy="631440"/>
          </a:xfrm>
          <a:prstGeom prst="rect">
            <a:avLst/>
          </a:prstGeom>
          <a:solidFill>
            <a:srgbClr val="CCCCCC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9 X9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3" name="CustomShape 19"/>
          <p:cNvSpPr/>
          <p:nvPr/>
        </p:nvSpPr>
        <p:spPr>
          <a:xfrm>
            <a:off x="1078560" y="3610800"/>
            <a:ext cx="856440" cy="631440"/>
          </a:xfrm>
          <a:prstGeom prst="rect">
            <a:avLst/>
          </a:prstGeom>
          <a:solidFill>
            <a:srgbClr val="CCCCCC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9 X 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4" name="CustomShape 20"/>
          <p:cNvSpPr/>
          <p:nvPr/>
        </p:nvSpPr>
        <p:spPr>
          <a:xfrm rot="10800000" flipH="1">
            <a:off x="4065840" y="2048040"/>
            <a:ext cx="2002320" cy="14940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21"/>
          <p:cNvSpPr/>
          <p:nvPr/>
        </p:nvSpPr>
        <p:spPr>
          <a:xfrm rot="10800000" flipH="1">
            <a:off x="7148160" y="1973160"/>
            <a:ext cx="2227320" cy="28332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22"/>
          <p:cNvSpPr/>
          <p:nvPr/>
        </p:nvSpPr>
        <p:spPr>
          <a:xfrm>
            <a:off x="7617600" y="2048040"/>
            <a:ext cx="16560" cy="56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546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23"/>
          <p:cNvSpPr/>
          <p:nvPr/>
        </p:nvSpPr>
        <p:spPr>
          <a:xfrm>
            <a:off x="7617600" y="3218400"/>
            <a:ext cx="16560" cy="56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546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24"/>
          <p:cNvSpPr/>
          <p:nvPr/>
        </p:nvSpPr>
        <p:spPr>
          <a:xfrm>
            <a:off x="7617600" y="4388400"/>
            <a:ext cx="6480" cy="72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546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25"/>
          <p:cNvSpPr/>
          <p:nvPr/>
        </p:nvSpPr>
        <p:spPr>
          <a:xfrm flipH="1">
            <a:off x="5052240" y="5476680"/>
            <a:ext cx="2064240" cy="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546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26"/>
          <p:cNvSpPr/>
          <p:nvPr/>
        </p:nvSpPr>
        <p:spPr>
          <a:xfrm flipH="1">
            <a:off x="2112480" y="5442120"/>
            <a:ext cx="2064240" cy="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546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27"/>
          <p:cNvSpPr/>
          <p:nvPr/>
        </p:nvSpPr>
        <p:spPr>
          <a:xfrm rot="10800000">
            <a:off x="1540080" y="5214960"/>
            <a:ext cx="360" cy="63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546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28"/>
          <p:cNvSpPr/>
          <p:nvPr/>
        </p:nvSpPr>
        <p:spPr>
          <a:xfrm>
            <a:off x="428760" y="906840"/>
            <a:ext cx="2423520" cy="52441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1371600" indent="457200"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Arial"/>
                <a:ea typeface="Arial"/>
              </a:rPr>
              <a:t>HOST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      INPUT FRAME R,G,B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OUTPUT FRAME RGB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03" name="CustomShape 29"/>
          <p:cNvSpPr/>
          <p:nvPr/>
        </p:nvSpPr>
        <p:spPr>
          <a:xfrm>
            <a:off x="6395400" y="906840"/>
            <a:ext cx="2532600" cy="5244120"/>
          </a:xfrm>
          <a:prstGeom prst="rect">
            <a:avLst/>
          </a:prstGeom>
          <a:noFill/>
          <a:ln w="25560">
            <a:solidFill>
              <a:srgbClr val="222A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Arial"/>
                <a:ea typeface="Arial"/>
              </a:rPr>
              <a:t>KERNEL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17136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Outline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68360" y="153972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560">
              <a:lnSpc>
                <a:spcPct val="100000"/>
              </a:lnSpc>
              <a:buClr>
                <a:srgbClr val="1153B5"/>
              </a:buClr>
              <a:buFont typeface="Noto Sans Symbols"/>
              <a:buChar char="❑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Introduction</a:t>
            </a:r>
            <a:endParaRPr lang="en-US" sz="20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Clr>
                <a:srgbClr val="1153B5"/>
              </a:buClr>
              <a:buFont typeface="Noto Sans Symbols"/>
              <a:buChar char="❑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DCP Algorithm</a:t>
            </a:r>
            <a:endParaRPr lang="en-US" sz="20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Clr>
                <a:srgbClr val="1153B5"/>
              </a:buClr>
              <a:buFont typeface="Noto Sans Symbols"/>
              <a:buChar char="❑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Vitis unified software </a:t>
            </a:r>
            <a:endParaRPr lang="en-US" sz="20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Clr>
                <a:srgbClr val="1153B5"/>
              </a:buClr>
              <a:buFont typeface="Noto Sans Symbols"/>
              <a:buChar char="❑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Required Component </a:t>
            </a:r>
            <a:endParaRPr lang="en-US" sz="20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Clr>
                <a:srgbClr val="1153B5"/>
              </a:buClr>
              <a:buFont typeface="Noto Sans Symbols"/>
              <a:buChar char="❑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Programming languages</a:t>
            </a:r>
            <a:endParaRPr lang="en-US" sz="20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Clr>
                <a:srgbClr val="1153B5"/>
              </a:buClr>
              <a:buFont typeface="Noto Sans Symbols"/>
              <a:buChar char="❑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Library used  for hardware implementation</a:t>
            </a:r>
            <a:endParaRPr lang="en-US" sz="20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Clr>
                <a:srgbClr val="1153B5"/>
              </a:buClr>
              <a:buFont typeface="Noto Sans Symbols"/>
              <a:buChar char="❑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software/hardware implementation of algorithm</a:t>
            </a:r>
            <a:endParaRPr lang="en-US" sz="20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Clr>
                <a:srgbClr val="1153B5"/>
              </a:buClr>
              <a:buFont typeface="Noto Sans Symbols"/>
              <a:buChar char="❑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Result </a:t>
            </a:r>
            <a:endParaRPr lang="en-US" sz="20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Clr>
                <a:srgbClr val="1153B5"/>
              </a:buClr>
              <a:buFont typeface="Noto Sans Symbols"/>
              <a:buChar char="❑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Conclusion</a:t>
            </a:r>
            <a:endParaRPr lang="en-US" sz="20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Clr>
                <a:srgbClr val="1153B5"/>
              </a:buClr>
              <a:buFont typeface="Noto Sans Symbols"/>
              <a:buChar char="❑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references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82400" y="365760"/>
            <a:ext cx="8390520" cy="6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DCP / Medium transmission on Kernel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3"/>
          <p:cNvSpPr/>
          <p:nvPr/>
        </p:nvSpPr>
        <p:spPr>
          <a:xfrm>
            <a:off x="273600" y="985680"/>
            <a:ext cx="8517240" cy="29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DCP and Medium transmission function is accelerated on hardware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1153B5"/>
              </a:buClr>
              <a:buFont typeface="Times New Roman"/>
              <a:buChar char="❖"/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DCP </a:t>
            </a:r>
            <a:endParaRPr lang="en-US" sz="16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(Vitis vision)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1153B5"/>
              </a:buClr>
              <a:buFont typeface="Times New Roman"/>
              <a:buChar char="❖"/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Medium transmission</a:t>
            </a:r>
            <a:endParaRPr lang="en-US" sz="16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307" name="Google Shape;415;g74d9eedf22_0_55"/>
          <p:cNvPicPr/>
          <p:nvPr/>
        </p:nvPicPr>
        <p:blipFill>
          <a:blip r:embed="rId2" cstate="print"/>
          <a:stretch/>
        </p:blipFill>
        <p:spPr>
          <a:xfrm>
            <a:off x="2196720" y="1487520"/>
            <a:ext cx="5133600" cy="1733040"/>
          </a:xfrm>
          <a:prstGeom prst="rect">
            <a:avLst/>
          </a:prstGeom>
          <a:ln>
            <a:noFill/>
          </a:ln>
        </p:spPr>
      </p:pic>
      <p:sp>
        <p:nvSpPr>
          <p:cNvPr id="308" name="CustomShape 4"/>
          <p:cNvSpPr/>
          <p:nvPr/>
        </p:nvSpPr>
        <p:spPr>
          <a:xfrm>
            <a:off x="3244320" y="1731600"/>
            <a:ext cx="3038760" cy="1245240"/>
          </a:xfrm>
          <a:prstGeom prst="rect">
            <a:avLst/>
          </a:prstGeom>
          <a:noFill/>
          <a:ln w="7632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9" name="Google Shape;417;g74d9eedf22_0_55"/>
          <p:cNvPicPr/>
          <p:nvPr/>
        </p:nvPicPr>
        <p:blipFill>
          <a:blip r:embed="rId3"/>
          <a:stretch/>
        </p:blipFill>
        <p:spPr>
          <a:xfrm>
            <a:off x="3376800" y="3985560"/>
            <a:ext cx="2905920" cy="104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3128040" y="365760"/>
            <a:ext cx="3271320" cy="6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Dehaze on CPU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3"/>
          <p:cNvSpPr/>
          <p:nvPr/>
        </p:nvSpPr>
        <p:spPr>
          <a:xfrm>
            <a:off x="273600" y="985680"/>
            <a:ext cx="8517240" cy="29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Recover frame : executed on software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1153B5"/>
              </a:buClr>
              <a:buFont typeface="Times New Roman"/>
              <a:buChar char="❖"/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Recover </a:t>
            </a:r>
            <a:endParaRPr lang="en-US" sz="16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313" name="Google Shape;425;g74d9eedf22_0_207"/>
          <p:cNvPicPr/>
          <p:nvPr/>
        </p:nvPicPr>
        <p:blipFill>
          <a:blip r:embed="rId2"/>
          <a:stretch/>
        </p:blipFill>
        <p:spPr>
          <a:xfrm>
            <a:off x="1603440" y="2569320"/>
            <a:ext cx="4956120" cy="192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17136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Output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468360" y="153972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316" name="Table 3"/>
          <p:cNvGraphicFramePr/>
          <p:nvPr/>
        </p:nvGraphicFramePr>
        <p:xfrm>
          <a:off x="182880" y="988200"/>
          <a:ext cx="8686080" cy="5394960"/>
        </p:xfrm>
        <a:graphic>
          <a:graphicData uri="http://schemas.openxmlformats.org/drawingml/2006/table">
            <a:tbl>
              <a:tblPr/>
              <a:tblGrid>
                <a:gridCol w="4342320"/>
                <a:gridCol w="4343760"/>
              </a:tblGrid>
              <a:tr h="2651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Input frame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Dark input frame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424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Enhanced frame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317" name="Google Shape;433;p20"/>
          <p:cNvPicPr/>
          <p:nvPr/>
        </p:nvPicPr>
        <p:blipFill>
          <a:blip r:embed="rId2" cstate="print"/>
          <a:stretch/>
        </p:blipFill>
        <p:spPr>
          <a:xfrm>
            <a:off x="815400" y="1005840"/>
            <a:ext cx="3175560" cy="2193120"/>
          </a:xfrm>
          <a:prstGeom prst="rect">
            <a:avLst/>
          </a:prstGeom>
          <a:ln>
            <a:noFill/>
          </a:ln>
        </p:spPr>
      </p:pic>
      <p:pic>
        <p:nvPicPr>
          <p:cNvPr id="318" name="Google Shape;434;p20"/>
          <p:cNvPicPr/>
          <p:nvPr/>
        </p:nvPicPr>
        <p:blipFill>
          <a:blip r:embed="rId3"/>
          <a:stretch/>
        </p:blipFill>
        <p:spPr>
          <a:xfrm>
            <a:off x="4999680" y="1005840"/>
            <a:ext cx="3449160" cy="2193120"/>
          </a:xfrm>
          <a:prstGeom prst="rect">
            <a:avLst/>
          </a:prstGeom>
          <a:ln>
            <a:noFill/>
          </a:ln>
        </p:spPr>
      </p:pic>
      <p:sp>
        <p:nvSpPr>
          <p:cNvPr id="319" name="CustomShape 4"/>
          <p:cNvSpPr/>
          <p:nvPr/>
        </p:nvSpPr>
        <p:spPr>
          <a:xfrm>
            <a:off x="815400" y="3962520"/>
            <a:ext cx="3175560" cy="161532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Medium transmission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20" name="Google Shape;436;p20"/>
          <p:cNvPicPr/>
          <p:nvPr/>
        </p:nvPicPr>
        <p:blipFill>
          <a:blip r:embed="rId5" cstate="print"/>
          <a:stretch/>
        </p:blipFill>
        <p:spPr>
          <a:xfrm>
            <a:off x="4999680" y="3962520"/>
            <a:ext cx="3572280" cy="1706760"/>
          </a:xfrm>
          <a:prstGeom prst="rect">
            <a:avLst/>
          </a:prstGeom>
          <a:ln>
            <a:noFill/>
          </a:ln>
        </p:spPr>
      </p:pic>
      <p:sp>
        <p:nvSpPr>
          <p:cNvPr id="321" name="CustomShape 5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57200" y="17136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Timing summary of ap_clk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1905120" y="1828800"/>
            <a:ext cx="5952240" cy="36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4" name="Google Shape;444;p21"/>
          <p:cNvPicPr/>
          <p:nvPr/>
        </p:nvPicPr>
        <p:blipFill>
          <a:blip r:embed="rId2"/>
          <a:stretch/>
        </p:blipFill>
        <p:spPr>
          <a:xfrm>
            <a:off x="822960" y="2377440"/>
            <a:ext cx="7656480" cy="1636560"/>
          </a:xfrm>
          <a:prstGeom prst="rect">
            <a:avLst/>
          </a:prstGeom>
          <a:ln>
            <a:noFill/>
          </a:ln>
        </p:spPr>
      </p:pic>
      <p:sp>
        <p:nvSpPr>
          <p:cNvPr id="325" name="CustomShape 3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3474720" y="365760"/>
            <a:ext cx="1735920" cy="54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Latency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8" name="Picture 327"/>
          <p:cNvPicPr/>
          <p:nvPr/>
        </p:nvPicPr>
        <p:blipFill>
          <a:blip r:embed="rId2"/>
          <a:stretch/>
        </p:blipFill>
        <p:spPr>
          <a:xfrm>
            <a:off x="822960" y="2468880"/>
            <a:ext cx="7040880" cy="155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30" name="Table 2"/>
          <p:cNvGraphicFramePr/>
          <p:nvPr/>
        </p:nvGraphicFramePr>
        <p:xfrm>
          <a:off x="310320" y="1479960"/>
          <a:ext cx="7824960" cy="3566880"/>
        </p:xfrm>
        <a:graphic>
          <a:graphicData uri="http://schemas.openxmlformats.org/drawingml/2006/table">
            <a:tbl>
              <a:tblPr/>
              <a:tblGrid>
                <a:gridCol w="1494000"/>
                <a:gridCol w="2130120"/>
                <a:gridCol w="2497320"/>
                <a:gridCol w="1703520"/>
              </a:tblGrid>
              <a:tr h="719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Frame size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DCP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Medium transmission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Dehaze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1600 x 900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15.58 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15.47 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0.144s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1600 x 900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5.23s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5.49 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0.09s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1200 x 675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0.43s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0.44 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0.02s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8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320 x 180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0.05s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0.045s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0.06s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31" name="CustomShape 3"/>
          <p:cNvSpPr/>
          <p:nvPr/>
        </p:nvSpPr>
        <p:spPr>
          <a:xfrm>
            <a:off x="610560" y="328680"/>
            <a:ext cx="7524720" cy="99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333399"/>
                </a:solidFill>
                <a:latin typeface="Times New Roman"/>
                <a:ea typeface="Times New Roman"/>
              </a:rPr>
              <a:t>      DCP / </a:t>
            </a:r>
            <a:r>
              <a:rPr lang="en-US" sz="3200" b="1" i="1" strike="noStrike" spc="-1" dirty="0">
                <a:solidFill>
                  <a:srgbClr val="333399"/>
                </a:solidFill>
                <a:latin typeface="Times New Roman"/>
                <a:ea typeface="Times New Roman"/>
              </a:rPr>
              <a:t>Medium transmission</a:t>
            </a:r>
            <a:r>
              <a:rPr lang="en-US" sz="3200" b="1" strike="noStrike" spc="-1" dirty="0">
                <a:solidFill>
                  <a:srgbClr val="333399"/>
                </a:solidFill>
                <a:latin typeface="Times New Roman"/>
                <a:ea typeface="Times New Roman"/>
              </a:rPr>
              <a:t>/</a:t>
            </a:r>
            <a:r>
              <a:rPr lang="en-US" sz="3200" b="1" strike="noStrike" spc="-1" dirty="0" err="1">
                <a:solidFill>
                  <a:srgbClr val="333399"/>
                </a:solidFill>
                <a:latin typeface="Times New Roman"/>
                <a:ea typeface="Times New Roman"/>
              </a:rPr>
              <a:t>Dehaze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333399"/>
                </a:solidFill>
                <a:latin typeface="Times New Roman"/>
                <a:ea typeface="Times New Roman"/>
              </a:rPr>
              <a:t>	</a:t>
            </a:r>
            <a:r>
              <a:rPr lang="en-US" sz="3200" b="1" strike="noStrike" spc="-1" dirty="0" smtClean="0">
                <a:solidFill>
                  <a:srgbClr val="333399"/>
                </a:solidFill>
                <a:latin typeface="Times New Roman"/>
                <a:ea typeface="Times New Roman"/>
              </a:rPr>
              <a:t>Processing </a:t>
            </a:r>
            <a:r>
              <a:rPr lang="en-US" sz="3200" b="1" strike="noStrike" spc="-1" dirty="0">
                <a:solidFill>
                  <a:srgbClr val="333399"/>
                </a:solidFill>
                <a:latin typeface="Times New Roman"/>
                <a:ea typeface="Times New Roman"/>
              </a:rPr>
              <a:t>time on software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365760" y="5205240"/>
            <a:ext cx="877788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DCP and Medium transmission: consume much time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Solution : create kernel for DCP and Medium transmission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-91440" y="457200"/>
            <a:ext cx="99666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Comparison of software/Hardware Processing time 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334" name="Table 2"/>
          <p:cNvGraphicFramePr/>
          <p:nvPr/>
        </p:nvGraphicFramePr>
        <p:xfrm>
          <a:off x="294120" y="1339200"/>
          <a:ext cx="8686800" cy="3599280"/>
        </p:xfrm>
        <a:graphic>
          <a:graphicData uri="http://schemas.openxmlformats.org/drawingml/2006/table">
            <a:tbl>
              <a:tblPr/>
              <a:tblGrid>
                <a:gridCol w="2894400"/>
                <a:gridCol w="2894400"/>
                <a:gridCol w="2898000"/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Frame size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CPU  (second)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Alveo board  (msecond)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Average running speed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1600 x 900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31.048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4.86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1200 x 675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10.71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2.76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640 x 360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0.865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0.81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320 x 180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0.087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0.23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35" name="CustomShape 3"/>
          <p:cNvSpPr/>
          <p:nvPr/>
        </p:nvSpPr>
        <p:spPr>
          <a:xfrm>
            <a:off x="365760" y="5113800"/>
            <a:ext cx="841140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Hardware : 620 faster than software with frame size (1600 x 900 )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Conclusion : Efficient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2713320" y="463680"/>
            <a:ext cx="359460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Resources used 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338" name="Google Shape;474;p25"/>
          <p:cNvPicPr/>
          <p:nvPr/>
        </p:nvPicPr>
        <p:blipFill>
          <a:blip r:embed="rId2"/>
          <a:stretch/>
        </p:blipFill>
        <p:spPr>
          <a:xfrm>
            <a:off x="183240" y="1097280"/>
            <a:ext cx="8776440" cy="4388400"/>
          </a:xfrm>
          <a:prstGeom prst="rect">
            <a:avLst/>
          </a:prstGeom>
          <a:ln>
            <a:noFill/>
          </a:ln>
        </p:spPr>
      </p:pic>
      <p:sp>
        <p:nvSpPr>
          <p:cNvPr id="339" name="CustomShape 2"/>
          <p:cNvSpPr/>
          <p:nvPr/>
        </p:nvSpPr>
        <p:spPr>
          <a:xfrm>
            <a:off x="182880" y="5577840"/>
            <a:ext cx="886932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The algorithm consume :1 % BRAM, 0.4 % DSP48E , 0.6% FF , 4% LUT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Conclusion</a:t>
            </a: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 : Efficient consume less hardware  resources.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0" y="6513840"/>
            <a:ext cx="5393520" cy="3427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3100320" y="274320"/>
            <a:ext cx="2933280" cy="54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Conclusion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287280" y="1251360"/>
            <a:ext cx="9143280" cy="28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355320">
              <a:lnSpc>
                <a:spcPct val="100000"/>
              </a:lnSpc>
              <a:buClr>
                <a:srgbClr val="1153B5"/>
              </a:buClr>
              <a:buFont typeface="Times New Roman"/>
              <a:buChar char="❖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Processing time of DCP on CPU: Not sufficient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1153B5"/>
              </a:buClr>
              <a:buFont typeface="Times New Roman"/>
              <a:buChar char="❖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Required an hardware to accelerate DCP Algorithm.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1153B5"/>
              </a:buClr>
              <a:buFont typeface="Times New Roman"/>
              <a:buChar char="❖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The DCP algorithm: used less 4 % of resources on hardware.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1153B5"/>
              </a:buClr>
              <a:buFont typeface="Times New Roman"/>
              <a:buChar char="❖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Proposed algorithm efficient on hardware.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1153B5"/>
              </a:buClr>
              <a:buFont typeface="Times New Roman"/>
              <a:buChar char="❖"/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Future work : Increased Compute unit on hardware.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57200" y="17136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Reference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345" name="Table 2"/>
          <p:cNvGraphicFramePr/>
          <p:nvPr/>
        </p:nvGraphicFramePr>
        <p:xfrm>
          <a:off x="274320" y="1397160"/>
          <a:ext cx="8710920" cy="3256680"/>
        </p:xfrm>
        <a:graphic>
          <a:graphicData uri="http://schemas.openxmlformats.org/drawingml/2006/table">
            <a:tbl>
              <a:tblPr/>
              <a:tblGrid>
                <a:gridCol w="1440000"/>
                <a:gridCol w="1862640"/>
                <a:gridCol w="1651320"/>
                <a:gridCol w="1651320"/>
                <a:gridCol w="2105640"/>
              </a:tblGrid>
              <a:tr h="484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Author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Citation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IEEE Paper/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Journal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Year of Publish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Key Learning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63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Kim, M., Park, D., Han, D. K., &amp; Ko, H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Novel framework for extremely low-light video enhancement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IEEE 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840" indent="-2833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Enhancement of low light video  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marL="285840" indent="-2833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Algorithm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1074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Bhagya H.K Keshaveni 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Video Enhancement using Histogram Equalization with JND Mode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IJRTE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2019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840" indent="-2833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Enhanced image with histogram equalization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6" name="CustomShape 3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17136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Introduction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68360" y="153972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560">
              <a:lnSpc>
                <a:spcPct val="100000"/>
              </a:lnSpc>
              <a:buClr>
                <a:srgbClr val="1153B5"/>
              </a:buClr>
              <a:buFont typeface="Noto Sans Symbols"/>
              <a:buChar char="❑"/>
            </a:pPr>
            <a:r>
              <a:rPr lang="en-US" sz="2000" b="0" strike="noStrike" spc="-1" dirty="0">
                <a:solidFill>
                  <a:srgbClr val="1153B5"/>
                </a:solidFill>
                <a:latin typeface="Times New Roman"/>
                <a:ea typeface="Times New Roman"/>
              </a:rPr>
              <a:t>Aim:-  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914400" indent="-329760">
              <a:lnSpc>
                <a:spcPct val="100000"/>
              </a:lnSpc>
              <a:buClr>
                <a:srgbClr val="1153B5"/>
              </a:buClr>
              <a:buFont typeface="Times New Roman"/>
              <a:buChar char="❏"/>
            </a:pPr>
            <a:r>
              <a:rPr lang="en-US" sz="1600" b="0" strike="noStrike" spc="-1" dirty="0">
                <a:solidFill>
                  <a:srgbClr val="1153B5"/>
                </a:solidFill>
                <a:latin typeface="Times New Roman"/>
                <a:ea typeface="Times New Roman"/>
              </a:rPr>
              <a:t>Enhanced night input frame</a:t>
            </a:r>
            <a:endParaRPr lang="en-US" sz="16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 marL="914400" indent="-329760">
              <a:lnSpc>
                <a:spcPct val="100000"/>
              </a:lnSpc>
              <a:buClr>
                <a:srgbClr val="1153B5"/>
              </a:buClr>
              <a:buFont typeface="Times New Roman"/>
              <a:buChar char="❏"/>
            </a:pPr>
            <a:r>
              <a:rPr lang="en-US" sz="1600" b="0" strike="noStrike" spc="-1" dirty="0">
                <a:solidFill>
                  <a:srgbClr val="1153B5"/>
                </a:solidFill>
                <a:latin typeface="Times New Roman"/>
                <a:ea typeface="Times New Roman"/>
              </a:rPr>
              <a:t>Accelerate the video processing speed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153B5"/>
                </a:solidFill>
                <a:latin typeface="Times New Roman"/>
                <a:ea typeface="Times New Roman"/>
              </a:rPr>
              <a:t> </a:t>
            </a:r>
            <a:r>
              <a:rPr lang="en-US" sz="1600" b="0" strike="noStrike" spc="-1" dirty="0" smtClean="0">
                <a:solidFill>
                  <a:srgbClr val="1153B5"/>
                </a:solidFill>
                <a:latin typeface="Times New Roman"/>
                <a:ea typeface="Times New Roman"/>
              </a:rPr>
              <a:t>Input </a:t>
            </a:r>
            <a:r>
              <a:rPr lang="en-US" sz="1600" b="0" strike="noStrike" spc="-1" dirty="0">
                <a:solidFill>
                  <a:srgbClr val="1153B5"/>
                </a:solidFill>
                <a:latin typeface="Times New Roman"/>
                <a:ea typeface="Times New Roman"/>
              </a:rPr>
              <a:t>frame                                                                     </a:t>
            </a:r>
            <a:r>
              <a:rPr lang="en-US" sz="1600" b="0" strike="noStrike" spc="-1" dirty="0" smtClean="0">
                <a:solidFill>
                  <a:srgbClr val="1153B5"/>
                </a:solidFill>
                <a:latin typeface="Times New Roman"/>
                <a:ea typeface="Times New Roman"/>
              </a:rPr>
              <a:t>   Enhanced </a:t>
            </a:r>
            <a:r>
              <a:rPr lang="en-US" sz="1600" b="0" strike="noStrike" spc="-1" dirty="0">
                <a:solidFill>
                  <a:srgbClr val="1153B5"/>
                </a:solidFill>
                <a:latin typeface="Times New Roman"/>
                <a:ea typeface="Times New Roman"/>
              </a:rPr>
              <a:t>frame</a:t>
            </a:r>
            <a:endParaRPr lang="en-US" sz="16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                                               Enhancement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91440" y="6492240"/>
            <a:ext cx="5209920" cy="2721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7" name="Google Shape;159;p3"/>
          <p:cNvPicPr/>
          <p:nvPr/>
        </p:nvPicPr>
        <p:blipFill>
          <a:blip r:embed="rId3"/>
          <a:stretch/>
        </p:blipFill>
        <p:spPr>
          <a:xfrm>
            <a:off x="5839200" y="3691800"/>
            <a:ext cx="1952640" cy="1788120"/>
          </a:xfrm>
          <a:prstGeom prst="rect">
            <a:avLst/>
          </a:prstGeom>
          <a:ln>
            <a:noFill/>
          </a:ln>
        </p:spPr>
      </p:pic>
      <p:pic>
        <p:nvPicPr>
          <p:cNvPr id="118" name="Google Shape;160;p3"/>
          <p:cNvPicPr/>
          <p:nvPr/>
        </p:nvPicPr>
        <p:blipFill>
          <a:blip r:embed="rId4"/>
          <a:stretch/>
        </p:blipFill>
        <p:spPr>
          <a:xfrm>
            <a:off x="1066800" y="3657600"/>
            <a:ext cx="1952640" cy="187020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 rot="10800000" flipH="1">
            <a:off x="3200400" y="4724400"/>
            <a:ext cx="2605320" cy="40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457200" y="17136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Reference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348" name="Table 2"/>
          <p:cNvGraphicFramePr/>
          <p:nvPr/>
        </p:nvGraphicFramePr>
        <p:xfrm>
          <a:off x="274320" y="1397160"/>
          <a:ext cx="8742240" cy="3649800"/>
        </p:xfrm>
        <a:graphic>
          <a:graphicData uri="http://schemas.openxmlformats.org/drawingml/2006/table">
            <a:tbl>
              <a:tblPr/>
              <a:tblGrid>
                <a:gridCol w="1651320"/>
                <a:gridCol w="2106720"/>
                <a:gridCol w="1778040"/>
                <a:gridCol w="1285200"/>
                <a:gridCol w="1920960"/>
              </a:tblGrid>
              <a:tr h="484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Author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Citation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IEEE Paper/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Journal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Year of Publish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Key Learning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60840">
                <a:tc>
                  <a:txBody>
                    <a:bodyPr/>
                    <a:lstStyle/>
                    <a:p>
                      <a:pPr marL="171360" indent="-169920"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Z. Rahman, D. J. Jobson, and G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360" indent="-169920"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Multi Scale Retinex for Color Image Enhancement,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IEEE 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1996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840" indent="-28332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How to use retinex for enhancement of color image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1270800">
                <a:tc>
                  <a:txBody>
                    <a:bodyPr/>
                    <a:lstStyle/>
                    <a:p>
                      <a:pPr marL="171360" indent="-169920"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Xuesong Jiang, Hongxun Yao, Shengping Zhang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360" indent="-169920"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Night video enhancement using improved Dark Channel Prior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IEEE 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2013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840" indent="-28332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How to implement enhancement of night time using DCP on software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9" name="CustomShape 3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457200" y="17136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Reference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351" name="Table 2"/>
          <p:cNvGraphicFramePr/>
          <p:nvPr/>
        </p:nvGraphicFramePr>
        <p:xfrm>
          <a:off x="838080" y="1397160"/>
          <a:ext cx="7695720" cy="2049120"/>
        </p:xfrm>
        <a:graphic>
          <a:graphicData uri="http://schemas.openxmlformats.org/drawingml/2006/table">
            <a:tbl>
              <a:tblPr/>
              <a:tblGrid>
                <a:gridCol w="1539000"/>
                <a:gridCol w="1539000"/>
                <a:gridCol w="1539000"/>
                <a:gridCol w="1539000"/>
                <a:gridCol w="1539720"/>
              </a:tblGrid>
              <a:tr h="677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Author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Citation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IEEE Paper/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Journal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Year of Publish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Key Learning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27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Zhu Q, Mai J, Shao L A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fast single image haze removal algorithm using color attenuation prior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IEEE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840" indent="-2833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How to use hze removal algorithm using color attenuation prior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52" name="CustomShape 3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834640" y="457200"/>
            <a:ext cx="3382560" cy="54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Paper publication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457200" y="1188720"/>
            <a:ext cx="8411760" cy="623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1.SURVEY ON HARDWARE IMPLEMENTATION OF ARTIFICIAL NEURAL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NETWORK USING FIELD PROGRAMMABLE GATE ARRAY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355" name="Table 3"/>
          <p:cNvGraphicFramePr/>
          <p:nvPr/>
        </p:nvGraphicFramePr>
        <p:xfrm>
          <a:off x="365760" y="1947240"/>
          <a:ext cx="8411760" cy="4319640"/>
        </p:xfrm>
        <a:graphic>
          <a:graphicData uri="http://schemas.openxmlformats.org/drawingml/2006/table">
            <a:tbl>
              <a:tblPr/>
              <a:tblGrid>
                <a:gridCol w="2682000"/>
                <a:gridCol w="5729760"/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Journal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International Journal of Research and Analytical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Reviews (IJRAR)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Manuscript ID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Paper ID : 212763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Manuscript types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Review Paper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Date Submitted by the Author: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December 2019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Complete List of Authors: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Rakotojaona Nambinina, Haresh Suthar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Key word: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FPGA, neural network, activation function, look up table,piece wise linear approximation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56" name="CustomShape 4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2"/>
          <p:cNvSpPr/>
          <p:nvPr/>
        </p:nvSpPr>
        <p:spPr>
          <a:xfrm>
            <a:off x="2844360" y="365760"/>
            <a:ext cx="4741920" cy="54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Paper publication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201960" y="957600"/>
            <a:ext cx="8575560" cy="56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1.ENHANCEMENT OF NIGHT TIME VIDEO USING DARK CHANNEL PRIOR IP ACCELERATOR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360" name="Table 4"/>
          <p:cNvGraphicFramePr/>
          <p:nvPr/>
        </p:nvGraphicFramePr>
        <p:xfrm>
          <a:off x="289800" y="1756440"/>
          <a:ext cx="8413560" cy="4320720"/>
        </p:xfrm>
        <a:graphic>
          <a:graphicData uri="http://schemas.openxmlformats.org/drawingml/2006/table">
            <a:tbl>
              <a:tblPr/>
              <a:tblGrid>
                <a:gridCol w="2682720"/>
                <a:gridCol w="5730840"/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Journal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International Journal of Engineering and Advanced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Technology (IJEAT)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Manuscript ID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Paper ID: D6707049420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Manuscript types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Research Paper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Date Submitted by the Author: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04 march 2020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Complete List of Authors: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Rakotojaona Nambinina, Haresh Suthar, Yogesh Parmar, Carlos Valderrama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2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Key word: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 enhancement, DCP, FPGA, Vitis Xilinx software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40080" y="2194560"/>
            <a:ext cx="7222320" cy="111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</a:t>
            </a:r>
            <a:r>
              <a:rPr lang="en-US" sz="1800" b="0" u="sng" strike="noStrike" spc="-1">
                <a:solidFill>
                  <a:srgbClr val="009999"/>
                </a:solidFill>
                <a:uFillTx/>
                <a:latin typeface="Arial"/>
                <a:ea typeface="Arial"/>
                <a:hlinkClick r:id="rId2"/>
              </a:rPr>
              <a:t>https://github.com/nambhine1/Vitis-software-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9999"/>
                </a:solidFill>
                <a:latin typeface="Arial"/>
                <a:ea typeface="Arial"/>
              </a:rPr>
              <a:t>2. </a:t>
            </a:r>
            <a:r>
              <a:rPr lang="en-US" sz="1800" b="0" u="sng" strike="noStrike" spc="-1">
                <a:solidFill>
                  <a:srgbClr val="009999"/>
                </a:solidFill>
                <a:uFillTx/>
                <a:latin typeface="Arial"/>
                <a:ea typeface="Arial"/>
                <a:hlinkClick r:id="rId3"/>
              </a:rPr>
              <a:t>https://github.com/Xilinx/Vitis_Libraries/tree/master/vision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3. https://github.com/nambhine1/DCP_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3108960" y="548640"/>
            <a:ext cx="393048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Github Reference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533520" y="24382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Questions?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533520" y="24382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Thank You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006000" y="189360"/>
            <a:ext cx="3393000" cy="103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Arial"/>
                <a:ea typeface="Arial"/>
              </a:rPr>
              <a:t>Introduction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79160" y="956160"/>
            <a:ext cx="6559920" cy="59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1153B5"/>
                </a:solidFill>
                <a:latin typeface="Arial"/>
                <a:ea typeface="Arial"/>
              </a:rPr>
              <a:t>                 Hardware available for implementation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122" name="Table 3"/>
          <p:cNvGraphicFramePr/>
          <p:nvPr/>
        </p:nvGraphicFramePr>
        <p:xfrm>
          <a:off x="550080" y="1490040"/>
          <a:ext cx="7914600" cy="2879640"/>
        </p:xfrm>
        <a:graphic>
          <a:graphicData uri="http://schemas.openxmlformats.org/drawingml/2006/table">
            <a:tbl>
              <a:tblPr/>
              <a:tblGrid>
                <a:gridCol w="1581840"/>
                <a:gridCol w="1581840"/>
                <a:gridCol w="1581840"/>
                <a:gridCol w="1581840"/>
                <a:gridCol w="1587240"/>
              </a:tblGrid>
              <a:tr h="719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Criteria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CPUs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GPUs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FPGAs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ASICs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Processing peak power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Moderate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Very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High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High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Highest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Power Consumption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High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Very High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Low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Very Low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Flexibility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Highest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Very High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Medium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Lowest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23" name="CustomShape 4"/>
          <p:cNvSpPr/>
          <p:nvPr/>
        </p:nvSpPr>
        <p:spPr>
          <a:xfrm>
            <a:off x="550080" y="4477320"/>
            <a:ext cx="2952720" cy="94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Noto Sans Symbols"/>
              <a:buChar char="❖"/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Parallelism design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Noto Sans Symbols"/>
              <a:buChar char="❖"/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Consume less power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Noto Sans Symbols"/>
              <a:buChar char="❖"/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Reconfigurable hardware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6"/>
          <p:cNvSpPr/>
          <p:nvPr/>
        </p:nvSpPr>
        <p:spPr>
          <a:xfrm>
            <a:off x="5305320" y="1491840"/>
            <a:ext cx="1552680" cy="2877480"/>
          </a:xfrm>
          <a:prstGeom prst="rect">
            <a:avLst/>
          </a:prstGeom>
          <a:noFill/>
          <a:ln w="7632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17136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DCP Algorithm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68360" y="153972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3040" lvl="1" indent="-283320">
              <a:lnSpc>
                <a:spcPct val="100000"/>
              </a:lnSpc>
              <a:buClr>
                <a:srgbClr val="1153B5"/>
              </a:buClr>
              <a:buFont typeface="Noto Sans Symbols"/>
              <a:buChar char="❑"/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Enhancement:  Computer system modeled to enhanced the quality of  input frame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1600" b="0" strike="noStrike" spc="-1">
              <a:latin typeface="Arial"/>
            </a:endParaRPr>
          </a:p>
          <a:p>
            <a:pPr marL="743040" lvl="1" indent="-283320">
              <a:lnSpc>
                <a:spcPct val="100000"/>
              </a:lnSpc>
              <a:spcBef>
                <a:spcPts val="320"/>
              </a:spcBef>
              <a:buClr>
                <a:srgbClr val="1153B5"/>
              </a:buClr>
              <a:buFont typeface="Noto Sans Symbols"/>
              <a:buChar char="❑"/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DCP algorithm:  enhanced night input frame based on the minimum pixel value of RGB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1600" b="0" strike="noStrike" spc="-1">
              <a:latin typeface="Arial"/>
            </a:endParaRPr>
          </a:p>
          <a:p>
            <a:pPr marL="743040" lvl="1" indent="-283320">
              <a:lnSpc>
                <a:spcPct val="100000"/>
              </a:lnSpc>
              <a:spcBef>
                <a:spcPts val="320"/>
              </a:spcBef>
              <a:buClr>
                <a:srgbClr val="1153B5"/>
              </a:buClr>
              <a:buFont typeface="Noto Sans Symbols"/>
              <a:buChar char="❑"/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WHY DCP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1600" b="0" strike="noStrike" spc="-1">
              <a:latin typeface="Arial"/>
            </a:endParaRPr>
          </a:p>
          <a:p>
            <a:pPr marL="743040" lvl="1" indent="-283320">
              <a:lnSpc>
                <a:spcPct val="100000"/>
              </a:lnSpc>
              <a:spcBef>
                <a:spcPts val="320"/>
              </a:spcBef>
              <a:buClr>
                <a:srgbClr val="1153B5"/>
              </a:buClr>
              <a:buFont typeface="Noto Sans Symbols"/>
              <a:buChar char="➢"/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Simple algorithm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1600" b="0" strike="noStrike" spc="-1">
              <a:latin typeface="Arial"/>
            </a:endParaRPr>
          </a:p>
          <a:p>
            <a:pPr marL="743040" lvl="1" indent="-283320">
              <a:lnSpc>
                <a:spcPct val="100000"/>
              </a:lnSpc>
              <a:spcBef>
                <a:spcPts val="320"/>
              </a:spcBef>
              <a:buClr>
                <a:srgbClr val="1153B5"/>
              </a:buClr>
              <a:buFont typeface="Noto Sans Symbols"/>
              <a:buChar char="➢"/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Less component on hardware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1600" b="0" strike="noStrike" spc="-1">
              <a:latin typeface="Arial"/>
            </a:endParaRPr>
          </a:p>
          <a:p>
            <a:pPr marL="743040" lvl="1" indent="-283320">
              <a:lnSpc>
                <a:spcPct val="100000"/>
              </a:lnSpc>
              <a:spcBef>
                <a:spcPts val="320"/>
              </a:spcBef>
              <a:buClr>
                <a:srgbClr val="1153B5"/>
              </a:buClr>
              <a:buFont typeface="Noto Sans Symbols"/>
              <a:buChar char="➢"/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Fast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929320" y="0"/>
            <a:ext cx="2999520" cy="72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DCP Overview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73600" y="643320"/>
            <a:ext cx="8869680" cy="523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743040" lvl="1" indent="-283320">
              <a:lnSpc>
                <a:spcPct val="100000"/>
              </a:lnSpc>
              <a:buClr>
                <a:srgbClr val="1153B5"/>
              </a:buClr>
              <a:buFont typeface="Noto Sans Symbols"/>
              <a:buChar char="❑"/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Model mathematical of McCartney </a:t>
            </a:r>
            <a:endParaRPr lang="en-US" sz="16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2286000">
              <a:lnSpc>
                <a:spcPct val="100000"/>
              </a:lnSpc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I (x) = </a:t>
            </a:r>
            <a:r>
              <a:rPr lang="en-US" sz="1600" b="0" strike="noStrike" spc="-1">
                <a:solidFill>
                  <a:srgbClr val="FF0000"/>
                </a:solidFill>
                <a:latin typeface="Times New Roman"/>
                <a:ea typeface="Times New Roman"/>
              </a:rPr>
              <a:t>J (x)</a:t>
            </a: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 t(x) + A  (1 + t(x)) 								[1]</a:t>
            </a:r>
            <a:endParaRPr lang="en-US" sz="1600" b="0" strike="noStrike" spc="-1">
              <a:latin typeface="Arial"/>
            </a:endParaRPr>
          </a:p>
          <a:p>
            <a:pPr marL="228600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             I (x) : Input frame with x : coordinate of pixel (i,j)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	    A : Highest pixel value of I (x)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             t (x) : Medium transmission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	    </a:t>
            </a:r>
            <a:r>
              <a:rPr lang="en-US" sz="1600" b="0" strike="noStrike" spc="-1">
                <a:solidFill>
                  <a:srgbClr val="FF0000"/>
                </a:solidFill>
                <a:latin typeface="Times New Roman"/>
                <a:ea typeface="Times New Roman"/>
              </a:rPr>
              <a:t>J (x): Output Frame  (Enhanced frame)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743040" lvl="1" indent="-283320">
              <a:lnSpc>
                <a:spcPct val="100000"/>
              </a:lnSpc>
              <a:buClr>
                <a:srgbClr val="1153B5"/>
              </a:buClr>
              <a:buFont typeface="Noto Sans Symbols"/>
              <a:buChar char="❑"/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Output frame (J(x))</a:t>
            </a:r>
            <a:endParaRPr lang="en-US" sz="16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600" b="0" strike="noStrike" spc="-1">
                <a:solidFill>
                  <a:srgbClr val="FF0000"/>
                </a:solidFill>
                <a:latin typeface="Times New Roman"/>
                <a:ea typeface="Times New Roman"/>
              </a:rPr>
              <a:t>J (x) </a:t>
            </a: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= I (x) - A (1 + </a:t>
            </a:r>
            <a:r>
              <a:rPr lang="en-US" sz="1600" b="0" strike="noStrike" spc="-1">
                <a:solidFill>
                  <a:srgbClr val="FF0000"/>
                </a:solidFill>
                <a:latin typeface="Times New Roman"/>
                <a:ea typeface="Times New Roman"/>
              </a:rPr>
              <a:t>t (x)</a:t>
            </a: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) /</a:t>
            </a:r>
            <a:r>
              <a:rPr lang="en-US" sz="1600" b="0" strike="noStrike" spc="-1">
                <a:solidFill>
                  <a:srgbClr val="FF0000"/>
                </a:solidFill>
                <a:latin typeface="Times New Roman"/>
                <a:ea typeface="Times New Roman"/>
              </a:rPr>
              <a:t> t(x)	</a:t>
            </a: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										[2]</a:t>
            </a:r>
            <a:endParaRPr lang="en-US" sz="16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743040" lvl="1" indent="-283320">
              <a:lnSpc>
                <a:spcPct val="100000"/>
              </a:lnSpc>
              <a:buClr>
                <a:srgbClr val="1153B5"/>
              </a:buClr>
              <a:buFont typeface="Noto Sans Symbols"/>
              <a:buChar char="❑"/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Medium transmission (t(x))</a:t>
            </a:r>
            <a:endParaRPr lang="en-US" sz="16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600" b="0" strike="noStrike" spc="-1">
                <a:solidFill>
                  <a:srgbClr val="FF0000"/>
                </a:solidFill>
                <a:latin typeface="Times New Roman"/>
                <a:ea typeface="Times New Roman"/>
              </a:rPr>
              <a:t>t (x)</a:t>
            </a: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 = 1 - w </a:t>
            </a:r>
            <a:r>
              <a:rPr lang="en-US" sz="1600" b="0" strike="noStrike" spc="-1">
                <a:solidFill>
                  <a:srgbClr val="FF0000"/>
                </a:solidFill>
                <a:latin typeface="Times New Roman"/>
                <a:ea typeface="Times New Roman"/>
              </a:rPr>
              <a:t>I dark (x) </a:t>
            </a: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                     with w: control parameter / w = 0.8			 	[3]</a:t>
            </a:r>
            <a:endParaRPr lang="en-US" sz="16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743040" lvl="1" indent="-283320">
              <a:lnSpc>
                <a:spcPct val="100000"/>
              </a:lnSpc>
              <a:buClr>
                <a:srgbClr val="1153B5"/>
              </a:buClr>
              <a:buFont typeface="Noto Sans Symbols"/>
              <a:buChar char="❑"/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Dark  channel of Input frame (I dark (x)) </a:t>
            </a:r>
            <a:endParaRPr lang="en-US" sz="16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600" b="0" strike="noStrike" spc="-1">
                <a:solidFill>
                  <a:srgbClr val="FF0000"/>
                </a:solidFill>
                <a:latin typeface="Times New Roman"/>
                <a:ea typeface="Times New Roman"/>
              </a:rPr>
              <a:t>I dark (x)</a:t>
            </a: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 = min </a:t>
            </a:r>
            <a:r>
              <a:rPr lang="en-US" sz="5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(R,G,B) </a:t>
            </a: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I (x)    												[4]				</a:t>
            </a:r>
            <a:endParaRPr lang="en-US" sz="16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2042640" y="1994400"/>
            <a:ext cx="7336800" cy="85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060720" y="182880"/>
            <a:ext cx="2881080" cy="54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     DCP Algorithm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506920" y="1920240"/>
            <a:ext cx="1715040" cy="2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4"/>
          <p:cNvSpPr/>
          <p:nvPr/>
        </p:nvSpPr>
        <p:spPr>
          <a:xfrm>
            <a:off x="4397400" y="1287000"/>
            <a:ext cx="2050560" cy="58968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Roboto"/>
                <a:ea typeface="Roboto"/>
              </a:rPr>
              <a:t>Begin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4395600" y="2396520"/>
            <a:ext cx="2053800" cy="488160"/>
          </a:xfrm>
          <a:prstGeom prst="rect">
            <a:avLst/>
          </a:prstGeom>
          <a:noFill/>
          <a:ln w="19080">
            <a:solidFill>
              <a:srgbClr val="A72A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A72A1E"/>
                </a:solidFill>
                <a:latin typeface="Roboto"/>
                <a:ea typeface="Roboto"/>
              </a:rPr>
              <a:t>Dark channel Prior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4395600" y="3415680"/>
            <a:ext cx="2053800" cy="488160"/>
          </a:xfrm>
          <a:prstGeom prst="rect">
            <a:avLst/>
          </a:prstGeom>
          <a:noFill/>
          <a:ln w="19080">
            <a:solidFill>
              <a:srgbClr val="A72A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A72A1E"/>
                </a:solidFill>
                <a:latin typeface="Roboto"/>
                <a:ea typeface="Roboto"/>
              </a:rPr>
              <a:t>Medium transmission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4395600" y="4434480"/>
            <a:ext cx="2053800" cy="488160"/>
          </a:xfrm>
          <a:prstGeom prst="rect">
            <a:avLst/>
          </a:prstGeom>
          <a:noFill/>
          <a:ln w="19080">
            <a:solidFill>
              <a:srgbClr val="A72A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A72A1E"/>
                </a:solidFill>
                <a:latin typeface="Roboto"/>
                <a:ea typeface="Roboto"/>
              </a:rPr>
              <a:t>Dehaze 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4397400" y="5586480"/>
            <a:ext cx="2050560" cy="58968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Roboto"/>
                <a:ea typeface="Roboto"/>
              </a:rPr>
              <a:t>End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41" name="CustomShape 9"/>
          <p:cNvSpPr/>
          <p:nvPr/>
        </p:nvSpPr>
        <p:spPr>
          <a:xfrm rot="16200000" flipH="1">
            <a:off x="5159520" y="2135160"/>
            <a:ext cx="521280" cy="36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5B9BD5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0"/>
          <p:cNvSpPr/>
          <p:nvPr/>
        </p:nvSpPr>
        <p:spPr>
          <a:xfrm rot="16200000" flipH="1">
            <a:off x="5159520" y="3155400"/>
            <a:ext cx="521280" cy="36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5B9BD5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1"/>
          <p:cNvSpPr/>
          <p:nvPr/>
        </p:nvSpPr>
        <p:spPr>
          <a:xfrm rot="16200000" flipH="1">
            <a:off x="5159520" y="4175280"/>
            <a:ext cx="521280" cy="36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5B9BD5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2"/>
          <p:cNvSpPr/>
          <p:nvPr/>
        </p:nvSpPr>
        <p:spPr>
          <a:xfrm rot="16200000" flipH="1">
            <a:off x="5159520" y="5254200"/>
            <a:ext cx="521280" cy="36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5B9BD5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3"/>
          <p:cNvSpPr/>
          <p:nvPr/>
        </p:nvSpPr>
        <p:spPr>
          <a:xfrm>
            <a:off x="5421960" y="193572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I (x)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Idark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Imed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J (x)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900720" y="1391400"/>
            <a:ext cx="2999520" cy="453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I (x) : Input frame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Idark : Dark input frame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Imed : medium transmission of I dark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J(x) : Recover Frame)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74320" y="182880"/>
            <a:ext cx="8778240" cy="99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Vitis software environment /Architecture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74320" y="956520"/>
            <a:ext cx="7587720" cy="13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Vitis unified software: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1153B5"/>
              </a:buClr>
              <a:buFont typeface="Times New Roman"/>
              <a:buChar char="❖"/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Vitis software: Build an application software run on hardware.</a:t>
            </a:r>
            <a:endParaRPr lang="en-US" sz="1600" b="0" strike="noStrike" spc="-1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1153B5"/>
              </a:buClr>
              <a:buFont typeface="Times New Roman"/>
              <a:buChar char="❖"/>
            </a:pPr>
            <a:r>
              <a:rPr lang="en-US" sz="1600" b="0" strike="noStrike" spc="-1">
                <a:solidFill>
                  <a:srgbClr val="1153B5"/>
                </a:solidFill>
                <a:latin typeface="Times New Roman"/>
                <a:ea typeface="Times New Roman"/>
              </a:rPr>
              <a:t>Xilinx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-127080" y="5613480"/>
            <a:ext cx="681480" cy="18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FEEF7B6E-7129-4DF9-8BB9-DD6AB0D7955A}" type="slidenum">
              <a:rPr lang="en-US" sz="1100" b="1" strike="noStrike" spc="-1">
                <a:solidFill>
                  <a:srgbClr val="FFFFFF"/>
                </a:solidFill>
                <a:latin typeface="Verdana"/>
                <a:ea typeface="Verdana"/>
              </a:rPr>
              <a:pPr algn="ctr">
                <a:lnSpc>
                  <a:spcPct val="100000"/>
                </a:lnSpc>
              </a:pPr>
              <a:t>8</a:t>
            </a:fld>
            <a:endParaRPr lang="en-US" sz="1100" b="0" strike="noStrike" spc="-1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145880" y="3300120"/>
            <a:ext cx="6078240" cy="1053000"/>
          </a:xfrm>
          <a:prstGeom prst="rect">
            <a:avLst/>
          </a:prstGeom>
          <a:solidFill>
            <a:srgbClr val="000000"/>
          </a:solidFill>
          <a:ln w="25560">
            <a:solidFill>
              <a:srgbClr val="88A3A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Compiler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1160640" y="4438440"/>
            <a:ext cx="6078240" cy="403920"/>
          </a:xfrm>
          <a:prstGeom prst="rect">
            <a:avLst/>
          </a:prstGeom>
          <a:solidFill>
            <a:srgbClr val="DAEDEF"/>
          </a:solidFill>
          <a:ln w="25560">
            <a:solidFill>
              <a:srgbClr val="88A3A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Xilinx Runtime (xrt) (Interface)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1235520" y="3640680"/>
            <a:ext cx="1863720" cy="529920"/>
          </a:xfrm>
          <a:prstGeom prst="rect">
            <a:avLst/>
          </a:prstGeom>
          <a:solidFill>
            <a:srgbClr val="6868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Compiler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3310560" y="3640680"/>
            <a:ext cx="1863720" cy="529920"/>
          </a:xfrm>
          <a:prstGeom prst="rect">
            <a:avLst/>
          </a:prstGeom>
          <a:solidFill>
            <a:srgbClr val="6868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Analyzer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5297400" y="3640680"/>
            <a:ext cx="1863720" cy="529920"/>
          </a:xfrm>
          <a:prstGeom prst="rect">
            <a:avLst/>
          </a:prstGeom>
          <a:solidFill>
            <a:srgbClr val="6868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Debugger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3159000" y="3343320"/>
            <a:ext cx="1834560" cy="18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Vttis development kit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6" name="CustomShape 10"/>
          <p:cNvSpPr/>
          <p:nvPr/>
        </p:nvSpPr>
        <p:spPr>
          <a:xfrm>
            <a:off x="1105920" y="2384640"/>
            <a:ext cx="6118200" cy="876960"/>
          </a:xfrm>
          <a:prstGeom prst="rect">
            <a:avLst/>
          </a:prstGeom>
          <a:solidFill>
            <a:srgbClr val="FFFFFF"/>
          </a:solidFill>
          <a:ln w="25560">
            <a:solidFill>
              <a:srgbClr val="88A3A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1"/>
          <p:cNvSpPr/>
          <p:nvPr/>
        </p:nvSpPr>
        <p:spPr>
          <a:xfrm rot="18000">
            <a:off x="1278720" y="2613960"/>
            <a:ext cx="1249920" cy="530640"/>
          </a:xfrm>
          <a:prstGeom prst="rect">
            <a:avLst/>
          </a:prstGeom>
          <a:solidFill>
            <a:srgbClr val="6868CF"/>
          </a:solidFill>
          <a:ln w="25560">
            <a:solidFill>
              <a:srgbClr val="ED1C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2"/>
          <p:cNvSpPr/>
          <p:nvPr/>
        </p:nvSpPr>
        <p:spPr>
          <a:xfrm>
            <a:off x="5697720" y="2625480"/>
            <a:ext cx="1503000" cy="530280"/>
          </a:xfrm>
          <a:prstGeom prst="rect">
            <a:avLst/>
          </a:prstGeom>
          <a:solidFill>
            <a:srgbClr val="6868CF"/>
          </a:solidFill>
          <a:ln w="25560">
            <a:solidFill>
              <a:srgbClr val="88A3A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3"/>
          <p:cNvSpPr/>
          <p:nvPr/>
        </p:nvSpPr>
        <p:spPr>
          <a:xfrm>
            <a:off x="2645280" y="2625480"/>
            <a:ext cx="1424160" cy="530280"/>
          </a:xfrm>
          <a:prstGeom prst="rect">
            <a:avLst/>
          </a:prstGeom>
          <a:solidFill>
            <a:srgbClr val="6868CF"/>
          </a:solidFill>
          <a:ln w="25560">
            <a:solidFill>
              <a:srgbClr val="88A3A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4"/>
          <p:cNvSpPr/>
          <p:nvPr/>
        </p:nvSpPr>
        <p:spPr>
          <a:xfrm>
            <a:off x="4184280" y="2625480"/>
            <a:ext cx="1424160" cy="530280"/>
          </a:xfrm>
          <a:prstGeom prst="rect">
            <a:avLst/>
          </a:prstGeom>
          <a:solidFill>
            <a:srgbClr val="6868CF"/>
          </a:solidFill>
          <a:ln w="25560">
            <a:solidFill>
              <a:srgbClr val="88A3A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5"/>
          <p:cNvSpPr/>
          <p:nvPr/>
        </p:nvSpPr>
        <p:spPr>
          <a:xfrm>
            <a:off x="1443600" y="2809080"/>
            <a:ext cx="1145520" cy="18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OpenCV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16"/>
          <p:cNvSpPr/>
          <p:nvPr/>
        </p:nvSpPr>
        <p:spPr>
          <a:xfrm>
            <a:off x="2969280" y="2799720"/>
            <a:ext cx="1062000" cy="18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AI/ML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3" name="CustomShape 17"/>
          <p:cNvSpPr/>
          <p:nvPr/>
        </p:nvSpPr>
        <p:spPr>
          <a:xfrm>
            <a:off x="4192920" y="2760120"/>
            <a:ext cx="1265400" cy="31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Video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trans-coding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4" name="CustomShape 18"/>
          <p:cNvSpPr/>
          <p:nvPr/>
        </p:nvSpPr>
        <p:spPr>
          <a:xfrm>
            <a:off x="5658120" y="2722680"/>
            <a:ext cx="1503000" cy="31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BLAS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Libraries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5" name="CustomShape 19"/>
          <p:cNvSpPr/>
          <p:nvPr/>
        </p:nvSpPr>
        <p:spPr>
          <a:xfrm>
            <a:off x="3421440" y="2439720"/>
            <a:ext cx="1316880" cy="18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Vttis  Libraries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6" name="CustomShape 20"/>
          <p:cNvSpPr/>
          <p:nvPr/>
        </p:nvSpPr>
        <p:spPr>
          <a:xfrm>
            <a:off x="-1920240" y="2103120"/>
            <a:ext cx="12189240" cy="2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21"/>
          <p:cNvSpPr/>
          <p:nvPr/>
        </p:nvSpPr>
        <p:spPr>
          <a:xfrm>
            <a:off x="1145880" y="4900680"/>
            <a:ext cx="6078240" cy="1132560"/>
          </a:xfrm>
          <a:prstGeom prst="rect">
            <a:avLst/>
          </a:prstGeom>
          <a:solidFill>
            <a:srgbClr val="92D050"/>
          </a:solidFill>
          <a:ln w="25560">
            <a:solidFill>
              <a:srgbClr val="88A3A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22"/>
          <p:cNvSpPr/>
          <p:nvPr/>
        </p:nvSpPr>
        <p:spPr>
          <a:xfrm>
            <a:off x="3515760" y="4927680"/>
            <a:ext cx="1316880" cy="18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PLATFORM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69" name="Google Shape;231;p8"/>
          <p:cNvPicPr/>
          <p:nvPr/>
        </p:nvPicPr>
        <p:blipFill>
          <a:blip r:embed="rId2"/>
          <a:stretch/>
        </p:blipFill>
        <p:spPr>
          <a:xfrm>
            <a:off x="1335240" y="5239800"/>
            <a:ext cx="2331000" cy="668520"/>
          </a:xfrm>
          <a:prstGeom prst="rect">
            <a:avLst/>
          </a:prstGeom>
          <a:ln>
            <a:noFill/>
          </a:ln>
        </p:spPr>
      </p:pic>
      <p:sp>
        <p:nvSpPr>
          <p:cNvPr id="170" name="CustomShape 23"/>
          <p:cNvSpPr/>
          <p:nvPr/>
        </p:nvSpPr>
        <p:spPr>
          <a:xfrm>
            <a:off x="2250360" y="5777640"/>
            <a:ext cx="13168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Alveo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71" name="Google Shape;233;p8"/>
          <p:cNvPicPr/>
          <p:nvPr/>
        </p:nvPicPr>
        <p:blipFill>
          <a:blip r:embed="rId3"/>
          <a:stretch/>
        </p:blipFill>
        <p:spPr>
          <a:xfrm>
            <a:off x="4498920" y="5239800"/>
            <a:ext cx="2473560" cy="651960"/>
          </a:xfrm>
          <a:prstGeom prst="rect">
            <a:avLst/>
          </a:prstGeom>
          <a:ln>
            <a:noFill/>
          </a:ln>
        </p:spPr>
      </p:pic>
      <p:sp>
        <p:nvSpPr>
          <p:cNvPr id="172" name="CustomShape 24"/>
          <p:cNvSpPr/>
          <p:nvPr/>
        </p:nvSpPr>
        <p:spPr>
          <a:xfrm>
            <a:off x="0" y="6400800"/>
            <a:ext cx="5393520" cy="45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19200" y="37080"/>
            <a:ext cx="8212680" cy="7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333399"/>
                </a:solidFill>
                <a:latin typeface="Times New Roman"/>
                <a:ea typeface="Times New Roman"/>
              </a:rPr>
              <a:t>Flow of Building application program on Vitis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2651760" y="5847120"/>
            <a:ext cx="319644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3"/>
          <p:cNvSpPr/>
          <p:nvPr/>
        </p:nvSpPr>
        <p:spPr>
          <a:xfrm>
            <a:off x="0" y="6444720"/>
            <a:ext cx="5393520" cy="58968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2069280" y="2034720"/>
            <a:ext cx="1735200" cy="779040"/>
          </a:xfrm>
          <a:prstGeom prst="flowChartPunchedCard">
            <a:avLst/>
          </a:prstGeom>
          <a:solidFill>
            <a:srgbClr val="5B9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gcc compiler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4959360" y="2034720"/>
            <a:ext cx="1735200" cy="779040"/>
          </a:xfrm>
          <a:prstGeom prst="flowChartPunchedCard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v++ compiler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2069280" y="3165840"/>
            <a:ext cx="1735200" cy="779040"/>
          </a:xfrm>
          <a:prstGeom prst="flowChartPunchedCard">
            <a:avLst/>
          </a:prstGeom>
          <a:solidFill>
            <a:srgbClr val="5B9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Linker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2170080" y="800280"/>
            <a:ext cx="1533600" cy="589680"/>
          </a:xfrm>
          <a:prstGeom prst="roundRect">
            <a:avLst>
              <a:gd name="adj" fmla="val 50000"/>
            </a:avLst>
          </a:prstGeom>
          <a:solidFill>
            <a:srgbClr val="3D85C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Roboto"/>
                <a:ea typeface="Roboto"/>
              </a:rPr>
              <a:t>HOST APPLICATION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2170080" y="4416120"/>
            <a:ext cx="1533600" cy="589680"/>
          </a:xfrm>
          <a:prstGeom prst="roundRect">
            <a:avLst>
              <a:gd name="adj" fmla="val 50000"/>
            </a:avLst>
          </a:prstGeom>
          <a:solidFill>
            <a:srgbClr val="3D85C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Roboto"/>
                <a:ea typeface="Roboto"/>
              </a:rPr>
              <a:t>          .EXE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4959360" y="3070080"/>
            <a:ext cx="1735200" cy="779040"/>
          </a:xfrm>
          <a:prstGeom prst="flowChartPunchedCard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v++ linker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4959360" y="800280"/>
            <a:ext cx="1533600" cy="589680"/>
          </a:xfrm>
          <a:prstGeom prst="roundRect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Roboto"/>
                <a:ea typeface="Roboto"/>
              </a:rPr>
              <a:t>Kernel function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83" name="CustomShape 11"/>
          <p:cNvSpPr/>
          <p:nvPr/>
        </p:nvSpPr>
        <p:spPr>
          <a:xfrm>
            <a:off x="4959360" y="4416120"/>
            <a:ext cx="1533600" cy="589680"/>
          </a:xfrm>
          <a:prstGeom prst="roundRect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Roboto"/>
                <a:ea typeface="Roboto"/>
              </a:rPr>
              <a:t>       .XCLBIN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1905480" y="1814040"/>
            <a:ext cx="2067120" cy="22734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22860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5" name="CustomShape 13"/>
          <p:cNvSpPr/>
          <p:nvPr/>
        </p:nvSpPr>
        <p:spPr>
          <a:xfrm>
            <a:off x="779040" y="928080"/>
            <a:ext cx="1344240" cy="4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C++ with OpenCL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86" name="CustomShape 14"/>
          <p:cNvSpPr/>
          <p:nvPr/>
        </p:nvSpPr>
        <p:spPr>
          <a:xfrm>
            <a:off x="471600" y="2444760"/>
            <a:ext cx="16866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Software build steps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87" name="CustomShape 15"/>
          <p:cNvSpPr/>
          <p:nvPr/>
        </p:nvSpPr>
        <p:spPr>
          <a:xfrm>
            <a:off x="1024920" y="4511880"/>
            <a:ext cx="12355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Host application executable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88" name="CustomShape 16"/>
          <p:cNvSpPr/>
          <p:nvPr/>
        </p:nvSpPr>
        <p:spPr>
          <a:xfrm>
            <a:off x="6642000" y="920880"/>
            <a:ext cx="1344240" cy="4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C++ / RTL 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89" name="CustomShape 17"/>
          <p:cNvSpPr/>
          <p:nvPr/>
        </p:nvSpPr>
        <p:spPr>
          <a:xfrm>
            <a:off x="6927840" y="2559600"/>
            <a:ext cx="168660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Hardware  build steps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90" name="CustomShape 18"/>
          <p:cNvSpPr/>
          <p:nvPr/>
        </p:nvSpPr>
        <p:spPr>
          <a:xfrm>
            <a:off x="6607440" y="4511880"/>
            <a:ext cx="12355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FPGA Binary .xclbin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91" name="Google Shape;257;p9"/>
          <p:cNvPicPr/>
          <p:nvPr/>
        </p:nvPicPr>
        <p:blipFill>
          <a:blip r:embed="rId2"/>
          <a:stretch/>
        </p:blipFill>
        <p:spPr>
          <a:xfrm>
            <a:off x="2319120" y="5334120"/>
            <a:ext cx="1235520" cy="1040040"/>
          </a:xfrm>
          <a:prstGeom prst="rect">
            <a:avLst/>
          </a:prstGeom>
          <a:ln>
            <a:noFill/>
          </a:ln>
        </p:spPr>
      </p:pic>
      <p:pic>
        <p:nvPicPr>
          <p:cNvPr id="192" name="Google Shape;258;p9"/>
          <p:cNvPicPr/>
          <p:nvPr/>
        </p:nvPicPr>
        <p:blipFill>
          <a:blip r:embed="rId3"/>
          <a:stretch/>
        </p:blipFill>
        <p:spPr>
          <a:xfrm>
            <a:off x="5154840" y="5334120"/>
            <a:ext cx="1344240" cy="1040040"/>
          </a:xfrm>
          <a:prstGeom prst="rect">
            <a:avLst/>
          </a:prstGeom>
          <a:ln>
            <a:noFill/>
          </a:ln>
        </p:spPr>
      </p:pic>
      <p:sp>
        <p:nvSpPr>
          <p:cNvPr id="193" name="CustomShape 19"/>
          <p:cNvSpPr/>
          <p:nvPr/>
        </p:nvSpPr>
        <p:spPr>
          <a:xfrm rot="10800000">
            <a:off x="5478480" y="5882040"/>
            <a:ext cx="2027520" cy="23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3A3838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20"/>
          <p:cNvSpPr/>
          <p:nvPr/>
        </p:nvSpPr>
        <p:spPr>
          <a:xfrm>
            <a:off x="4793400" y="1766160"/>
            <a:ext cx="2067120" cy="22734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22860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5" name="CustomShape 21"/>
          <p:cNvSpPr/>
          <p:nvPr/>
        </p:nvSpPr>
        <p:spPr>
          <a:xfrm>
            <a:off x="2069280" y="630000"/>
            <a:ext cx="4537800" cy="8557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22860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22"/>
          <p:cNvSpPr/>
          <p:nvPr/>
        </p:nvSpPr>
        <p:spPr>
          <a:xfrm rot="16200000" flipH="1">
            <a:off x="2718720" y="1593720"/>
            <a:ext cx="438120" cy="216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23"/>
          <p:cNvSpPr/>
          <p:nvPr/>
        </p:nvSpPr>
        <p:spPr>
          <a:xfrm rot="5400000">
            <a:off x="2774160" y="4250880"/>
            <a:ext cx="327960" cy="1800"/>
          </a:xfrm>
          <a:prstGeom prst="curvedConnector3">
            <a:avLst>
              <a:gd name="adj1" fmla="val 49977"/>
            </a:avLst>
          </a:prstGeom>
          <a:noFill/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4"/>
          <p:cNvSpPr/>
          <p:nvPr/>
        </p:nvSpPr>
        <p:spPr>
          <a:xfrm rot="5400000">
            <a:off x="5562360" y="4227120"/>
            <a:ext cx="327960" cy="1800"/>
          </a:xfrm>
          <a:prstGeom prst="curvedConnector3">
            <a:avLst>
              <a:gd name="adj1" fmla="val 49977"/>
            </a:avLst>
          </a:prstGeom>
          <a:noFill/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25"/>
          <p:cNvSpPr/>
          <p:nvPr/>
        </p:nvSpPr>
        <p:spPr>
          <a:xfrm rot="5400000">
            <a:off x="5562360" y="1539000"/>
            <a:ext cx="327960" cy="1800"/>
          </a:xfrm>
          <a:prstGeom prst="curvedConnector3">
            <a:avLst>
              <a:gd name="adj1" fmla="val 49977"/>
            </a:avLst>
          </a:prstGeom>
          <a:noFill/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6"/>
          <p:cNvSpPr/>
          <p:nvPr/>
        </p:nvSpPr>
        <p:spPr>
          <a:xfrm>
            <a:off x="6400800" y="5574600"/>
            <a:ext cx="12355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300" b="1" strike="noStrike" spc="-1">
                <a:solidFill>
                  <a:srgbClr val="000000"/>
                </a:solidFill>
                <a:latin typeface="Arial"/>
                <a:ea typeface="Arial"/>
              </a:rPr>
              <a:t>FPGA</a:t>
            </a: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1159</Words>
  <Application>LibreOffice/6.0.7.3$Linux_X86_64 LibreOffice_project/00m0$Build-3</Application>
  <PresentationFormat>On-screen Show (4:3)</PresentationFormat>
  <Paragraphs>635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>Faculté Polytechnique de Mons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Carlos Valderrama</dc:creator>
  <dc:description/>
  <cp:lastModifiedBy>Dell</cp:lastModifiedBy>
  <cp:revision>14</cp:revision>
  <dcterms:created xsi:type="dcterms:W3CDTF">2004-05-13T11:48:04Z</dcterms:created>
  <dcterms:modified xsi:type="dcterms:W3CDTF">2020-06-04T08:36:28Z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Faculté Polytechnique de Mons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2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