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60" r:id="rId5"/>
    <p:sldId id="282" r:id="rId6"/>
    <p:sldId id="283" r:id="rId7"/>
    <p:sldId id="266" r:id="rId8"/>
    <p:sldId id="267" r:id="rId9"/>
    <p:sldId id="280"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p:scale>
          <a:sx n="77" d="100"/>
          <a:sy n="77" d="100"/>
        </p:scale>
        <p:origin x="54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13A09F-B65D-4CC6-BDE4-819E80465F2E}"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2EBD1-57CF-48D0-9CF5-B902CC87D6CA}" type="slidenum">
              <a:rPr lang="en-US" smtClean="0"/>
              <a:t>‹#›</a:t>
            </a:fld>
            <a:endParaRPr lang="en-US"/>
          </a:p>
        </p:txBody>
      </p:sp>
    </p:spTree>
    <p:extLst>
      <p:ext uri="{BB962C8B-B14F-4D97-AF65-F5344CB8AC3E}">
        <p14:creationId xmlns:p14="http://schemas.microsoft.com/office/powerpoint/2010/main" val="198471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2EBD1-57CF-48D0-9CF5-B902CC87D6CA}" type="slidenum">
              <a:rPr lang="en-US" smtClean="0"/>
              <a:t>2</a:t>
            </a:fld>
            <a:endParaRPr lang="en-US"/>
          </a:p>
        </p:txBody>
      </p:sp>
    </p:spTree>
    <p:extLst>
      <p:ext uri="{BB962C8B-B14F-4D97-AF65-F5344CB8AC3E}">
        <p14:creationId xmlns:p14="http://schemas.microsoft.com/office/powerpoint/2010/main" val="209598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2EBD1-57CF-48D0-9CF5-B902CC87D6CA}" type="slidenum">
              <a:rPr lang="en-US" smtClean="0"/>
              <a:t>8</a:t>
            </a:fld>
            <a:endParaRPr lang="en-US"/>
          </a:p>
        </p:txBody>
      </p:sp>
    </p:spTree>
    <p:extLst>
      <p:ext uri="{BB962C8B-B14F-4D97-AF65-F5344CB8AC3E}">
        <p14:creationId xmlns:p14="http://schemas.microsoft.com/office/powerpoint/2010/main" val="643091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2EBD1-57CF-48D0-9CF5-B902CC87D6CA}" type="slidenum">
              <a:rPr lang="en-US" smtClean="0"/>
              <a:t>9</a:t>
            </a:fld>
            <a:endParaRPr lang="en-US"/>
          </a:p>
        </p:txBody>
      </p:sp>
    </p:spTree>
    <p:extLst>
      <p:ext uri="{BB962C8B-B14F-4D97-AF65-F5344CB8AC3E}">
        <p14:creationId xmlns:p14="http://schemas.microsoft.com/office/powerpoint/2010/main" val="410762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2EBD1-57CF-48D0-9CF5-B902CC87D6CA}" type="slidenum">
              <a:rPr lang="en-US" smtClean="0"/>
              <a:t>10</a:t>
            </a:fld>
            <a:endParaRPr lang="en-US"/>
          </a:p>
        </p:txBody>
      </p:sp>
    </p:spTree>
    <p:extLst>
      <p:ext uri="{BB962C8B-B14F-4D97-AF65-F5344CB8AC3E}">
        <p14:creationId xmlns:p14="http://schemas.microsoft.com/office/powerpoint/2010/main" val="3407083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B5C3-B661-7B3A-03C2-5C12CB6F3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9F772C-A0A4-3778-7FD3-D8F83CF23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5E2BC-8763-DB84-34ED-8080ADE7EE01}"/>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5" name="Footer Placeholder 4">
            <a:extLst>
              <a:ext uri="{FF2B5EF4-FFF2-40B4-BE49-F238E27FC236}">
                <a16:creationId xmlns:a16="http://schemas.microsoft.com/office/drawing/2014/main" id="{4C00D660-5CE1-37D0-0604-B80DBB613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C3F23-DFF7-BF80-E841-1475D378FE87}"/>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219887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BFD9-112A-63E6-F72D-9B66309971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B7B45C-D58B-8805-F729-C1F0DCAC9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89E72-34B3-2AD4-4D8D-79506C81DF77}"/>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5" name="Footer Placeholder 4">
            <a:extLst>
              <a:ext uri="{FF2B5EF4-FFF2-40B4-BE49-F238E27FC236}">
                <a16:creationId xmlns:a16="http://schemas.microsoft.com/office/drawing/2014/main" id="{0F7B0655-EE6C-B8E7-5FA0-6A8E3F003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29DDF-033F-EB16-6A64-A471A02F2801}"/>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275089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8022C-721F-7E92-E9C9-F85F72978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E10A60-D24A-49F1-FA8C-09F5E49A3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0C44F-D721-6879-0498-4177E03BBEB9}"/>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5" name="Footer Placeholder 4">
            <a:extLst>
              <a:ext uri="{FF2B5EF4-FFF2-40B4-BE49-F238E27FC236}">
                <a16:creationId xmlns:a16="http://schemas.microsoft.com/office/drawing/2014/main" id="{46519A5F-C63B-A40A-0D7A-F2D8D6DA3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8D465-9DD8-289D-7E14-D6222834C143}"/>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72959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8A2E-A7F3-A0BA-69E1-4FACE3A78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FEB1D-0707-F6B4-9031-F6B91AD0C2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3D5FF-D494-9513-8DC1-015F3C5D9A2A}"/>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5" name="Footer Placeholder 4">
            <a:extLst>
              <a:ext uri="{FF2B5EF4-FFF2-40B4-BE49-F238E27FC236}">
                <a16:creationId xmlns:a16="http://schemas.microsoft.com/office/drawing/2014/main" id="{EBFDC342-BFB2-F618-32E8-E9FC0A175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660A0-570C-ADB5-399C-222B824DF464}"/>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211875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9A30-5233-7E1C-85A7-92A138E620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381948-F509-FC82-3705-BC321F0540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DA8E2E-9D7D-EB7C-5CEC-F61899B4F1E6}"/>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5" name="Footer Placeholder 4">
            <a:extLst>
              <a:ext uri="{FF2B5EF4-FFF2-40B4-BE49-F238E27FC236}">
                <a16:creationId xmlns:a16="http://schemas.microsoft.com/office/drawing/2014/main" id="{134BECFC-771F-5664-C992-FE4F31F6C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85848-E40D-B9E8-CC7B-43C3B0786F08}"/>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399349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68D3-9798-8C69-B5D5-8EE8D4CB8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9F2A8-812F-030E-5CFC-2CF0003537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AAC811-CF8B-D467-022B-BE272883F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AB6AF-EF5A-0D92-CCF3-262D5E8DEBA2}"/>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6" name="Footer Placeholder 5">
            <a:extLst>
              <a:ext uri="{FF2B5EF4-FFF2-40B4-BE49-F238E27FC236}">
                <a16:creationId xmlns:a16="http://schemas.microsoft.com/office/drawing/2014/main" id="{B11164FA-073D-2091-E6D9-CC254A231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E4EB5-878D-49F5-EF93-BCEED75384A8}"/>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30108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4016-5CFB-FBCF-C3FF-C0865ADED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7A251-79E8-C730-4EA2-EF02A64F2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8F56B-ADA5-4EDE-DA3B-D2FAE5474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F9B48-2AB4-1FFA-A179-290EB6EDA8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E44CDC-F87B-CA32-8790-D462355E9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4952B-CDD4-7051-5A21-7DC42BFAF004}"/>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8" name="Footer Placeholder 7">
            <a:extLst>
              <a:ext uri="{FF2B5EF4-FFF2-40B4-BE49-F238E27FC236}">
                <a16:creationId xmlns:a16="http://schemas.microsoft.com/office/drawing/2014/main" id="{6077A90D-D306-087A-7A63-C26AEA149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A0A4D-40F1-C1D6-FB76-34A7929A9B8F}"/>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382567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7268-1458-F9BB-99EC-CF7D4C391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95D9CC-090B-FE9D-F32A-B2C2072B75B6}"/>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4" name="Footer Placeholder 3">
            <a:extLst>
              <a:ext uri="{FF2B5EF4-FFF2-40B4-BE49-F238E27FC236}">
                <a16:creationId xmlns:a16="http://schemas.microsoft.com/office/drawing/2014/main" id="{4451A13F-9A06-2249-4AA5-B2F00DCA2D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6FE8CB-8420-AE10-E65A-00E865EB547E}"/>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204818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E4667-9EBE-2F1C-F5E0-C5E9EA5251CE}"/>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3" name="Footer Placeholder 2">
            <a:extLst>
              <a:ext uri="{FF2B5EF4-FFF2-40B4-BE49-F238E27FC236}">
                <a16:creationId xmlns:a16="http://schemas.microsoft.com/office/drawing/2014/main" id="{C6D014DF-0C2D-D768-FD3F-94F472C9D8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52837-8D60-89AF-65C4-388577C7868B}"/>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71003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54FA-DC77-6AA7-7862-EDE5C6988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99E85-8EB1-24CA-5148-AFDC7E2B3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90679-D6F0-01BC-A907-D08E5CCFA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80349E-6D80-CB78-4287-884A7CBF0640}"/>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6" name="Footer Placeholder 5">
            <a:extLst>
              <a:ext uri="{FF2B5EF4-FFF2-40B4-BE49-F238E27FC236}">
                <a16:creationId xmlns:a16="http://schemas.microsoft.com/office/drawing/2014/main" id="{D1640B96-8653-3F77-ABB6-9E004A7CF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1ACB5-DB78-D7DB-99D9-0DF881D0150C}"/>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308264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A778-0E15-C559-CAA1-098A57A93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BD09A-BFA1-39D8-6BBB-89CBF2264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F415E9-AEC2-1811-8E62-AC4FA3BA6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696F66-6C60-99D3-B7B9-857E5214D0C6}"/>
              </a:ext>
            </a:extLst>
          </p:cNvPr>
          <p:cNvSpPr>
            <a:spLocks noGrp="1"/>
          </p:cNvSpPr>
          <p:nvPr>
            <p:ph type="dt" sz="half" idx="10"/>
          </p:nvPr>
        </p:nvSpPr>
        <p:spPr/>
        <p:txBody>
          <a:bodyPr/>
          <a:lstStyle/>
          <a:p>
            <a:fld id="{A397756B-5196-4D13-AF2E-6FA4AC0940EA}" type="datetimeFigureOut">
              <a:rPr lang="en-US" smtClean="0"/>
              <a:t>11/26/2022</a:t>
            </a:fld>
            <a:endParaRPr lang="en-US"/>
          </a:p>
        </p:txBody>
      </p:sp>
      <p:sp>
        <p:nvSpPr>
          <p:cNvPr id="6" name="Footer Placeholder 5">
            <a:extLst>
              <a:ext uri="{FF2B5EF4-FFF2-40B4-BE49-F238E27FC236}">
                <a16:creationId xmlns:a16="http://schemas.microsoft.com/office/drawing/2014/main" id="{B92F6C3C-EB84-6FA9-EB03-3917401FCC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5E969-E778-96E4-643E-32DB2326D087}"/>
              </a:ext>
            </a:extLst>
          </p:cNvPr>
          <p:cNvSpPr>
            <a:spLocks noGrp="1"/>
          </p:cNvSpPr>
          <p:nvPr>
            <p:ph type="sldNum" sz="quarter" idx="12"/>
          </p:nvPr>
        </p:nvSpPr>
        <p:spPr/>
        <p:txBody>
          <a:bodyPr/>
          <a:lstStyle/>
          <a:p>
            <a:fld id="{46DC663D-1330-42E7-839F-8935055A0C93}" type="slidenum">
              <a:rPr lang="en-US" smtClean="0"/>
              <a:t>‹#›</a:t>
            </a:fld>
            <a:endParaRPr lang="en-US"/>
          </a:p>
        </p:txBody>
      </p:sp>
    </p:spTree>
    <p:extLst>
      <p:ext uri="{BB962C8B-B14F-4D97-AF65-F5344CB8AC3E}">
        <p14:creationId xmlns:p14="http://schemas.microsoft.com/office/powerpoint/2010/main" val="31588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C92DC-6AFD-F68D-8B43-8F9EA25D1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FC3B2-4FC7-4751-C246-3494694495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E476F-5616-C0AE-967B-B0DD30B76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7756B-5196-4D13-AF2E-6FA4AC0940EA}" type="datetimeFigureOut">
              <a:rPr lang="en-US" smtClean="0"/>
              <a:t>11/26/2022</a:t>
            </a:fld>
            <a:endParaRPr lang="en-US"/>
          </a:p>
        </p:txBody>
      </p:sp>
      <p:sp>
        <p:nvSpPr>
          <p:cNvPr id="5" name="Footer Placeholder 4">
            <a:extLst>
              <a:ext uri="{FF2B5EF4-FFF2-40B4-BE49-F238E27FC236}">
                <a16:creationId xmlns:a16="http://schemas.microsoft.com/office/drawing/2014/main" id="{D9870786-F399-95DF-EC8E-8141A1C1C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D3246A-82C7-9780-2BE9-B8BB7D7E6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C663D-1330-42E7-839F-8935055A0C93}" type="slidenum">
              <a:rPr lang="en-US" smtClean="0"/>
              <a:t>‹#›</a:t>
            </a:fld>
            <a:endParaRPr lang="en-US"/>
          </a:p>
        </p:txBody>
      </p:sp>
    </p:spTree>
    <p:extLst>
      <p:ext uri="{BB962C8B-B14F-4D97-AF65-F5344CB8AC3E}">
        <p14:creationId xmlns:p14="http://schemas.microsoft.com/office/powerpoint/2010/main" val="115239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0776-7FFF-96C3-2FE7-17A8BD6CF051}"/>
              </a:ext>
            </a:extLst>
          </p:cNvPr>
          <p:cNvSpPr>
            <a:spLocks noGrp="1"/>
          </p:cNvSpPr>
          <p:nvPr>
            <p:ph type="ctrTitle"/>
          </p:nvPr>
        </p:nvSpPr>
        <p:spPr>
          <a:xfrm>
            <a:off x="0" y="2326104"/>
            <a:ext cx="12192000" cy="1285157"/>
          </a:xfrm>
        </p:spPr>
        <p:txBody>
          <a:bodyPr>
            <a:noAutofit/>
          </a:bodyPr>
          <a:lstStyle/>
          <a:p>
            <a:r>
              <a:rPr lang="en-US" sz="4000" b="1" i="1" dirty="0">
                <a:solidFill>
                  <a:schemeClr val="accent2">
                    <a:lumMod val="75000"/>
                  </a:schemeClr>
                </a:solidFill>
                <a:latin typeface="Constantia" panose="02030602050306030303" pitchFamily="18" charset="0"/>
              </a:rPr>
              <a:t>Multiresolution Knowledge Distillation for Anomaly Detection</a:t>
            </a:r>
          </a:p>
        </p:txBody>
      </p:sp>
      <p:sp>
        <p:nvSpPr>
          <p:cNvPr id="3" name="Subtitle 2">
            <a:extLst>
              <a:ext uri="{FF2B5EF4-FFF2-40B4-BE49-F238E27FC236}">
                <a16:creationId xmlns:a16="http://schemas.microsoft.com/office/drawing/2014/main" id="{10CBF45E-D084-AE71-7B5C-E74FBEFC5A0A}"/>
              </a:ext>
            </a:extLst>
          </p:cNvPr>
          <p:cNvSpPr>
            <a:spLocks noGrp="1"/>
          </p:cNvSpPr>
          <p:nvPr>
            <p:ph type="subTitle" idx="1"/>
          </p:nvPr>
        </p:nvSpPr>
        <p:spPr>
          <a:xfrm>
            <a:off x="1193800" y="4033151"/>
            <a:ext cx="9795476" cy="1655762"/>
          </a:xfrm>
        </p:spPr>
        <p:txBody>
          <a:bodyPr/>
          <a:lstStyle/>
          <a:p>
            <a:r>
              <a:rPr lang="en-US" sz="3000" b="1" dirty="0">
                <a:solidFill>
                  <a:schemeClr val="accent1">
                    <a:lumMod val="50000"/>
                  </a:schemeClr>
                </a:solidFill>
                <a:latin typeface="Times New Roman" panose="02020603050405020304" pitchFamily="18" charset="0"/>
                <a:cs typeface="Times New Roman" panose="02020603050405020304" pitchFamily="18" charset="0"/>
              </a:rPr>
              <a:t>Course</a:t>
            </a:r>
            <a:r>
              <a:rPr lang="en-US" sz="3000" dirty="0">
                <a:latin typeface="Times New Roman" panose="02020603050405020304" pitchFamily="18" charset="0"/>
                <a:cs typeface="Times New Roman" panose="02020603050405020304" pitchFamily="18" charset="0"/>
              </a:rPr>
              <a:t> – Deep Learning with Medical Informatics (CS 895)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By</a:t>
            </a:r>
            <a:r>
              <a:rPr lang="en-US" sz="3000" b="1" dirty="0">
                <a:latin typeface="Times New Roman" panose="02020603050405020304" pitchFamily="18" charset="0"/>
                <a:cs typeface="Times New Roman" panose="02020603050405020304" pitchFamily="18" charset="0"/>
              </a:rPr>
              <a:t> – </a:t>
            </a:r>
            <a:r>
              <a:rPr lang="en-US" sz="3000" b="1" dirty="0" err="1">
                <a:solidFill>
                  <a:schemeClr val="accent6">
                    <a:lumMod val="50000"/>
                  </a:schemeClr>
                </a:solidFill>
                <a:latin typeface="Times New Roman" panose="02020603050405020304" pitchFamily="18" charset="0"/>
                <a:cs typeface="Times New Roman" panose="02020603050405020304" pitchFamily="18" charset="0"/>
              </a:rPr>
              <a:t>Monalika</a:t>
            </a:r>
            <a:r>
              <a:rPr lang="en-US" sz="3000" b="1" dirty="0">
                <a:solidFill>
                  <a:schemeClr val="accent6">
                    <a:lumMod val="50000"/>
                  </a:schemeClr>
                </a:solidFill>
                <a:latin typeface="Times New Roman" panose="02020603050405020304" pitchFamily="18" charset="0"/>
                <a:cs typeface="Times New Roman" panose="02020603050405020304" pitchFamily="18" charset="0"/>
              </a:rPr>
              <a:t> Padma Reddy</a:t>
            </a:r>
          </a:p>
          <a:p>
            <a:endParaRPr lang="en-US" dirty="0"/>
          </a:p>
        </p:txBody>
      </p:sp>
      <p:sp>
        <p:nvSpPr>
          <p:cNvPr id="4" name="Subtitle 2">
            <a:extLst>
              <a:ext uri="{FF2B5EF4-FFF2-40B4-BE49-F238E27FC236}">
                <a16:creationId xmlns:a16="http://schemas.microsoft.com/office/drawing/2014/main" id="{1960EC7D-2190-0BFA-F9B8-8E0C17A7C227}"/>
              </a:ext>
            </a:extLst>
          </p:cNvPr>
          <p:cNvSpPr txBox="1">
            <a:spLocks/>
          </p:cNvSpPr>
          <p:nvPr/>
        </p:nvSpPr>
        <p:spPr>
          <a:xfrm>
            <a:off x="1293547" y="17732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Paper Presentation On</a:t>
            </a:r>
          </a:p>
          <a:p>
            <a:endParaRPr lang="en-US" dirty="0"/>
          </a:p>
        </p:txBody>
      </p:sp>
    </p:spTree>
    <p:extLst>
      <p:ext uri="{BB962C8B-B14F-4D97-AF65-F5344CB8AC3E}">
        <p14:creationId xmlns:p14="http://schemas.microsoft.com/office/powerpoint/2010/main" val="203457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10560C11-831C-C7C5-10E9-1549E01C67A5}"/>
              </a:ext>
            </a:extLst>
          </p:cNvPr>
          <p:cNvPicPr>
            <a:picLocks noChangeAspect="1"/>
          </p:cNvPicPr>
          <p:nvPr/>
        </p:nvPicPr>
        <p:blipFill rotWithShape="1">
          <a:blip r:embed="rId3">
            <a:extLst>
              <a:ext uri="{28A0092B-C50C-407E-A947-70E740481C1C}">
                <a14:useLocalDpi xmlns:a14="http://schemas.microsoft.com/office/drawing/2010/main" val="0"/>
              </a:ext>
            </a:extLst>
          </a:blip>
          <a:srcRect l="12636" t="29855" r="16196" b="8406"/>
          <a:stretch/>
        </p:blipFill>
        <p:spPr>
          <a:xfrm>
            <a:off x="128112" y="780025"/>
            <a:ext cx="8002097" cy="5431932"/>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8420BEDD-8F20-0309-259D-CC709086132F}"/>
              </a:ext>
            </a:extLst>
          </p:cNvPr>
          <p:cNvPicPr>
            <a:picLocks noChangeAspect="1"/>
          </p:cNvPicPr>
          <p:nvPr/>
        </p:nvPicPr>
        <p:blipFill rotWithShape="1">
          <a:blip r:embed="rId4">
            <a:extLst>
              <a:ext uri="{28A0092B-C50C-407E-A947-70E740481C1C}">
                <a14:useLocalDpi xmlns:a14="http://schemas.microsoft.com/office/drawing/2010/main" val="0"/>
              </a:ext>
            </a:extLst>
          </a:blip>
          <a:srcRect l="47364" t="21739" r="23451" b="50000"/>
          <a:stretch/>
        </p:blipFill>
        <p:spPr>
          <a:xfrm>
            <a:off x="7951304" y="1490870"/>
            <a:ext cx="3558209" cy="1938130"/>
          </a:xfrm>
          <a:prstGeom prst="rect">
            <a:avLst/>
          </a:prstGeom>
        </p:spPr>
      </p:pic>
      <p:sp>
        <p:nvSpPr>
          <p:cNvPr id="5" name="TextBox 4">
            <a:extLst>
              <a:ext uri="{FF2B5EF4-FFF2-40B4-BE49-F238E27FC236}">
                <a16:creationId xmlns:a16="http://schemas.microsoft.com/office/drawing/2014/main" id="{76B32913-B42E-DA0A-27CC-207F94900C20}"/>
              </a:ext>
            </a:extLst>
          </p:cNvPr>
          <p:cNvSpPr txBox="1"/>
          <p:nvPr/>
        </p:nvSpPr>
        <p:spPr>
          <a:xfrm>
            <a:off x="7951304" y="3441680"/>
            <a:ext cx="4112584"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Training data is dramatically limited, method can possibly face difficulties transferring the S’s knowledge to C. However, this can be addressed by using simple data augmentations. 20 degree rotation used in addition to scaling in range [0.9, 1.05] to augment the images. These augmentations are generic non-tuned ones aiming solely to increase the amount of data with no dependency to the dataset</a:t>
            </a:r>
          </a:p>
        </p:txBody>
      </p:sp>
    </p:spTree>
    <p:extLst>
      <p:ext uri="{BB962C8B-B14F-4D97-AF65-F5344CB8AC3E}">
        <p14:creationId xmlns:p14="http://schemas.microsoft.com/office/powerpoint/2010/main" val="2244086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A5C7-812E-24CE-C152-4BB23310B490}"/>
              </a:ext>
            </a:extLst>
          </p:cNvPr>
          <p:cNvSpPr>
            <a:spLocks noGrp="1"/>
          </p:cNvSpPr>
          <p:nvPr>
            <p:ph type="title"/>
          </p:nvPr>
        </p:nvSpPr>
        <p:spPr>
          <a:xfrm>
            <a:off x="533400" y="306141"/>
            <a:ext cx="10515600" cy="786581"/>
          </a:xfrm>
        </p:spPr>
        <p:txBody>
          <a:bodyPr/>
          <a:lstStyle/>
          <a:p>
            <a:pPr algn="ctr"/>
            <a:r>
              <a:rPr lang="en-US" sz="4400" b="1" dirty="0">
                <a:solidFill>
                  <a:schemeClr val="accent2">
                    <a:lumMod val="75000"/>
                  </a:schemeClr>
                </a:solidFill>
                <a:latin typeface="Constantia" panose="02030602050306030303" pitchFamily="18" charset="0"/>
              </a:rPr>
              <a:t>INTRODUCTION</a:t>
            </a:r>
            <a:endParaRPr lang="en-US" dirty="0">
              <a:latin typeface="Constantia" panose="02030602050306030303" pitchFamily="18" charset="0"/>
            </a:endParaRPr>
          </a:p>
        </p:txBody>
      </p:sp>
      <p:sp>
        <p:nvSpPr>
          <p:cNvPr id="3" name="Content Placeholder 2">
            <a:extLst>
              <a:ext uri="{FF2B5EF4-FFF2-40B4-BE49-F238E27FC236}">
                <a16:creationId xmlns:a16="http://schemas.microsoft.com/office/drawing/2014/main" id="{02551A1D-B757-D381-672A-05BF904561C9}"/>
              </a:ext>
            </a:extLst>
          </p:cNvPr>
          <p:cNvSpPr>
            <a:spLocks noGrp="1"/>
          </p:cNvSpPr>
          <p:nvPr>
            <p:ph idx="1"/>
          </p:nvPr>
        </p:nvSpPr>
        <p:spPr>
          <a:xfrm>
            <a:off x="0" y="1409700"/>
            <a:ext cx="12192000" cy="5448300"/>
          </a:xfrm>
        </p:spPr>
        <p:txBody>
          <a:bodyPr>
            <a:normAutofit/>
          </a:bodyPr>
          <a:lstStyle/>
          <a:p>
            <a:pPr lvl="1">
              <a:lnSpc>
                <a:spcPct val="100000"/>
              </a:lnSpc>
            </a:pPr>
            <a:r>
              <a:rPr lang="en-US" sz="2000" b="1" dirty="0">
                <a:solidFill>
                  <a:srgbClr val="002060"/>
                </a:solidFill>
                <a:latin typeface="Times New Roman" panose="02020603050405020304" pitchFamily="18" charset="0"/>
                <a:cs typeface="Times New Roman" panose="02020603050405020304" pitchFamily="18" charset="0"/>
              </a:rPr>
              <a:t>Anomaly detection (AD) </a:t>
            </a:r>
          </a:p>
          <a:p>
            <a:pPr lvl="2">
              <a:lnSpc>
                <a:spcPct val="100000"/>
              </a:lnSpc>
            </a:pPr>
            <a:r>
              <a:rPr lang="en-US" b="1" dirty="0">
                <a:latin typeface="Times New Roman" panose="02020603050405020304" pitchFamily="18" charset="0"/>
                <a:cs typeface="Times New Roman" panose="02020603050405020304" pitchFamily="18" charset="0"/>
              </a:rPr>
              <a:t>Aim</a:t>
            </a:r>
            <a:r>
              <a:rPr lang="en-US" dirty="0">
                <a:latin typeface="Times New Roman" panose="02020603050405020304" pitchFamily="18" charset="0"/>
                <a:cs typeface="Times New Roman" panose="02020603050405020304" pitchFamily="18" charset="0"/>
              </a:rPr>
              <a:t> - To identify test-time inputs that appear abnormal in comparison to the normal samples in training data.</a:t>
            </a:r>
          </a:p>
          <a:p>
            <a:pPr lvl="2">
              <a:lnSpc>
                <a:spcPct val="100000"/>
              </a:lnSpc>
            </a:pPr>
            <a:r>
              <a:rPr lang="en-US" dirty="0">
                <a:latin typeface="Times New Roman" panose="02020603050405020304" pitchFamily="18" charset="0"/>
                <a:cs typeface="Times New Roman" panose="02020603050405020304" pitchFamily="18" charset="0"/>
              </a:rPr>
              <a:t>Require the pixel-precise localization of the anomalous regions, called defects.</a:t>
            </a:r>
          </a:p>
          <a:p>
            <a:pPr lvl="1">
              <a:lnSpc>
                <a:spcPct val="100000"/>
              </a:lnSpc>
            </a:pPr>
            <a:r>
              <a:rPr lang="en-US" sz="2000" dirty="0">
                <a:latin typeface="Times New Roman" panose="02020603050405020304" pitchFamily="18" charset="0"/>
                <a:cs typeface="Times New Roman" panose="02020603050405020304" pitchFamily="18" charset="0"/>
              </a:rPr>
              <a:t>Traditionally, the AD problem has been approached in a one-class setting </a:t>
            </a:r>
          </a:p>
          <a:p>
            <a:pPr lvl="2">
              <a:lnSpc>
                <a:spcPct val="100000"/>
              </a:lnSpc>
            </a:pPr>
            <a:r>
              <a:rPr lang="en-US" dirty="0">
                <a:latin typeface="Times New Roman" panose="02020603050405020304" pitchFamily="18" charset="0"/>
                <a:cs typeface="Times New Roman" panose="02020603050405020304" pitchFamily="18" charset="0"/>
              </a:rPr>
              <a:t>Anomalies represent a broadly different class from the normal samples.</a:t>
            </a:r>
          </a:p>
          <a:p>
            <a:pPr lvl="1">
              <a:lnSpc>
                <a:spcPct val="100000"/>
              </a:lnSpc>
            </a:pPr>
            <a:r>
              <a:rPr lang="en-US" sz="2000" dirty="0">
                <a:latin typeface="Times New Roman" panose="02020603050405020304" pitchFamily="18" charset="0"/>
                <a:cs typeface="Times New Roman" panose="02020603050405020304" pitchFamily="18" charset="0"/>
              </a:rPr>
              <a:t>Due to the unsupervised nature of the AD problem, restricted data access, availability of just the normal data in training, most methods model the normal data abstraction by extracting semantically meaningful latent features.</a:t>
            </a:r>
          </a:p>
          <a:p>
            <a:pPr lvl="1">
              <a:lnSpc>
                <a:spcPct val="100000"/>
              </a:lnSpc>
            </a:pPr>
            <a:r>
              <a:rPr lang="en-US" sz="2000" b="1" dirty="0">
                <a:latin typeface="Times New Roman" panose="02020603050405020304" pitchFamily="18" charset="0"/>
                <a:cs typeface="Times New Roman" panose="02020603050405020304" pitchFamily="18" charset="0"/>
              </a:rPr>
              <a:t>Disadvantages –</a:t>
            </a:r>
          </a:p>
          <a:p>
            <a:pPr lvl="2">
              <a:lnSpc>
                <a:spcPct val="100000"/>
              </a:lnSpc>
            </a:pPr>
            <a:r>
              <a:rPr lang="en-US" dirty="0">
                <a:latin typeface="Times New Roman" panose="02020603050405020304" pitchFamily="18" charset="0"/>
                <a:cs typeface="Times New Roman" panose="02020603050405020304" pitchFamily="18" charset="0"/>
              </a:rPr>
              <a:t>Results in generality problem by declining trust in the methods on unseen future datasets.</a:t>
            </a:r>
          </a:p>
          <a:p>
            <a:pPr lvl="2">
              <a:lnSpc>
                <a:spcPct val="100000"/>
              </a:lnSpc>
            </a:pPr>
            <a:r>
              <a:rPr lang="en-US" dirty="0">
                <a:latin typeface="Times New Roman" panose="02020603050405020304" pitchFamily="18" charset="0"/>
                <a:cs typeface="Times New Roman" panose="02020603050405020304" pitchFamily="18" charset="0"/>
              </a:rPr>
              <a:t>Anomaly localization is either impossible or poor in most of them </a:t>
            </a:r>
          </a:p>
          <a:p>
            <a:pPr lvl="2">
              <a:lnSpc>
                <a:spcPct val="100000"/>
              </a:lnSpc>
            </a:pPr>
            <a:r>
              <a:rPr lang="en-US" dirty="0">
                <a:latin typeface="Times New Roman" panose="02020603050405020304" pitchFamily="18" charset="0"/>
                <a:cs typeface="Times New Roman" panose="02020603050405020304" pitchFamily="18" charset="0"/>
              </a:rPr>
              <a:t>Leads to intensive computations that hurt their real-time performance. </a:t>
            </a:r>
          </a:p>
          <a:p>
            <a:pPr lvl="2">
              <a:lnSpc>
                <a:spcPct val="100000"/>
              </a:lnSpc>
            </a:pPr>
            <a:r>
              <a:rPr lang="en-US" dirty="0">
                <a:latin typeface="Times New Roman" panose="02020603050405020304" pitchFamily="18" charset="0"/>
                <a:cs typeface="Times New Roman" panose="02020603050405020304" pitchFamily="18" charset="0"/>
              </a:rPr>
              <a:t>Models suffer from unstable training, requiring unprincipled early stopping to achieve acceptable results</a:t>
            </a:r>
          </a:p>
          <a:p>
            <a:pPr lvl="1">
              <a:lnSpc>
                <a:spcPct val="100000"/>
              </a:lnSpc>
            </a:pP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6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8186-4AF6-7C60-6A8E-C31EE61B5903}"/>
              </a:ext>
            </a:extLst>
          </p:cNvPr>
          <p:cNvSpPr>
            <a:spLocks noGrp="1"/>
          </p:cNvSpPr>
          <p:nvPr>
            <p:ph type="title"/>
          </p:nvPr>
        </p:nvSpPr>
        <p:spPr>
          <a:xfrm>
            <a:off x="838200" y="0"/>
            <a:ext cx="10515600" cy="1325563"/>
          </a:xfrm>
        </p:spPr>
        <p:txBody>
          <a:bodyPr/>
          <a:lstStyle/>
          <a:p>
            <a:pPr algn="ctr"/>
            <a:r>
              <a:rPr lang="en-US" sz="4400" b="1" dirty="0">
                <a:solidFill>
                  <a:schemeClr val="accent2">
                    <a:lumMod val="75000"/>
                  </a:schemeClr>
                </a:solidFill>
                <a:latin typeface="Constantia" panose="02030602050306030303" pitchFamily="18" charset="0"/>
              </a:rPr>
              <a:t>APPROACH OF THE PAPER</a:t>
            </a:r>
            <a:endParaRPr lang="en-US" dirty="0">
              <a:latin typeface="Constantia" panose="02030602050306030303" pitchFamily="18" charset="0"/>
            </a:endParaRPr>
          </a:p>
        </p:txBody>
      </p:sp>
      <p:sp>
        <p:nvSpPr>
          <p:cNvPr id="3" name="Content Placeholder 2">
            <a:extLst>
              <a:ext uri="{FF2B5EF4-FFF2-40B4-BE49-F238E27FC236}">
                <a16:creationId xmlns:a16="http://schemas.microsoft.com/office/drawing/2014/main" id="{315278B2-8DCC-6581-A8FF-FB1A77D7D137}"/>
              </a:ext>
            </a:extLst>
          </p:cNvPr>
          <p:cNvSpPr>
            <a:spLocks noGrp="1"/>
          </p:cNvSpPr>
          <p:nvPr>
            <p:ph idx="1"/>
          </p:nvPr>
        </p:nvSpPr>
        <p:spPr>
          <a:xfrm>
            <a:off x="0" y="1325563"/>
            <a:ext cx="12192000" cy="5532437"/>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Proposed a novel knowledge distillation method</a:t>
            </a:r>
          </a:p>
          <a:p>
            <a:pPr lvl="1">
              <a:lnSpc>
                <a:spcPct val="100000"/>
              </a:lnSpc>
            </a:pPr>
            <a:r>
              <a:rPr lang="en-US" sz="2000" dirty="0">
                <a:latin typeface="Times New Roman" panose="02020603050405020304" pitchFamily="18" charset="0"/>
                <a:cs typeface="Times New Roman" panose="02020603050405020304" pitchFamily="18" charset="0"/>
              </a:rPr>
              <a:t>Designed to distill the comprehensive knowledge of an ImageNet pre-trained source network, solely on the normal training data, into a simpler cloner network</a:t>
            </a:r>
          </a:p>
          <a:p>
            <a:pPr lvl="1">
              <a:lnSpc>
                <a:spcPct val="100000"/>
              </a:lnSpc>
            </a:pPr>
            <a:r>
              <a:rPr lang="en-US" sz="2000" dirty="0">
                <a:latin typeface="Times New Roman" panose="02020603050405020304" pitchFamily="18" charset="0"/>
                <a:cs typeface="Times New Roman" panose="02020603050405020304" pitchFamily="18" charset="0"/>
              </a:rPr>
              <a:t>Done by forcing the cloner’s intermediate embedding of normal training data at several critical layers to be similar to the source embeddings. </a:t>
            </a:r>
          </a:p>
          <a:p>
            <a:pPr lvl="1">
              <a:lnSpc>
                <a:spcPct val="100000"/>
              </a:lnSpc>
            </a:pPr>
            <a:r>
              <a:rPr lang="en-US" sz="2000" dirty="0">
                <a:latin typeface="Times New Roman" panose="02020603050405020304" pitchFamily="18" charset="0"/>
                <a:cs typeface="Times New Roman" panose="02020603050405020304" pitchFamily="18" charset="0"/>
              </a:rPr>
              <a:t>Cloner learns the manifold of the normal data thoroughly, and yet earns no knowledge from the source about other possible input data. </a:t>
            </a:r>
          </a:p>
          <a:p>
            <a:pPr lvl="1">
              <a:lnSpc>
                <a:spcPct val="100000"/>
              </a:lnSpc>
            </a:pPr>
            <a:r>
              <a:rPr lang="en-US" sz="2000" dirty="0">
                <a:latin typeface="Times New Roman" panose="02020603050405020304" pitchFamily="18" charset="0"/>
                <a:cs typeface="Times New Roman" panose="02020603050405020304" pitchFamily="18" charset="0"/>
              </a:rPr>
              <a:t>Hence, the cloner will behave differently from the source when fed with anomalous data.</a:t>
            </a:r>
          </a:p>
          <a:p>
            <a:pPr>
              <a:lnSpc>
                <a:spcPct val="100000"/>
              </a:lnSpc>
            </a:pPr>
            <a:r>
              <a:rPr lang="en-US" sz="2000" dirty="0">
                <a:latin typeface="Times New Roman" panose="02020603050405020304" pitchFamily="18" charset="0"/>
                <a:cs typeface="Times New Roman" panose="02020603050405020304" pitchFamily="18" charset="0"/>
              </a:rPr>
              <a:t>Simpler cloner architecture enables avoiding distraction by non-distinguishing features, and enhances the discrepancy in behavior of the two networks on anomalies</a:t>
            </a:r>
          </a:p>
          <a:p>
            <a:pPr>
              <a:lnSpc>
                <a:spcPct val="100000"/>
              </a:lnSpc>
            </a:pPr>
            <a:r>
              <a:rPr lang="en-US" sz="2000" dirty="0">
                <a:latin typeface="Times New Roman" panose="02020603050405020304" pitchFamily="18" charset="0"/>
                <a:cs typeface="Times New Roman" panose="02020603050405020304" pitchFamily="18" charset="0"/>
              </a:rPr>
              <a:t>Derive precise anomaly localization heat maps, without using region-based expensive training and testing, through exploiting the concept of gradient. </a:t>
            </a:r>
          </a:p>
          <a:p>
            <a:pPr>
              <a:lnSpc>
                <a:spcPct val="100000"/>
              </a:lnSpc>
            </a:pPr>
            <a:r>
              <a:rPr lang="en-US" sz="2000" dirty="0">
                <a:latin typeface="Times New Roman" panose="02020603050405020304" pitchFamily="18" charset="0"/>
                <a:cs typeface="Times New Roman" panose="02020603050405020304" pitchFamily="18" charset="0"/>
              </a:rPr>
              <a:t>Evaluated the method on a comprehensive set of datasets on various tasks of anomaly detection/localization where the proposed model exceed the SOTA in both localization and detection</a:t>
            </a:r>
          </a:p>
          <a:p>
            <a:pPr>
              <a:lnSpc>
                <a:spcPct val="100000"/>
              </a:lnSpc>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22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DB79837-CC5C-C2C3-1977-FFE2E1FD40CD}"/>
              </a:ext>
            </a:extLst>
          </p:cNvPr>
          <p:cNvSpPr txBox="1">
            <a:spLocks/>
          </p:cNvSpPr>
          <p:nvPr/>
        </p:nvSpPr>
        <p:spPr>
          <a:xfrm>
            <a:off x="3509318" y="797874"/>
            <a:ext cx="8682681" cy="6128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968AD872-32FD-B747-9689-7412C93E5608}"/>
              </a:ext>
            </a:extLst>
          </p:cNvPr>
          <p:cNvSpPr txBox="1">
            <a:spLocks/>
          </p:cNvSpPr>
          <p:nvPr/>
        </p:nvSpPr>
        <p:spPr>
          <a:xfrm>
            <a:off x="12968" y="2882348"/>
            <a:ext cx="12179032" cy="40054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50" dirty="0">
                <a:latin typeface="Times New Roman" panose="02020603050405020304" pitchFamily="18" charset="0"/>
                <a:cs typeface="Times New Roman" panose="02020603050405020304" pitchFamily="18" charset="0"/>
              </a:rPr>
              <a:t>Training Dataset </a:t>
            </a:r>
            <a:r>
              <a:rPr lang="en-US" sz="1450" dirty="0" err="1">
                <a:latin typeface="Times New Roman" panose="02020603050405020304" pitchFamily="18" charset="0"/>
                <a:cs typeface="Times New Roman" panose="02020603050405020304" pitchFamily="18" charset="0"/>
              </a:rPr>
              <a:t>D</a:t>
            </a:r>
            <a:r>
              <a:rPr lang="en-US" sz="1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a:t>
            </a:r>
            <a:r>
              <a:rPr lang="en-US" sz="1450" dirty="0">
                <a:latin typeface="Times New Roman" panose="02020603050405020304" pitchFamily="18" charset="0"/>
                <a:cs typeface="Times New Roman" panose="02020603050405020304" pitchFamily="18" charset="0"/>
              </a:rPr>
              <a:t> = {x</a:t>
            </a:r>
            <a:r>
              <a:rPr lang="en-US" sz="1200" dirty="0">
                <a:latin typeface="Times New Roman" panose="02020603050405020304" pitchFamily="18" charset="0"/>
                <a:cs typeface="Times New Roman" panose="02020603050405020304" pitchFamily="18" charset="0"/>
              </a:rPr>
              <a:t>1</a:t>
            </a:r>
            <a:r>
              <a:rPr lang="en-US" sz="1450" dirty="0">
                <a:latin typeface="Times New Roman" panose="02020603050405020304" pitchFamily="18" charset="0"/>
                <a:cs typeface="Times New Roman" panose="02020603050405020304" pitchFamily="18" charset="0"/>
              </a:rPr>
              <a:t>,… </a:t>
            </a:r>
            <a:r>
              <a:rPr lang="en-US" sz="1450" dirty="0" err="1">
                <a:latin typeface="Times New Roman" panose="02020603050405020304" pitchFamily="18" charset="0"/>
                <a:cs typeface="Times New Roman" panose="02020603050405020304" pitchFamily="18" charset="0"/>
              </a:rPr>
              <a:t>x</a:t>
            </a:r>
            <a:r>
              <a:rPr lang="en-US" sz="1200" dirty="0" err="1">
                <a:latin typeface="Times New Roman" panose="02020603050405020304" pitchFamily="18" charset="0"/>
                <a:cs typeface="Times New Roman" panose="02020603050405020304" pitchFamily="18" charset="0"/>
              </a:rPr>
              <a:t>n</a:t>
            </a:r>
            <a:r>
              <a:rPr lang="en-US" sz="1450" dirty="0">
                <a:latin typeface="Times New Roman" panose="02020603050405020304" pitchFamily="18" charset="0"/>
                <a:cs typeface="Times New Roman" panose="02020603050405020304" pitchFamily="18" charset="0"/>
              </a:rPr>
              <a:t>} consists only of normal images (No anomalies)</a:t>
            </a:r>
          </a:p>
          <a:p>
            <a:pPr algn="just"/>
            <a:r>
              <a:rPr lang="en-US" sz="1450" dirty="0">
                <a:latin typeface="Times New Roman" panose="02020603050405020304" pitchFamily="18" charset="0"/>
                <a:cs typeface="Times New Roman" panose="02020603050405020304" pitchFamily="18" charset="0"/>
              </a:rPr>
              <a:t>Cloner network C is trained, which detects the anomalies in the test set </a:t>
            </a:r>
            <a:r>
              <a:rPr lang="en-US" sz="1450" dirty="0" err="1">
                <a:latin typeface="Times New Roman" panose="02020603050405020304" pitchFamily="18" charset="0"/>
                <a:cs typeface="Times New Roman" panose="02020603050405020304" pitchFamily="18" charset="0"/>
              </a:rPr>
              <a:t>D</a:t>
            </a:r>
            <a:r>
              <a:rPr lang="en-US" sz="1200" dirty="0" err="1">
                <a:latin typeface="Times New Roman" panose="02020603050405020304" pitchFamily="18" charset="0"/>
                <a:cs typeface="Times New Roman" panose="02020603050405020304" pitchFamily="18" charset="0"/>
              </a:rPr>
              <a:t>test</a:t>
            </a:r>
            <a:r>
              <a:rPr lang="en-US" sz="1200" dirty="0">
                <a:latin typeface="Times New Roman" panose="02020603050405020304" pitchFamily="18" charset="0"/>
                <a:cs typeface="Times New Roman" panose="02020603050405020304" pitchFamily="18" charset="0"/>
              </a:rPr>
              <a:t> </a:t>
            </a:r>
            <a:r>
              <a:rPr lang="en-US" sz="1450" dirty="0">
                <a:latin typeface="Times New Roman" panose="02020603050405020304" pitchFamily="18" charset="0"/>
                <a:cs typeface="Times New Roman" panose="02020603050405020304" pitchFamily="18" charset="0"/>
              </a:rPr>
              <a:t>and localizes the anomalies in those images with the help of a pre-trained network </a:t>
            </a:r>
          </a:p>
          <a:p>
            <a:pPr algn="just"/>
            <a:r>
              <a:rPr lang="en-US" sz="1450" dirty="0">
                <a:latin typeface="Times New Roman" panose="02020603050405020304" pitchFamily="18" charset="0"/>
                <a:cs typeface="Times New Roman" panose="02020603050405020304" pitchFamily="18" charset="0"/>
              </a:rPr>
              <a:t>Cloner network needs to predict the deviation of each sample from the manifold of normal data =&gt; it needs to know the manifold quite well.</a:t>
            </a:r>
          </a:p>
          <a:p>
            <a:pPr algn="just"/>
            <a:r>
              <a:rPr lang="en-US" sz="1450" dirty="0">
                <a:latin typeface="Times New Roman" panose="02020603050405020304" pitchFamily="18" charset="0"/>
                <a:cs typeface="Times New Roman" panose="02020603050405020304" pitchFamily="18" charset="0"/>
              </a:rPr>
              <a:t>Therefore, it is trained to mimic the comprehensive behavior of an expert network, called the source network S.</a:t>
            </a:r>
          </a:p>
          <a:p>
            <a:pPr algn="just"/>
            <a:r>
              <a:rPr lang="en-US" sz="1450" dirty="0">
                <a:latin typeface="Times New Roman" panose="02020603050405020304" pitchFamily="18" charset="0"/>
                <a:cs typeface="Times New Roman" panose="02020603050405020304" pitchFamily="18" charset="0"/>
              </a:rPr>
              <a:t>Earlier works in knowledge distillation – teach the output of the source to the cloner network.</a:t>
            </a:r>
          </a:p>
          <a:p>
            <a:pPr lvl="1" algn="just"/>
            <a:r>
              <a:rPr lang="en-US" sz="1450" b="1" dirty="0">
                <a:solidFill>
                  <a:schemeClr val="accent6">
                    <a:lumMod val="50000"/>
                  </a:schemeClr>
                </a:solidFill>
                <a:latin typeface="Times New Roman" panose="02020603050405020304" pitchFamily="18" charset="0"/>
                <a:cs typeface="Times New Roman" panose="02020603050405020304" pitchFamily="18" charset="0"/>
              </a:rPr>
              <a:t>Disadvantages</a:t>
            </a:r>
            <a:r>
              <a:rPr lang="en-US" sz="1450" dirty="0">
                <a:latin typeface="Times New Roman" panose="02020603050405020304" pitchFamily="18" charset="0"/>
                <a:cs typeface="Times New Roman" panose="02020603050405020304" pitchFamily="18" charset="0"/>
              </a:rPr>
              <a:t> – </a:t>
            </a:r>
          </a:p>
          <a:p>
            <a:pPr lvl="2" algn="just"/>
            <a:r>
              <a:rPr lang="en-US" sz="1450" dirty="0">
                <a:latin typeface="Times New Roman" panose="02020603050405020304" pitchFamily="18" charset="0"/>
                <a:cs typeface="Times New Roman" panose="02020603050405020304" pitchFamily="18" charset="0"/>
              </a:rPr>
              <a:t>Shares a little portion of S’s knowledge with C. </a:t>
            </a:r>
          </a:p>
          <a:p>
            <a:pPr lvl="2" algn="just"/>
            <a:r>
              <a:rPr lang="en-US" sz="1450" dirty="0">
                <a:latin typeface="Times New Roman" panose="02020603050405020304" pitchFamily="18" charset="0"/>
                <a:cs typeface="Times New Roman" panose="02020603050405020304" pitchFamily="18" charset="0"/>
              </a:rPr>
              <a:t>Results in the optimization to stuck in irrelevant local minima</a:t>
            </a:r>
          </a:p>
          <a:p>
            <a:pPr algn="just"/>
            <a:r>
              <a:rPr lang="en-US" sz="1450" dirty="0">
                <a:latin typeface="Times New Roman" panose="02020603050405020304" pitchFamily="18" charset="0"/>
                <a:cs typeface="Times New Roman" panose="02020603050405020304" pitchFamily="18" charset="0"/>
              </a:rPr>
              <a:t>Here, the intermediate knowledge of S on the normal training data is transferred to C</a:t>
            </a:r>
          </a:p>
          <a:p>
            <a:pPr lvl="1" algn="just"/>
            <a:r>
              <a:rPr lang="en-US" sz="1450" dirty="0">
                <a:latin typeface="Times New Roman" panose="02020603050405020304" pitchFamily="18" charset="0"/>
                <a:cs typeface="Times New Roman" panose="02020603050405020304" pitchFamily="18" charset="0"/>
              </a:rPr>
              <a:t>Cloner network C is provided with multiple intermediate hints from Source network </a:t>
            </a:r>
          </a:p>
          <a:p>
            <a:pPr algn="just"/>
            <a:r>
              <a:rPr lang="en-US" sz="1450" dirty="0">
                <a:latin typeface="Times New Roman" panose="02020603050405020304" pitchFamily="18" charset="0"/>
                <a:cs typeface="Times New Roman" panose="02020603050405020304" pitchFamily="18" charset="0"/>
              </a:rPr>
              <a:t>Done to encourage C to learn S’s knowledge on normal samples through conforming its intermediate representations in several critical layers to S’s representations. </a:t>
            </a:r>
          </a:p>
          <a:p>
            <a:pPr algn="just"/>
            <a:r>
              <a:rPr lang="en-US" sz="1450" dirty="0">
                <a:latin typeface="Times New Roman" panose="02020603050405020304" pitchFamily="18" charset="0"/>
                <a:cs typeface="Times New Roman" panose="02020603050405020304" pitchFamily="18" charset="0"/>
              </a:rPr>
              <a:t>Mimicking different layers, educates C in various abstraction levels which leads to a more thorough final understanding of normal data</a:t>
            </a:r>
          </a:p>
        </p:txBody>
      </p:sp>
      <p:pic>
        <p:nvPicPr>
          <p:cNvPr id="3" name="Picture 2" descr="Graphical user interface, application, Word&#10;&#10;Description automatically generated">
            <a:extLst>
              <a:ext uri="{FF2B5EF4-FFF2-40B4-BE49-F238E27FC236}">
                <a16:creationId xmlns:a16="http://schemas.microsoft.com/office/drawing/2014/main" id="{2B294BE3-3BEA-3539-4857-475CBD9BA372}"/>
              </a:ext>
            </a:extLst>
          </p:cNvPr>
          <p:cNvPicPr>
            <a:picLocks noChangeAspect="1"/>
          </p:cNvPicPr>
          <p:nvPr/>
        </p:nvPicPr>
        <p:blipFill rotWithShape="1">
          <a:blip r:embed="rId2">
            <a:extLst>
              <a:ext uri="{28A0092B-C50C-407E-A947-70E740481C1C}">
                <a14:useLocalDpi xmlns:a14="http://schemas.microsoft.com/office/drawing/2010/main" val="0"/>
              </a:ext>
            </a:extLst>
          </a:blip>
          <a:srcRect l="22294" t="35833" r="28089" b="29567"/>
          <a:stretch/>
        </p:blipFill>
        <p:spPr>
          <a:xfrm>
            <a:off x="996191" y="-9939"/>
            <a:ext cx="9268685" cy="2961861"/>
          </a:xfrm>
          <a:prstGeom prst="rect">
            <a:avLst/>
          </a:prstGeom>
        </p:spPr>
      </p:pic>
    </p:spTree>
    <p:extLst>
      <p:ext uri="{BB962C8B-B14F-4D97-AF65-F5344CB8AC3E}">
        <p14:creationId xmlns:p14="http://schemas.microsoft.com/office/powerpoint/2010/main" val="99941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DB79837-CC5C-C2C3-1977-FFE2E1FD40CD}"/>
              </a:ext>
            </a:extLst>
          </p:cNvPr>
          <p:cNvSpPr txBox="1">
            <a:spLocks/>
          </p:cNvSpPr>
          <p:nvPr/>
        </p:nvSpPr>
        <p:spPr>
          <a:xfrm>
            <a:off x="3509318" y="847569"/>
            <a:ext cx="8682681" cy="6128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968AD872-32FD-B747-9689-7412C93E5608}"/>
              </a:ext>
            </a:extLst>
          </p:cNvPr>
          <p:cNvSpPr txBox="1">
            <a:spLocks/>
          </p:cNvSpPr>
          <p:nvPr/>
        </p:nvSpPr>
        <p:spPr>
          <a:xfrm>
            <a:off x="12967" y="0"/>
            <a:ext cx="12267655" cy="68878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450" dirty="0">
                <a:latin typeface="Times New Roman" panose="02020603050405020304" pitchFamily="18" charset="0"/>
                <a:cs typeface="Times New Roman" panose="02020603050405020304" pitchFamily="18" charset="0"/>
              </a:rPr>
              <a:t>Notion of knowledge can be seen as the value of activation functions</a:t>
            </a:r>
          </a:p>
          <a:p>
            <a:pPr algn="just"/>
            <a:r>
              <a:rPr lang="en-US" sz="1450" dirty="0">
                <a:latin typeface="Times New Roman" panose="02020603050405020304" pitchFamily="18" charset="0"/>
                <a:cs typeface="Times New Roman" panose="02020603050405020304" pitchFamily="18" charset="0"/>
              </a:rPr>
              <a:t>Define the notion of knowledge as both the value and direction of all activations  to intensify the full knowledge transfer from S to C.</a:t>
            </a:r>
          </a:p>
          <a:p>
            <a:pPr algn="just"/>
            <a:r>
              <a:rPr lang="en-US" sz="1450" dirty="0">
                <a:latin typeface="Times New Roman" panose="02020603050405020304" pitchFamily="18" charset="0"/>
                <a:cs typeface="Times New Roman" panose="02020603050405020304" pitchFamily="18" charset="0"/>
              </a:rPr>
              <a:t>2 losses – </a:t>
            </a:r>
            <a:r>
              <a:rPr lang="en-US" sz="1450" dirty="0" err="1">
                <a:latin typeface="Times New Roman" panose="02020603050405020304" pitchFamily="18" charset="0"/>
                <a:cs typeface="Times New Roman" panose="02020603050405020304" pitchFamily="18" charset="0"/>
              </a:rPr>
              <a:t>Lval</a:t>
            </a:r>
            <a:r>
              <a:rPr lang="en-US" sz="1450" dirty="0">
                <a:latin typeface="Times New Roman" panose="02020603050405020304" pitchFamily="18" charset="0"/>
                <a:cs typeface="Times New Roman" panose="02020603050405020304" pitchFamily="18" charset="0"/>
              </a:rPr>
              <a:t> and </a:t>
            </a:r>
            <a:r>
              <a:rPr lang="en-US" sz="1450" dirty="0" err="1">
                <a:latin typeface="Times New Roman" panose="02020603050405020304" pitchFamily="18" charset="0"/>
                <a:cs typeface="Times New Roman" panose="02020603050405020304" pitchFamily="18" charset="0"/>
              </a:rPr>
              <a:t>Ldir</a:t>
            </a:r>
            <a:r>
              <a:rPr lang="en-US" sz="1450" dirty="0">
                <a:latin typeface="Times New Roman" panose="02020603050405020304" pitchFamily="18" charset="0"/>
                <a:cs typeface="Times New Roman" panose="02020603050405020304" pitchFamily="18" charset="0"/>
              </a:rPr>
              <a:t> is defined</a:t>
            </a:r>
          </a:p>
          <a:p>
            <a:pPr lvl="1" algn="just"/>
            <a:r>
              <a:rPr lang="en-US" sz="1450" dirty="0" err="1">
                <a:latin typeface="Times New Roman" panose="02020603050405020304" pitchFamily="18" charset="0"/>
                <a:cs typeface="Times New Roman" panose="02020603050405020304" pitchFamily="18" charset="0"/>
              </a:rPr>
              <a:t>Lval</a:t>
            </a:r>
            <a:r>
              <a:rPr lang="en-US" sz="1450" dirty="0">
                <a:latin typeface="Times New Roman" panose="02020603050405020304" pitchFamily="18" charset="0"/>
                <a:cs typeface="Times New Roman" panose="02020603050405020304" pitchFamily="18" charset="0"/>
              </a:rPr>
              <a:t> – Aims to minimize the Euclidean distance between C’s and S’s activation values</a:t>
            </a:r>
          </a:p>
          <a:p>
            <a:pPr lvl="1" algn="just"/>
            <a:r>
              <a:rPr lang="en-US" sz="1450" dirty="0" err="1">
                <a:latin typeface="Times New Roman" panose="02020603050405020304" pitchFamily="18" charset="0"/>
                <a:cs typeface="Times New Roman" panose="02020603050405020304" pitchFamily="18" charset="0"/>
              </a:rPr>
              <a:t>Ldir</a:t>
            </a:r>
            <a:r>
              <a:rPr lang="en-US" sz="1450" dirty="0">
                <a:latin typeface="Times New Roman" panose="02020603050405020304" pitchFamily="18" charset="0"/>
                <a:cs typeface="Times New Roman" panose="02020603050405020304" pitchFamily="18" charset="0"/>
              </a:rPr>
              <a:t> - to increase the directional similarity between the activation vectors, using the cosine similarity</a:t>
            </a: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lvl="1" algn="just"/>
            <a:endParaRPr lang="en-US" sz="1450" dirty="0">
              <a:latin typeface="Times New Roman" panose="02020603050405020304" pitchFamily="18" charset="0"/>
              <a:cs typeface="Times New Roman" panose="02020603050405020304" pitchFamily="18" charset="0"/>
            </a:endParaRPr>
          </a:p>
          <a:p>
            <a:pPr algn="just"/>
            <a:r>
              <a:rPr lang="en-US" sz="1450" dirty="0">
                <a:latin typeface="Times New Roman" panose="02020603050405020304" pitchFamily="18" charset="0"/>
                <a:cs typeface="Times New Roman" panose="02020603050405020304" pitchFamily="18" charset="0"/>
              </a:rPr>
              <a:t>More vital in </a:t>
            </a:r>
            <a:r>
              <a:rPr lang="en-US" sz="1450" dirty="0" err="1">
                <a:latin typeface="Times New Roman" panose="02020603050405020304" pitchFamily="18" charset="0"/>
                <a:cs typeface="Times New Roman" panose="02020603050405020304" pitchFamily="18" charset="0"/>
              </a:rPr>
              <a:t>ReLU</a:t>
            </a:r>
            <a:r>
              <a:rPr lang="en-US" sz="1450" dirty="0">
                <a:latin typeface="Times New Roman" panose="02020603050405020304" pitchFamily="18" charset="0"/>
                <a:cs typeface="Times New Roman" panose="02020603050405020304" pitchFamily="18" charset="0"/>
              </a:rPr>
              <a:t> networks whose neurons are activated only after exceeding a zero-value threshold. </a:t>
            </a:r>
          </a:p>
          <a:p>
            <a:pPr algn="just"/>
            <a:r>
              <a:rPr lang="en-US" sz="1450" dirty="0">
                <a:latin typeface="Times New Roman" panose="02020603050405020304" pitchFamily="18" charset="0"/>
                <a:cs typeface="Times New Roman" panose="02020603050405020304" pitchFamily="18" charset="0"/>
              </a:rPr>
              <a:t>Indicates that two activation vectors with the same Euclidean distance from the target vector, may have contrasting behaviors in activating a following neuron</a:t>
            </a:r>
          </a:p>
          <a:p>
            <a:pPr algn="just"/>
            <a:r>
              <a:rPr lang="en-US" sz="1450" dirty="0">
                <a:latin typeface="Times New Roman" panose="02020603050405020304" pitchFamily="18" charset="0"/>
                <a:cs typeface="Times New Roman" panose="02020603050405020304" pitchFamily="18" charset="0"/>
              </a:rPr>
              <a:t>To address this </a:t>
            </a:r>
            <a:r>
              <a:rPr lang="en-US" sz="1450" dirty="0" err="1">
                <a:latin typeface="Times New Roman" panose="02020603050405020304" pitchFamily="18" charset="0"/>
                <a:cs typeface="Times New Roman" panose="02020603050405020304" pitchFamily="18" charset="0"/>
              </a:rPr>
              <a:t>Ldir</a:t>
            </a:r>
            <a:r>
              <a:rPr lang="en-US" sz="1450" dirty="0">
                <a:latin typeface="Times New Roman" panose="02020603050405020304" pitchFamily="18" charset="0"/>
                <a:cs typeface="Times New Roman" panose="02020603050405020304" pitchFamily="18" charset="0"/>
              </a:rPr>
              <a:t> is defined using the cosine similarity metric</a:t>
            </a:r>
          </a:p>
          <a:p>
            <a:pPr algn="just"/>
            <a:r>
              <a:rPr lang="en-US" sz="1450" dirty="0">
                <a:latin typeface="Times New Roman" panose="02020603050405020304" pitchFamily="18" charset="0"/>
                <a:cs typeface="Times New Roman" panose="02020603050405020304" pitchFamily="18" charset="0"/>
              </a:rPr>
              <a:t>This encourages the activation vector of C be not only close to the S’s one in terms of Euclidean distance but also be in the same direction</a:t>
            </a:r>
          </a:p>
          <a:p>
            <a:pPr algn="just"/>
            <a:r>
              <a:rPr lang="en-US" sz="1450" dirty="0" err="1">
                <a:latin typeface="Times New Roman" panose="02020603050405020304" pitchFamily="18" charset="0"/>
                <a:cs typeface="Times New Roman" panose="02020603050405020304" pitchFamily="18" charset="0"/>
              </a:rPr>
              <a:t>Ltotal</a:t>
            </a:r>
            <a:r>
              <a:rPr lang="en-US" sz="1450" dirty="0">
                <a:latin typeface="Times New Roman" panose="02020603050405020304" pitchFamily="18" charset="0"/>
                <a:cs typeface="Times New Roman" panose="02020603050405020304" pitchFamily="18" charset="0"/>
              </a:rPr>
              <a:t> = </a:t>
            </a:r>
            <a:r>
              <a:rPr lang="en-US" sz="1450" dirty="0" err="1">
                <a:latin typeface="Times New Roman" panose="02020603050405020304" pitchFamily="18" charset="0"/>
                <a:cs typeface="Times New Roman" panose="02020603050405020304" pitchFamily="18" charset="0"/>
              </a:rPr>
              <a:t>Lval</a:t>
            </a:r>
            <a:r>
              <a:rPr lang="en-US" sz="1450" dirty="0">
                <a:latin typeface="Times New Roman" panose="02020603050405020304" pitchFamily="18" charset="0"/>
                <a:cs typeface="Times New Roman" panose="02020603050405020304" pitchFamily="18" charset="0"/>
              </a:rPr>
              <a:t> +</a:t>
            </a:r>
            <a:r>
              <a:rPr lang="el-GR" sz="1450" dirty="0"/>
              <a:t> λ</a:t>
            </a:r>
            <a:r>
              <a:rPr lang="en-US" sz="1450" dirty="0">
                <a:latin typeface="Times New Roman" panose="02020603050405020304" pitchFamily="18" charset="0"/>
                <a:cs typeface="Times New Roman" panose="02020603050405020304" pitchFamily="18" charset="0"/>
              </a:rPr>
              <a:t> </a:t>
            </a:r>
            <a:r>
              <a:rPr lang="en-US" sz="1450" dirty="0" err="1">
                <a:latin typeface="Times New Roman" panose="02020603050405020304" pitchFamily="18" charset="0"/>
                <a:cs typeface="Times New Roman" panose="02020603050405020304" pitchFamily="18" charset="0"/>
              </a:rPr>
              <a:t>Ldir</a:t>
            </a:r>
            <a:r>
              <a:rPr lang="en-US" sz="1450" dirty="0">
                <a:latin typeface="Times New Roman" panose="02020603050405020304" pitchFamily="18" charset="0"/>
                <a:cs typeface="Times New Roman" panose="02020603050405020304" pitchFamily="18" charset="0"/>
              </a:rPr>
              <a:t> </a:t>
            </a:r>
          </a:p>
          <a:p>
            <a:pPr lvl="1" algn="just"/>
            <a:r>
              <a:rPr lang="en-US" sz="1450" dirty="0">
                <a:latin typeface="Times New Roman" panose="02020603050405020304" pitchFamily="18" charset="0"/>
                <a:cs typeface="Times New Roman" panose="02020603050405020304" pitchFamily="18" charset="0"/>
              </a:rPr>
              <a:t>λ is set to make the scale of both constituent terms the same</a:t>
            </a:r>
          </a:p>
          <a:p>
            <a:pPr lvl="1" algn="just"/>
            <a:r>
              <a:rPr lang="en-US" sz="1450" dirty="0">
                <a:latin typeface="Times New Roman" panose="02020603050405020304" pitchFamily="18" charset="0"/>
                <a:cs typeface="Times New Roman" panose="02020603050405020304" pitchFamily="18" charset="0"/>
              </a:rPr>
              <a:t>Training using </a:t>
            </a:r>
            <a:r>
              <a:rPr lang="en-US" sz="1450" dirty="0" err="1">
                <a:latin typeface="Times New Roman" panose="02020603050405020304" pitchFamily="18" charset="0"/>
                <a:cs typeface="Times New Roman" panose="02020603050405020304" pitchFamily="18" charset="0"/>
              </a:rPr>
              <a:t>Ltotal</a:t>
            </a:r>
            <a:r>
              <a:rPr lang="en-US" sz="1450" dirty="0">
                <a:latin typeface="Times New Roman" panose="02020603050405020304" pitchFamily="18" charset="0"/>
                <a:cs typeface="Times New Roman" panose="02020603050405020304" pitchFamily="18" charset="0"/>
              </a:rPr>
              <a:t>, continues to fully converge, which is the only accessible criterion to measure when to stop training epochs.</a:t>
            </a:r>
          </a:p>
          <a:p>
            <a:pPr algn="just"/>
            <a:r>
              <a:rPr lang="en-US" sz="1450" dirty="0">
                <a:latin typeface="Times New Roman" panose="02020603050405020304" pitchFamily="18" charset="0"/>
                <a:cs typeface="Times New Roman" panose="02020603050405020304" pitchFamily="18" charset="0"/>
              </a:rPr>
              <a:t>The architecture of C is designed to be simpler than S to enable knowledge “distillation”. Compression of the network facilitates the concentration on normal main features. </a:t>
            </a:r>
          </a:p>
          <a:p>
            <a:pPr algn="just"/>
            <a:r>
              <a:rPr lang="en-US" sz="1450" dirty="0">
                <a:latin typeface="Times New Roman" panose="02020603050405020304" pitchFamily="18" charset="0"/>
                <a:cs typeface="Times New Roman" panose="02020603050405020304" pitchFamily="18" charset="0"/>
              </a:rPr>
              <a:t>While the source needs to be a very deep wide model to learn all necessary features to perform well on a large-scale domain dataset, like ImageNet, the goal of the cloner is simply acquiring the source’s knowledge of the normal data. </a:t>
            </a:r>
          </a:p>
        </p:txBody>
      </p:sp>
      <p:pic>
        <p:nvPicPr>
          <p:cNvPr id="4" name="Picture 3" descr="Text&#10;&#10;Description automatically generated">
            <a:extLst>
              <a:ext uri="{FF2B5EF4-FFF2-40B4-BE49-F238E27FC236}">
                <a16:creationId xmlns:a16="http://schemas.microsoft.com/office/drawing/2014/main" id="{188E0112-665A-E076-D96E-E594415207BA}"/>
              </a:ext>
            </a:extLst>
          </p:cNvPr>
          <p:cNvPicPr>
            <a:picLocks noChangeAspect="1"/>
          </p:cNvPicPr>
          <p:nvPr/>
        </p:nvPicPr>
        <p:blipFill rotWithShape="1">
          <a:blip r:embed="rId2">
            <a:extLst>
              <a:ext uri="{28A0092B-C50C-407E-A947-70E740481C1C}">
                <a14:useLocalDpi xmlns:a14="http://schemas.microsoft.com/office/drawing/2010/main" val="0"/>
              </a:ext>
            </a:extLst>
          </a:blip>
          <a:srcRect l="13777" t="79832" r="46767" b="13167"/>
          <a:stretch/>
        </p:blipFill>
        <p:spPr>
          <a:xfrm>
            <a:off x="173024" y="2520129"/>
            <a:ext cx="4810540" cy="457200"/>
          </a:xfrm>
          <a:prstGeom prst="rect">
            <a:avLst/>
          </a:prstGeom>
        </p:spPr>
      </p:pic>
      <p:sp>
        <p:nvSpPr>
          <p:cNvPr id="7" name="TextBox 6">
            <a:extLst>
              <a:ext uri="{FF2B5EF4-FFF2-40B4-BE49-F238E27FC236}">
                <a16:creationId xmlns:a16="http://schemas.microsoft.com/office/drawing/2014/main" id="{F156B9F0-2F22-AB48-E3AD-4F9014B04C69}"/>
              </a:ext>
            </a:extLst>
          </p:cNvPr>
          <p:cNvSpPr txBox="1"/>
          <p:nvPr/>
        </p:nvSpPr>
        <p:spPr>
          <a:xfrm>
            <a:off x="1906190" y="3140548"/>
            <a:ext cx="2705929" cy="307777"/>
          </a:xfrm>
          <a:prstGeom prst="rect">
            <a:avLst/>
          </a:prstGeom>
          <a:noFill/>
        </p:spPr>
        <p:txBody>
          <a:bodyPr wrap="square">
            <a:spAutoFit/>
          </a:bodyPr>
          <a:lstStyle/>
          <a:p>
            <a:r>
              <a:rPr lang="en-US" sz="1400" b="1" dirty="0">
                <a:cs typeface="Times New Roman" panose="02020603050405020304" pitchFamily="18" charset="0"/>
              </a:rPr>
              <a:t>Source Activation Values </a:t>
            </a:r>
            <a:endParaRPr lang="en-US" sz="1400" b="1" dirty="0"/>
          </a:p>
        </p:txBody>
      </p:sp>
      <p:sp>
        <p:nvSpPr>
          <p:cNvPr id="10" name="TextBox 9">
            <a:extLst>
              <a:ext uri="{FF2B5EF4-FFF2-40B4-BE49-F238E27FC236}">
                <a16:creationId xmlns:a16="http://schemas.microsoft.com/office/drawing/2014/main" id="{CDB56D37-3F02-DAC6-F137-024BF58A9274}"/>
              </a:ext>
            </a:extLst>
          </p:cNvPr>
          <p:cNvSpPr txBox="1"/>
          <p:nvPr/>
        </p:nvSpPr>
        <p:spPr>
          <a:xfrm>
            <a:off x="3008990" y="2020945"/>
            <a:ext cx="2497207" cy="307777"/>
          </a:xfrm>
          <a:prstGeom prst="rect">
            <a:avLst/>
          </a:prstGeom>
          <a:noFill/>
        </p:spPr>
        <p:txBody>
          <a:bodyPr wrap="square">
            <a:spAutoFit/>
          </a:bodyPr>
          <a:lstStyle/>
          <a:p>
            <a:r>
              <a:rPr lang="en-US" sz="1400" b="1" dirty="0">
                <a:cs typeface="Times New Roman" panose="02020603050405020304" pitchFamily="18" charset="0"/>
              </a:rPr>
              <a:t>Cloner Activation Values </a:t>
            </a:r>
            <a:endParaRPr lang="en-US" sz="1400" b="1" dirty="0"/>
          </a:p>
        </p:txBody>
      </p:sp>
      <p:cxnSp>
        <p:nvCxnSpPr>
          <p:cNvPr id="12" name="Straight Arrow Connector 11">
            <a:extLst>
              <a:ext uri="{FF2B5EF4-FFF2-40B4-BE49-F238E27FC236}">
                <a16:creationId xmlns:a16="http://schemas.microsoft.com/office/drawing/2014/main" id="{39E6DF52-C9BE-8B10-6F1F-A2EE83FE0E40}"/>
              </a:ext>
            </a:extLst>
          </p:cNvPr>
          <p:cNvCxnSpPr>
            <a:cxnSpLocks/>
          </p:cNvCxnSpPr>
          <p:nvPr/>
        </p:nvCxnSpPr>
        <p:spPr>
          <a:xfrm>
            <a:off x="2985830" y="2935897"/>
            <a:ext cx="0" cy="261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95CABA-8544-1F12-8B7D-A8DC2704412E}"/>
              </a:ext>
            </a:extLst>
          </p:cNvPr>
          <p:cNvCxnSpPr>
            <a:cxnSpLocks/>
          </p:cNvCxnSpPr>
          <p:nvPr/>
        </p:nvCxnSpPr>
        <p:spPr>
          <a:xfrm flipV="1">
            <a:off x="3979712" y="2316328"/>
            <a:ext cx="0" cy="2610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23976A2-6F13-11DF-87AE-1757D814F0E1}"/>
              </a:ext>
            </a:extLst>
          </p:cNvPr>
          <p:cNvCxnSpPr>
            <a:cxnSpLocks/>
          </p:cNvCxnSpPr>
          <p:nvPr/>
        </p:nvCxnSpPr>
        <p:spPr>
          <a:xfrm flipV="1">
            <a:off x="1521433" y="1859754"/>
            <a:ext cx="0" cy="6301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098E3A-B9B3-769A-0575-F1865109C4BB}"/>
              </a:ext>
            </a:extLst>
          </p:cNvPr>
          <p:cNvSpPr txBox="1"/>
          <p:nvPr/>
        </p:nvSpPr>
        <p:spPr>
          <a:xfrm>
            <a:off x="173024" y="1469158"/>
            <a:ext cx="3009900" cy="307777"/>
          </a:xfrm>
          <a:prstGeom prst="rect">
            <a:avLst/>
          </a:prstGeom>
          <a:noFill/>
        </p:spPr>
        <p:txBody>
          <a:bodyPr wrap="square">
            <a:spAutoFit/>
          </a:bodyPr>
          <a:lstStyle/>
          <a:p>
            <a:r>
              <a:rPr lang="en-US" sz="1400" b="1" dirty="0"/>
              <a:t>Total number of critical layers</a:t>
            </a:r>
          </a:p>
        </p:txBody>
      </p:sp>
      <p:cxnSp>
        <p:nvCxnSpPr>
          <p:cNvPr id="23" name="Straight Arrow Connector 22">
            <a:extLst>
              <a:ext uri="{FF2B5EF4-FFF2-40B4-BE49-F238E27FC236}">
                <a16:creationId xmlns:a16="http://schemas.microsoft.com/office/drawing/2014/main" id="{2D1C9BF7-C339-C48A-94E8-417499CCEB03}"/>
              </a:ext>
            </a:extLst>
          </p:cNvPr>
          <p:cNvCxnSpPr>
            <a:cxnSpLocks/>
          </p:cNvCxnSpPr>
          <p:nvPr/>
        </p:nvCxnSpPr>
        <p:spPr>
          <a:xfrm flipV="1">
            <a:off x="2462338" y="2020945"/>
            <a:ext cx="0" cy="4259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F3271EF-BF82-EEF1-A9F5-C1DBCACD0190}"/>
              </a:ext>
            </a:extLst>
          </p:cNvPr>
          <p:cNvSpPr txBox="1"/>
          <p:nvPr/>
        </p:nvSpPr>
        <p:spPr>
          <a:xfrm>
            <a:off x="1677974" y="1794677"/>
            <a:ext cx="2705929" cy="307777"/>
          </a:xfrm>
          <a:prstGeom prst="rect">
            <a:avLst/>
          </a:prstGeom>
          <a:noFill/>
        </p:spPr>
        <p:txBody>
          <a:bodyPr wrap="square">
            <a:spAutoFit/>
          </a:bodyPr>
          <a:lstStyle/>
          <a:p>
            <a:r>
              <a:rPr lang="en-US" sz="1400" b="1" dirty="0">
                <a:cs typeface="Times New Roman" panose="02020603050405020304" pitchFamily="18" charset="0"/>
              </a:rPr>
              <a:t>Number of neurons </a:t>
            </a:r>
            <a:endParaRPr lang="en-US" sz="1400" b="1" dirty="0"/>
          </a:p>
        </p:txBody>
      </p:sp>
      <p:pic>
        <p:nvPicPr>
          <p:cNvPr id="27" name="Picture 26">
            <a:extLst>
              <a:ext uri="{FF2B5EF4-FFF2-40B4-BE49-F238E27FC236}">
                <a16:creationId xmlns:a16="http://schemas.microsoft.com/office/drawing/2014/main" id="{A828814F-5D6C-2CDC-C9E8-8B82FDEA438F}"/>
              </a:ext>
            </a:extLst>
          </p:cNvPr>
          <p:cNvPicPr>
            <a:picLocks noChangeAspect="1"/>
          </p:cNvPicPr>
          <p:nvPr/>
        </p:nvPicPr>
        <p:blipFill rotWithShape="1">
          <a:blip r:embed="rId3"/>
          <a:srcRect l="8722" t="50000" r="51821" b="35507"/>
          <a:stretch/>
        </p:blipFill>
        <p:spPr>
          <a:xfrm>
            <a:off x="5309958" y="2024183"/>
            <a:ext cx="3659259" cy="756045"/>
          </a:xfrm>
          <a:prstGeom prst="rect">
            <a:avLst/>
          </a:prstGeom>
        </p:spPr>
      </p:pic>
      <p:sp>
        <p:nvSpPr>
          <p:cNvPr id="29" name="TextBox 28">
            <a:extLst>
              <a:ext uri="{FF2B5EF4-FFF2-40B4-BE49-F238E27FC236}">
                <a16:creationId xmlns:a16="http://schemas.microsoft.com/office/drawing/2014/main" id="{0BA69A82-FD72-735D-4F05-1E8DB73B8411}"/>
              </a:ext>
            </a:extLst>
          </p:cNvPr>
          <p:cNvSpPr txBox="1"/>
          <p:nvPr/>
        </p:nvSpPr>
        <p:spPr>
          <a:xfrm>
            <a:off x="9218516" y="2174833"/>
            <a:ext cx="2812806" cy="954107"/>
          </a:xfrm>
          <a:prstGeom prst="rect">
            <a:avLst/>
          </a:prstGeom>
          <a:noFill/>
        </p:spPr>
        <p:txBody>
          <a:bodyPr wrap="square">
            <a:spAutoFit/>
          </a:bodyPr>
          <a:lstStyle/>
          <a:p>
            <a:pPr algn="just"/>
            <a:r>
              <a:rPr lang="en-US" sz="1400" b="1" dirty="0" err="1">
                <a:cs typeface="Times New Roman" panose="02020603050405020304" pitchFamily="18" charset="0"/>
              </a:rPr>
              <a:t>Vec</a:t>
            </a:r>
            <a:r>
              <a:rPr lang="en-US" sz="1400" b="1" dirty="0">
                <a:cs typeface="Times New Roman" panose="02020603050405020304" pitchFamily="18" charset="0"/>
              </a:rPr>
              <a:t> (x) - vectorization function transforming a matrix x with arbitrary dimensions into a 1-D vector</a:t>
            </a:r>
            <a:endParaRPr lang="en-US" sz="1400" b="1" dirty="0"/>
          </a:p>
        </p:txBody>
      </p:sp>
      <p:cxnSp>
        <p:nvCxnSpPr>
          <p:cNvPr id="30" name="Straight Arrow Connector 29">
            <a:extLst>
              <a:ext uri="{FF2B5EF4-FFF2-40B4-BE49-F238E27FC236}">
                <a16:creationId xmlns:a16="http://schemas.microsoft.com/office/drawing/2014/main" id="{1A484D50-8235-4589-FD31-7BF8B06A6774}"/>
              </a:ext>
            </a:extLst>
          </p:cNvPr>
          <p:cNvCxnSpPr>
            <a:cxnSpLocks/>
          </p:cNvCxnSpPr>
          <p:nvPr/>
        </p:nvCxnSpPr>
        <p:spPr>
          <a:xfrm>
            <a:off x="8945410" y="2542694"/>
            <a:ext cx="27310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296567A-A518-AE24-9C39-FD80A52C0B22}"/>
              </a:ext>
            </a:extLst>
          </p:cNvPr>
          <p:cNvSpPr txBox="1"/>
          <p:nvPr/>
        </p:nvSpPr>
        <p:spPr>
          <a:xfrm>
            <a:off x="5334398" y="2847233"/>
            <a:ext cx="3795495" cy="738664"/>
          </a:xfrm>
          <a:prstGeom prst="rect">
            <a:avLst/>
          </a:prstGeom>
          <a:noFill/>
        </p:spPr>
        <p:txBody>
          <a:bodyPr wrap="square">
            <a:spAutoFit/>
          </a:bodyPr>
          <a:lstStyle/>
          <a:p>
            <a:pPr algn="just"/>
            <a:r>
              <a:rPr lang="en-US" sz="1400" b="1" dirty="0">
                <a:cs typeface="Times New Roman" panose="02020603050405020304" pitchFamily="18" charset="0"/>
              </a:rPr>
              <a:t>Encourages the activation vector of C be not only close to the S’s one in terms of Euclidean distance but also be in the same direction</a:t>
            </a:r>
            <a:endParaRPr lang="en-US" sz="1400" b="1" dirty="0"/>
          </a:p>
        </p:txBody>
      </p:sp>
    </p:spTree>
    <p:extLst>
      <p:ext uri="{BB962C8B-B14F-4D97-AF65-F5344CB8AC3E}">
        <p14:creationId xmlns:p14="http://schemas.microsoft.com/office/powerpoint/2010/main" val="286369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
                                            <p:txEl>
                                              <p:pRg st="18" end="1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
                                            <p:txEl>
                                              <p:pRg st="20" end="2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21" grpId="0"/>
      <p:bldP spid="25" grpId="0"/>
      <p:bldP spid="29"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F9AD6-B211-7768-A49D-036B28BA79D8}"/>
              </a:ext>
            </a:extLst>
          </p:cNvPr>
          <p:cNvSpPr txBox="1"/>
          <p:nvPr/>
        </p:nvSpPr>
        <p:spPr>
          <a:xfrm>
            <a:off x="0" y="-79513"/>
            <a:ext cx="11562735" cy="846385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b="1" dirty="0">
                <a:solidFill>
                  <a:srgbClr val="002060"/>
                </a:solidFill>
                <a:latin typeface="Times New Roman" panose="02020603050405020304" pitchFamily="18" charset="0"/>
                <a:cs typeface="Times New Roman" panose="02020603050405020304" pitchFamily="18" charset="0"/>
              </a:rPr>
              <a:t>Anomaly Detection: </a:t>
            </a: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detect anomalous samples, each test input is fed to both S and C. </a:t>
            </a:r>
          </a:p>
          <a:p>
            <a:pPr marL="1200150" lvl="2"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Since S has only taught the normal point of view to C – anomalies (inputs out of the normal manifold) are a potential surprise for C. </a:t>
            </a:r>
          </a:p>
          <a:p>
            <a:pPr marL="1200150" lvl="2"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 is knowledgeable on anomalous inputs. </a:t>
            </a:r>
          </a:p>
          <a:p>
            <a:pPr marL="1200150" lvl="2"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Leads to a potential discrepancy in their behavior with anomalous inputs that is </a:t>
            </a:r>
            <a:r>
              <a:rPr lang="en-US" sz="1600" dirty="0" err="1">
                <a:latin typeface="Times New Roman" panose="02020603050405020304" pitchFamily="18" charset="0"/>
                <a:cs typeface="Times New Roman" panose="02020603050405020304" pitchFamily="18" charset="0"/>
              </a:rPr>
              <a:t>thresholded</a:t>
            </a:r>
            <a:r>
              <a:rPr lang="en-US" sz="1600" dirty="0">
                <a:latin typeface="Times New Roman" panose="02020603050405020304" pitchFamily="18" charset="0"/>
                <a:cs typeface="Times New Roman" panose="02020603050405020304" pitchFamily="18" charset="0"/>
              </a:rPr>
              <a:t> for anomaly detection </a:t>
            </a:r>
          </a:p>
          <a:p>
            <a:pPr marL="1200150" lvl="2"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Ltotal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Lval</a:t>
            </a:r>
            <a:r>
              <a:rPr lang="en-US" sz="1600" dirty="0">
                <a:latin typeface="Times New Roman" panose="02020603050405020304" pitchFamily="18" charset="0"/>
                <a:cs typeface="Times New Roman" panose="02020603050405020304" pitchFamily="18" charset="0"/>
              </a:rPr>
              <a:t> +</a:t>
            </a:r>
            <a:r>
              <a:rPr lang="el-GR" sz="1600" dirty="0"/>
              <a:t> 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Ldir</a:t>
            </a:r>
            <a:r>
              <a:rPr lang="en-US" sz="1600" dirty="0">
                <a:latin typeface="Times New Roman" panose="02020603050405020304" pitchFamily="18" charset="0"/>
                <a:cs typeface="Times New Roman" panose="02020603050405020304" pitchFamily="18" charset="0"/>
              </a:rPr>
              <a:t> formulates this discrepancy.</a:t>
            </a:r>
          </a:p>
          <a:p>
            <a:pPr marL="285750" indent="-285750" algn="just">
              <a:lnSpc>
                <a:spcPct val="150000"/>
              </a:lnSpc>
              <a:buFont typeface="Arial" panose="020B0604020202020204" pitchFamily="34" charset="0"/>
              <a:buChar char="•"/>
            </a:pPr>
            <a:r>
              <a:rPr lang="en-US" sz="1600" b="1" dirty="0">
                <a:solidFill>
                  <a:srgbClr val="002060"/>
                </a:solidFill>
                <a:latin typeface="Times New Roman" panose="02020603050405020304" pitchFamily="18" charset="0"/>
                <a:cs typeface="Times New Roman" panose="02020603050405020304" pitchFamily="18" charset="0"/>
              </a:rPr>
              <a:t>Anomaly Localization: </a:t>
            </a: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Gradients of </a:t>
            </a:r>
            <a:r>
              <a:rPr lang="en-US" sz="1600" dirty="0" err="1">
                <a:latin typeface="Times New Roman" panose="02020603050405020304" pitchFamily="18" charset="0"/>
                <a:cs typeface="Times New Roman" panose="02020603050405020304" pitchFamily="18" charset="0"/>
              </a:rPr>
              <a:t>Ltotal</a:t>
            </a:r>
            <a:r>
              <a:rPr lang="en-US" sz="1600" dirty="0">
                <a:latin typeface="Times New Roman" panose="02020603050405020304" pitchFamily="18" charset="0"/>
                <a:cs typeface="Times New Roman" panose="02020603050405020304" pitchFamily="18" charset="0"/>
              </a:rPr>
              <a:t> is employed to find anomalous regions causing an increase in its value</a:t>
            </a: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obtain localization map for the input x, the attribution map is calculated</a:t>
            </a:r>
          </a:p>
          <a:p>
            <a:pPr marL="742950" lvl="1"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reduce the natural noises in these maps, Gaussian blur and opening morphological filter is introduced on Λ. </a:t>
            </a:r>
          </a:p>
          <a:p>
            <a:pPr marL="742950" lvl="1"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Together, called opening, these operations remove small sporadic noises and yield clean maps</a:t>
            </a:r>
          </a:p>
          <a:p>
            <a:pPr marL="742950" lvl="1"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600" b="1" dirty="0">
              <a:solidFill>
                <a:srgbClr val="002060"/>
              </a:solidFill>
              <a:latin typeface="Times New Roman" panose="02020603050405020304" pitchFamily="18" charset="0"/>
              <a:cs typeface="Times New Roman" panose="02020603050405020304" pitchFamily="18" charset="0"/>
            </a:endParaRPr>
          </a:p>
        </p:txBody>
      </p:sp>
      <p:pic>
        <p:nvPicPr>
          <p:cNvPr id="8" name="Picture 7" descr="Graphical user interface, text, application&#10;&#10;Description automatically generated">
            <a:extLst>
              <a:ext uri="{FF2B5EF4-FFF2-40B4-BE49-F238E27FC236}">
                <a16:creationId xmlns:a16="http://schemas.microsoft.com/office/drawing/2014/main" id="{25EB39A8-023E-93BA-9C70-FA3338F0C7C7}"/>
              </a:ext>
            </a:extLst>
          </p:cNvPr>
          <p:cNvPicPr>
            <a:picLocks noChangeAspect="1"/>
          </p:cNvPicPr>
          <p:nvPr/>
        </p:nvPicPr>
        <p:blipFill rotWithShape="1">
          <a:blip r:embed="rId2">
            <a:extLst>
              <a:ext uri="{28A0092B-C50C-407E-A947-70E740481C1C}">
                <a14:useLocalDpi xmlns:a14="http://schemas.microsoft.com/office/drawing/2010/main" val="0"/>
              </a:ext>
            </a:extLst>
          </a:blip>
          <a:srcRect l="47364" t="36666" r="39103" b="51980"/>
          <a:stretch/>
        </p:blipFill>
        <p:spPr>
          <a:xfrm>
            <a:off x="4216167" y="3730785"/>
            <a:ext cx="1510748" cy="712943"/>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87C7659C-A774-37CE-5C0E-3885C9CAB211}"/>
              </a:ext>
            </a:extLst>
          </p:cNvPr>
          <p:cNvPicPr>
            <a:picLocks noChangeAspect="1"/>
          </p:cNvPicPr>
          <p:nvPr/>
        </p:nvPicPr>
        <p:blipFill rotWithShape="1">
          <a:blip r:embed="rId2">
            <a:extLst>
              <a:ext uri="{28A0092B-C50C-407E-A947-70E740481C1C}">
                <a14:useLocalDpi xmlns:a14="http://schemas.microsoft.com/office/drawing/2010/main" val="0"/>
              </a:ext>
            </a:extLst>
          </a:blip>
          <a:srcRect l="43777" t="66087" r="34619" b="21884"/>
          <a:stretch/>
        </p:blipFill>
        <p:spPr>
          <a:xfrm>
            <a:off x="4042875" y="4923076"/>
            <a:ext cx="2506936" cy="785192"/>
          </a:xfrm>
          <a:prstGeom prst="rect">
            <a:avLst/>
          </a:prstGeom>
        </p:spPr>
      </p:pic>
      <p:sp>
        <p:nvSpPr>
          <p:cNvPr id="15" name="TextBox 14">
            <a:extLst>
              <a:ext uri="{FF2B5EF4-FFF2-40B4-BE49-F238E27FC236}">
                <a16:creationId xmlns:a16="http://schemas.microsoft.com/office/drawing/2014/main" id="{525831EA-3CB2-D67E-8C76-A1F41968DC27}"/>
              </a:ext>
            </a:extLst>
          </p:cNvPr>
          <p:cNvSpPr txBox="1"/>
          <p:nvPr/>
        </p:nvSpPr>
        <p:spPr>
          <a:xfrm>
            <a:off x="6428266" y="5007896"/>
            <a:ext cx="3908429" cy="338554"/>
          </a:xfrm>
          <a:prstGeom prst="rect">
            <a:avLst/>
          </a:prstGeom>
          <a:noFill/>
        </p:spPr>
        <p:txBody>
          <a:bodyPr wrap="square">
            <a:spAutoFit/>
          </a:bodyPr>
          <a:lstStyle/>
          <a:p>
            <a:r>
              <a:rPr lang="en-US" sz="1600" b="1" dirty="0">
                <a:cs typeface="Times New Roman" panose="02020603050405020304" pitchFamily="18" charset="0"/>
              </a:rPr>
              <a:t>Gaussian filter with standard deviation</a:t>
            </a:r>
            <a:endParaRPr lang="en-US" sz="1600" b="1" dirty="0"/>
          </a:p>
        </p:txBody>
      </p:sp>
      <p:cxnSp>
        <p:nvCxnSpPr>
          <p:cNvPr id="16" name="Straight Arrow Connector 15">
            <a:extLst>
              <a:ext uri="{FF2B5EF4-FFF2-40B4-BE49-F238E27FC236}">
                <a16:creationId xmlns:a16="http://schemas.microsoft.com/office/drawing/2014/main" id="{4D5AC4E7-04FD-8F8F-2937-D16A93EB058F}"/>
              </a:ext>
            </a:extLst>
          </p:cNvPr>
          <p:cNvCxnSpPr>
            <a:cxnSpLocks/>
          </p:cNvCxnSpPr>
          <p:nvPr/>
        </p:nvCxnSpPr>
        <p:spPr>
          <a:xfrm flipH="1">
            <a:off x="5931310" y="5146433"/>
            <a:ext cx="49695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F75AA53-85FC-273A-813F-00E6C5D6600D}"/>
              </a:ext>
            </a:extLst>
          </p:cNvPr>
          <p:cNvCxnSpPr>
            <a:cxnSpLocks/>
          </p:cNvCxnSpPr>
          <p:nvPr/>
        </p:nvCxnSpPr>
        <p:spPr>
          <a:xfrm flipV="1">
            <a:off x="5553622" y="5644675"/>
            <a:ext cx="0" cy="2584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03A140B-832F-1209-6D70-4FCB8A36168B}"/>
              </a:ext>
            </a:extLst>
          </p:cNvPr>
          <p:cNvCxnSpPr>
            <a:cxnSpLocks/>
          </p:cNvCxnSpPr>
          <p:nvPr/>
        </p:nvCxnSpPr>
        <p:spPr>
          <a:xfrm flipV="1">
            <a:off x="6163222" y="5644675"/>
            <a:ext cx="0" cy="2584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1E727B0-74FD-FA1D-4A45-A3097C7C655C}"/>
              </a:ext>
            </a:extLst>
          </p:cNvPr>
          <p:cNvSpPr txBox="1"/>
          <p:nvPr/>
        </p:nvSpPr>
        <p:spPr>
          <a:xfrm>
            <a:off x="4461974" y="5850995"/>
            <a:ext cx="8025847" cy="338554"/>
          </a:xfrm>
          <a:prstGeom prst="rect">
            <a:avLst/>
          </a:prstGeom>
          <a:noFill/>
        </p:spPr>
        <p:txBody>
          <a:bodyPr wrap="square">
            <a:spAutoFit/>
          </a:bodyPr>
          <a:lstStyle/>
          <a:p>
            <a:r>
              <a:rPr lang="en-US" sz="1600" b="1" dirty="0">
                <a:cs typeface="Times New Roman" panose="02020603050405020304" pitchFamily="18" charset="0"/>
              </a:rPr>
              <a:t>Morphological erosion and dilation by a structuring element B. B - a simple binary map</a:t>
            </a:r>
            <a:endParaRPr lang="en-US" sz="1600" b="1" dirty="0"/>
          </a:p>
        </p:txBody>
      </p:sp>
    </p:spTree>
    <p:extLst>
      <p:ext uri="{BB962C8B-B14F-4D97-AF65-F5344CB8AC3E}">
        <p14:creationId xmlns:p14="http://schemas.microsoft.com/office/powerpoint/2010/main" val="63111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88A426-C1B1-1109-30CA-806997ADC541}"/>
              </a:ext>
            </a:extLst>
          </p:cNvPr>
          <p:cNvSpPr>
            <a:spLocks noGrp="1"/>
          </p:cNvSpPr>
          <p:nvPr>
            <p:ph type="title"/>
          </p:nvPr>
        </p:nvSpPr>
        <p:spPr>
          <a:xfrm>
            <a:off x="3225063" y="236431"/>
            <a:ext cx="5705430" cy="944217"/>
          </a:xfrm>
        </p:spPr>
        <p:txBody>
          <a:bodyPr>
            <a:normAutofit/>
          </a:bodyPr>
          <a:lstStyle/>
          <a:p>
            <a:pPr algn="ctr"/>
            <a:r>
              <a:rPr lang="en-US" b="1" dirty="0">
                <a:solidFill>
                  <a:schemeClr val="accent2">
                    <a:lumMod val="75000"/>
                  </a:schemeClr>
                </a:solidFill>
                <a:latin typeface="Constantia" panose="02030602050306030303" pitchFamily="18" charset="0"/>
              </a:rPr>
              <a:t>RESULTS</a:t>
            </a:r>
            <a:endParaRPr lang="en-US" dirty="0">
              <a:latin typeface="Constantia" panose="02030602050306030303" pitchFamily="18" charset="0"/>
            </a:endParaRPr>
          </a:p>
        </p:txBody>
      </p:sp>
      <p:sp>
        <p:nvSpPr>
          <p:cNvPr id="3" name="TextBox 2">
            <a:extLst>
              <a:ext uri="{FF2B5EF4-FFF2-40B4-BE49-F238E27FC236}">
                <a16:creationId xmlns:a16="http://schemas.microsoft.com/office/drawing/2014/main" id="{26606B5B-D630-DF0E-ECCC-951A79D2219C}"/>
              </a:ext>
            </a:extLst>
          </p:cNvPr>
          <p:cNvSpPr txBox="1"/>
          <p:nvPr/>
        </p:nvSpPr>
        <p:spPr>
          <a:xfrm>
            <a:off x="109331" y="989258"/>
            <a:ext cx="11936895" cy="5632311"/>
          </a:xfrm>
          <a:prstGeom prst="rect">
            <a:avLst/>
          </a:prstGeom>
          <a:noFill/>
        </p:spPr>
        <p:txBody>
          <a:bodyPr wrap="square">
            <a:spAutoFit/>
          </a:bodyPr>
          <a:lstStyle/>
          <a:p>
            <a:pPr marL="285750" indent="-285750" algn="just">
              <a:buFont typeface="Arial" panose="020B0604020202020204" pitchFamily="34" charset="0"/>
              <a:buChar char="•"/>
            </a:pPr>
            <a:r>
              <a:rPr lang="en-US" sz="2400" b="1" dirty="0">
                <a:solidFill>
                  <a:srgbClr val="002060"/>
                </a:solidFill>
                <a:latin typeface="Times New Roman" panose="02020603050405020304" pitchFamily="18" charset="0"/>
                <a:cs typeface="Times New Roman" panose="02020603050405020304" pitchFamily="18" charset="0"/>
              </a:rPr>
              <a:t>Datasets – </a:t>
            </a:r>
          </a:p>
          <a:p>
            <a:pPr marL="1200150" lvl="2"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MNIST</a:t>
            </a:r>
          </a:p>
          <a:p>
            <a:pPr marL="1200150" lvl="2"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Fashion MNIST</a:t>
            </a:r>
          </a:p>
          <a:p>
            <a:pPr marL="1200150" lvl="2"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CIFAR 10</a:t>
            </a:r>
          </a:p>
          <a:p>
            <a:pPr marL="1200150" lvl="2"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MVTecAD</a:t>
            </a:r>
            <a:endParaRPr lang="en-US" sz="24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Retinal OCT Images (optical coherence tomography)</a:t>
            </a:r>
          </a:p>
          <a:p>
            <a:pPr marL="1200150" lvl="2" indent="-285750" algn="just">
              <a:buFont typeface="Arial" panose="020B0604020202020204" pitchFamily="34" charset="0"/>
              <a:buChar char="•"/>
            </a:pPr>
            <a:r>
              <a:rPr lang="en-US" sz="2400" b="1" dirty="0">
                <a:solidFill>
                  <a:schemeClr val="accent6">
                    <a:lumMod val="50000"/>
                  </a:schemeClr>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HeadCT</a:t>
            </a:r>
            <a:endParaRPr lang="en-US" sz="24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BrainMRI</a:t>
            </a:r>
            <a:r>
              <a:rPr lang="en-US" sz="2400" dirty="0">
                <a:latin typeface="Times New Roman" panose="02020603050405020304" pitchFamily="18" charset="0"/>
                <a:cs typeface="Times New Roman" panose="02020603050405020304" pitchFamily="18" charset="0"/>
              </a:rPr>
              <a:t> for brain tumor detection</a:t>
            </a:r>
          </a:p>
          <a:p>
            <a:pPr lvl="2" algn="just"/>
            <a:endParaRPr lang="en-US" sz="24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dirty="0">
                <a:solidFill>
                  <a:srgbClr val="002060"/>
                </a:solidFill>
                <a:latin typeface="Times New Roman" panose="02020603050405020304" pitchFamily="18" charset="0"/>
                <a:cs typeface="Times New Roman" panose="02020603050405020304" pitchFamily="18" charset="0"/>
              </a:rPr>
              <a:t>Evaluation Protocol</a:t>
            </a:r>
            <a:r>
              <a:rPr lang="en-US" sz="2400" dirty="0">
                <a:latin typeface="Times New Roman" panose="02020603050405020304" pitchFamily="18" charset="0"/>
                <a:cs typeface="Times New Roman" panose="02020603050405020304" pitchFamily="18" charset="0"/>
              </a:rPr>
              <a:t> –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Medical datasets: 10 random normal images + all anomalous ones for test, the rest normal ones for training. </a:t>
            </a:r>
          </a:p>
          <a:p>
            <a:pPr marL="742950" lvl="1"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MVTecAD</a:t>
            </a:r>
            <a:r>
              <a:rPr lang="en-US" sz="2400" dirty="0">
                <a:latin typeface="Times New Roman" panose="02020603050405020304" pitchFamily="18" charset="0"/>
                <a:cs typeface="Times New Roman" panose="02020603050405020304" pitchFamily="18" charset="0"/>
              </a:rPr>
              <a:t> &amp; Retinal-OCT: datasets train and test sets are used. </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Others: one class as normal and others as anomaly, at testing: the whole test set is used</a:t>
            </a:r>
          </a:p>
          <a:p>
            <a:pPr marL="1200150" lvl="2"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2" name="Right Brace 1">
            <a:extLst>
              <a:ext uri="{FF2B5EF4-FFF2-40B4-BE49-F238E27FC236}">
                <a16:creationId xmlns:a16="http://schemas.microsoft.com/office/drawing/2014/main" id="{56F1895D-6324-AA49-726A-E9D7F963D2A7}"/>
              </a:ext>
            </a:extLst>
          </p:cNvPr>
          <p:cNvSpPr/>
          <p:nvPr/>
        </p:nvSpPr>
        <p:spPr>
          <a:xfrm>
            <a:off x="8010939" y="2822376"/>
            <a:ext cx="268357" cy="993913"/>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39750FF-2177-E3A1-4E89-51C01A6E16BB}"/>
              </a:ext>
            </a:extLst>
          </p:cNvPr>
          <p:cNvSpPr txBox="1"/>
          <p:nvPr/>
        </p:nvSpPr>
        <p:spPr>
          <a:xfrm>
            <a:off x="8398565" y="3134666"/>
            <a:ext cx="2497207"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Medical Datasets</a:t>
            </a:r>
          </a:p>
        </p:txBody>
      </p:sp>
    </p:spTree>
    <p:extLst>
      <p:ext uri="{BB962C8B-B14F-4D97-AF65-F5344CB8AC3E}">
        <p14:creationId xmlns:p14="http://schemas.microsoft.com/office/powerpoint/2010/main" val="56315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78B303D1-E2AA-F21A-5BB1-442A1E2ADB26}"/>
              </a:ext>
            </a:extLst>
          </p:cNvPr>
          <p:cNvPicPr>
            <a:picLocks noChangeAspect="1"/>
          </p:cNvPicPr>
          <p:nvPr/>
        </p:nvPicPr>
        <p:blipFill rotWithShape="1">
          <a:blip r:embed="rId3">
            <a:extLst>
              <a:ext uri="{28A0092B-C50C-407E-A947-70E740481C1C}">
                <a14:useLocalDpi xmlns:a14="http://schemas.microsoft.com/office/drawing/2010/main" val="0"/>
              </a:ext>
            </a:extLst>
          </a:blip>
          <a:srcRect l="7418" t="19407" r="13505" b="4795"/>
          <a:stretch/>
        </p:blipFill>
        <p:spPr>
          <a:xfrm>
            <a:off x="546651" y="536713"/>
            <a:ext cx="10938030" cy="5615608"/>
          </a:xfrm>
          <a:prstGeom prst="rect">
            <a:avLst/>
          </a:prstGeom>
        </p:spPr>
      </p:pic>
    </p:spTree>
    <p:extLst>
      <p:ext uri="{BB962C8B-B14F-4D97-AF65-F5344CB8AC3E}">
        <p14:creationId xmlns:p14="http://schemas.microsoft.com/office/powerpoint/2010/main" val="131496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10560C11-831C-C7C5-10E9-1549E01C67A5}"/>
              </a:ext>
            </a:extLst>
          </p:cNvPr>
          <p:cNvPicPr>
            <a:picLocks noChangeAspect="1"/>
          </p:cNvPicPr>
          <p:nvPr/>
        </p:nvPicPr>
        <p:blipFill rotWithShape="1">
          <a:blip r:embed="rId3">
            <a:extLst>
              <a:ext uri="{28A0092B-C50C-407E-A947-70E740481C1C}">
                <a14:useLocalDpi xmlns:a14="http://schemas.microsoft.com/office/drawing/2010/main" val="0"/>
              </a:ext>
            </a:extLst>
          </a:blip>
          <a:srcRect l="12636" t="29855" r="16196" b="8406"/>
          <a:stretch/>
        </p:blipFill>
        <p:spPr>
          <a:xfrm>
            <a:off x="128112" y="347869"/>
            <a:ext cx="11935775" cy="6311348"/>
          </a:xfrm>
          <a:prstGeom prst="rect">
            <a:avLst/>
          </a:prstGeom>
        </p:spPr>
      </p:pic>
    </p:spTree>
    <p:extLst>
      <p:ext uri="{BB962C8B-B14F-4D97-AF65-F5344CB8AC3E}">
        <p14:creationId xmlns:p14="http://schemas.microsoft.com/office/powerpoint/2010/main" val="119863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2904</TotalTime>
  <Words>1204</Words>
  <Application>Microsoft Office PowerPoint</Application>
  <PresentationFormat>Widescreen</PresentationFormat>
  <Paragraphs>109</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Constantia</vt:lpstr>
      <vt:lpstr>Times New Roman</vt:lpstr>
      <vt:lpstr>Office Theme</vt:lpstr>
      <vt:lpstr>Multiresolution Knowledge Distillation for Anomaly Detection</vt:lpstr>
      <vt:lpstr>INTRODUCTION</vt:lpstr>
      <vt:lpstr>APPROACH OF THE PAPER</vt:lpstr>
      <vt:lpstr>PowerPoint Presentation</vt:lpstr>
      <vt:lpstr>PowerPoint Presentation</vt:lpstr>
      <vt:lpstr>PowerPoint Presentation</vt:lpstr>
      <vt:lpstr>RESULTS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scBasset: Sequence-based Modeling Of Single Cell ATAC-seq Using Convolutional Neural Networks</dc:title>
  <dc:creator>PADMA REDDY, MONALIKA</dc:creator>
  <cp:lastModifiedBy>PADMA REDDY, MONALIKA</cp:lastModifiedBy>
  <cp:revision>22</cp:revision>
  <dcterms:created xsi:type="dcterms:W3CDTF">2022-10-11T15:05:44Z</dcterms:created>
  <dcterms:modified xsi:type="dcterms:W3CDTF">2022-11-26T14:28:59Z</dcterms:modified>
</cp:coreProperties>
</file>