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8" r:id="rId3"/>
    <p:sldId id="259" r:id="rId4"/>
    <p:sldId id="257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13A09F-B65D-4CC6-BDE4-819E80465F2E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22EBD1-57CF-48D0-9CF5-B902CC87D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71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JFGKDFGJDK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22EBD1-57CF-48D0-9CF5-B902CC87D6C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299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22EBD1-57CF-48D0-9CF5-B902CC87D6C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1539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22EBD1-57CF-48D0-9CF5-B902CC87D6C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1596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22EBD1-57CF-48D0-9CF5-B902CC87D6C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634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22EBD1-57CF-48D0-9CF5-B902CC87D6C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307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22EBD1-57CF-48D0-9CF5-B902CC87D6C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4117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22EBD1-57CF-48D0-9CF5-B902CC87D6C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3284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22EBD1-57CF-48D0-9CF5-B902CC87D6C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5778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22EBD1-57CF-48D0-9CF5-B902CC87D6C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0913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22EBD1-57CF-48D0-9CF5-B902CC87D6C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6870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22EBD1-57CF-48D0-9CF5-B902CC87D6C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6288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22EBD1-57CF-48D0-9CF5-B902CC87D6C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362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2B5C3-B661-7B3A-03C2-5C12CB6F3E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9F772C-A0A4-3778-7FD3-D8F83CF238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5E2BC-8763-DB84-34ED-8080ADE7E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7756B-5196-4D13-AF2E-6FA4AC0940EA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0D660-5CE1-37D0-0604-B80DBB613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C3F23-DFF7-BF80-E841-1475D378F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C663D-1330-42E7-839F-8935055A0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872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3BFD9-112A-63E6-F72D-9B6630997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B7B45C-D58B-8805-F729-C1F0DCAC92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889E72-34B3-2AD4-4D8D-79506C81D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7756B-5196-4D13-AF2E-6FA4AC0940EA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7B0655-EE6C-B8E7-5FA0-6A8E3F003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29DDF-033F-EB16-6A64-A471A02F2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C663D-1330-42E7-839F-8935055A0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898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68022C-721F-7E92-E9C9-F85F72978D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E10A60-D24A-49F1-FA8C-09F5E49A32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0C44F-D721-6879-0498-4177E03BB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7756B-5196-4D13-AF2E-6FA4AC0940EA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519A5F-C63B-A40A-0D7A-F2D8D6DA3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8D465-9DD8-289D-7E14-D6222834C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C663D-1330-42E7-839F-8935055A0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594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E8A2E-A7F3-A0BA-69E1-4FACE3A78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FEB1D-0707-F6B4-9031-F6B91AD0C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3D5FF-D494-9513-8DC1-015F3C5D9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7756B-5196-4D13-AF2E-6FA4AC0940EA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FDC342-BFB2-F618-32E8-E9FC0A175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660A0-570C-ADB5-399C-222B824DF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C663D-1330-42E7-839F-8935055A0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752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69A30-5233-7E1C-85A7-92A138E62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81948-F509-FC82-3705-BC321F0540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DA8E2E-9D7D-EB7C-5CEC-F61899B4F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7756B-5196-4D13-AF2E-6FA4AC0940EA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4BECFC-771F-5664-C992-FE4F31F6C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85848-E40D-B9E8-CC7B-43C3B0786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C663D-1330-42E7-839F-8935055A0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499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368D3-9798-8C69-B5D5-8EE8D4CB8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9F2A8-812F-030E-5CFC-2CF0003537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AC811-CF8B-D467-022B-BE272883FC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5AB6AF-EF5A-0D92-CCF3-262D5E8DE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7756B-5196-4D13-AF2E-6FA4AC0940EA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1164FA-073D-2091-E6D9-CC254A231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0E4EB5-878D-49F5-EF93-BCEED7538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C663D-1330-42E7-839F-8935055A0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89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94016-5CFB-FBCF-C3FF-C0865ADED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7A251-79E8-C730-4EA2-EF02A64F2D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58F56B-ADA5-4EDE-DA3B-D2FAE5474F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4F9B48-2AB4-1FFA-A179-290EB6EDA8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E44CDC-F87B-CA32-8790-D462355E9C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4952B-CDD4-7051-5A21-7DC42BFAF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7756B-5196-4D13-AF2E-6FA4AC0940EA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77A90D-D306-087A-7A63-C26AEA149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0A0A4D-40F1-C1D6-FB76-34A7929A9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C663D-1330-42E7-839F-8935055A0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676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A7268-1458-F9BB-99EC-CF7D4C391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95D9CC-090B-FE9D-F32A-B2C2072B7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7756B-5196-4D13-AF2E-6FA4AC0940EA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51A13F-9A06-2249-4AA5-B2F00DCA2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6FE8CB-8420-AE10-E65A-00E865EB5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C663D-1330-42E7-839F-8935055A0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184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EE4667-9EBE-2F1C-F5E0-C5E9EA525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7756B-5196-4D13-AF2E-6FA4AC0940EA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D014DF-0C2D-D768-FD3F-94F472C9D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052837-8D60-89AF-65C4-388577C78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C663D-1330-42E7-839F-8935055A0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039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754FA-DC77-6AA7-7862-EDE5C6988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99E85-8EB1-24CA-5148-AFDC7E2B3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C90679-D6F0-01BC-A907-D08E5CCFAE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80349E-6D80-CB78-4287-884A7CBF0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7756B-5196-4D13-AF2E-6FA4AC0940EA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640B96-8653-3F77-ABB6-9E004A7CF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81ACB5-DB78-D7DB-99D9-0DF881D01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C663D-1330-42E7-839F-8935055A0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648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6A778-0E15-C559-CAA1-098A57A93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EBD09A-BFA1-39D8-6BBB-89CBF22648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F415E9-AEC2-1811-8E62-AC4FA3BA6A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696F66-6C60-99D3-B7B9-857E5214D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7756B-5196-4D13-AF2E-6FA4AC0940EA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2F6C3C-EB84-6FA9-EB03-3917401FC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5E969-E778-96E4-643E-32DB2326D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C663D-1330-42E7-839F-8935055A0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80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EC92DC-6AFD-F68D-8B43-8F9EA25D1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6FC3B2-4FC7-4751-C246-3494694495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3E476F-5616-C0AE-967B-B0DD30B76F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7756B-5196-4D13-AF2E-6FA4AC0940EA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870786-F399-95DF-EC8E-8141A1C1CE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3246A-82C7-9780-2BE9-B8BB7D7E63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C663D-1330-42E7-839F-8935055A0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39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tm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tmp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A0776-7FFF-96C3-2FE7-17A8BD6CF0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72995" y="2278470"/>
            <a:ext cx="12364995" cy="1332792"/>
          </a:xfrm>
        </p:spPr>
        <p:txBody>
          <a:bodyPr>
            <a:noAutofit/>
          </a:bodyPr>
          <a:lstStyle/>
          <a:p>
            <a:r>
              <a:rPr lang="en-US" sz="4000" b="1" i="1" dirty="0" err="1">
                <a:solidFill>
                  <a:schemeClr val="accent2">
                    <a:lumMod val="75000"/>
                  </a:schemeClr>
                </a:solidFill>
                <a:latin typeface="Constantia" panose="02030602050306030303" pitchFamily="18" charset="0"/>
              </a:rPr>
              <a:t>scBasset</a:t>
            </a:r>
            <a:r>
              <a:rPr lang="en-US" sz="4000" b="1" i="1" dirty="0">
                <a:solidFill>
                  <a:schemeClr val="accent2">
                    <a:lumMod val="75000"/>
                  </a:schemeClr>
                </a:solidFill>
                <a:latin typeface="Constantia" panose="02030602050306030303" pitchFamily="18" charset="0"/>
              </a:rPr>
              <a:t>: Sequence-based Modeling Of Single Cell</a:t>
            </a:r>
            <a:br>
              <a:rPr lang="en-US" sz="4000" b="1" i="1" dirty="0">
                <a:solidFill>
                  <a:schemeClr val="accent2">
                    <a:lumMod val="75000"/>
                  </a:schemeClr>
                </a:solidFill>
                <a:latin typeface="Constantia" panose="02030602050306030303" pitchFamily="18" charset="0"/>
              </a:rPr>
            </a:br>
            <a:r>
              <a:rPr lang="en-US" sz="4000" b="1" i="1" dirty="0">
                <a:solidFill>
                  <a:schemeClr val="accent2">
                    <a:lumMod val="75000"/>
                  </a:schemeClr>
                </a:solidFill>
                <a:latin typeface="Constantia" panose="02030602050306030303" pitchFamily="18" charset="0"/>
              </a:rPr>
              <a:t>ATAC-seq Using Convolutional Neural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CBF45E-D084-AE71-7B5C-E74FBEFC5A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3800" y="4033151"/>
            <a:ext cx="9795476" cy="1655762"/>
          </a:xfrm>
        </p:spPr>
        <p:txBody>
          <a:bodyPr/>
          <a:lstStyle/>
          <a:p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Deep Learning with Medical Informatics (CS 895)</a:t>
            </a:r>
          </a:p>
          <a:p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3000" b="1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Monalika</a:t>
            </a:r>
            <a:r>
              <a:rPr lang="en-US" sz="30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Padma Reddy</a:t>
            </a:r>
          </a:p>
          <a:p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960EC7D-2190-0BFA-F9B8-8E0C17A7C227}"/>
              </a:ext>
            </a:extLst>
          </p:cNvPr>
          <p:cNvSpPr txBox="1">
            <a:spLocks/>
          </p:cNvSpPr>
          <p:nvPr/>
        </p:nvSpPr>
        <p:spPr>
          <a:xfrm>
            <a:off x="1293547" y="17732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Paper Presentation 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578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ECB5AA70-5E28-9CF6-5FC1-7DFE34E8B2B4}"/>
              </a:ext>
            </a:extLst>
          </p:cNvPr>
          <p:cNvSpPr txBox="1">
            <a:spLocks/>
          </p:cNvSpPr>
          <p:nvPr/>
        </p:nvSpPr>
        <p:spPr>
          <a:xfrm>
            <a:off x="1" y="389466"/>
            <a:ext cx="12191999" cy="6858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8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parameters updated using stochastic gradient descent, Adam optimizer</a:t>
            </a:r>
          </a:p>
          <a:p>
            <a:pPr algn="just"/>
            <a:r>
              <a:rPr lang="en-US" sz="18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search for optimal hyperparameters - batch size, learning rate, beta1, and beta2 for the Adam optimizer. </a:t>
            </a:r>
          </a:p>
          <a:p>
            <a:pPr algn="just"/>
            <a:r>
              <a:rPr lang="en-US" sz="18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model performance - batch size of 128, learning rate of 0.01, beta 1 of 0.95, and beta 2 of 0.9995, bottleneck size – 32</a:t>
            </a:r>
          </a:p>
          <a:p>
            <a:pPr algn="just"/>
            <a:r>
              <a:rPr lang="en-US" sz="18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scBasset</a:t>
            </a:r>
            <a:r>
              <a:rPr lang="en-US" sz="18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Trained to predict individual cell accessibility from the DNA sequence underlying ATAC peaks</a:t>
            </a:r>
          </a:p>
          <a:p>
            <a:pPr lvl="1" algn="just"/>
            <a:r>
              <a:rPr lang="en-US" sz="18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Vector embedding learned to represent the single cells in the process</a:t>
            </a:r>
          </a:p>
          <a:p>
            <a:pPr algn="just"/>
            <a:r>
              <a:rPr lang="en-US" sz="185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the model </a:t>
            </a:r>
            <a:r>
              <a:rPr lang="en-US" sz="18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</a:p>
          <a:p>
            <a:pPr lvl="1" algn="just"/>
            <a:r>
              <a:rPr lang="en-US" sz="18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can be used as denoised accessibility profiles, which improves concordance with RNA measurements.</a:t>
            </a:r>
          </a:p>
          <a:p>
            <a:pPr lvl="1" algn="just"/>
            <a:r>
              <a:rPr lang="en-US" sz="18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Learns to recognize TF motifs and their influence on accessibility</a:t>
            </a:r>
          </a:p>
          <a:p>
            <a:pPr lvl="2" algn="just"/>
            <a:r>
              <a:rPr lang="en-US" sz="18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silico experiment designed to inject motifs into background sequences to query for TF motif activity in single cells.</a:t>
            </a:r>
          </a:p>
          <a:p>
            <a:pPr lvl="1" algn="just"/>
            <a:r>
              <a:rPr lang="en-US" sz="18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applied to predict the influence of mutations</a:t>
            </a:r>
          </a:p>
          <a:p>
            <a:pPr lvl="1" algn="just"/>
            <a:r>
              <a:rPr lang="en-US" sz="18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Achieves better performance at learning cell embeddings and inferring TF activity </a:t>
            </a:r>
          </a:p>
          <a:p>
            <a:pPr lvl="2" algn="just"/>
            <a:r>
              <a:rPr lang="en-US" sz="18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scBasset</a:t>
            </a:r>
            <a:r>
              <a:rPr lang="en-US" sz="18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benefits from a more expressive CNN model </a:t>
            </a:r>
          </a:p>
          <a:p>
            <a:pPr lvl="2" algn="just"/>
            <a:r>
              <a:rPr lang="en-US" sz="18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Learns more sophisticated sequence features, including non-linear relationships.</a:t>
            </a:r>
          </a:p>
          <a:p>
            <a:pPr lvl="1" algn="just"/>
            <a:r>
              <a:rPr lang="en-US" sz="18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Achieves better performance in benchmarking tasks and delivers a more interpretable model </a:t>
            </a:r>
          </a:p>
          <a:p>
            <a:pPr lvl="2" algn="just"/>
            <a:r>
              <a:rPr lang="en-US" sz="18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directly queried for TF activity or identifying regulatory sequences.</a:t>
            </a:r>
          </a:p>
        </p:txBody>
      </p:sp>
    </p:spTree>
    <p:extLst>
      <p:ext uri="{BB962C8B-B14F-4D97-AF65-F5344CB8AC3E}">
        <p14:creationId xmlns:p14="http://schemas.microsoft.com/office/powerpoint/2010/main" val="4271594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C988A426-C1B1-1109-30CA-806997ADC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3132" y="2446867"/>
            <a:ext cx="6129867" cy="1515533"/>
          </a:xfrm>
        </p:spPr>
        <p:txBody>
          <a:bodyPr>
            <a:normAutofit/>
          </a:bodyPr>
          <a:lstStyle/>
          <a:p>
            <a:pPr algn="ctr"/>
            <a:r>
              <a:rPr lang="en-US" sz="9600" b="1" dirty="0">
                <a:solidFill>
                  <a:schemeClr val="accent2">
                    <a:lumMod val="75000"/>
                  </a:schemeClr>
                </a:solidFill>
                <a:latin typeface="Constantia" panose="02030602050306030303" pitchFamily="18" charset="0"/>
              </a:rPr>
              <a:t>RESULTS</a:t>
            </a:r>
            <a:endParaRPr lang="en-US" sz="9600" dirty="0"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153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3FDB84FE-7086-5164-3274-19E1706ADFB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26" t="14125" r="33660" b="6250"/>
          <a:stretch/>
        </p:blipFill>
        <p:spPr>
          <a:xfrm>
            <a:off x="0" y="0"/>
            <a:ext cx="4258732" cy="6858000"/>
          </a:xfr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241B27A-1F0F-BBD7-9F50-AA3E9711E0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58733" y="0"/>
            <a:ext cx="7933267" cy="6858000"/>
          </a:xfrm>
        </p:spPr>
        <p:txBody>
          <a:bodyPr>
            <a:normAutofit/>
          </a:bodyPr>
          <a:lstStyle/>
          <a:p>
            <a:r>
              <a:rPr lang="en-US" sz="2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scBasset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predicts single cell chromatin accessibility on held-out peaks</a:t>
            </a:r>
          </a:p>
          <a:p>
            <a:pPr algn="just"/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scBasset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applied on three public datasets:</a:t>
            </a:r>
          </a:p>
          <a:p>
            <a:pPr lvl="1"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Buenrostro2018 – provides ground truth cell type labels from flow cytometry</a:t>
            </a:r>
          </a:p>
          <a:p>
            <a:pPr lvl="1"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10x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Multiome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RNA+ATAC PBMC dataset, 10x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Multiome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RNA+ATAC mouse brain dataset – to validate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scATAC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methods since they provide independent measurements of gene expression and chromatin accessibility in the same cells</a:t>
            </a: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well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scBasset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predict accessibility across cells for held out peak sequences?</a:t>
            </a:r>
          </a:p>
          <a:p>
            <a:pPr lvl="1"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ensure that the model has learned a meaningful relationship between DNA sequence and accessibility using the sparse noisy labels.</a:t>
            </a: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the area under the receiver operating characteristic curve 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auROC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lvl="1"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across peaks for each cell and averaged across cells (referred to as “per peak”) for held out peaks</a:t>
            </a:r>
          </a:p>
          <a:p>
            <a:pPr lvl="1"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across cells for each peak and averaged across peaks (referred to as “per cell”) to evaluate cell type specificity 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levels of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scBasset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12DF21-DC88-EEFC-A167-81E1576A6D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186034"/>
              </p:ext>
            </p:extLst>
          </p:nvPr>
        </p:nvGraphicFramePr>
        <p:xfrm>
          <a:off x="7530334" y="5074070"/>
          <a:ext cx="4511889" cy="1219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03565">
                  <a:extLst>
                    <a:ext uri="{9D8B030D-6E8A-4147-A177-3AD203B41FA5}">
                      <a16:colId xmlns:a16="http://schemas.microsoft.com/office/drawing/2014/main" val="3215091031"/>
                    </a:ext>
                  </a:extLst>
                </a:gridCol>
                <a:gridCol w="945283">
                  <a:extLst>
                    <a:ext uri="{9D8B030D-6E8A-4147-A177-3AD203B41FA5}">
                      <a16:colId xmlns:a16="http://schemas.microsoft.com/office/drawing/2014/main" val="3587515169"/>
                    </a:ext>
                  </a:extLst>
                </a:gridCol>
                <a:gridCol w="1463041">
                  <a:extLst>
                    <a:ext uri="{9D8B030D-6E8A-4147-A177-3AD203B41FA5}">
                      <a16:colId xmlns:a16="http://schemas.microsoft.com/office/drawing/2014/main" val="3222852326"/>
                    </a:ext>
                  </a:extLst>
                </a:gridCol>
              </a:tblGrid>
              <a:tr h="29087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 Peak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 Cell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9491898"/>
                  </a:ext>
                </a:extLst>
              </a:tr>
              <a:tr h="29087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Buenrostro2018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6540911"/>
                  </a:ext>
                </a:extLst>
              </a:tr>
              <a:tr h="29087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10x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multiome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PBMC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0939907"/>
                  </a:ext>
                </a:extLst>
              </a:tr>
              <a:tr h="29087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10x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multiome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mouse brain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35269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009FF15-AF55-B8A0-33FF-9E9781FAE8AF}"/>
              </a:ext>
            </a:extLst>
          </p:cNvPr>
          <p:cNvSpPr txBox="1"/>
          <p:nvPr/>
        </p:nvSpPr>
        <p:spPr>
          <a:xfrm>
            <a:off x="4647986" y="6334780"/>
            <a:ext cx="75440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10x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multiome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PBMC and mouse brain datasets, peaks with very high read coverage are easier to predict (Fig.S1). </a:t>
            </a:r>
          </a:p>
        </p:txBody>
      </p:sp>
    </p:spTree>
    <p:extLst>
      <p:ext uri="{BB962C8B-B14F-4D97-AF65-F5344CB8AC3E}">
        <p14:creationId xmlns:p14="http://schemas.microsoft.com/office/powerpoint/2010/main" val="1314961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241B27A-1F0F-BBD7-9F50-AA3E9711E0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0" y="0"/>
            <a:ext cx="5415643" cy="6858000"/>
          </a:xfrm>
        </p:spPr>
        <p:txBody>
          <a:bodyPr>
            <a:normAutofit fontScale="92500" lnSpcReduction="10000"/>
          </a:bodyPr>
          <a:lstStyle/>
          <a:p>
            <a:r>
              <a:rPr lang="en-US" sz="2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scBasset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final layer learns cell representations</a:t>
            </a:r>
          </a:p>
          <a:p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h×cell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weight matrix connects bottleneck layer to the predictions be used as a low-dimensional representation of the single cells</a:t>
            </a:r>
          </a:p>
          <a:p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Buenrostro2018 dataset - visualized the cell embeddings in 2D using t-distributed stochastic neighbor embedding.</a:t>
            </a:r>
          </a:p>
          <a:p>
            <a:pPr lvl="1"/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differentiation trajectories in the t-SNE space observed.</a:t>
            </a:r>
          </a:p>
          <a:p>
            <a:r>
              <a:rPr lang="en-US" sz="17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ARI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</a:p>
          <a:p>
            <a:pPr lvl="1"/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Quantified the correctness of cell embeddings by comparing Louvain clustering results with ground-truth cell type labels using the adjusted rank index (ARI)</a:t>
            </a:r>
          </a:p>
          <a:p>
            <a:pPr lvl="1"/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Sensitive to the hyperparameter choice and stochasticity in the Louvain algorithm</a:t>
            </a:r>
          </a:p>
          <a:p>
            <a:r>
              <a:rPr lang="en-US" sz="17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 Score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</a:p>
          <a:p>
            <a:pPr lvl="1"/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Alternative method for evaluating cell embeddings. </a:t>
            </a:r>
          </a:p>
          <a:p>
            <a:pPr lvl="1"/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Computed by building a nearest neighbor graph based on the cell embeddings. </a:t>
            </a:r>
          </a:p>
          <a:p>
            <a:pPr lvl="1"/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 scores across a range of neighborhoods computed</a:t>
            </a:r>
          </a:p>
          <a:p>
            <a:pPr lvl="1"/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scBasset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consistently outperforms by learning cell representations that embed cells of the same type near each other</a:t>
            </a:r>
          </a:p>
          <a:p>
            <a:r>
              <a:rPr lang="en-US" sz="17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Neighbor Score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</a:p>
          <a:p>
            <a:pPr lvl="1"/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Computed by building independent nearest neighbor graphs from the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scRNA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scATAC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Determined percentage of each cell’s neighbors are shared between the two graphs.</a:t>
            </a:r>
          </a:p>
        </p:txBody>
      </p:sp>
      <p:pic>
        <p:nvPicPr>
          <p:cNvPr id="13" name="Picture 12" descr="Text&#10;&#10;Description automatically generated with low confidence">
            <a:extLst>
              <a:ext uri="{FF2B5EF4-FFF2-40B4-BE49-F238E27FC236}">
                <a16:creationId xmlns:a16="http://schemas.microsoft.com/office/drawing/2014/main" id="{BD5F79E0-1566-6E16-466F-7976FA91949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86" t="32381" r="29911" b="7301"/>
          <a:stretch/>
        </p:blipFill>
        <p:spPr>
          <a:xfrm>
            <a:off x="5773784" y="141515"/>
            <a:ext cx="6330526" cy="6695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75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241B27A-1F0F-BBD7-9F50-AA3E9711E0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-1" y="0"/>
            <a:ext cx="6096001" cy="5604933"/>
          </a:xfrm>
        </p:spPr>
        <p:txBody>
          <a:bodyPr>
            <a:noAutofit/>
          </a:bodyPr>
          <a:lstStyle/>
          <a:p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Batch-conditioned </a:t>
            </a:r>
            <a:r>
              <a:rPr lang="en-US" sz="1600" b="1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scBasset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removes batch effects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Buenrostro2018 dataset, HSCs cluster into two populations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Caused by a batch effect due to different donors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Modifications to the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scBasset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architecture - </a:t>
            </a:r>
          </a:p>
          <a:p>
            <a:pPr lvl="1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second parallel dense layer added to the bottleneck layer to predict batch-specific accessibility. </a:t>
            </a:r>
          </a:p>
          <a:p>
            <a:pPr lvl="1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Batch-specific accessibility is multiplied by the batch-by-cell matrix to compute the batch contribution to accessibility in every cell. </a:t>
            </a:r>
          </a:p>
          <a:p>
            <a:pPr lvl="1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vector is added to the previous continuous accessibility logits per cell. L2 regularization can be optionally applied to the cell-embedding path or the batch-specific path </a:t>
            </a:r>
          </a:p>
          <a:p>
            <a:pPr lvl="1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Done to tune the contribution of the batch covariate to the predictions.</a:t>
            </a:r>
          </a:p>
          <a:p>
            <a:pPr lvl="1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of the batch layer and cell-specific layer is added before computing the final sigmoid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Intuitively, the batch-specific variation would be captured in this path, whereas the original h × cell weight matrix will focus on the remainder of biologically relevant variation</a:t>
            </a:r>
          </a:p>
          <a:p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scBasset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cell embedding results before and after batch correction is compared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 mixing of different batches in the t-SNE space after batch correction is observed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 decrease in the cluster evaluation metrics after batch correction is observed.</a:t>
            </a:r>
          </a:p>
          <a:p>
            <a:pPr lvl="1"/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Reason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caused by imbalances in cell type distribution from different donors, which are then learned by the batch layer rather than the cell-specific layer</a:t>
            </a: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10D7B62C-0599-09F4-AB77-9ABFA0A9AD7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42" t="32238" r="46528" b="27180"/>
          <a:stretch/>
        </p:blipFill>
        <p:spPr>
          <a:xfrm>
            <a:off x="5977470" y="0"/>
            <a:ext cx="5841999" cy="3800943"/>
          </a:xfrm>
          <a:prstGeom prst="rect">
            <a:avLst/>
          </a:prstGeom>
        </p:spPr>
      </p:pic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D8C5A280-A34B-0E2F-E2D1-11E2938D5D6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16" t="74375" r="29306" b="12789"/>
          <a:stretch/>
        </p:blipFill>
        <p:spPr>
          <a:xfrm>
            <a:off x="6604002" y="3585045"/>
            <a:ext cx="5215467" cy="83820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9B228A2-9A2B-4132-3799-051BB2F6F2EB}"/>
              </a:ext>
            </a:extLst>
          </p:cNvPr>
          <p:cNvSpPr/>
          <p:nvPr/>
        </p:nvSpPr>
        <p:spPr>
          <a:xfrm>
            <a:off x="10642600" y="4211580"/>
            <a:ext cx="1007533" cy="177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038D34-98F0-9065-02A1-7BC882927F35}"/>
              </a:ext>
            </a:extLst>
          </p:cNvPr>
          <p:cNvSpPr txBox="1"/>
          <p:nvPr/>
        </p:nvSpPr>
        <p:spPr>
          <a:xfrm>
            <a:off x="6701368" y="4588934"/>
            <a:ext cx="483446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batch correction 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HSC batches BM0106 and BM0828 merge into one cluster.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pDC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cells from BM1137 and BM1214 batches previously fell into two distinct sub-clusters are mixed. </a:t>
            </a:r>
          </a:p>
        </p:txBody>
      </p:sp>
    </p:spTree>
    <p:extLst>
      <p:ext uri="{BB962C8B-B14F-4D97-AF65-F5344CB8AC3E}">
        <p14:creationId xmlns:p14="http://schemas.microsoft.com/office/powerpoint/2010/main" val="1814546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241B27A-1F0F-BBD7-9F50-AA3E9711E0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-1" y="0"/>
            <a:ext cx="7526868" cy="6858000"/>
          </a:xfrm>
        </p:spPr>
        <p:txBody>
          <a:bodyPr>
            <a:normAutofit/>
          </a:bodyPr>
          <a:lstStyle/>
          <a:p>
            <a:r>
              <a:rPr lang="en-US" sz="2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scBasset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denoises single cell accessibility profile</a:t>
            </a:r>
          </a:p>
          <a:p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scATAC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sparsity results in the binary accessibility indicator for any given cell and peak to contain ample false negatives. </a:t>
            </a:r>
          </a:p>
          <a:p>
            <a:pPr lvl="1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cannot be studied with true single cell resolution and is usually aggregated across cells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 values to represent the accessibility status at every cell/peak combination</a:t>
            </a:r>
          </a:p>
          <a:p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scBasset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computes numeric values in its sequence-based predictions.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Buenrostro2018 dataset - Sampled 500 peaks and 200 cells, visualized the raw cell-by-peak matrix v/s the denoised matrix.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raw count matrix, cells and peaks clustered by sequencing depth, show no biologically relevant patterns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denoising using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scBasset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lvl="1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Cells of the same cell type share similar accessibility profiles </a:t>
            </a:r>
          </a:p>
          <a:p>
            <a:pPr lvl="1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Hierarchical clustering of cells matched well with ground-truth labels.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 denoising to improve the correlation between gene accessibility estimates and the gene’s measured RNA expression in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multiome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experiments</a:t>
            </a:r>
          </a:p>
          <a:p>
            <a:pPr lvl="1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Computed accessibility scores for each gene - Average predicted accessibility values at all promoter peaks before and after denoising</a:t>
            </a:r>
          </a:p>
          <a:p>
            <a:pPr lvl="1"/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scBasset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denoising improves consistency between gene accessibility and expression, for 10x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multiome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PBMC and mouse brain datasets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Changes in accessibility and expression correlate better with each other than their absolute values</a:t>
            </a:r>
          </a:p>
          <a:p>
            <a:pPr lvl="1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Useful metric for validating accessibility denoising methods</a:t>
            </a:r>
          </a:p>
          <a:p>
            <a:pPr lvl="1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Evaluated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scBasset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SCALE accessibility denoising for consistency between differential expression and differential accessibility</a:t>
            </a:r>
          </a:p>
          <a:p>
            <a:pPr lvl="1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assess denoising quality, correlation between differential expression and differential accessibility before and after denoising is evaluated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0CC13ED3-0993-4D08-C059-538BD1696CB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72" t="29383" r="48264" b="47654"/>
          <a:stretch/>
        </p:blipFill>
        <p:spPr>
          <a:xfrm>
            <a:off x="8003684" y="0"/>
            <a:ext cx="3899550" cy="1955030"/>
          </a:xfrm>
          <a:prstGeom prst="rect">
            <a:avLst/>
          </a:prstGeom>
        </p:spPr>
      </p:pic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DCB1C4AB-7521-1C2A-3553-C39A76DE274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15" t="85549" r="25485" b="1134"/>
          <a:stretch/>
        </p:blipFill>
        <p:spPr>
          <a:xfrm>
            <a:off x="7460025" y="1909159"/>
            <a:ext cx="4731975" cy="87206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1123434-5158-F880-7554-3BE8C4BC3A83}"/>
              </a:ext>
            </a:extLst>
          </p:cNvPr>
          <p:cNvSpPr/>
          <p:nvPr/>
        </p:nvSpPr>
        <p:spPr>
          <a:xfrm>
            <a:off x="10597824" y="2578026"/>
            <a:ext cx="1504796" cy="203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9142196E-E46E-A82D-0175-9A9B3D29B6D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58" t="30988" r="37500" b="47778"/>
          <a:stretch/>
        </p:blipFill>
        <p:spPr>
          <a:xfrm>
            <a:off x="7415526" y="2904067"/>
            <a:ext cx="2537933" cy="242916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89C535B-00B9-E012-7E66-BBD57B7F95AD}"/>
              </a:ext>
            </a:extLst>
          </p:cNvPr>
          <p:cNvSpPr txBox="1"/>
          <p:nvPr/>
        </p:nvSpPr>
        <p:spPr>
          <a:xfrm>
            <a:off x="10106760" y="3122963"/>
            <a:ext cx="1857215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between</a:t>
            </a: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 accessibility score and gene expression for each cell before (x-axis) and</a:t>
            </a: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denoising (y-axis) for the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multiome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PBMC dataset.</a:t>
            </a:r>
          </a:p>
        </p:txBody>
      </p:sp>
    </p:spTree>
    <p:extLst>
      <p:ext uri="{BB962C8B-B14F-4D97-AF65-F5344CB8AC3E}">
        <p14:creationId xmlns:p14="http://schemas.microsoft.com/office/powerpoint/2010/main" val="633938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241B27A-1F0F-BBD7-9F50-AA3E9711E0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6118" y="390771"/>
            <a:ext cx="9635069" cy="6858000"/>
          </a:xfrm>
        </p:spPr>
        <p:txBody>
          <a:bodyPr>
            <a:normAutofit/>
          </a:bodyPr>
          <a:lstStyle/>
          <a:p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scBasset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significantly outperforms SCALE when evaluated by differential accessibility/expression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Performs better in denoising differential accessibility, which emphasizes cell identity</a:t>
            </a:r>
          </a:p>
          <a:p>
            <a:pPr lvl="1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scATAC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denoising would improve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scRNA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scATAC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integration performance.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evaluate integration performance, 10x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multiome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scRNA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scATAC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profiles are treated to have originated from two independent experiments.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10x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multiome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PBMC dataset- </a:t>
            </a:r>
          </a:p>
          <a:p>
            <a:pPr lvl="2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scRNA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profiles are integrated with the denoised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scATAC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profiles, the cells achieve better mixing compared to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scRNA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integrated  with raw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scATAC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profiles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7FA9D75B-12AC-49B6-FEC3-610CC958EB8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541" t="30740" r="28807" b="43827"/>
          <a:stretch/>
        </p:blipFill>
        <p:spPr>
          <a:xfrm>
            <a:off x="256118" y="995997"/>
            <a:ext cx="2719918" cy="3377879"/>
          </a:xfrm>
          <a:prstGeom prst="rect">
            <a:avLst/>
          </a:prstGeom>
        </p:spPr>
      </p:pic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6982F66A-44C9-5769-670A-2C82909CD1A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04" t="55928" r="45417" b="20988"/>
          <a:stretch/>
        </p:blipFill>
        <p:spPr>
          <a:xfrm>
            <a:off x="6500286" y="1024258"/>
            <a:ext cx="5199591" cy="248412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801AE47-744C-7462-2BE1-6E116DF535B3}"/>
              </a:ext>
            </a:extLst>
          </p:cNvPr>
          <p:cNvSpPr txBox="1"/>
          <p:nvPr/>
        </p:nvSpPr>
        <p:spPr>
          <a:xfrm>
            <a:off x="3075516" y="995997"/>
            <a:ext cx="26162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of denoising performance on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multiome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PBMC dataset between raw data,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scBasset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SCALE, and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scBasset+SCALE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combine, evaluated by consistency in differential expression log2FC and differential accessibility log2FC.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5EC3F6-682E-03D3-A64F-A3A9C4D2106A}"/>
              </a:ext>
            </a:extLst>
          </p:cNvPr>
          <p:cNvSpPr txBox="1"/>
          <p:nvPr/>
        </p:nvSpPr>
        <p:spPr>
          <a:xfrm>
            <a:off x="9796465" y="3508382"/>
            <a:ext cx="213941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10x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multiome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PBMC RNA (blue) and denoised ATAC (red) profile embeddings after integration.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9F34B9-955E-5549-3EA1-05146DF7821A}"/>
              </a:ext>
            </a:extLst>
          </p:cNvPr>
          <p:cNvSpPr txBox="1"/>
          <p:nvPr/>
        </p:nvSpPr>
        <p:spPr>
          <a:xfrm>
            <a:off x="6839481" y="3342718"/>
            <a:ext cx="22606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10x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multiome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PBMC RNA (blue) and raw ATAC (red) profile embeddings after integration</a:t>
            </a:r>
          </a:p>
        </p:txBody>
      </p:sp>
    </p:spTree>
    <p:extLst>
      <p:ext uri="{BB962C8B-B14F-4D97-AF65-F5344CB8AC3E}">
        <p14:creationId xmlns:p14="http://schemas.microsoft.com/office/powerpoint/2010/main" val="3445706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241B27A-1F0F-BBD7-9F50-AA3E9711E0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0" y="12068"/>
            <a:ext cx="6790268" cy="6858000"/>
          </a:xfrm>
        </p:spPr>
        <p:txBody>
          <a:bodyPr>
            <a:normAutofit/>
          </a:bodyPr>
          <a:lstStyle/>
          <a:p>
            <a:r>
              <a:rPr lang="en-US" sz="2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scBasset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infers transcription factor activity at single cell resolution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Transcription factor binding - A major driver of chromatin accessibility</a:t>
            </a:r>
          </a:p>
          <a:p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scBasset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learns to predict accessibility from sequence, the model expected to capture sequence information predictive of TF binding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Synthetic DNA sequences with and without a particular TF motif of interest given to a trained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scBasset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activity of the motif in each cell based on changes in predicted accessibility is evaluated.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compare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scBasset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chromVAR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10x PBMC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multiome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dataset is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analysed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TF expression measured in the RNA can serve as a proxy for its motif’s activity. </a:t>
            </a:r>
          </a:p>
          <a:p>
            <a:pPr lvl="1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Inferred motif activity for all 733 human CIS-BP motifs using both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scBasset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chromVAR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scBasset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TF activities correlate significantly better with expression than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chromVAR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Evaluated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scBasset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chromVAR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activating and repressive TFs separately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positive TF expression-activity correlation, </a:t>
            </a:r>
          </a:p>
          <a:p>
            <a:pPr lvl="1"/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scBasset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predicted TF activities that have significantly greater correlation with expression than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chromVAR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predicted activity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negative TF expression-activity correlation, </a:t>
            </a:r>
          </a:p>
          <a:p>
            <a:pPr lvl="1"/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scBasset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predcited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TF activities have a significantly lesser correlation (more negative) with expression than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chromVAR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predicted activity</a:t>
            </a:r>
          </a:p>
        </p:txBody>
      </p:sp>
      <p:pic>
        <p:nvPicPr>
          <p:cNvPr id="3" name="Picture 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90DB0F75-4778-15D4-4D16-0AF345A2D58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16" t="23679" r="36111" b="11233"/>
          <a:stretch/>
        </p:blipFill>
        <p:spPr>
          <a:xfrm>
            <a:off x="6942666" y="562661"/>
            <a:ext cx="4682067" cy="5732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522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241B27A-1F0F-BBD7-9F50-AA3E9711E0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0" y="0"/>
            <a:ext cx="6790268" cy="7420661"/>
          </a:xfrm>
        </p:spPr>
        <p:txBody>
          <a:bodyPr>
            <a:normAutofit/>
          </a:bodyPr>
          <a:lstStyle/>
          <a:p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scBasset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TF activities have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cell type specificity and correlate better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TF expression than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chromVAR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90DB0F75-4778-15D4-4D16-0AF345A2D58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16" t="23679" r="36111" b="11233"/>
          <a:stretch/>
        </p:blipFill>
        <p:spPr>
          <a:xfrm>
            <a:off x="38102" y="457200"/>
            <a:ext cx="4682067" cy="5732678"/>
          </a:xfrm>
          <a:prstGeom prst="rect">
            <a:avLst/>
          </a:prstGeom>
        </p:spPr>
      </p:pic>
      <p:pic>
        <p:nvPicPr>
          <p:cNvPr id="4" name="Picture 3" descr="A picture containing scatter chart&#10;&#10;Description automatically generated">
            <a:extLst>
              <a:ext uri="{FF2B5EF4-FFF2-40B4-BE49-F238E27FC236}">
                <a16:creationId xmlns:a16="http://schemas.microsoft.com/office/drawing/2014/main" id="{DCC420C3-B258-DF2E-1EE4-9E733120CCF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57" t="21734" r="21666" b="3195"/>
          <a:stretch/>
        </p:blipFill>
        <p:spPr>
          <a:xfrm>
            <a:off x="6790268" y="0"/>
            <a:ext cx="4145069" cy="47244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B8F41ED-9F9A-B671-647F-5ACC13F0345D}"/>
              </a:ext>
            </a:extLst>
          </p:cNvPr>
          <p:cNvSpPr txBox="1"/>
          <p:nvPr/>
        </p:nvSpPr>
        <p:spPr>
          <a:xfrm>
            <a:off x="4720169" y="4825643"/>
            <a:ext cx="62484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scBasset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predicts B cell specific activity of PAX5, which correlates with PAX5 expression (r=0.32), while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chromVAR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PAX5 activity did not have any cell type specificity or significant PAX5 expression correlation (r=0.09).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scBasset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-predicted activity of the T cell differentiation regulator TCF7 highly correlates with expression (r=0.89), while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chromVAR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TCF7 activity has lesser specificity and expression correlation (r=0.35). NK cells have greater expression of RUNX3 and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scBasset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captures this elevated activity in NK cells (r=0.66) more effectively than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chromVAR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(r=0.42). For monocytes, both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scBasset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chromVAR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predicted specific activity of CEBPB, with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scBasset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activity correlating slightly better with expression (0.75 vs. 0.68, Fig.S11). Interestingly, while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scRNAseq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suggests monocyte-specific expression of RXRA,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scBasset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chromVAR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strongly disagree, making opposite predictions for RXRA activity;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scBasset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predicts RXRA as a repressor (r=-0.70) while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chromVAR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suggests an activating role (r=0.56).</a:t>
            </a:r>
          </a:p>
        </p:txBody>
      </p:sp>
    </p:spTree>
    <p:extLst>
      <p:ext uri="{BB962C8B-B14F-4D97-AF65-F5344CB8AC3E}">
        <p14:creationId xmlns:p14="http://schemas.microsoft.com/office/powerpoint/2010/main" val="3130212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CE295-115D-5516-6170-50B964D566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scBasset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makes use of an accurate quantitative model that predicts cell type specific accessibility from the DNA nucleotides.</a:t>
            </a:r>
          </a:p>
          <a:p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scBasset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used to infer TF activity at per-cell per-nucleotide resolution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Examined a known enhancer for the β-globin gene that regulates specific beta-globin expression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Performed in silico saturation mutagenesis (ISM) for this 100 bp sequence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Predicted the change in accessibility in each cell after mutating each position to its 3 alternative nucleotides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Aggregated to a single score for each position by taking the normalized ISM score for each reference nucleotide</a:t>
            </a:r>
          </a:p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Observation – </a:t>
            </a:r>
          </a:p>
          <a:p>
            <a:pPr lvl="1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most influential nucleotides correspond to GATA1 and KLF1 motifs.</a:t>
            </a:r>
          </a:p>
          <a:p>
            <a:pPr lvl="1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are TFs known to bind to this enhancer region and regulate β-globin expression</a:t>
            </a:r>
          </a:p>
          <a:p>
            <a:pPr lvl="1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GATA1 and KLF1 motifs contribute more to the accessibility as the cells differentiate in the erythroid lineage</a:t>
            </a:r>
          </a:p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Inference – </a:t>
            </a:r>
          </a:p>
          <a:p>
            <a:pPr lvl="1"/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scBasset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learns the accessibility regulatory grammar at single cell resolution </a:t>
            </a:r>
          </a:p>
          <a:p>
            <a:pPr lvl="1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to identify the TFs regulating specific enhancers in individual cells and lineages.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AE8F31CB-9271-68C3-FCFD-05EF1F25B3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04" t="35219" r="25419" b="37813"/>
          <a:stretch/>
        </p:blipFill>
        <p:spPr>
          <a:xfrm>
            <a:off x="224367" y="3807097"/>
            <a:ext cx="6121400" cy="291699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203426D-B10E-B97E-2F35-033AD2767559}"/>
              </a:ext>
            </a:extLst>
          </p:cNvPr>
          <p:cNvSpPr txBox="1"/>
          <p:nvPr/>
        </p:nvSpPr>
        <p:spPr>
          <a:xfrm>
            <a:off x="6570134" y="5200533"/>
            <a:ext cx="47921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ISM scores for β-globin enhancer at chr11:5297158-5297258 for cells in HSC, MPP, CMP and MEP cell types. Sequences that match GATA1 and KLF1 motifs are highlighted in red boxes</a:t>
            </a:r>
          </a:p>
        </p:txBody>
      </p:sp>
    </p:spTree>
    <p:extLst>
      <p:ext uri="{BB962C8B-B14F-4D97-AF65-F5344CB8AC3E}">
        <p14:creationId xmlns:p14="http://schemas.microsoft.com/office/powerpoint/2010/main" val="2035953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6A5C7-812E-24CE-C152-4BB23310B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sz="4400" b="1" dirty="0">
                <a:solidFill>
                  <a:schemeClr val="accent2">
                    <a:lumMod val="75000"/>
                  </a:schemeClr>
                </a:solidFill>
                <a:latin typeface="Constantia" panose="02030602050306030303" pitchFamily="18" charset="0"/>
              </a:rPr>
              <a:t>INTRODUCTION</a:t>
            </a:r>
            <a:endParaRPr lang="en-US" dirty="0">
              <a:latin typeface="Constantia" panose="0203060205030603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51A1D-B757-D381-672A-05BF904561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25562"/>
            <a:ext cx="12192000" cy="5532437"/>
          </a:xfrm>
        </p:spPr>
        <p:txBody>
          <a:bodyPr/>
          <a:lstStyle/>
          <a:p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 Cell ATAC-Seq (</a:t>
            </a:r>
            <a:r>
              <a:rPr lang="en-US" sz="3200" b="1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scATAC</a:t>
            </a: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-Seq)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transposase-mediated insertion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sequencing primers into open chromatin regions.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for the identification of genomic regions that are open/accessible at single cell resolution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variations in chromatin accessibility between cell subpopulations within a single sample</a:t>
            </a:r>
          </a:p>
          <a:p>
            <a:pPr lvl="1">
              <a:lnSpc>
                <a:spcPct val="100000"/>
              </a:lnSpc>
            </a:pP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 in the analysis of </a:t>
            </a:r>
            <a:r>
              <a:rPr lang="en-US" sz="2800" b="1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scATAC</a:t>
            </a: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</a:p>
          <a:p>
            <a:pPr lvl="2">
              <a:lnSpc>
                <a:spcPct val="10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dimensionality of accessible peaks </a:t>
            </a:r>
          </a:p>
          <a:p>
            <a:pPr lvl="2">
              <a:lnSpc>
                <a:spcPct val="10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Sparsity of sequencing reads per cell.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6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B85B7-A903-7120-C847-0EE05A102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-240356"/>
            <a:ext cx="10515600" cy="1325563"/>
          </a:xfrm>
        </p:spPr>
        <p:txBody>
          <a:bodyPr/>
          <a:lstStyle/>
          <a:p>
            <a:pPr algn="ctr"/>
            <a:r>
              <a:rPr lang="en-US" sz="4400" b="1" dirty="0">
                <a:solidFill>
                  <a:schemeClr val="accent2">
                    <a:lumMod val="75000"/>
                  </a:schemeClr>
                </a:solidFill>
                <a:latin typeface="Constantia" panose="02030602050306030303" pitchFamily="18" charset="0"/>
              </a:rPr>
              <a:t>EXISTING APPROCHES </a:t>
            </a:r>
            <a:endParaRPr lang="en-US" dirty="0">
              <a:latin typeface="Constantia" panose="0203060205030603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EB10A-1F2C-2995-58E7-24480376FD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-444845" y="898867"/>
            <a:ext cx="7253417" cy="595913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35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Sequence-free</a:t>
            </a:r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600" b="1" i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PCA and LSI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</a:p>
          <a:p>
            <a:pPr lvl="2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 a linear transformation of the peak-by cell matrix to project the cells to a low-dimensional space</a:t>
            </a:r>
          </a:p>
          <a:p>
            <a:pPr lvl="1"/>
            <a:r>
              <a:rPr lang="en-US" sz="2600" b="1" i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SCALE and </a:t>
            </a:r>
            <a:r>
              <a:rPr lang="en-US" sz="2600" b="1" i="1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cisTopic</a:t>
            </a:r>
            <a:r>
              <a:rPr lang="en-US" sz="2600" b="1" i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</a:p>
          <a:p>
            <a:pPr lvl="2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the generative process of the data distribution using variational autoencoder</a:t>
            </a:r>
          </a:p>
          <a:p>
            <a:pPr lvl="1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 biologically meaningful covariance to effectively represent and cluster or classify cells.</a:t>
            </a:r>
          </a:p>
          <a:p>
            <a:pPr lvl="1"/>
            <a:r>
              <a:rPr lang="en-US" sz="2600" b="1" i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Limitations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</a:p>
          <a:p>
            <a:pPr lvl="2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Ignore sequence information</a:t>
            </a:r>
          </a:p>
          <a:p>
            <a:pPr lvl="2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Rely on post-hoc motif matching tools to relate accessibility to transcription factors (TFs)</a:t>
            </a:r>
          </a:p>
          <a:p>
            <a:pPr lvl="3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1DD787-23A5-72F4-8973-96C185F690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36724" y="1094388"/>
            <a:ext cx="5655276" cy="59591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5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Sequence dependent </a:t>
            </a:r>
            <a:r>
              <a:rPr lang="en-US" sz="3500" b="1" dirty="0">
                <a:solidFill>
                  <a:srgbClr val="002060"/>
                </a:solidFill>
              </a:rPr>
              <a:t> 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 peaks by their TF motif or k-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content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Aggregate these features across peaks or other regions of interest to learn cell representations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–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chromVAR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BROCKMAN</a:t>
            </a:r>
          </a:p>
          <a:p>
            <a:r>
              <a:rPr lang="en-US" b="1" i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Limitations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 worse in learning cell representations due to the loss of information – model simplicity relating sequence to accessibility through position weight matrices</a:t>
            </a:r>
          </a:p>
        </p:txBody>
      </p:sp>
    </p:spTree>
    <p:extLst>
      <p:ext uri="{BB962C8B-B14F-4D97-AF65-F5344CB8AC3E}">
        <p14:creationId xmlns:p14="http://schemas.microsoft.com/office/powerpoint/2010/main" val="204607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38186-4AF6-7C60-6A8E-C31EE61B5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sz="4400" b="1" dirty="0">
                <a:solidFill>
                  <a:schemeClr val="accent2">
                    <a:lumMod val="75000"/>
                  </a:schemeClr>
                </a:solidFill>
                <a:latin typeface="Constantia" panose="02030602050306030303" pitchFamily="18" charset="0"/>
              </a:rPr>
              <a:t>APPROACH OF THE PAPER</a:t>
            </a:r>
            <a:endParaRPr lang="en-US" dirty="0">
              <a:latin typeface="Constantia" panose="0203060205030603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278B2-8DCC-6581-A8FF-FB1A77D7D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25563"/>
            <a:ext cx="12192000" cy="5532437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Sequence-dependent model based mainly on deep CNNs is proposed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CNNs are specifically parameterized to take advantage of known spatial structure. To learn the DNA sequence signals of open versus closed chromatin in these cells, a deep CNN is applied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to model ATAC data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CNNs predict the peaks from bulk chromatin profiling assays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Explicit embeddings of the sequences underlying peaks are computed using the convolution layers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Basset architecture is extended to predict the single cell chromatin accessibility from sequences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Outperforms the state-of-the-art methods for cell representation learning, single cell accessibility denoising and so on</a:t>
            </a:r>
          </a:p>
        </p:txBody>
      </p:sp>
    </p:spTree>
    <p:extLst>
      <p:ext uri="{BB962C8B-B14F-4D97-AF65-F5344CB8AC3E}">
        <p14:creationId xmlns:p14="http://schemas.microsoft.com/office/powerpoint/2010/main" val="2617220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38186-4AF6-7C60-6A8E-C31EE61B5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59491"/>
            <a:ext cx="10515600" cy="1325563"/>
          </a:xfrm>
        </p:spPr>
        <p:txBody>
          <a:bodyPr/>
          <a:lstStyle/>
          <a:p>
            <a:pPr algn="ctr"/>
            <a:r>
              <a:rPr lang="en-US" sz="4400" b="1" dirty="0">
                <a:solidFill>
                  <a:schemeClr val="accent2">
                    <a:lumMod val="75000"/>
                  </a:schemeClr>
                </a:solidFill>
                <a:latin typeface="Constantia" panose="02030602050306030303" pitchFamily="18" charset="0"/>
              </a:rPr>
              <a:t>BASSET ARCHITECTURE</a:t>
            </a:r>
            <a:endParaRPr lang="en-US" dirty="0">
              <a:latin typeface="Constantia" panose="02030602050306030303" pitchFamily="18" charset="0"/>
            </a:endParaRP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93E2D6E-A1AE-C682-FFA2-DA200996E6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32" t="23549" r="22275" b="5287"/>
          <a:stretch/>
        </p:blipFill>
        <p:spPr>
          <a:xfrm>
            <a:off x="86497" y="840260"/>
            <a:ext cx="3608174" cy="6017740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DB79837-CC5C-C2C3-1977-FFE2E1FD40CD}"/>
              </a:ext>
            </a:extLst>
          </p:cNvPr>
          <p:cNvSpPr txBox="1">
            <a:spLocks/>
          </p:cNvSpPr>
          <p:nvPr/>
        </p:nvSpPr>
        <p:spPr>
          <a:xfrm>
            <a:off x="3509318" y="729049"/>
            <a:ext cx="8682681" cy="61289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68AD872-32FD-B747-9689-7412C93E5608}"/>
              </a:ext>
            </a:extLst>
          </p:cNvPr>
          <p:cNvSpPr txBox="1">
            <a:spLocks/>
          </p:cNvSpPr>
          <p:nvPr/>
        </p:nvSpPr>
        <p:spPr>
          <a:xfrm>
            <a:off x="3323968" y="1066072"/>
            <a:ext cx="8868031" cy="60177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For each site include its 600-bp DNA sequence and a binary vector to indicate the presence of a significant peak in each of the 164 cell types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 the sequence to a 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hot code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representation</a:t>
            </a:r>
          </a:p>
          <a:p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Convolution Layers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DNA sequences, the initial convolution layer corresponds to optimizing the weights of a set of position weight matrices 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Position Weight Matrix (PWM) - Commonly used representation of motifs (patterns) in biological sequences.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Row corresponds to one symbol of the alphabet, e.g., amino acids or nucleic acid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 corresponds to one position in the pattern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PWM filters search for the motifs along the sequence and output a matrix with a row for every filter and column for every position in the sequence. </a:t>
            </a:r>
          </a:p>
          <a:p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Rectified Linear Unit (</a:t>
            </a:r>
            <a:r>
              <a:rPr lang="en-US" sz="1800" b="1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nonlinear transformation </a:t>
            </a:r>
          </a:p>
          <a:p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Pooling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dimensions and computation required for training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Achieve invariance to small shifts</a:t>
            </a:r>
          </a:p>
        </p:txBody>
      </p:sp>
    </p:spTree>
    <p:extLst>
      <p:ext uri="{BB962C8B-B14F-4D97-AF65-F5344CB8AC3E}">
        <p14:creationId xmlns:p14="http://schemas.microsoft.com/office/powerpoint/2010/main" val="999412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4CE211DF-E65D-4AA3-9DFF-26813917805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37" t="15814" r="34167" b="3081"/>
          <a:stretch/>
        </p:blipFill>
        <p:spPr>
          <a:xfrm>
            <a:off x="8548532" y="0"/>
            <a:ext cx="3643468" cy="5734216"/>
          </a:xfrm>
          <a:prstGeom prst="rect">
            <a:avLst/>
          </a:prstGeom>
        </p:spPr>
      </p:pic>
      <p:pic>
        <p:nvPicPr>
          <p:cNvPr id="14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9EE03C5-EE98-F515-008B-9B4DC9F792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32" t="23549" r="22275" b="5287"/>
          <a:stretch/>
        </p:blipFill>
        <p:spPr>
          <a:xfrm>
            <a:off x="0" y="133541"/>
            <a:ext cx="3608174" cy="6017740"/>
          </a:xfr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19383B1-E3F0-BD0B-B79E-A8B85B2A6F86}"/>
              </a:ext>
            </a:extLst>
          </p:cNvPr>
          <p:cNvSpPr txBox="1"/>
          <p:nvPr/>
        </p:nvSpPr>
        <p:spPr>
          <a:xfrm>
            <a:off x="3722126" y="3043420"/>
            <a:ext cx="6150076" cy="49859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Batch Normalization – 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for making the training of Deep Neural Networks (DNN) faster and more stable.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Dropout Layer – 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Nullifies the contribution of some neurons towards the next layer and leaves unmodified all others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Prevents overfitting on the training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fully connected artificial neural network hidden layers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transformation of the matrix into vector (164 elements)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- 164 outputs,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repesenting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predicted probability of accessibility in each cell type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5E51202-9697-5664-398C-17735D624287}"/>
              </a:ext>
            </a:extLst>
          </p:cNvPr>
          <p:cNvSpPr txBox="1"/>
          <p:nvPr/>
        </p:nvSpPr>
        <p:spPr>
          <a:xfrm>
            <a:off x="3608174" y="0"/>
            <a:ext cx="507371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conv_filters</a:t>
            </a:r>
            <a:r>
              <a:rPr lang="en-US" sz="1400" dirty="0"/>
              <a:t>		300                </a:t>
            </a:r>
            <a:r>
              <a:rPr lang="en-US" sz="1400" dirty="0" err="1"/>
              <a:t>weight_norm</a:t>
            </a:r>
            <a:r>
              <a:rPr lang="en-US" sz="1400" dirty="0"/>
              <a:t>	7</a:t>
            </a:r>
          </a:p>
          <a:p>
            <a:r>
              <a:rPr lang="en-US" sz="1400" dirty="0" err="1"/>
              <a:t>conv_filters</a:t>
            </a:r>
            <a:r>
              <a:rPr lang="en-US" sz="1400" dirty="0"/>
              <a:t>		200                Momentum		0.98</a:t>
            </a:r>
          </a:p>
          <a:p>
            <a:r>
              <a:rPr lang="en-US" sz="1400" dirty="0" err="1"/>
              <a:t>conv_filters</a:t>
            </a:r>
            <a:r>
              <a:rPr lang="en-US" sz="1400" dirty="0"/>
              <a:t>		200</a:t>
            </a:r>
          </a:p>
          <a:p>
            <a:r>
              <a:rPr lang="en-US" sz="1400" dirty="0" err="1"/>
              <a:t>conv_filter_sizes</a:t>
            </a:r>
            <a:r>
              <a:rPr lang="en-US" sz="1400" dirty="0"/>
              <a:t> 	19</a:t>
            </a:r>
          </a:p>
          <a:p>
            <a:r>
              <a:rPr lang="en-US" sz="1400" dirty="0" err="1"/>
              <a:t>conv_filter_sizes</a:t>
            </a:r>
            <a:r>
              <a:rPr lang="en-US" sz="1400" dirty="0"/>
              <a:t>	11</a:t>
            </a:r>
          </a:p>
          <a:p>
            <a:r>
              <a:rPr lang="en-US" sz="1400" dirty="0" err="1"/>
              <a:t>conv_filter_sizes</a:t>
            </a:r>
            <a:r>
              <a:rPr lang="en-US" sz="1400" dirty="0"/>
              <a:t>	7</a:t>
            </a:r>
          </a:p>
          <a:p>
            <a:r>
              <a:rPr lang="en-US" sz="1400" dirty="0" err="1"/>
              <a:t>pool_width</a:t>
            </a:r>
            <a:r>
              <a:rPr lang="en-US" sz="1400" dirty="0"/>
              <a:t>		3</a:t>
            </a:r>
          </a:p>
          <a:p>
            <a:r>
              <a:rPr lang="en-US" sz="1400" dirty="0" err="1"/>
              <a:t>pool_width</a:t>
            </a:r>
            <a:r>
              <a:rPr lang="en-US" sz="1400" dirty="0"/>
              <a:t>		4</a:t>
            </a:r>
          </a:p>
          <a:p>
            <a:r>
              <a:rPr lang="en-US" sz="1400" dirty="0" err="1"/>
              <a:t>pool_width</a:t>
            </a:r>
            <a:r>
              <a:rPr lang="en-US" sz="1400" dirty="0"/>
              <a:t>		4</a:t>
            </a:r>
          </a:p>
          <a:p>
            <a:r>
              <a:rPr lang="en-US" sz="1400" dirty="0" err="1"/>
              <a:t>hidden_units</a:t>
            </a:r>
            <a:r>
              <a:rPr lang="en-US" sz="1400" dirty="0"/>
              <a:t>	1000</a:t>
            </a:r>
          </a:p>
          <a:p>
            <a:r>
              <a:rPr lang="en-US" sz="1400" dirty="0" err="1"/>
              <a:t>hidden_units</a:t>
            </a:r>
            <a:r>
              <a:rPr lang="en-US" sz="1400" dirty="0"/>
              <a:t>	1000</a:t>
            </a:r>
          </a:p>
          <a:p>
            <a:r>
              <a:rPr lang="en-US" sz="1400" dirty="0" err="1"/>
              <a:t>hidden_dropouts</a:t>
            </a:r>
            <a:r>
              <a:rPr lang="en-US" sz="1400" dirty="0"/>
              <a:t>	0.3</a:t>
            </a:r>
          </a:p>
          <a:p>
            <a:r>
              <a:rPr lang="en-US" sz="1400" dirty="0" err="1"/>
              <a:t>hidden_dropouts</a:t>
            </a:r>
            <a:r>
              <a:rPr lang="en-US" sz="1400" dirty="0"/>
              <a:t>	0.3</a:t>
            </a:r>
          </a:p>
          <a:p>
            <a:r>
              <a:rPr lang="en-US" sz="1400" dirty="0" err="1"/>
              <a:t>learning_rate</a:t>
            </a:r>
            <a:r>
              <a:rPr lang="en-US" sz="1400" dirty="0"/>
              <a:t>	0.002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407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320738B-9395-FC1D-27F6-701736731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8132" y="453205"/>
            <a:ext cx="8895736" cy="46278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1" dirty="0" err="1">
                <a:solidFill>
                  <a:schemeClr val="accent2">
                    <a:lumMod val="75000"/>
                  </a:schemeClr>
                </a:solidFill>
                <a:latin typeface="Constantia" panose="02030602050306030303" pitchFamily="18" charset="0"/>
              </a:rPr>
              <a:t>scBASSET</a:t>
            </a:r>
            <a:r>
              <a:rPr lang="en-US" sz="4400" b="1" dirty="0">
                <a:solidFill>
                  <a:schemeClr val="accent2">
                    <a:lumMod val="75000"/>
                  </a:schemeClr>
                </a:solidFill>
                <a:latin typeface="Constantia" panose="02030602050306030303" pitchFamily="18" charset="0"/>
              </a:rPr>
              <a:t> ARCHITECTURE</a:t>
            </a:r>
            <a:endParaRPr lang="en-US" dirty="0">
              <a:latin typeface="Constantia" panose="02030602050306030303" pitchFamily="18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D4C19E6-4333-E450-973A-373713C34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72355"/>
            <a:ext cx="12192000" cy="5132440"/>
          </a:xfrm>
        </p:spPr>
        <p:txBody>
          <a:bodyPr>
            <a:noAutofit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Predicts binary accessibility vectors for each peak based on its DNA sequence.</a:t>
            </a:r>
          </a:p>
          <a:p>
            <a:r>
              <a:rPr lang="en-US" sz="2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and Preprocessing – </a:t>
            </a:r>
          </a:p>
          <a:p>
            <a:pPr lvl="1"/>
            <a:r>
              <a:rPr lang="en-US" sz="2200" b="1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scATAC</a:t>
            </a:r>
            <a:r>
              <a:rPr lang="en-US" sz="22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-seq preprocessing</a:t>
            </a:r>
          </a:p>
          <a:p>
            <a:pPr lvl="2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count matrix and peak atlas files for the Buenrostro2018 dataset from GEO (Accession GSE96769) </a:t>
            </a:r>
          </a:p>
          <a:p>
            <a:pPr lvl="2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Peaks accessible in less than 1% cells were filtered out. </a:t>
            </a:r>
          </a:p>
          <a:p>
            <a:pPr lvl="2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final dataset contains 126,719 peaks and 2,034 cells.</a:t>
            </a:r>
          </a:p>
          <a:p>
            <a:pPr lvl="2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10x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multiome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datasets from 10x Genomics for mouse brain cells. </a:t>
            </a:r>
          </a:p>
          <a:p>
            <a:pPr lvl="2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Genes expressed in less than 5% cells; peaks accessible in less than 5% cells were filtered out.</a:t>
            </a:r>
          </a:p>
          <a:p>
            <a:pPr lvl="1"/>
            <a:r>
              <a:rPr lang="en-US" sz="2200" b="1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scRNA</a:t>
            </a:r>
            <a:r>
              <a:rPr lang="en-US" sz="22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-seq preprocessing</a:t>
            </a:r>
          </a:p>
          <a:p>
            <a:pPr lvl="2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10x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multiome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dataset, expression data was processed with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scVI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version 0.6.5 with n layers=1, n hidden=768, latent=64 and a dropout rate of 0.2</a:t>
            </a:r>
          </a:p>
          <a:p>
            <a:pPr lvl="2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generate denoised expression profiles,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get_sample_scale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is used to sample from the generative model 10 times and take the average</a:t>
            </a:r>
          </a:p>
          <a:p>
            <a:r>
              <a:rPr lang="en-US" sz="2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- 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1344 bp DNA sequence from each peak’s center and one-hot encodes it as a 1344×4 matrix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226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DB79837-CC5C-C2C3-1977-FFE2E1FD40CD}"/>
              </a:ext>
            </a:extLst>
          </p:cNvPr>
          <p:cNvSpPr txBox="1">
            <a:spLocks/>
          </p:cNvSpPr>
          <p:nvPr/>
        </p:nvSpPr>
        <p:spPr>
          <a:xfrm>
            <a:off x="3509318" y="729049"/>
            <a:ext cx="8682681" cy="61289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68AD872-32FD-B747-9689-7412C93E5608}"/>
              </a:ext>
            </a:extLst>
          </p:cNvPr>
          <p:cNvSpPr txBox="1">
            <a:spLocks/>
          </p:cNvSpPr>
          <p:nvPr/>
        </p:nvSpPr>
        <p:spPr>
          <a:xfrm>
            <a:off x="0" y="3616620"/>
            <a:ext cx="12128090" cy="32298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5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1D convolution layer </a:t>
            </a:r>
            <a:r>
              <a:rPr lang="en-US" sz="18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</a:p>
          <a:p>
            <a:pPr lvl="1"/>
            <a:r>
              <a:rPr lang="en-US" sz="18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288 filters of size 17×4, followed by batch normalization, Gaussian error linear unit (GELU), and max pooling (3x3) layers, </a:t>
            </a:r>
          </a:p>
          <a:p>
            <a:pPr lvl="1"/>
            <a:r>
              <a:rPr lang="en-US" sz="18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matrix </a:t>
            </a:r>
            <a:r>
              <a:rPr lang="en-US" sz="18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- 488×288</a:t>
            </a:r>
          </a:p>
          <a:p>
            <a:r>
              <a:rPr lang="en-US" sz="185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Convolution tower of 6 convolution blocks </a:t>
            </a:r>
            <a:r>
              <a:rPr lang="en-US" sz="18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</a:p>
          <a:p>
            <a:pPr lvl="1"/>
            <a:r>
              <a:rPr lang="en-US" sz="18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convolution layers have increasing numbers of filters (288, 323, 363, 407, 456, 512) and kernel width 5. </a:t>
            </a:r>
          </a:p>
          <a:p>
            <a:pPr lvl="1"/>
            <a:r>
              <a:rPr lang="en-US" sz="18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matrix- </a:t>
            </a:r>
            <a:r>
              <a:rPr lang="en-US" sz="18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14×512.</a:t>
            </a:r>
          </a:p>
          <a:p>
            <a:r>
              <a:rPr lang="en-US" sz="185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1D convolution layer </a:t>
            </a:r>
            <a:r>
              <a:rPr lang="en-US" sz="18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  <a:p>
            <a:pPr lvl="1"/>
            <a:r>
              <a:rPr lang="en-US" sz="18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256 filters with kernel width 1, followed by batch normalization and GELU.</a:t>
            </a:r>
          </a:p>
          <a:p>
            <a:pPr lvl="1"/>
            <a:r>
              <a:rPr lang="en-US" sz="18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matrix -</a:t>
            </a:r>
            <a:r>
              <a:rPr lang="en-US" sz="18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7×256.</a:t>
            </a:r>
            <a:endParaRPr lang="en-US" sz="1850" b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F4AE40C-A8F1-5C33-519F-D01C92F9A5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63" y="0"/>
            <a:ext cx="12064181" cy="3616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416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DB79837-CC5C-C2C3-1977-FFE2E1FD40CD}"/>
              </a:ext>
            </a:extLst>
          </p:cNvPr>
          <p:cNvSpPr txBox="1">
            <a:spLocks/>
          </p:cNvSpPr>
          <p:nvPr/>
        </p:nvSpPr>
        <p:spPr>
          <a:xfrm>
            <a:off x="3509318" y="729049"/>
            <a:ext cx="8682681" cy="61289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68AD872-32FD-B747-9689-7412C93E5608}"/>
              </a:ext>
            </a:extLst>
          </p:cNvPr>
          <p:cNvSpPr txBox="1">
            <a:spLocks/>
          </p:cNvSpPr>
          <p:nvPr/>
        </p:nvSpPr>
        <p:spPr>
          <a:xfrm>
            <a:off x="44505" y="3429000"/>
            <a:ext cx="5974080" cy="31881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Flattened into a 1×1792 vector.</a:t>
            </a:r>
          </a:p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Dense bottleneck layer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 Used to learn low-dimensional representations of the single cells</a:t>
            </a:r>
          </a:p>
          <a:p>
            <a:pPr lvl="1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 units, followed by batch normalization, dropout (rate=0.2), and GELU. </a:t>
            </a:r>
          </a:p>
          <a:p>
            <a:pPr lvl="1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matrix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- 1×32 compact peak representation vector</a:t>
            </a:r>
          </a:p>
          <a:p>
            <a:pPr lvl="1"/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h×cell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weight matrix connects bottleneck layer to the predictions </a:t>
            </a:r>
          </a:p>
          <a:p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dense layer predicting continuous accessibility logits for the peaks in every cell.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sigmoid activation to [0,1] accessibility probability.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total number of trainable parameters in the model is a function of the number of cells in the dataset.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trainable parameters -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4513960+33×n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F4AE40C-A8F1-5C33-519F-D01C92F9A5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1" t="3818"/>
          <a:stretch/>
        </p:blipFill>
        <p:spPr bwMode="auto">
          <a:xfrm>
            <a:off x="0" y="0"/>
            <a:ext cx="11328127" cy="3281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84011DC6-2FA4-27C6-378E-9D03FDC9072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8" t="20827" r="27928" b="11220"/>
          <a:stretch/>
        </p:blipFill>
        <p:spPr>
          <a:xfrm>
            <a:off x="6173416" y="3576027"/>
            <a:ext cx="5154711" cy="3283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327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1476</TotalTime>
  <Words>2843</Words>
  <Application>Microsoft Office PowerPoint</Application>
  <PresentationFormat>Widescreen</PresentationFormat>
  <Paragraphs>281</Paragraphs>
  <Slides>19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Constantia</vt:lpstr>
      <vt:lpstr>Times New Roman</vt:lpstr>
      <vt:lpstr>Office Theme</vt:lpstr>
      <vt:lpstr>scBasset: Sequence-based Modeling Of Single Cell ATAC-seq Using Convolutional Neural Networks</vt:lpstr>
      <vt:lpstr>INTRODUCTION</vt:lpstr>
      <vt:lpstr>EXISTING APPROCHES </vt:lpstr>
      <vt:lpstr>APPROACH OF THE PAPER</vt:lpstr>
      <vt:lpstr>BASSET ARCHITECTURE</vt:lpstr>
      <vt:lpstr>PowerPoint Presentation</vt:lpstr>
      <vt:lpstr>scBASSET ARCHITECTURE</vt:lpstr>
      <vt:lpstr>PowerPoint Presentation</vt:lpstr>
      <vt:lpstr>PowerPoint Presentation</vt:lpstr>
      <vt:lpstr>PowerPoint Presentation</vt:lpstr>
      <vt:lpstr>RESULTS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scBasset: Sequence-based Modeling Of Single Cell ATAC-seq Using Convolutional Neural Networks</dc:title>
  <dc:creator>PADMA REDDY, MONALIKA</dc:creator>
  <cp:lastModifiedBy>PADMA REDDY, MONALIKA</cp:lastModifiedBy>
  <cp:revision>9</cp:revision>
  <dcterms:created xsi:type="dcterms:W3CDTF">2022-10-11T15:05:44Z</dcterms:created>
  <dcterms:modified xsi:type="dcterms:W3CDTF">2022-10-19T15:02:34Z</dcterms:modified>
</cp:coreProperties>
</file>