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faffd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faffd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efaffd8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efaffd8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efaffd8b7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efaffd8b7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efaffd8b7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efaffd8b7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efaffd8b7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efaffd8b7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Analysis</a:t>
            </a:r>
            <a:r>
              <a:rPr lang="en"/>
              <a:t> of Payor Payments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and Visualizations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600"/>
              <a:t>Monalisa Swami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5175" y="108250"/>
            <a:ext cx="85206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Variation in Payments by Payors</a:t>
            </a:r>
            <a:endParaRPr sz="2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566350"/>
            <a:ext cx="8520600" cy="4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66350"/>
            <a:ext cx="8520600" cy="43778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4294967295" type="title"/>
          </p:nvPr>
        </p:nvSpPr>
        <p:spPr>
          <a:xfrm>
            <a:off x="311700" y="200100"/>
            <a:ext cx="85206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Key Insights</a:t>
            </a:r>
            <a:endParaRPr sz="2000"/>
          </a:p>
        </p:txBody>
      </p:sp>
      <p:grpSp>
        <p:nvGrpSpPr>
          <p:cNvPr id="68" name="Google Shape;68;p15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69" name="Google Shape;69;p15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Lowest Payments Tier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2"/>
                  </a:solidFill>
                </a:rPr>
                <a:t>Medbridge Highlands, Medbridge Fairmont and Healthsouth have significantly low payment amounts as compared to the rest.</a:t>
              </a:r>
              <a:endParaRPr sz="17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0" y="1189989"/>
            <a:ext cx="3546900" cy="3647236"/>
            <a:chOff x="0" y="1189989"/>
            <a:chExt cx="3546900" cy="3647236"/>
          </a:xfrm>
        </p:grpSpPr>
        <p:sp>
          <p:nvSpPr>
            <p:cNvPr id="72" name="Google Shape;72;p1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Highest Payment Amounts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474550" y="2057125"/>
              <a:ext cx="2602500" cy="27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</a:rPr>
                <a:t>Mon Health Medical Center</a:t>
              </a:r>
              <a:r>
                <a:rPr lang="en" sz="1700">
                  <a:solidFill>
                    <a:schemeClr val="dk2"/>
                  </a:solidFill>
                </a:rPr>
                <a:t> has very </a:t>
              </a:r>
              <a:r>
                <a:rPr b="1" lang="en" sz="1700">
                  <a:solidFill>
                    <a:schemeClr val="dk2"/>
                  </a:solidFill>
                </a:rPr>
                <a:t>high cumulative total and primary</a:t>
              </a:r>
              <a:r>
                <a:rPr lang="en" sz="1700">
                  <a:solidFill>
                    <a:schemeClr val="dk2"/>
                  </a:solidFill>
                </a:rPr>
                <a:t> insurance payments as compared to the other facilities, at about 2.5M and 2.3M  respectively. It is followed by ESI and HSMV.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2944204" y="1189775"/>
            <a:ext cx="3305700" cy="3647450"/>
            <a:chOff x="2944204" y="1189775"/>
            <a:chExt cx="3305700" cy="3647450"/>
          </a:xfrm>
        </p:grpSpPr>
        <p:sp>
          <p:nvSpPr>
            <p:cNvPr id="75" name="Google Shape;75;p1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Highest Payment Share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3275925" y="2057125"/>
              <a:ext cx="2663700" cy="27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700">
                  <a:solidFill>
                    <a:schemeClr val="dk2"/>
                  </a:solidFill>
                </a:rPr>
                <a:t>Primary insurance payments</a:t>
              </a:r>
              <a:r>
                <a:rPr lang="en" sz="1700">
                  <a:solidFill>
                    <a:schemeClr val="dk2"/>
                  </a:solidFill>
                </a:rPr>
                <a:t> make up the </a:t>
              </a:r>
              <a:r>
                <a:rPr b="1" lang="en" sz="1700">
                  <a:solidFill>
                    <a:schemeClr val="dk2"/>
                  </a:solidFill>
                </a:rPr>
                <a:t>highest share</a:t>
              </a:r>
              <a:r>
                <a:rPr lang="en" sz="1700">
                  <a:solidFill>
                    <a:schemeClr val="dk2"/>
                  </a:solidFill>
                </a:rPr>
                <a:t> of the total payments, at more than 90%, for all facilities, whereas tertiary is consistently the lowest.</a:t>
              </a:r>
              <a:endParaRPr sz="17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650" y="197449"/>
            <a:ext cx="6710699" cy="3423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6"/>
          <p:cNvSpPr/>
          <p:nvPr/>
        </p:nvSpPr>
        <p:spPr>
          <a:xfrm>
            <a:off x="535775" y="3811700"/>
            <a:ext cx="2265600" cy="10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ESI has the highest cumulative charge in 2019, followed by Mon General.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439200" y="3811700"/>
            <a:ext cx="2265600" cy="10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Healthsouth and Medbridge Fairmont have the lowest charges as compared to other facilities.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259625" y="3811700"/>
            <a:ext cx="2265600" cy="104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ESI is the only facility with cumulative balance greater than the total payment.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311700" y="13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Notable </a:t>
            </a:r>
            <a:r>
              <a:rPr lang="en" sz="2000"/>
              <a:t>CPT Insights</a:t>
            </a:r>
            <a:endParaRPr sz="2000"/>
          </a:p>
        </p:txBody>
      </p:sp>
      <p:grpSp>
        <p:nvGrpSpPr>
          <p:cNvPr id="90" name="Google Shape;90;p17"/>
          <p:cNvGrpSpPr/>
          <p:nvPr/>
        </p:nvGrpSpPr>
        <p:grpSpPr>
          <a:xfrm>
            <a:off x="444174" y="880977"/>
            <a:ext cx="7567411" cy="731700"/>
            <a:chOff x="444174" y="880977"/>
            <a:chExt cx="7567411" cy="731700"/>
          </a:xfrm>
        </p:grpSpPr>
        <p:sp>
          <p:nvSpPr>
            <p:cNvPr id="91" name="Google Shape;91;p17"/>
            <p:cNvSpPr txBox="1"/>
            <p:nvPr/>
          </p:nvSpPr>
          <p:spPr>
            <a:xfrm>
              <a:off x="444174" y="93117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80201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Emergency Department Visits</a:t>
              </a:r>
              <a:endParaRPr sz="2000">
                <a:solidFill>
                  <a:srgbClr val="802017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Highest cumulative charges at ESHI at $7.4M and ESI at $16.3M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444180" y="1765338"/>
            <a:ext cx="7205908" cy="731700"/>
            <a:chOff x="444180" y="1765338"/>
            <a:chExt cx="7205908" cy="731700"/>
          </a:xfrm>
        </p:grpSpPr>
        <p:sp>
          <p:nvSpPr>
            <p:cNvPr id="95" name="Google Shape;95;p17"/>
            <p:cNvSpPr txBox="1"/>
            <p:nvPr/>
          </p:nvSpPr>
          <p:spPr>
            <a:xfrm>
              <a:off x="444180" y="1815550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A72A1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Subsequent Hospital Care</a:t>
              </a:r>
              <a:endParaRPr sz="2000">
                <a:solidFill>
                  <a:srgbClr val="A72A1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Highest cumulative charges at Mon General at $5.2M and $790.7k at Healthsouth UHC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444175" y="2646438"/>
            <a:ext cx="6843212" cy="731700"/>
            <a:chOff x="444175" y="2646438"/>
            <a:chExt cx="6843212" cy="731700"/>
          </a:xfrm>
        </p:grpSpPr>
        <p:sp>
          <p:nvSpPr>
            <p:cNvPr id="99" name="Google Shape;99;p17"/>
            <p:cNvSpPr txBox="1"/>
            <p:nvPr/>
          </p:nvSpPr>
          <p:spPr>
            <a:xfrm>
              <a:off x="444175" y="2696625"/>
              <a:ext cx="2271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B02C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Initial Hospital Care</a:t>
              </a:r>
              <a:endParaRPr sz="2000">
                <a:solidFill>
                  <a:srgbClr val="B02C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Highest cumulative charges at PLLC at $1.7M and Medbridge Highlands at $1.2M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311698" y="3527546"/>
            <a:ext cx="6781173" cy="985015"/>
            <a:chOff x="444170" y="3530813"/>
            <a:chExt cx="6481718" cy="731700"/>
          </a:xfrm>
        </p:grpSpPr>
        <p:sp>
          <p:nvSpPr>
            <p:cNvPr id="103" name="Google Shape;103;p17"/>
            <p:cNvSpPr txBox="1"/>
            <p:nvPr/>
          </p:nvSpPr>
          <p:spPr>
            <a:xfrm>
              <a:off x="444170" y="3581000"/>
              <a:ext cx="2270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BE2F2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</a:t>
              </a:r>
              <a:r>
                <a:rPr lang="en" sz="2000">
                  <a:solidFill>
                    <a:srgbClr val="BE2F2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Constant charges</a:t>
              </a:r>
              <a:endParaRPr sz="2000">
                <a:solidFill>
                  <a:srgbClr val="BE2F2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Majority of the CPT codes display a flat, constant curve with respect to the charges and other payment amounts such as adjustments and balances.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title"/>
          </p:nvPr>
        </p:nvSpPr>
        <p:spPr>
          <a:xfrm>
            <a:off x="235150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Miscellaneous Overall Insights - Year 2019</a:t>
            </a:r>
            <a:endParaRPr sz="20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25" y="742175"/>
            <a:ext cx="2442900" cy="681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8"/>
          <p:cNvSpPr/>
          <p:nvPr/>
        </p:nvSpPr>
        <p:spPr>
          <a:xfrm>
            <a:off x="459250" y="1622650"/>
            <a:ext cx="2082000" cy="8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 with the maximum service entries: </a:t>
            </a:r>
            <a:r>
              <a:rPr b="1" lang="en">
                <a:solidFill>
                  <a:srgbClr val="0000FF"/>
                </a:solidFill>
              </a:rPr>
              <a:t>Bharti, MD S with 26,094 records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150" y="742175"/>
            <a:ext cx="5740501" cy="41020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8"/>
          <p:cNvSpPr/>
          <p:nvPr/>
        </p:nvSpPr>
        <p:spPr>
          <a:xfrm>
            <a:off x="459250" y="2694350"/>
            <a:ext cx="2556300" cy="8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CPT code with highest entries: </a:t>
            </a:r>
            <a:r>
              <a:rPr b="1" lang="en">
                <a:solidFill>
                  <a:srgbClr val="0000FF"/>
                </a:solidFill>
              </a:rPr>
              <a:t>CPT 99233 (Subsequent Hospital Care) </a:t>
            </a:r>
            <a:r>
              <a:rPr lang="en"/>
              <a:t>with 16,247 records.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459250" y="3692025"/>
            <a:ext cx="2082000" cy="8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cumulative payment recorded for </a:t>
            </a:r>
            <a:r>
              <a:rPr b="1" lang="en">
                <a:solidFill>
                  <a:srgbClr val="0000FF"/>
                </a:solidFill>
              </a:rPr>
              <a:t>other chest pain: $327,797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