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A57"/>
    <a:srgbClr val="137FC0"/>
    <a:srgbClr val="C55A11"/>
    <a:srgbClr val="75E2FF"/>
    <a:srgbClr val="FF6600"/>
    <a:srgbClr val="9A6B34"/>
    <a:srgbClr val="00808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8AF28-CE6E-4C15-8B1C-5D7D9C03D3AD}" type="datetimeFigureOut">
              <a:rPr lang="pt-BR" smtClean="0"/>
              <a:t>30/06/2024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A2A4-765D-48BA-9213-3993C226D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0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A2A4-765D-48BA-9213-3993C226D37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52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A2A4-765D-48BA-9213-3993C226D37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3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446FE-6263-EDD0-7B5A-76AB6EEC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74DF45-B4AB-95CE-8866-F457E687F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19BC75-B8B8-8E58-FAEE-2901E74A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02D29-FCD1-0277-FC37-408DEE3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9D871-092F-BE2F-C428-EEA27960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3CCA-62C5-7653-AC76-6A1C5D47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A45888-AFB2-2345-EB63-5D514433B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C1367-6C9B-8F66-4AAC-5221BC96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A635B-BB08-B61D-8D2A-4D0CF941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C7C24-8C2D-CFF8-AA63-BAF5C95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8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0B0BF1-E0FA-28E1-6D2E-5EE9BC044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841C63-1E29-2674-200B-4C1F28A52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3FD352-3BD5-575A-E2D9-B68A9E4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FBCE6-B511-B5F6-EFF0-69FA4DB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8ED93-E62F-738F-1355-9833B189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4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907B-5D57-32F4-10B1-6C29597C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39BCA-F0F7-8D9E-920C-E5F65A11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863C7-AD3E-8F12-20E0-78253AA0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821F8-19BA-A994-A1CD-4EF5D867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67ADB0-175E-DB8B-AC49-915998CA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5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1132A-86AF-714B-468A-3D87868A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54D152-2D08-85AE-39AE-226B723B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C8C59-1591-54E0-1D4F-9BD917E0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AF0C6-E5E7-0A4F-DA48-196B49EB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55FBC-A5A7-583D-5E5D-F82E7ED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2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7DBDD-083B-93E1-2C7C-6F647BD0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C05CF-C6FF-CA7F-086C-57DE7B341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D82CAC-4AD5-424A-BBB2-D0E69451B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A7C760-3D83-ABCB-3F99-746E34E0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4BD501-28FE-A900-80F4-26D1AD8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81C8A-3C9D-BCF2-AEEF-F907FA17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4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8A5D-F9C8-DC70-37D8-57FE38D3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A5032-7267-80BD-64CB-904251DD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9F7778-4892-3FA7-568B-F4A4B718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B98D8F-65BB-429A-9F4E-ADEDD52D4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D4474-C483-CE99-ABB0-CDA98A62C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3D3745-74E6-5215-ECDB-CD11C632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3B455A-663F-C400-EFBA-C58943BD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8E0DA-C332-162A-17BD-EBF149BC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82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0963-6F06-39EF-919C-05016D38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E202B6-80C1-86AF-4DFD-3A7C33A7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7CFF4D-A7B5-343A-D3FD-BAFD3AE1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F65EA4-2251-6B96-F91B-BB8C502E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9F5654-B90F-D67D-2B2B-9D5074F4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BCE431-F7CF-FCEC-FAB7-D8DAE2E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D0AEFE-F9C3-5389-4D26-AC519461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2AF0C-2153-F017-7A1B-35357CC2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ACAF1-38A2-08D3-4379-F584F20DF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CDD321-0652-9CF6-91B6-051FAD23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861BA4-A30E-276C-6CAD-15A0BC8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93D0E-A0A2-8243-E400-6173702A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CE0C01-CD94-E1F0-4C5F-A06A53BE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8B555-0902-F682-0F43-763033D6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C81AFD-7371-2C19-4957-6319F0C50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9A24E2-BCBC-5EA5-A1E2-66E26E205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4ADD0-468C-E9B7-8A91-9A03F44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BC5268-2AC7-F121-D9C6-AA57D780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F2E30-CCBC-69A1-D7DF-317E037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9E99A9-5CB7-C10E-50BC-DF55C8DF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42F10C-FB6B-D1C3-0383-CC689C0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92F92-D0E4-1F5E-4F11-3289C092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79EB-5713-4059-838D-E60D6639C139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52C68-A774-72E0-085B-0673B802F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CAD34-F4E5-AB8E-8027-828D0928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AE29-92A6-42E9-863F-2EFEE41E4E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66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enética - ícones de educação grátis">
            <a:extLst>
              <a:ext uri="{FF2B5EF4-FFF2-40B4-BE49-F238E27FC236}">
                <a16:creationId xmlns:a16="http://schemas.microsoft.com/office/drawing/2014/main" id="{61D66F41-A51F-221A-BA52-1C847285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767" y="-581026"/>
            <a:ext cx="8272465" cy="827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67630-A058-FD68-2337-00F1199E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F1376B-8D39-DD11-2ED0-17C152E87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3"/>
          <a:stretch/>
        </p:blipFill>
        <p:spPr>
          <a:xfrm>
            <a:off x="1" y="0"/>
            <a:ext cx="6398844" cy="32718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34A05-F226-2B5B-996E-034EA751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4" y="20611"/>
            <a:ext cx="5305425" cy="3340153"/>
          </a:xfrm>
          <a:prstGeom prst="rect">
            <a:avLst/>
          </a:prstGeom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1ED8F46E-59FD-E6D7-6194-12DBFB71806B}"/>
              </a:ext>
            </a:extLst>
          </p:cNvPr>
          <p:cNvSpPr/>
          <p:nvPr/>
        </p:nvSpPr>
        <p:spPr>
          <a:xfrm>
            <a:off x="6398845" y="1426541"/>
            <a:ext cx="478205" cy="26414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D27186C-0625-9633-8EE3-D5425C23B537}"/>
              </a:ext>
            </a:extLst>
          </p:cNvPr>
          <p:cNvCxnSpPr>
            <a:cxnSpLocks/>
          </p:cNvCxnSpPr>
          <p:nvPr/>
        </p:nvCxnSpPr>
        <p:spPr>
          <a:xfrm>
            <a:off x="2343150" y="7937"/>
            <a:ext cx="300038" cy="423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9DC15D72-FD42-38B3-2336-C387B5B9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3472"/>
            <a:ext cx="6512313" cy="80014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1978454-369C-4326-21DB-5C85414C6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4" y="3609122"/>
            <a:ext cx="5476876" cy="727697"/>
          </a:xfrm>
          <a:prstGeom prst="rect">
            <a:avLst/>
          </a:prstGeom>
        </p:spPr>
      </p:pic>
      <p:sp>
        <p:nvSpPr>
          <p:cNvPr id="17" name="Seta: para a Direita Listrada 16">
            <a:extLst>
              <a:ext uri="{FF2B5EF4-FFF2-40B4-BE49-F238E27FC236}">
                <a16:creationId xmlns:a16="http://schemas.microsoft.com/office/drawing/2014/main" id="{6B81AD51-23CF-E1F2-9CEF-5BDBEAF38AEA}"/>
              </a:ext>
            </a:extLst>
          </p:cNvPr>
          <p:cNvSpPr/>
          <p:nvPr/>
        </p:nvSpPr>
        <p:spPr>
          <a:xfrm>
            <a:off x="6441706" y="3822249"/>
            <a:ext cx="288535" cy="20589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0D4CD4-B064-31AB-A76C-B3A2E1865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6" y="0"/>
            <a:ext cx="4547595" cy="338968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61AE6C-8C43-2E68-F665-E97E0E8F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14" y="0"/>
            <a:ext cx="4506299" cy="3413863"/>
          </a:xfrm>
          <a:prstGeom prst="rect">
            <a:avLst/>
          </a:prstGeom>
        </p:spPr>
      </p:pic>
      <p:sp>
        <p:nvSpPr>
          <p:cNvPr id="8" name="Seta: para a Direita Listrada 7">
            <a:extLst>
              <a:ext uri="{FF2B5EF4-FFF2-40B4-BE49-F238E27FC236}">
                <a16:creationId xmlns:a16="http://schemas.microsoft.com/office/drawing/2014/main" id="{F3EC1252-3E88-F377-654D-A512B7E2B91F}"/>
              </a:ext>
            </a:extLst>
          </p:cNvPr>
          <p:cNvSpPr/>
          <p:nvPr/>
        </p:nvSpPr>
        <p:spPr>
          <a:xfrm>
            <a:off x="4678015" y="1522039"/>
            <a:ext cx="478205" cy="26414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CE8B90-1F36-9848-15A2-0A93A0E95FCD}"/>
              </a:ext>
            </a:extLst>
          </p:cNvPr>
          <p:cNvSpPr/>
          <p:nvPr/>
        </p:nvSpPr>
        <p:spPr>
          <a:xfrm>
            <a:off x="8186737" y="471488"/>
            <a:ext cx="685800" cy="1600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59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247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-9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5A1125-93FC-1BA1-E523-0866BC785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"/>
          <a:stretch/>
        </p:blipFill>
        <p:spPr>
          <a:xfrm>
            <a:off x="5202757" y="3486898"/>
            <a:ext cx="4506299" cy="3371102"/>
          </a:xfrm>
          <a:prstGeom prst="rect">
            <a:avLst/>
          </a:prstGeom>
        </p:spPr>
      </p:pic>
      <p:sp>
        <p:nvSpPr>
          <p:cNvPr id="12" name="Seta: Curva para a Esquerda 11">
            <a:extLst>
              <a:ext uri="{FF2B5EF4-FFF2-40B4-BE49-F238E27FC236}">
                <a16:creationId xmlns:a16="http://schemas.microsoft.com/office/drawing/2014/main" id="{FE318C49-0938-193C-6A28-D73B08DDF896}"/>
              </a:ext>
            </a:extLst>
          </p:cNvPr>
          <p:cNvSpPr/>
          <p:nvPr/>
        </p:nvSpPr>
        <p:spPr>
          <a:xfrm>
            <a:off x="9913179" y="2734616"/>
            <a:ext cx="1105715" cy="138876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06A8100-AF03-0439-A877-D0CDF59DE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68" y="3486898"/>
            <a:ext cx="3740008" cy="3418941"/>
          </a:xfrm>
          <a:prstGeom prst="rect">
            <a:avLst/>
          </a:prstGeom>
        </p:spPr>
      </p:pic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93F7F544-01BD-91A8-96FA-DBC69A7861E7}"/>
              </a:ext>
            </a:extLst>
          </p:cNvPr>
          <p:cNvSpPr/>
          <p:nvPr/>
        </p:nvSpPr>
        <p:spPr>
          <a:xfrm rot="10800000">
            <a:off x="4716709" y="4807666"/>
            <a:ext cx="478205" cy="26414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49562B-C1A8-12DB-7BD6-1531B9FED93E}"/>
              </a:ext>
            </a:extLst>
          </p:cNvPr>
          <p:cNvSpPr/>
          <p:nvPr/>
        </p:nvSpPr>
        <p:spPr>
          <a:xfrm>
            <a:off x="257175" y="585788"/>
            <a:ext cx="414338" cy="32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1º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E338955-8379-6306-6565-97DFE66469F3}"/>
              </a:ext>
            </a:extLst>
          </p:cNvPr>
          <p:cNvSpPr/>
          <p:nvPr/>
        </p:nvSpPr>
        <p:spPr>
          <a:xfrm>
            <a:off x="5410200" y="585788"/>
            <a:ext cx="414338" cy="32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2º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153EBF-85E3-5B84-1387-416E49CF0C6C}"/>
              </a:ext>
            </a:extLst>
          </p:cNvPr>
          <p:cNvSpPr/>
          <p:nvPr/>
        </p:nvSpPr>
        <p:spPr>
          <a:xfrm>
            <a:off x="5410200" y="4123383"/>
            <a:ext cx="414338" cy="32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3º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69A92DB-3C6E-48B2-B04F-FD14E570B158}"/>
              </a:ext>
            </a:extLst>
          </p:cNvPr>
          <p:cNvSpPr/>
          <p:nvPr/>
        </p:nvSpPr>
        <p:spPr>
          <a:xfrm>
            <a:off x="1173106" y="4123383"/>
            <a:ext cx="414338" cy="32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4º</a:t>
            </a:r>
          </a:p>
        </p:txBody>
      </p:sp>
    </p:spTree>
    <p:extLst>
      <p:ext uri="{BB962C8B-B14F-4D97-AF65-F5344CB8AC3E}">
        <p14:creationId xmlns:p14="http://schemas.microsoft.com/office/powerpoint/2010/main" val="21688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1CE59-9591-4F25-01F1-88DCA66B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4031A4-A63C-C555-EC2B-2D0B7209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283"/>
            <a:ext cx="5201376" cy="407726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9EE375-BC20-7809-3C8A-028EE7C8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637" y="86751"/>
            <a:ext cx="5087060" cy="40772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295A60-0790-F4C6-6488-E7D87BD9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785" y="2798770"/>
            <a:ext cx="5172797" cy="397247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39697D2-90F2-6CEC-F686-C9A593C80927}"/>
              </a:ext>
            </a:extLst>
          </p:cNvPr>
          <p:cNvSpPr/>
          <p:nvPr/>
        </p:nvSpPr>
        <p:spPr>
          <a:xfrm>
            <a:off x="0" y="322262"/>
            <a:ext cx="642938" cy="3206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6F8DCC-DC46-C2C9-2DDB-A6C069144E70}"/>
              </a:ext>
            </a:extLst>
          </p:cNvPr>
          <p:cNvSpPr/>
          <p:nvPr/>
        </p:nvSpPr>
        <p:spPr>
          <a:xfrm>
            <a:off x="6309761" y="322262"/>
            <a:ext cx="805217" cy="317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E0C0F4-D546-646C-6B77-0220EC6DD7E1}"/>
              </a:ext>
            </a:extLst>
          </p:cNvPr>
          <p:cNvSpPr/>
          <p:nvPr/>
        </p:nvSpPr>
        <p:spPr>
          <a:xfrm>
            <a:off x="5264216" y="3022600"/>
            <a:ext cx="1222309" cy="406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7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600B9-342E-F2BB-FD93-5A96B1AC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1754612-8CF4-F585-F192-4ECD4D239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15" y="462530"/>
            <a:ext cx="6828770" cy="6062094"/>
          </a:xfrm>
        </p:spPr>
      </p:pic>
    </p:spTree>
    <p:extLst>
      <p:ext uri="{BB962C8B-B14F-4D97-AF65-F5344CB8AC3E}">
        <p14:creationId xmlns:p14="http://schemas.microsoft.com/office/powerpoint/2010/main" val="75876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F01E02-34E2-4E2F-64C2-5C1B6D08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52"/>
            <a:ext cx="12330113" cy="693065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F0745-D023-B1AA-1A8A-39EE3298E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0"/>
            <a:ext cx="72532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bg1"/>
                </a:solidFill>
                <a:latin typeface="Bahnschrift" panose="020B0502040204020203" pitchFamily="34" charset="0"/>
              </a:rPr>
              <a:t>Exploring Population Biology Analyses: A Beginner's Guide</a:t>
            </a:r>
            <a:endParaRPr lang="pt-BR" sz="6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AFEFD5-1DB7-F1E4-DC93-239C634510B6}"/>
              </a:ext>
            </a:extLst>
          </p:cNvPr>
          <p:cNvSpPr txBox="1"/>
          <p:nvPr/>
        </p:nvSpPr>
        <p:spPr>
          <a:xfrm>
            <a:off x="0" y="6653653"/>
            <a:ext cx="6350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u="sng" dirty="0" err="1">
                <a:solidFill>
                  <a:schemeClr val="bg1"/>
                </a:solidFill>
              </a:rPr>
              <a:t>Shutter</a:t>
            </a:r>
            <a:r>
              <a:rPr lang="pt-BR" sz="1200" u="sng" dirty="0">
                <a:solidFill>
                  <a:schemeClr val="bg1"/>
                </a:solidFill>
              </a:rPr>
              <a:t> 2U, Getty </a:t>
            </a:r>
            <a:r>
              <a:rPr lang="pt-BR" sz="1200" u="sng" dirty="0" err="1">
                <a:solidFill>
                  <a:schemeClr val="bg1"/>
                </a:solidFill>
              </a:rPr>
              <a:t>images</a:t>
            </a:r>
            <a:endParaRPr lang="pt-BR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74038-8D8B-15DB-E628-C133A41C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5BC224-69A3-802C-EEDE-002459FA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20" r="31859"/>
          <a:stretch/>
        </p:blipFill>
        <p:spPr>
          <a:xfrm>
            <a:off x="5577840" y="49525"/>
            <a:ext cx="5410200" cy="6808475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A5EB0923-BF24-B593-EF11-7574E2BE4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93" b="89312"/>
          <a:stretch/>
        </p:blipFill>
        <p:spPr>
          <a:xfrm>
            <a:off x="3169920" y="49525"/>
            <a:ext cx="4038600" cy="8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043C5-08E1-8DEA-C9B5-0B8CAB94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82538AF5-20CE-E90F-5793-CB907A66BF5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442371" cy="3749221"/>
          </a:xfrm>
          <a:prstGeom prst="rect">
            <a:avLst/>
          </a:prstGeom>
          <a:ln/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66D091C-E19B-C962-0394-4092B4685BBE}"/>
              </a:ext>
            </a:extLst>
          </p:cNvPr>
          <p:cNvCxnSpPr/>
          <p:nvPr/>
        </p:nvCxnSpPr>
        <p:spPr>
          <a:xfrm>
            <a:off x="9862185" y="7730490"/>
            <a:ext cx="0" cy="619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B7D609-B55B-3DAC-2D10-DFA0F99752CE}"/>
              </a:ext>
            </a:extLst>
          </p:cNvPr>
          <p:cNvCxnSpPr/>
          <p:nvPr/>
        </p:nvCxnSpPr>
        <p:spPr>
          <a:xfrm>
            <a:off x="5796644" y="1534885"/>
            <a:ext cx="0" cy="1763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D3D04-10A2-8DD5-239B-27533609403D}"/>
              </a:ext>
            </a:extLst>
          </p:cNvPr>
          <p:cNvSpPr txBox="1"/>
          <p:nvPr/>
        </p:nvSpPr>
        <p:spPr>
          <a:xfrm>
            <a:off x="2498271" y="3298371"/>
            <a:ext cx="1355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Viçosa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263D49-46A4-3B47-F3D0-507B9C9CC45F}"/>
              </a:ext>
            </a:extLst>
          </p:cNvPr>
          <p:cNvSpPr txBox="1"/>
          <p:nvPr/>
        </p:nvSpPr>
        <p:spPr>
          <a:xfrm>
            <a:off x="8153400" y="3348062"/>
            <a:ext cx="20029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Concórdia</a:t>
            </a:r>
          </a:p>
        </p:txBody>
      </p:sp>
    </p:spTree>
    <p:extLst>
      <p:ext uri="{BB962C8B-B14F-4D97-AF65-F5344CB8AC3E}">
        <p14:creationId xmlns:p14="http://schemas.microsoft.com/office/powerpoint/2010/main" val="352853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nética PNGs para download gratuito">
            <a:extLst>
              <a:ext uri="{FF2B5EF4-FFF2-40B4-BE49-F238E27FC236}">
                <a16:creationId xmlns:a16="http://schemas.microsoft.com/office/drawing/2014/main" id="{2455C0B9-F760-E5DA-C9A9-0F9E3480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3360"/>
            <a:ext cx="2790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jer con lupa. | Vector Premium">
            <a:extLst>
              <a:ext uri="{FF2B5EF4-FFF2-40B4-BE49-F238E27FC236}">
                <a16:creationId xmlns:a16="http://schemas.microsoft.com/office/drawing/2014/main" id="{F7F0272F-B4A0-1DC4-C86C-9CD438A1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69649" y1="24760" x2="72204" y2="24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160" y="955040"/>
            <a:ext cx="5344160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EC27C9-1CC5-598F-ECA9-66DFB6134E72}"/>
              </a:ext>
            </a:extLst>
          </p:cNvPr>
          <p:cNvSpPr txBox="1"/>
          <p:nvPr/>
        </p:nvSpPr>
        <p:spPr>
          <a:xfrm>
            <a:off x="4114800" y="1533386"/>
            <a:ext cx="8077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DB6A57"/>
                </a:solidFill>
                <a:latin typeface="Bahnschrift" panose="020B0502040204020203" pitchFamily="34" charset="0"/>
              </a:rPr>
              <a:t>Exploring Population Biology Analyses: </a:t>
            </a:r>
          </a:p>
          <a:p>
            <a:pPr marL="0" indent="0">
              <a:buNone/>
            </a:pPr>
            <a:r>
              <a:rPr lang="en-US" sz="7200" b="1" dirty="0">
                <a:solidFill>
                  <a:srgbClr val="137FC0"/>
                </a:solidFill>
                <a:latin typeface="Bahnschrift" panose="020B0502040204020203" pitchFamily="34" charset="0"/>
              </a:rPr>
              <a:t>A Beginner's Guide</a:t>
            </a:r>
            <a:endParaRPr lang="pt-BR" sz="7200" b="1" dirty="0">
              <a:solidFill>
                <a:srgbClr val="137FC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9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38A0-045B-2071-5D2C-7B627ADF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87766B-FA60-8455-725B-A21744C8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2" name="Picture 8" descr="jovem sorridente segura o modelo de dna nas mãos. feliz cientista feminina  ou pesquisadora com espiral de dna. conceito de ciência e genética.  ilustração vetorial. 15176645 Vetor no Vecteezy">
            <a:extLst>
              <a:ext uri="{FF2B5EF4-FFF2-40B4-BE49-F238E27FC236}">
                <a16:creationId xmlns:a16="http://schemas.microsoft.com/office/drawing/2014/main" id="{E9A7633F-A8E0-C052-AE0C-2869567B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633" l="10000" r="90000">
                        <a14:foregroundMark x1="30476" y1="96224" x2="34762" y2="96633"/>
                        <a14:foregroundMark x1="70612" y1="50408" x2="73265" y2="57551"/>
                        <a14:foregroundMark x1="76190" y1="56224" x2="78912" y2="47347"/>
                        <a14:foregroundMark x1="36190" y1="57551" x2="35646" y2="89082"/>
                      </a14:backgroundRemoval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3880" y="0"/>
            <a:ext cx="8016240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2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8364D-429D-1C8A-DA78-12328FCC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4595-26E5-0225-7EBC-3E16DEE7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159887-ABD5-D8D7-A589-9ABAF269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4" y="121285"/>
            <a:ext cx="6422563" cy="637159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B163536-0435-E2E7-1786-D81BB4DEB311}"/>
              </a:ext>
            </a:extLst>
          </p:cNvPr>
          <p:cNvCxnSpPr/>
          <p:nvPr/>
        </p:nvCxnSpPr>
        <p:spPr>
          <a:xfrm flipH="1">
            <a:off x="5334000" y="3992880"/>
            <a:ext cx="7620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93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F88D30E-8DF2-F4B7-EBBD-0B79F40C0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95" y="0"/>
            <a:ext cx="7031592" cy="218598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6E3B43-3761-CEA7-2581-36B829B67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95" y="2328863"/>
            <a:ext cx="6100415" cy="4391247"/>
          </a:xfrm>
          <a:prstGeom prst="rect">
            <a:avLst/>
          </a:prstGeom>
        </p:spPr>
      </p:pic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5B97A695-6E2C-A43D-E37B-E38E45F8F3E3}"/>
              </a:ext>
            </a:extLst>
          </p:cNvPr>
          <p:cNvSpPr/>
          <p:nvPr/>
        </p:nvSpPr>
        <p:spPr>
          <a:xfrm>
            <a:off x="1301233" y="1221582"/>
            <a:ext cx="957262" cy="1764506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8547911-5831-C4A5-5E53-22CCFA45D5F9}"/>
              </a:ext>
            </a:extLst>
          </p:cNvPr>
          <p:cNvCxnSpPr/>
          <p:nvPr/>
        </p:nvCxnSpPr>
        <p:spPr>
          <a:xfrm flipH="1" flipV="1">
            <a:off x="728663" y="-185738"/>
            <a:ext cx="157162" cy="18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5BEF76F-FCC3-56B3-AE20-33B81E8CC2FA}"/>
              </a:ext>
            </a:extLst>
          </p:cNvPr>
          <p:cNvCxnSpPr/>
          <p:nvPr/>
        </p:nvCxnSpPr>
        <p:spPr>
          <a:xfrm flipH="1">
            <a:off x="5824538" y="4553061"/>
            <a:ext cx="71437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9E8F971-F6DF-425D-FB4C-9DC60ABC6D5C}"/>
              </a:ext>
            </a:extLst>
          </p:cNvPr>
          <p:cNvCxnSpPr/>
          <p:nvPr/>
        </p:nvCxnSpPr>
        <p:spPr>
          <a:xfrm flipH="1">
            <a:off x="6538913" y="5176949"/>
            <a:ext cx="71437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4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12DA-4040-8E27-A9EE-04F7B5A2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1091DE-E42A-CD41-A2E8-07333FC77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" y="365125"/>
            <a:ext cx="10241280" cy="4816357"/>
          </a:xfrm>
        </p:spPr>
      </p:pic>
    </p:spTree>
    <p:extLst>
      <p:ext uri="{BB962C8B-B14F-4D97-AF65-F5344CB8AC3E}">
        <p14:creationId xmlns:p14="http://schemas.microsoft.com/office/powerpoint/2010/main" val="313492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326DC-C993-72AF-BAAF-440D3BD3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0F10D0-D5B4-3AD8-4D2B-E42FBD16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6" y="365125"/>
            <a:ext cx="11931141" cy="6127750"/>
          </a:xfrm>
        </p:spPr>
      </p:pic>
    </p:spTree>
    <p:extLst>
      <p:ext uri="{BB962C8B-B14F-4D97-AF65-F5344CB8AC3E}">
        <p14:creationId xmlns:p14="http://schemas.microsoft.com/office/powerpoint/2010/main" val="196148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1178-3C96-B23C-7B39-82B96BC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C03BA9-2627-EEEF-F0D6-E9A232723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177" y="0"/>
            <a:ext cx="8175645" cy="6675970"/>
          </a:xfrm>
        </p:spPr>
      </p:pic>
    </p:spTree>
    <p:extLst>
      <p:ext uri="{BB962C8B-B14F-4D97-AF65-F5344CB8AC3E}">
        <p14:creationId xmlns:p14="http://schemas.microsoft.com/office/powerpoint/2010/main" val="315527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FF05540-E510-D6C2-CD4A-5F4E9DEA2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91" y="1334102"/>
            <a:ext cx="10929217" cy="476189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F41E99A-E4E7-E4C2-2005-ECD5A54A22BF}"/>
              </a:ext>
            </a:extLst>
          </p:cNvPr>
          <p:cNvSpPr/>
          <p:nvPr/>
        </p:nvSpPr>
        <p:spPr>
          <a:xfrm>
            <a:off x="624840" y="1497984"/>
            <a:ext cx="396240" cy="20699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DA8BAD-2134-E76C-D18E-1EF328607830}"/>
              </a:ext>
            </a:extLst>
          </p:cNvPr>
          <p:cNvSpPr txBox="1"/>
          <p:nvPr/>
        </p:nvSpPr>
        <p:spPr>
          <a:xfrm>
            <a:off x="472440" y="658574"/>
            <a:ext cx="33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89038D3-3F66-A466-BCF7-B273663B0852}"/>
              </a:ext>
            </a:extLst>
          </p:cNvPr>
          <p:cNvCxnSpPr/>
          <p:nvPr/>
        </p:nvCxnSpPr>
        <p:spPr>
          <a:xfrm flipV="1">
            <a:off x="777240" y="1036320"/>
            <a:ext cx="243840" cy="3962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B5FF64D8-9EB7-5B69-9ECD-8DEB756B576A}"/>
              </a:ext>
            </a:extLst>
          </p:cNvPr>
          <p:cNvSpPr/>
          <p:nvPr/>
        </p:nvSpPr>
        <p:spPr>
          <a:xfrm>
            <a:off x="624840" y="2017297"/>
            <a:ext cx="1234440" cy="25467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F92C78-2930-BD5A-6F5B-ADC72D701FC7}"/>
              </a:ext>
            </a:extLst>
          </p:cNvPr>
          <p:cNvSpPr txBox="1"/>
          <p:nvPr/>
        </p:nvSpPr>
        <p:spPr>
          <a:xfrm>
            <a:off x="2156460" y="1786463"/>
            <a:ext cx="33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pop1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811828-3BC5-198E-7977-BCC10F4D3D5F}"/>
              </a:ext>
            </a:extLst>
          </p:cNvPr>
          <p:cNvCxnSpPr>
            <a:cxnSpLocks/>
          </p:cNvCxnSpPr>
          <p:nvPr/>
        </p:nvCxnSpPr>
        <p:spPr>
          <a:xfrm>
            <a:off x="1461368" y="2485834"/>
            <a:ext cx="51221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FC883E4-754C-6560-3B42-D591009E2AE9}"/>
              </a:ext>
            </a:extLst>
          </p:cNvPr>
          <p:cNvSpPr/>
          <p:nvPr/>
        </p:nvSpPr>
        <p:spPr>
          <a:xfrm>
            <a:off x="1021080" y="1497985"/>
            <a:ext cx="243840" cy="2269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CA7B09-7431-A309-4A97-9D8C5D0A7AEC}"/>
              </a:ext>
            </a:extLst>
          </p:cNvPr>
          <p:cNvSpPr txBox="1"/>
          <p:nvPr/>
        </p:nvSpPr>
        <p:spPr>
          <a:xfrm>
            <a:off x="1654609" y="1238401"/>
            <a:ext cx="33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Loci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3F9848-F2C7-EE17-47C2-932B79CCE85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285574" y="1469234"/>
            <a:ext cx="369035" cy="25569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7416147-9AE3-D88A-B667-3F5253CA4621}"/>
              </a:ext>
            </a:extLst>
          </p:cNvPr>
          <p:cNvSpPr txBox="1"/>
          <p:nvPr/>
        </p:nvSpPr>
        <p:spPr>
          <a:xfrm>
            <a:off x="1973580" y="2214517"/>
            <a:ext cx="336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3F3B27A-0CAC-8B11-F092-629BCBBFD816}"/>
              </a:ext>
            </a:extLst>
          </p:cNvPr>
          <p:cNvCxnSpPr>
            <a:cxnSpLocks/>
          </p:cNvCxnSpPr>
          <p:nvPr/>
        </p:nvCxnSpPr>
        <p:spPr>
          <a:xfrm>
            <a:off x="1819508" y="2085388"/>
            <a:ext cx="51221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065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CEF60-2B1F-7982-BF4E-2916A0D7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3A3E46-8495-C67B-9833-01EBC1F6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2325"/>
            <a:ext cx="11778596" cy="461835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44F6E7-4791-C837-D77B-DC1DF7D1D1D9}"/>
              </a:ext>
            </a:extLst>
          </p:cNvPr>
          <p:cNvSpPr/>
          <p:nvPr/>
        </p:nvSpPr>
        <p:spPr>
          <a:xfrm>
            <a:off x="182880" y="3002280"/>
            <a:ext cx="1630680" cy="4267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584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A644D-98C1-6CB3-1A0D-90B6FDFF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8A2A3F-7449-04E6-4989-0AC51FEC4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80" y="40613"/>
            <a:ext cx="7726680" cy="6776774"/>
          </a:xfrm>
        </p:spPr>
      </p:pic>
    </p:spTree>
    <p:extLst>
      <p:ext uri="{BB962C8B-B14F-4D97-AF65-F5344CB8AC3E}">
        <p14:creationId xmlns:p14="http://schemas.microsoft.com/office/powerpoint/2010/main" val="44004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DEFE8-34D3-1F74-86DA-464796D1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3026A1-EA4B-C0F1-104C-E856FEC9E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321" y="5276628"/>
            <a:ext cx="6735115" cy="147692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04BC2C-22D4-B451-BEDF-B511A79F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21" y="104451"/>
            <a:ext cx="5714518" cy="36129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A59F45-9D25-72B1-D33F-FA8AE96FA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21" y="3739865"/>
            <a:ext cx="6735115" cy="140989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40A4EEA-65BB-02CF-D796-E2DCDA207B7A}"/>
              </a:ext>
            </a:extLst>
          </p:cNvPr>
          <p:cNvSpPr/>
          <p:nvPr/>
        </p:nvSpPr>
        <p:spPr>
          <a:xfrm>
            <a:off x="1006321" y="777240"/>
            <a:ext cx="5577359" cy="2895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6C4886-AD97-0114-5C6A-EA32D56D71F8}"/>
              </a:ext>
            </a:extLst>
          </p:cNvPr>
          <p:cNvSpPr/>
          <p:nvPr/>
        </p:nvSpPr>
        <p:spPr>
          <a:xfrm>
            <a:off x="1158721" y="1708238"/>
            <a:ext cx="5577359" cy="2895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13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80150-3F24-55C0-BBEF-F5EDC363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5986E-1681-17B4-6C06-0634947C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4" y="190048"/>
            <a:ext cx="6639852" cy="64779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6BDCBE-D22C-91C6-4535-56C48FB8C906}"/>
              </a:ext>
            </a:extLst>
          </p:cNvPr>
          <p:cNvSpPr/>
          <p:nvPr/>
        </p:nvSpPr>
        <p:spPr>
          <a:xfrm>
            <a:off x="2880360" y="5181600"/>
            <a:ext cx="2438400" cy="4267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42F197D-D706-95D8-A000-0E40024644D0}"/>
              </a:ext>
            </a:extLst>
          </p:cNvPr>
          <p:cNvCxnSpPr/>
          <p:nvPr/>
        </p:nvCxnSpPr>
        <p:spPr>
          <a:xfrm flipH="1">
            <a:off x="6294120" y="6278880"/>
            <a:ext cx="36576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3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E72081E-322F-39BD-2342-95A455851CC3}"/>
              </a:ext>
            </a:extLst>
          </p:cNvPr>
          <p:cNvSpPr/>
          <p:nvPr/>
        </p:nvSpPr>
        <p:spPr>
          <a:xfrm>
            <a:off x="765810" y="703064"/>
            <a:ext cx="426720" cy="381000"/>
          </a:xfrm>
          <a:prstGeom prst="ellipse">
            <a:avLst/>
          </a:prstGeom>
          <a:solidFill>
            <a:srgbClr val="FF66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E9E362-4CB9-5340-BEDB-5BC23105BEC1}"/>
              </a:ext>
            </a:extLst>
          </p:cNvPr>
          <p:cNvSpPr/>
          <p:nvPr/>
        </p:nvSpPr>
        <p:spPr>
          <a:xfrm>
            <a:off x="2407920" y="1066800"/>
            <a:ext cx="42672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B65ABC5-352D-2512-744D-AFB614236E90}"/>
              </a:ext>
            </a:extLst>
          </p:cNvPr>
          <p:cNvCxnSpPr>
            <a:cxnSpLocks/>
          </p:cNvCxnSpPr>
          <p:nvPr/>
        </p:nvCxnSpPr>
        <p:spPr>
          <a:xfrm>
            <a:off x="1402080" y="893564"/>
            <a:ext cx="769620" cy="17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82804E8-C7E4-D74B-31EE-99325DD5834D}"/>
              </a:ext>
            </a:extLst>
          </p:cNvPr>
          <p:cNvCxnSpPr>
            <a:cxnSpLocks/>
          </p:cNvCxnSpPr>
          <p:nvPr/>
        </p:nvCxnSpPr>
        <p:spPr>
          <a:xfrm flipH="1" flipV="1">
            <a:off x="1310640" y="1066800"/>
            <a:ext cx="86106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60EEBA-09F0-A18D-EFC5-34A1C35F03C8}"/>
              </a:ext>
            </a:extLst>
          </p:cNvPr>
          <p:cNvSpPr txBox="1"/>
          <p:nvPr/>
        </p:nvSpPr>
        <p:spPr>
          <a:xfrm>
            <a:off x="518160" y="31646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50A2BC-E3EF-F335-5079-696D3D9EE996}"/>
              </a:ext>
            </a:extLst>
          </p:cNvPr>
          <p:cNvSpPr txBox="1"/>
          <p:nvPr/>
        </p:nvSpPr>
        <p:spPr>
          <a:xfrm>
            <a:off x="2407920" y="52423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FF9814-1990-5208-560B-73B256C1DDBB}"/>
              </a:ext>
            </a:extLst>
          </p:cNvPr>
          <p:cNvSpPr txBox="1"/>
          <p:nvPr/>
        </p:nvSpPr>
        <p:spPr>
          <a:xfrm>
            <a:off x="3383280" y="977384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Bidirectional</a:t>
            </a:r>
            <a:r>
              <a:rPr lang="pt-BR" dirty="0"/>
              <a:t> gene </a:t>
            </a:r>
            <a:r>
              <a:rPr lang="pt-BR" dirty="0" err="1"/>
              <a:t>flow</a:t>
            </a:r>
            <a:r>
              <a:rPr lang="pt-BR" dirty="0"/>
              <a:t> = Full Matrix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EADC4A9-61BB-1497-E557-279CACD0FF5F}"/>
              </a:ext>
            </a:extLst>
          </p:cNvPr>
          <p:cNvCxnSpPr/>
          <p:nvPr/>
        </p:nvCxnSpPr>
        <p:spPr>
          <a:xfrm>
            <a:off x="7879080" y="524232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D842112-0B31-E9D2-6C34-373143BD0268}"/>
              </a:ext>
            </a:extLst>
          </p:cNvPr>
          <p:cNvCxnSpPr>
            <a:cxnSpLocks/>
          </p:cNvCxnSpPr>
          <p:nvPr/>
        </p:nvCxnSpPr>
        <p:spPr>
          <a:xfrm>
            <a:off x="7551422" y="902196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619A699-A8C7-C8C4-D307-B49F7EE4EF5D}"/>
              </a:ext>
            </a:extLst>
          </p:cNvPr>
          <p:cNvCxnSpPr>
            <a:cxnSpLocks/>
          </p:cNvCxnSpPr>
          <p:nvPr/>
        </p:nvCxnSpPr>
        <p:spPr>
          <a:xfrm>
            <a:off x="8641082" y="939284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8522040-97ED-441E-C29F-B7F6562D1FAF}"/>
              </a:ext>
            </a:extLst>
          </p:cNvPr>
          <p:cNvCxnSpPr>
            <a:cxnSpLocks/>
          </p:cNvCxnSpPr>
          <p:nvPr/>
        </p:nvCxnSpPr>
        <p:spPr>
          <a:xfrm>
            <a:off x="7879080" y="1440180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D267C4E-05E0-7C3E-2504-8A5E933916EB}"/>
              </a:ext>
            </a:extLst>
          </p:cNvPr>
          <p:cNvSpPr txBox="1"/>
          <p:nvPr/>
        </p:nvSpPr>
        <p:spPr>
          <a:xfrm>
            <a:off x="8846820" y="58971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674DD9A-F71D-846E-EAB0-8B8B52B46512}"/>
              </a:ext>
            </a:extLst>
          </p:cNvPr>
          <p:cNvSpPr txBox="1"/>
          <p:nvPr/>
        </p:nvSpPr>
        <p:spPr>
          <a:xfrm>
            <a:off x="8054342" y="608052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985AC0-6302-A525-4B56-D8F2DBC3F9F4}"/>
              </a:ext>
            </a:extLst>
          </p:cNvPr>
          <p:cNvSpPr txBox="1"/>
          <p:nvPr/>
        </p:nvSpPr>
        <p:spPr>
          <a:xfrm>
            <a:off x="7322831" y="1027777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94620CE-9038-7AED-93B3-414552815329}"/>
              </a:ext>
            </a:extLst>
          </p:cNvPr>
          <p:cNvSpPr txBox="1"/>
          <p:nvPr/>
        </p:nvSpPr>
        <p:spPr>
          <a:xfrm>
            <a:off x="7368542" y="157805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1FA845C-9CF6-431A-9322-595325CCEFF6}"/>
              </a:ext>
            </a:extLst>
          </p:cNvPr>
          <p:cNvSpPr txBox="1"/>
          <p:nvPr/>
        </p:nvSpPr>
        <p:spPr>
          <a:xfrm>
            <a:off x="8138159" y="1047690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B721ECC-E570-F9F1-974A-5B1FCC4B8507}"/>
              </a:ext>
            </a:extLst>
          </p:cNvPr>
          <p:cNvSpPr txBox="1"/>
          <p:nvPr/>
        </p:nvSpPr>
        <p:spPr>
          <a:xfrm>
            <a:off x="8145781" y="1578054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8088935-D274-62D2-EEC5-DAEC115B27F4}"/>
              </a:ext>
            </a:extLst>
          </p:cNvPr>
          <p:cNvSpPr txBox="1"/>
          <p:nvPr/>
        </p:nvSpPr>
        <p:spPr>
          <a:xfrm>
            <a:off x="8900160" y="1058763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2070CF5-4103-47FB-C32C-A5D0BB4020D3}"/>
              </a:ext>
            </a:extLst>
          </p:cNvPr>
          <p:cNvSpPr txBox="1"/>
          <p:nvPr/>
        </p:nvSpPr>
        <p:spPr>
          <a:xfrm>
            <a:off x="8862062" y="1646872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256B288-A423-1266-9BFA-B45DD142F4F1}"/>
              </a:ext>
            </a:extLst>
          </p:cNvPr>
          <p:cNvSpPr txBox="1"/>
          <p:nvPr/>
        </p:nvSpPr>
        <p:spPr>
          <a:xfrm>
            <a:off x="7250445" y="474940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D24EF6-1ECB-248A-39CE-B54BD9F5D962}"/>
              </a:ext>
            </a:extLst>
          </p:cNvPr>
          <p:cNvSpPr/>
          <p:nvPr/>
        </p:nvSpPr>
        <p:spPr>
          <a:xfrm>
            <a:off x="754386" y="2943344"/>
            <a:ext cx="426720" cy="381000"/>
          </a:xfrm>
          <a:prstGeom prst="ellipse">
            <a:avLst/>
          </a:prstGeom>
          <a:solidFill>
            <a:srgbClr val="FF66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0DF84F35-6363-EF31-BED1-DCC0038EC16D}"/>
              </a:ext>
            </a:extLst>
          </p:cNvPr>
          <p:cNvSpPr/>
          <p:nvPr/>
        </p:nvSpPr>
        <p:spPr>
          <a:xfrm>
            <a:off x="2396496" y="3307080"/>
            <a:ext cx="42672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03CE1D76-5FD3-008E-41B5-3D9FA049D56F}"/>
              </a:ext>
            </a:extLst>
          </p:cNvPr>
          <p:cNvCxnSpPr>
            <a:cxnSpLocks/>
          </p:cNvCxnSpPr>
          <p:nvPr/>
        </p:nvCxnSpPr>
        <p:spPr>
          <a:xfrm>
            <a:off x="1390656" y="3133844"/>
            <a:ext cx="769620" cy="17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30EE664-DB7D-6395-6BC0-F3D9DD3C64D5}"/>
              </a:ext>
            </a:extLst>
          </p:cNvPr>
          <p:cNvSpPr txBox="1"/>
          <p:nvPr/>
        </p:nvSpPr>
        <p:spPr>
          <a:xfrm>
            <a:off x="506736" y="2556748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CBDD2A7-72BD-156E-A3B3-BA08EDFA9C28}"/>
              </a:ext>
            </a:extLst>
          </p:cNvPr>
          <p:cNvSpPr txBox="1"/>
          <p:nvPr/>
        </p:nvSpPr>
        <p:spPr>
          <a:xfrm>
            <a:off x="2396496" y="2764512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pop2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73D86C2-67AB-68A2-5B43-8C97FD0E6CEB}"/>
              </a:ext>
            </a:extLst>
          </p:cNvPr>
          <p:cNvSpPr txBox="1"/>
          <p:nvPr/>
        </p:nvSpPr>
        <p:spPr>
          <a:xfrm>
            <a:off x="3246120" y="3324344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Pop1 </a:t>
            </a:r>
            <a:r>
              <a:rPr lang="pt-BR" dirty="0" err="1"/>
              <a:t>to</a:t>
            </a:r>
            <a:r>
              <a:rPr lang="pt-BR" dirty="0"/>
              <a:t> Pop2  gene </a:t>
            </a:r>
            <a:r>
              <a:rPr lang="pt-BR" dirty="0" err="1"/>
              <a:t>flow</a:t>
            </a:r>
            <a:r>
              <a:rPr lang="pt-BR" dirty="0"/>
              <a:t> = Model1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65C9845-4383-3725-D9A3-F71944532819}"/>
              </a:ext>
            </a:extLst>
          </p:cNvPr>
          <p:cNvCxnSpPr/>
          <p:nvPr/>
        </p:nvCxnSpPr>
        <p:spPr>
          <a:xfrm>
            <a:off x="7829547" y="2813804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B1F6891-3F73-08CF-59B4-3E643441E474}"/>
              </a:ext>
            </a:extLst>
          </p:cNvPr>
          <p:cNvCxnSpPr>
            <a:cxnSpLocks/>
          </p:cNvCxnSpPr>
          <p:nvPr/>
        </p:nvCxnSpPr>
        <p:spPr>
          <a:xfrm>
            <a:off x="7501889" y="3191768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11FCE06-5DFA-5D41-28EA-0D67F3A0CFC9}"/>
              </a:ext>
            </a:extLst>
          </p:cNvPr>
          <p:cNvCxnSpPr>
            <a:cxnSpLocks/>
          </p:cNvCxnSpPr>
          <p:nvPr/>
        </p:nvCxnSpPr>
        <p:spPr>
          <a:xfrm>
            <a:off x="8591549" y="3228856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6ACA1120-BEB5-7D93-C973-39ABC4CB7406}"/>
              </a:ext>
            </a:extLst>
          </p:cNvPr>
          <p:cNvCxnSpPr>
            <a:cxnSpLocks/>
          </p:cNvCxnSpPr>
          <p:nvPr/>
        </p:nvCxnSpPr>
        <p:spPr>
          <a:xfrm>
            <a:off x="7829547" y="3729752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FEFC185-60FD-4206-73DA-1C3DC25F7BDE}"/>
              </a:ext>
            </a:extLst>
          </p:cNvPr>
          <p:cNvSpPr txBox="1"/>
          <p:nvPr/>
        </p:nvSpPr>
        <p:spPr>
          <a:xfrm>
            <a:off x="8797287" y="287928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2777E4E-9241-1F6F-3175-A4435D2DB5E4}"/>
              </a:ext>
            </a:extLst>
          </p:cNvPr>
          <p:cNvSpPr txBox="1"/>
          <p:nvPr/>
        </p:nvSpPr>
        <p:spPr>
          <a:xfrm>
            <a:off x="8004809" y="2897624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FB773C9-094D-C97C-C889-4D71BC7414E8}"/>
              </a:ext>
            </a:extLst>
          </p:cNvPr>
          <p:cNvSpPr txBox="1"/>
          <p:nvPr/>
        </p:nvSpPr>
        <p:spPr>
          <a:xfrm>
            <a:off x="7273298" y="3317349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7A06493-B724-3C4F-02E1-F1B76FA5B772}"/>
              </a:ext>
            </a:extLst>
          </p:cNvPr>
          <p:cNvSpPr txBox="1"/>
          <p:nvPr/>
        </p:nvSpPr>
        <p:spPr>
          <a:xfrm>
            <a:off x="7319009" y="38676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6612C54-9578-DE1B-9037-210D53ADCA4C}"/>
              </a:ext>
            </a:extLst>
          </p:cNvPr>
          <p:cNvSpPr txBox="1"/>
          <p:nvPr/>
        </p:nvSpPr>
        <p:spPr>
          <a:xfrm>
            <a:off x="8088626" y="3337262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2F01DB8-3863-E4DD-7B44-B3B977D8D474}"/>
              </a:ext>
            </a:extLst>
          </p:cNvPr>
          <p:cNvSpPr txBox="1"/>
          <p:nvPr/>
        </p:nvSpPr>
        <p:spPr>
          <a:xfrm>
            <a:off x="8096248" y="3867626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159463A-A9A3-D3B6-F417-268D62062367}"/>
              </a:ext>
            </a:extLst>
          </p:cNvPr>
          <p:cNvSpPr txBox="1"/>
          <p:nvPr/>
        </p:nvSpPr>
        <p:spPr>
          <a:xfrm>
            <a:off x="8850627" y="334833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624B38C-E1C2-ACEA-1303-4B15A79DA065}"/>
              </a:ext>
            </a:extLst>
          </p:cNvPr>
          <p:cNvSpPr txBox="1"/>
          <p:nvPr/>
        </p:nvSpPr>
        <p:spPr>
          <a:xfrm>
            <a:off x="8862062" y="3940880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1993772-AEA5-CF00-7FF2-D0473BAF8D4A}"/>
              </a:ext>
            </a:extLst>
          </p:cNvPr>
          <p:cNvSpPr txBox="1"/>
          <p:nvPr/>
        </p:nvSpPr>
        <p:spPr>
          <a:xfrm>
            <a:off x="7200912" y="2764512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DA065B09-464B-845D-FB17-BE5424D2546C}"/>
              </a:ext>
            </a:extLst>
          </p:cNvPr>
          <p:cNvSpPr/>
          <p:nvPr/>
        </p:nvSpPr>
        <p:spPr>
          <a:xfrm>
            <a:off x="754386" y="4941867"/>
            <a:ext cx="426720" cy="381000"/>
          </a:xfrm>
          <a:prstGeom prst="ellipse">
            <a:avLst/>
          </a:prstGeom>
          <a:solidFill>
            <a:srgbClr val="FF66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DEFA94A1-9F24-DE9C-795F-480527C9EB59}"/>
              </a:ext>
            </a:extLst>
          </p:cNvPr>
          <p:cNvSpPr/>
          <p:nvPr/>
        </p:nvSpPr>
        <p:spPr>
          <a:xfrm>
            <a:off x="2396496" y="5305603"/>
            <a:ext cx="426720" cy="381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05A6D042-B29A-2DA6-2196-979E692C2FC8}"/>
              </a:ext>
            </a:extLst>
          </p:cNvPr>
          <p:cNvCxnSpPr>
            <a:cxnSpLocks/>
          </p:cNvCxnSpPr>
          <p:nvPr/>
        </p:nvCxnSpPr>
        <p:spPr>
          <a:xfrm flipH="1" flipV="1">
            <a:off x="1417313" y="5218986"/>
            <a:ext cx="758196" cy="1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FD093A1-2B45-E4CC-9AF3-D6813C18F71F}"/>
              </a:ext>
            </a:extLst>
          </p:cNvPr>
          <p:cNvSpPr txBox="1"/>
          <p:nvPr/>
        </p:nvSpPr>
        <p:spPr>
          <a:xfrm>
            <a:off x="506736" y="455527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743D2B0-076A-DF7B-8965-F8C8AFD5FBD4}"/>
              </a:ext>
            </a:extLst>
          </p:cNvPr>
          <p:cNvSpPr txBox="1"/>
          <p:nvPr/>
        </p:nvSpPr>
        <p:spPr>
          <a:xfrm>
            <a:off x="2396496" y="4763035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pop2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BB75101-FAD6-F9EA-6438-093456078974}"/>
              </a:ext>
            </a:extLst>
          </p:cNvPr>
          <p:cNvSpPr txBox="1"/>
          <p:nvPr/>
        </p:nvSpPr>
        <p:spPr>
          <a:xfrm>
            <a:off x="3246120" y="5322867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Pop2 </a:t>
            </a:r>
            <a:r>
              <a:rPr lang="pt-BR" dirty="0" err="1"/>
              <a:t>to</a:t>
            </a:r>
            <a:r>
              <a:rPr lang="pt-BR" dirty="0"/>
              <a:t> Pop1  gene </a:t>
            </a:r>
            <a:r>
              <a:rPr lang="pt-BR" dirty="0" err="1"/>
              <a:t>flow</a:t>
            </a:r>
            <a:r>
              <a:rPr lang="pt-BR" dirty="0"/>
              <a:t> = Model2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F1BCAB67-C12B-0034-923E-6BE6AAEA87DB}"/>
              </a:ext>
            </a:extLst>
          </p:cNvPr>
          <p:cNvCxnSpPr/>
          <p:nvPr/>
        </p:nvCxnSpPr>
        <p:spPr>
          <a:xfrm>
            <a:off x="7829547" y="4812327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3A188C6-DA0C-4E96-3F93-E68C005AA8CE}"/>
              </a:ext>
            </a:extLst>
          </p:cNvPr>
          <p:cNvCxnSpPr>
            <a:cxnSpLocks/>
          </p:cNvCxnSpPr>
          <p:nvPr/>
        </p:nvCxnSpPr>
        <p:spPr>
          <a:xfrm>
            <a:off x="7501889" y="5190291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05D6E993-6E05-B570-4FAC-ED104B88061C}"/>
              </a:ext>
            </a:extLst>
          </p:cNvPr>
          <p:cNvCxnSpPr>
            <a:cxnSpLocks/>
          </p:cNvCxnSpPr>
          <p:nvPr/>
        </p:nvCxnSpPr>
        <p:spPr>
          <a:xfrm>
            <a:off x="7829547" y="5728275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9A364C8-62B4-0597-32A4-3DB43E1D2574}"/>
              </a:ext>
            </a:extLst>
          </p:cNvPr>
          <p:cNvSpPr txBox="1"/>
          <p:nvPr/>
        </p:nvSpPr>
        <p:spPr>
          <a:xfrm>
            <a:off x="8797287" y="487781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23698E17-A1A6-E50C-0BA9-4198C963C3D8}"/>
              </a:ext>
            </a:extLst>
          </p:cNvPr>
          <p:cNvSpPr txBox="1"/>
          <p:nvPr/>
        </p:nvSpPr>
        <p:spPr>
          <a:xfrm>
            <a:off x="8004809" y="4896147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115BE09-3BB3-FC9D-DBDC-A22E16646676}"/>
              </a:ext>
            </a:extLst>
          </p:cNvPr>
          <p:cNvSpPr txBox="1"/>
          <p:nvPr/>
        </p:nvSpPr>
        <p:spPr>
          <a:xfrm>
            <a:off x="7273298" y="5315872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A12EE47-0EC9-1322-D21B-99D3665915CE}"/>
              </a:ext>
            </a:extLst>
          </p:cNvPr>
          <p:cNvSpPr txBox="1"/>
          <p:nvPr/>
        </p:nvSpPr>
        <p:spPr>
          <a:xfrm>
            <a:off x="7319009" y="586614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753FBD82-AA76-726D-1856-F4D297699F14}"/>
              </a:ext>
            </a:extLst>
          </p:cNvPr>
          <p:cNvSpPr txBox="1"/>
          <p:nvPr/>
        </p:nvSpPr>
        <p:spPr>
          <a:xfrm>
            <a:off x="8088626" y="533578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16FED94-8330-B0B3-2C6B-52707255373E}"/>
              </a:ext>
            </a:extLst>
          </p:cNvPr>
          <p:cNvSpPr txBox="1"/>
          <p:nvPr/>
        </p:nvSpPr>
        <p:spPr>
          <a:xfrm>
            <a:off x="8096248" y="580822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A31E6FD-4F95-0E14-E842-E4B2AF84EF24}"/>
              </a:ext>
            </a:extLst>
          </p:cNvPr>
          <p:cNvSpPr txBox="1"/>
          <p:nvPr/>
        </p:nvSpPr>
        <p:spPr>
          <a:xfrm>
            <a:off x="8850627" y="5346858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42743FCC-27A0-B93E-11E2-04C6A8B9D981}"/>
              </a:ext>
            </a:extLst>
          </p:cNvPr>
          <p:cNvSpPr txBox="1"/>
          <p:nvPr/>
        </p:nvSpPr>
        <p:spPr>
          <a:xfrm>
            <a:off x="8862062" y="5939403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C55AB90-8E72-5E09-C4D6-48D609931F12}"/>
              </a:ext>
            </a:extLst>
          </p:cNvPr>
          <p:cNvSpPr txBox="1"/>
          <p:nvPr/>
        </p:nvSpPr>
        <p:spPr>
          <a:xfrm>
            <a:off x="7200912" y="4763035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AE10510-C609-B6B5-7936-6CAEF23C3C6F}"/>
              </a:ext>
            </a:extLst>
          </p:cNvPr>
          <p:cNvCxnSpPr>
            <a:cxnSpLocks/>
          </p:cNvCxnSpPr>
          <p:nvPr/>
        </p:nvCxnSpPr>
        <p:spPr>
          <a:xfrm>
            <a:off x="8641081" y="5190619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73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D1F674-6D8E-BD67-CA7A-9262EB3C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58570"/>
            <a:ext cx="5896798" cy="146705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B1519BB-8D45-4638-DFD2-3587D4224A7D}"/>
              </a:ext>
            </a:extLst>
          </p:cNvPr>
          <p:cNvCxnSpPr/>
          <p:nvPr/>
        </p:nvCxnSpPr>
        <p:spPr>
          <a:xfrm>
            <a:off x="7879080" y="524232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DC460BF-CB2C-9B58-DD1E-702C2F5F12CA}"/>
              </a:ext>
            </a:extLst>
          </p:cNvPr>
          <p:cNvCxnSpPr>
            <a:cxnSpLocks/>
          </p:cNvCxnSpPr>
          <p:nvPr/>
        </p:nvCxnSpPr>
        <p:spPr>
          <a:xfrm>
            <a:off x="7551422" y="902196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17FAA0C-71B5-92FD-8B33-73ACF0A7307A}"/>
              </a:ext>
            </a:extLst>
          </p:cNvPr>
          <p:cNvCxnSpPr>
            <a:cxnSpLocks/>
          </p:cNvCxnSpPr>
          <p:nvPr/>
        </p:nvCxnSpPr>
        <p:spPr>
          <a:xfrm>
            <a:off x="8641082" y="939284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1E2BE6E-AF27-7061-1453-A96312E3CE85}"/>
              </a:ext>
            </a:extLst>
          </p:cNvPr>
          <p:cNvCxnSpPr>
            <a:cxnSpLocks/>
          </p:cNvCxnSpPr>
          <p:nvPr/>
        </p:nvCxnSpPr>
        <p:spPr>
          <a:xfrm>
            <a:off x="7879080" y="1440180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0583B2-9C51-CEA9-07B5-987CE65FCADF}"/>
              </a:ext>
            </a:extLst>
          </p:cNvPr>
          <p:cNvSpPr txBox="1"/>
          <p:nvPr/>
        </p:nvSpPr>
        <p:spPr>
          <a:xfrm>
            <a:off x="8846820" y="589717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FF847D-E730-F96F-7549-0E91C4283285}"/>
              </a:ext>
            </a:extLst>
          </p:cNvPr>
          <p:cNvSpPr txBox="1"/>
          <p:nvPr/>
        </p:nvSpPr>
        <p:spPr>
          <a:xfrm>
            <a:off x="8054342" y="608052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F3801D-37B6-EC30-A05A-ED87EBFFD2A3}"/>
              </a:ext>
            </a:extLst>
          </p:cNvPr>
          <p:cNvSpPr txBox="1"/>
          <p:nvPr/>
        </p:nvSpPr>
        <p:spPr>
          <a:xfrm>
            <a:off x="7322831" y="1027777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38EF9C-A548-3687-CDFB-4B8897179968}"/>
              </a:ext>
            </a:extLst>
          </p:cNvPr>
          <p:cNvSpPr txBox="1"/>
          <p:nvPr/>
        </p:nvSpPr>
        <p:spPr>
          <a:xfrm>
            <a:off x="7368542" y="1578054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55F028-85D8-BC4C-059D-1C1FE6E0A7CB}"/>
              </a:ext>
            </a:extLst>
          </p:cNvPr>
          <p:cNvSpPr txBox="1"/>
          <p:nvPr/>
        </p:nvSpPr>
        <p:spPr>
          <a:xfrm>
            <a:off x="8138159" y="1047690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56E046C-085B-94DB-A5CB-1A075547DA2B}"/>
              </a:ext>
            </a:extLst>
          </p:cNvPr>
          <p:cNvSpPr txBox="1"/>
          <p:nvPr/>
        </p:nvSpPr>
        <p:spPr>
          <a:xfrm>
            <a:off x="8145781" y="1578054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FD0001-4C65-9BEB-C6F3-A491AA7B10D2}"/>
              </a:ext>
            </a:extLst>
          </p:cNvPr>
          <p:cNvSpPr txBox="1"/>
          <p:nvPr/>
        </p:nvSpPr>
        <p:spPr>
          <a:xfrm>
            <a:off x="8900160" y="1058763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AF770F-43AA-19C4-9416-34266D42801E}"/>
              </a:ext>
            </a:extLst>
          </p:cNvPr>
          <p:cNvSpPr txBox="1"/>
          <p:nvPr/>
        </p:nvSpPr>
        <p:spPr>
          <a:xfrm>
            <a:off x="8862062" y="1646872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15A52C-F3A2-76EC-9BD9-150E8A405107}"/>
              </a:ext>
            </a:extLst>
          </p:cNvPr>
          <p:cNvSpPr txBox="1"/>
          <p:nvPr/>
        </p:nvSpPr>
        <p:spPr>
          <a:xfrm>
            <a:off x="7250445" y="474940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186F51-1744-D166-D4AA-B1A3AD91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2" y="2690678"/>
            <a:ext cx="5896798" cy="1864564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2221658-B956-DACA-D1BB-2277C51E2DE6}"/>
              </a:ext>
            </a:extLst>
          </p:cNvPr>
          <p:cNvCxnSpPr/>
          <p:nvPr/>
        </p:nvCxnSpPr>
        <p:spPr>
          <a:xfrm>
            <a:off x="7829547" y="2813804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1E09376-28BB-330F-5594-BCE9F44B2557}"/>
              </a:ext>
            </a:extLst>
          </p:cNvPr>
          <p:cNvCxnSpPr>
            <a:cxnSpLocks/>
          </p:cNvCxnSpPr>
          <p:nvPr/>
        </p:nvCxnSpPr>
        <p:spPr>
          <a:xfrm>
            <a:off x="7501889" y="3191768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5AC9451-CE71-96A7-AD90-67F5F77313E3}"/>
              </a:ext>
            </a:extLst>
          </p:cNvPr>
          <p:cNvCxnSpPr>
            <a:cxnSpLocks/>
          </p:cNvCxnSpPr>
          <p:nvPr/>
        </p:nvCxnSpPr>
        <p:spPr>
          <a:xfrm>
            <a:off x="8591549" y="3228856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4A05D9A-9C4D-5E88-B8A9-44DBE2A35515}"/>
              </a:ext>
            </a:extLst>
          </p:cNvPr>
          <p:cNvCxnSpPr>
            <a:cxnSpLocks/>
          </p:cNvCxnSpPr>
          <p:nvPr/>
        </p:nvCxnSpPr>
        <p:spPr>
          <a:xfrm>
            <a:off x="7829547" y="3729752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A2C97C7-9EBB-31DB-B6F0-0A6F9EEB1D25}"/>
              </a:ext>
            </a:extLst>
          </p:cNvPr>
          <p:cNvSpPr txBox="1"/>
          <p:nvPr/>
        </p:nvSpPr>
        <p:spPr>
          <a:xfrm>
            <a:off x="8797287" y="287928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327A9A0-7643-729E-84EF-96B6C69DF459}"/>
              </a:ext>
            </a:extLst>
          </p:cNvPr>
          <p:cNvSpPr txBox="1"/>
          <p:nvPr/>
        </p:nvSpPr>
        <p:spPr>
          <a:xfrm>
            <a:off x="8004809" y="2897624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DE433BB-3DA3-CFAB-2752-C92B1BD39FF5}"/>
              </a:ext>
            </a:extLst>
          </p:cNvPr>
          <p:cNvSpPr txBox="1"/>
          <p:nvPr/>
        </p:nvSpPr>
        <p:spPr>
          <a:xfrm>
            <a:off x="7273298" y="3317349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DB8B298-628A-881C-8BFB-5F46AE40E732}"/>
              </a:ext>
            </a:extLst>
          </p:cNvPr>
          <p:cNvSpPr txBox="1"/>
          <p:nvPr/>
        </p:nvSpPr>
        <p:spPr>
          <a:xfrm>
            <a:off x="7319009" y="3867626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510200-3E49-7482-0178-6F2E23315C62}"/>
              </a:ext>
            </a:extLst>
          </p:cNvPr>
          <p:cNvSpPr txBox="1"/>
          <p:nvPr/>
        </p:nvSpPr>
        <p:spPr>
          <a:xfrm>
            <a:off x="8088626" y="3337262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370F1DC-2A13-C4F0-2523-4A09E06D79BC}"/>
              </a:ext>
            </a:extLst>
          </p:cNvPr>
          <p:cNvSpPr txBox="1"/>
          <p:nvPr/>
        </p:nvSpPr>
        <p:spPr>
          <a:xfrm>
            <a:off x="8096248" y="3867626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A53CE01-3B10-D503-C52E-4FA961FC4EFF}"/>
              </a:ext>
            </a:extLst>
          </p:cNvPr>
          <p:cNvSpPr txBox="1"/>
          <p:nvPr/>
        </p:nvSpPr>
        <p:spPr>
          <a:xfrm>
            <a:off x="8850627" y="334833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BD191AA-BED9-BAF3-9134-CAC50B4CADF8}"/>
              </a:ext>
            </a:extLst>
          </p:cNvPr>
          <p:cNvSpPr txBox="1"/>
          <p:nvPr/>
        </p:nvSpPr>
        <p:spPr>
          <a:xfrm>
            <a:off x="8862062" y="3940880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18204B0-087B-E0D2-13B2-554AD3AC8719}"/>
              </a:ext>
            </a:extLst>
          </p:cNvPr>
          <p:cNvSpPr txBox="1"/>
          <p:nvPr/>
        </p:nvSpPr>
        <p:spPr>
          <a:xfrm>
            <a:off x="7200912" y="2764512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37D5C986-A2E6-AF17-4405-BD8DA378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2" y="4845249"/>
            <a:ext cx="5896798" cy="1889746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AF4B0AC-FFD9-E651-0E77-1A19CB7253BB}"/>
              </a:ext>
            </a:extLst>
          </p:cNvPr>
          <p:cNvCxnSpPr/>
          <p:nvPr/>
        </p:nvCxnSpPr>
        <p:spPr>
          <a:xfrm>
            <a:off x="7829547" y="4812327"/>
            <a:ext cx="0" cy="139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8824E42-7659-1942-E0B5-BFE4A2D8B54C}"/>
              </a:ext>
            </a:extLst>
          </p:cNvPr>
          <p:cNvCxnSpPr>
            <a:cxnSpLocks/>
          </p:cNvCxnSpPr>
          <p:nvPr/>
        </p:nvCxnSpPr>
        <p:spPr>
          <a:xfrm>
            <a:off x="7501889" y="5190291"/>
            <a:ext cx="1958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4A9F1F9-AD74-B2E8-61AE-067E77AA0C81}"/>
              </a:ext>
            </a:extLst>
          </p:cNvPr>
          <p:cNvCxnSpPr>
            <a:cxnSpLocks/>
          </p:cNvCxnSpPr>
          <p:nvPr/>
        </p:nvCxnSpPr>
        <p:spPr>
          <a:xfrm>
            <a:off x="7829547" y="5728275"/>
            <a:ext cx="14554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4ED4744-8C84-58D3-1683-129F8ECD8648}"/>
              </a:ext>
            </a:extLst>
          </p:cNvPr>
          <p:cNvSpPr txBox="1"/>
          <p:nvPr/>
        </p:nvSpPr>
        <p:spPr>
          <a:xfrm>
            <a:off x="8797287" y="487781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6CA8FDA-8422-EAF8-5F66-CEE3C92901C8}"/>
              </a:ext>
            </a:extLst>
          </p:cNvPr>
          <p:cNvSpPr txBox="1"/>
          <p:nvPr/>
        </p:nvSpPr>
        <p:spPr>
          <a:xfrm>
            <a:off x="8004809" y="4896147"/>
            <a:ext cx="586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2F8054C-297E-5151-4EFB-CFA6D72844A1}"/>
              </a:ext>
            </a:extLst>
          </p:cNvPr>
          <p:cNvSpPr txBox="1"/>
          <p:nvPr/>
        </p:nvSpPr>
        <p:spPr>
          <a:xfrm>
            <a:off x="7273298" y="5315872"/>
            <a:ext cx="64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1DD383D-CF2F-D69A-7639-445138F9CD81}"/>
              </a:ext>
            </a:extLst>
          </p:cNvPr>
          <p:cNvSpPr txBox="1"/>
          <p:nvPr/>
        </p:nvSpPr>
        <p:spPr>
          <a:xfrm>
            <a:off x="7319009" y="586614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E2525A9-978A-50CE-EA6A-F8C7AAB23A18}"/>
              </a:ext>
            </a:extLst>
          </p:cNvPr>
          <p:cNvSpPr txBox="1"/>
          <p:nvPr/>
        </p:nvSpPr>
        <p:spPr>
          <a:xfrm>
            <a:off x="8088626" y="533578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D323422-A781-59C8-C709-9566AA99FEC3}"/>
              </a:ext>
            </a:extLst>
          </p:cNvPr>
          <p:cNvSpPr txBox="1"/>
          <p:nvPr/>
        </p:nvSpPr>
        <p:spPr>
          <a:xfrm>
            <a:off x="8096248" y="5808225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230ED21-229B-7479-C8F2-2C20FC10B99D}"/>
              </a:ext>
            </a:extLst>
          </p:cNvPr>
          <p:cNvSpPr txBox="1"/>
          <p:nvPr/>
        </p:nvSpPr>
        <p:spPr>
          <a:xfrm>
            <a:off x="8850627" y="5346858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8727336-85BC-6428-A150-057ECD00DA65}"/>
              </a:ext>
            </a:extLst>
          </p:cNvPr>
          <p:cNvSpPr txBox="1"/>
          <p:nvPr/>
        </p:nvSpPr>
        <p:spPr>
          <a:xfrm>
            <a:off x="8862062" y="5939403"/>
            <a:ext cx="35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1FCBAD5-5FD1-519A-9EB0-FC5DD21C16BA}"/>
              </a:ext>
            </a:extLst>
          </p:cNvPr>
          <p:cNvSpPr txBox="1"/>
          <p:nvPr/>
        </p:nvSpPr>
        <p:spPr>
          <a:xfrm>
            <a:off x="7200912" y="4763035"/>
            <a:ext cx="7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Pop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79DBB11-D0F0-1B1E-409A-E2EEBECCFC04}"/>
              </a:ext>
            </a:extLst>
          </p:cNvPr>
          <p:cNvCxnSpPr>
            <a:cxnSpLocks/>
          </p:cNvCxnSpPr>
          <p:nvPr/>
        </p:nvCxnSpPr>
        <p:spPr>
          <a:xfrm>
            <a:off x="8641081" y="5190619"/>
            <a:ext cx="0" cy="1133356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847EC7-E533-1B2B-2C2D-A1B2C1716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836"/>
          <a:stretch/>
        </p:blipFill>
        <p:spPr>
          <a:xfrm>
            <a:off x="914399" y="621761"/>
            <a:ext cx="8032981" cy="5164677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1877FCA-5CDA-5E8E-C116-6CB0100C436A}"/>
              </a:ext>
            </a:extLst>
          </p:cNvPr>
          <p:cNvCxnSpPr/>
          <p:nvPr/>
        </p:nvCxnSpPr>
        <p:spPr>
          <a:xfrm flipH="1">
            <a:off x="3429000" y="4100513"/>
            <a:ext cx="3571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ple Sequence Alignment (DNA) | BioRender Science Templates">
            <a:extLst>
              <a:ext uri="{FF2B5EF4-FFF2-40B4-BE49-F238E27FC236}">
                <a16:creationId xmlns:a16="http://schemas.microsoft.com/office/drawing/2014/main" id="{DC238DF1-7CAD-9E3B-E0F2-EA2192C52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34736" r="6889" b="19070"/>
          <a:stretch/>
        </p:blipFill>
        <p:spPr bwMode="auto">
          <a:xfrm>
            <a:off x="462307" y="192039"/>
            <a:ext cx="537556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148C4A-A834-C320-3218-E34A577A071D}"/>
              </a:ext>
            </a:extLst>
          </p:cNvPr>
          <p:cNvCxnSpPr>
            <a:cxnSpLocks/>
          </p:cNvCxnSpPr>
          <p:nvPr/>
        </p:nvCxnSpPr>
        <p:spPr>
          <a:xfrm>
            <a:off x="1857359" y="1746761"/>
            <a:ext cx="0" cy="1019188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EF639AA-FB31-7085-5B75-410CB1C91C74}"/>
              </a:ext>
            </a:extLst>
          </p:cNvPr>
          <p:cNvSpPr/>
          <p:nvPr/>
        </p:nvSpPr>
        <p:spPr>
          <a:xfrm>
            <a:off x="1408360" y="2933515"/>
            <a:ext cx="868679" cy="45720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Align</a:t>
            </a:r>
            <a:endParaRPr lang="pt-BR" b="1" dirty="0">
              <a:solidFill>
                <a:srgbClr val="C55A11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D2FD87E-7881-2F84-D5CE-E12AC0FC2BBA}"/>
              </a:ext>
            </a:extLst>
          </p:cNvPr>
          <p:cNvCxnSpPr/>
          <p:nvPr/>
        </p:nvCxnSpPr>
        <p:spPr>
          <a:xfrm>
            <a:off x="1808968" y="3588098"/>
            <a:ext cx="0" cy="73152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307286AF-FA18-C2C5-D822-FA0E14D73816}"/>
              </a:ext>
            </a:extLst>
          </p:cNvPr>
          <p:cNvSpPr/>
          <p:nvPr/>
        </p:nvSpPr>
        <p:spPr>
          <a:xfrm>
            <a:off x="3360454" y="5351933"/>
            <a:ext cx="1607819" cy="73152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Linkage</a:t>
            </a:r>
            <a:r>
              <a:rPr lang="pt-BR" b="1" dirty="0">
                <a:solidFill>
                  <a:srgbClr val="C55A11"/>
                </a:solidFill>
              </a:rPr>
              <a:t> </a:t>
            </a:r>
            <a:r>
              <a:rPr lang="pt-BR" b="1" dirty="0" err="1">
                <a:solidFill>
                  <a:srgbClr val="C55A11"/>
                </a:solidFill>
              </a:rPr>
              <a:t>disequilibrium</a:t>
            </a:r>
            <a:endParaRPr lang="pt-BR" b="1" dirty="0">
              <a:solidFill>
                <a:srgbClr val="C55A11"/>
              </a:solidFill>
            </a:endParaRPr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4ED73430-FFB8-E638-62C0-A43B8ECF8D28}"/>
              </a:ext>
            </a:extLst>
          </p:cNvPr>
          <p:cNvSpPr/>
          <p:nvPr/>
        </p:nvSpPr>
        <p:spPr>
          <a:xfrm rot="5400000">
            <a:off x="2376187" y="5189236"/>
            <a:ext cx="450022" cy="1006344"/>
          </a:xfrm>
          <a:prstGeom prst="bentUpArrow">
            <a:avLst>
              <a:gd name="adj1" fmla="val 25000"/>
              <a:gd name="adj2" fmla="val 29081"/>
              <a:gd name="adj3" fmla="val 25000"/>
            </a:avLst>
          </a:prstGeom>
          <a:solidFill>
            <a:srgbClr val="DB6A57"/>
          </a:solidFill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Retângulo 2072">
            <a:extLst>
              <a:ext uri="{FF2B5EF4-FFF2-40B4-BE49-F238E27FC236}">
                <a16:creationId xmlns:a16="http://schemas.microsoft.com/office/drawing/2014/main" id="{E61D3177-AE73-C139-7873-D183B68A8833}"/>
              </a:ext>
            </a:extLst>
          </p:cNvPr>
          <p:cNvSpPr/>
          <p:nvPr/>
        </p:nvSpPr>
        <p:spPr>
          <a:xfrm>
            <a:off x="1203480" y="4535414"/>
            <a:ext cx="2030731" cy="685801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Genetic</a:t>
            </a:r>
            <a:r>
              <a:rPr lang="pt-BR" b="1" dirty="0">
                <a:solidFill>
                  <a:srgbClr val="C55A11"/>
                </a:solidFill>
              </a:rPr>
              <a:t> </a:t>
            </a:r>
            <a:r>
              <a:rPr lang="pt-BR" b="1" dirty="0" err="1">
                <a:solidFill>
                  <a:srgbClr val="C55A11"/>
                </a:solidFill>
              </a:rPr>
              <a:t>Structure</a:t>
            </a:r>
            <a:endParaRPr lang="pt-BR" b="1" dirty="0">
              <a:solidFill>
                <a:srgbClr val="C55A11"/>
              </a:solidFill>
            </a:endParaRPr>
          </a:p>
        </p:txBody>
      </p:sp>
      <p:sp>
        <p:nvSpPr>
          <p:cNvPr id="2075" name="CaixaDeTexto 2074">
            <a:extLst>
              <a:ext uri="{FF2B5EF4-FFF2-40B4-BE49-F238E27FC236}">
                <a16:creationId xmlns:a16="http://schemas.microsoft.com/office/drawing/2014/main" id="{E6F15F2D-2D1F-A588-70E3-B6822287050C}"/>
              </a:ext>
            </a:extLst>
          </p:cNvPr>
          <p:cNvSpPr txBox="1"/>
          <p:nvPr/>
        </p:nvSpPr>
        <p:spPr>
          <a:xfrm>
            <a:off x="1126308" y="5609925"/>
            <a:ext cx="1765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populations clonal, sexual, or mixed?</a:t>
            </a:r>
          </a:p>
        </p:txBody>
      </p:sp>
      <p:sp>
        <p:nvSpPr>
          <p:cNvPr id="2077" name="CaixaDeTexto 2076">
            <a:extLst>
              <a:ext uri="{FF2B5EF4-FFF2-40B4-BE49-F238E27FC236}">
                <a16:creationId xmlns:a16="http://schemas.microsoft.com/office/drawing/2014/main" id="{7F56FBCF-B7B4-A6D2-81A9-56D3520F5A62}"/>
              </a:ext>
            </a:extLst>
          </p:cNvPr>
          <p:cNvSpPr txBox="1"/>
          <p:nvPr/>
        </p:nvSpPr>
        <p:spPr>
          <a:xfrm>
            <a:off x="68991" y="3310483"/>
            <a:ext cx="2030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populations regionally differentiated? 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078" name="Retângulo 2077">
            <a:extLst>
              <a:ext uri="{FF2B5EF4-FFF2-40B4-BE49-F238E27FC236}">
                <a16:creationId xmlns:a16="http://schemas.microsoft.com/office/drawing/2014/main" id="{1578EB73-6269-3ACD-3792-DC1AFD3A7C93}"/>
              </a:ext>
            </a:extLst>
          </p:cNvPr>
          <p:cNvSpPr/>
          <p:nvPr/>
        </p:nvSpPr>
        <p:spPr>
          <a:xfrm>
            <a:off x="3878749" y="4350576"/>
            <a:ext cx="2030731" cy="685801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55A11"/>
                </a:solidFill>
              </a:rPr>
              <a:t>Population</a:t>
            </a:r>
            <a:r>
              <a:rPr lang="pt-BR" dirty="0">
                <a:solidFill>
                  <a:srgbClr val="C55A11"/>
                </a:solidFill>
              </a:rPr>
              <a:t> in </a:t>
            </a:r>
            <a:r>
              <a:rPr lang="pt-BR" dirty="0" err="1">
                <a:solidFill>
                  <a:srgbClr val="C55A11"/>
                </a:solidFill>
              </a:rPr>
              <a:t>equilibrium</a:t>
            </a:r>
            <a:r>
              <a:rPr lang="pt-BR" dirty="0">
                <a:solidFill>
                  <a:srgbClr val="C55A11"/>
                </a:solidFill>
              </a:rPr>
              <a:t> H-W?</a:t>
            </a:r>
            <a:endParaRPr lang="pt-BR" b="1" dirty="0">
              <a:solidFill>
                <a:srgbClr val="C55A11"/>
              </a:solidFill>
            </a:endParaRPr>
          </a:p>
        </p:txBody>
      </p:sp>
      <p:cxnSp>
        <p:nvCxnSpPr>
          <p:cNvPr id="2079" name="Conector de Seta Reta 2078">
            <a:extLst>
              <a:ext uri="{FF2B5EF4-FFF2-40B4-BE49-F238E27FC236}">
                <a16:creationId xmlns:a16="http://schemas.microsoft.com/office/drawing/2014/main" id="{D1F53D4F-EA1F-0BE5-C0B8-4302F477513C}"/>
              </a:ext>
            </a:extLst>
          </p:cNvPr>
          <p:cNvCxnSpPr>
            <a:cxnSpLocks/>
          </p:cNvCxnSpPr>
          <p:nvPr/>
        </p:nvCxnSpPr>
        <p:spPr>
          <a:xfrm>
            <a:off x="3371199" y="4854560"/>
            <a:ext cx="443017" cy="20327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1" name="Retângulo 2080">
            <a:extLst>
              <a:ext uri="{FF2B5EF4-FFF2-40B4-BE49-F238E27FC236}">
                <a16:creationId xmlns:a16="http://schemas.microsoft.com/office/drawing/2014/main" id="{B307E7A0-A668-01C0-8159-15F0FC752510}"/>
              </a:ext>
            </a:extLst>
          </p:cNvPr>
          <p:cNvSpPr/>
          <p:nvPr/>
        </p:nvSpPr>
        <p:spPr>
          <a:xfrm>
            <a:off x="5208440" y="2015793"/>
            <a:ext cx="701040" cy="293574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4"/>
                </a:solidFill>
              </a:rPr>
              <a:t>YES</a:t>
            </a:r>
          </a:p>
        </p:txBody>
      </p:sp>
      <p:sp>
        <p:nvSpPr>
          <p:cNvPr id="2082" name="Retângulo 2081">
            <a:extLst>
              <a:ext uri="{FF2B5EF4-FFF2-40B4-BE49-F238E27FC236}">
                <a16:creationId xmlns:a16="http://schemas.microsoft.com/office/drawing/2014/main" id="{D4D3C6D1-CD31-BF88-C524-DF6A2DB6DF6A}"/>
              </a:ext>
            </a:extLst>
          </p:cNvPr>
          <p:cNvSpPr/>
          <p:nvPr/>
        </p:nvSpPr>
        <p:spPr>
          <a:xfrm>
            <a:off x="5208440" y="2572748"/>
            <a:ext cx="701040" cy="293575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2083" name="Conector reto 2082">
            <a:extLst>
              <a:ext uri="{FF2B5EF4-FFF2-40B4-BE49-F238E27FC236}">
                <a16:creationId xmlns:a16="http://schemas.microsoft.com/office/drawing/2014/main" id="{5B84D510-3208-51AD-7DE8-5B895C3EB20D}"/>
              </a:ext>
            </a:extLst>
          </p:cNvPr>
          <p:cNvCxnSpPr>
            <a:cxnSpLocks/>
          </p:cNvCxnSpPr>
          <p:nvPr/>
        </p:nvCxnSpPr>
        <p:spPr>
          <a:xfrm flipV="1">
            <a:off x="4847612" y="1988016"/>
            <a:ext cx="9696" cy="2283211"/>
          </a:xfrm>
          <a:prstGeom prst="line">
            <a:avLst/>
          </a:prstGeom>
          <a:ln w="57150">
            <a:solidFill>
              <a:srgbClr val="DB6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ector de Seta Reta 2083">
            <a:extLst>
              <a:ext uri="{FF2B5EF4-FFF2-40B4-BE49-F238E27FC236}">
                <a16:creationId xmlns:a16="http://schemas.microsoft.com/office/drawing/2014/main" id="{721CF33C-EF40-4A13-FE37-B474AC944357}"/>
              </a:ext>
            </a:extLst>
          </p:cNvPr>
          <p:cNvCxnSpPr>
            <a:cxnSpLocks/>
          </p:cNvCxnSpPr>
          <p:nvPr/>
        </p:nvCxnSpPr>
        <p:spPr>
          <a:xfrm>
            <a:off x="4903810" y="2162580"/>
            <a:ext cx="250669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Conector de Seta Reta 2084">
            <a:extLst>
              <a:ext uri="{FF2B5EF4-FFF2-40B4-BE49-F238E27FC236}">
                <a16:creationId xmlns:a16="http://schemas.microsoft.com/office/drawing/2014/main" id="{DF1A7B43-A006-53FA-013A-9A1B3DA2BEBF}"/>
              </a:ext>
            </a:extLst>
          </p:cNvPr>
          <p:cNvCxnSpPr>
            <a:cxnSpLocks/>
          </p:cNvCxnSpPr>
          <p:nvPr/>
        </p:nvCxnSpPr>
        <p:spPr>
          <a:xfrm>
            <a:off x="4872888" y="2730218"/>
            <a:ext cx="258128" cy="7261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Conector de Seta Reta 2085">
            <a:extLst>
              <a:ext uri="{FF2B5EF4-FFF2-40B4-BE49-F238E27FC236}">
                <a16:creationId xmlns:a16="http://schemas.microsoft.com/office/drawing/2014/main" id="{54C973E6-5E0F-3A22-9E96-9C19970FBF13}"/>
              </a:ext>
            </a:extLst>
          </p:cNvPr>
          <p:cNvCxnSpPr>
            <a:cxnSpLocks/>
          </p:cNvCxnSpPr>
          <p:nvPr/>
        </p:nvCxnSpPr>
        <p:spPr>
          <a:xfrm>
            <a:off x="7228522" y="3429000"/>
            <a:ext cx="0" cy="598025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7" name="Retângulo 2086">
            <a:extLst>
              <a:ext uri="{FF2B5EF4-FFF2-40B4-BE49-F238E27FC236}">
                <a16:creationId xmlns:a16="http://schemas.microsoft.com/office/drawing/2014/main" id="{601EAEAA-7961-0B40-D1FC-914CE4A0BEF2}"/>
              </a:ext>
            </a:extLst>
          </p:cNvPr>
          <p:cNvSpPr/>
          <p:nvPr/>
        </p:nvSpPr>
        <p:spPr>
          <a:xfrm>
            <a:off x="5558960" y="1796564"/>
            <a:ext cx="2030731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pt-BR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8" name="Retângulo 2087">
            <a:extLst>
              <a:ext uri="{FF2B5EF4-FFF2-40B4-BE49-F238E27FC236}">
                <a16:creationId xmlns:a16="http://schemas.microsoft.com/office/drawing/2014/main" id="{302A6FFA-DEEC-5969-8D08-99923B9AE327}"/>
              </a:ext>
            </a:extLst>
          </p:cNvPr>
          <p:cNvSpPr/>
          <p:nvPr/>
        </p:nvSpPr>
        <p:spPr>
          <a:xfrm>
            <a:off x="5837872" y="2635225"/>
            <a:ext cx="2781300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DAPC, UPGMA, NJ</a:t>
            </a:r>
          </a:p>
          <a:p>
            <a:pPr algn="ctr"/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MSN,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Splitstree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AMOVA, FST</a:t>
            </a:r>
          </a:p>
        </p:txBody>
      </p:sp>
      <p:sp>
        <p:nvSpPr>
          <p:cNvPr id="2095" name="CaixaDeTexto 2094">
            <a:extLst>
              <a:ext uri="{FF2B5EF4-FFF2-40B4-BE49-F238E27FC236}">
                <a16:creationId xmlns:a16="http://schemas.microsoft.com/office/drawing/2014/main" id="{BF9097BE-D045-4AAF-450A-7DCB5364B0AE}"/>
              </a:ext>
            </a:extLst>
          </p:cNvPr>
          <p:cNvSpPr txBox="1"/>
          <p:nvPr/>
        </p:nvSpPr>
        <p:spPr>
          <a:xfrm>
            <a:off x="6934122" y="4132335"/>
            <a:ext cx="588799" cy="369332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2096" name="Retângulo 2095">
            <a:extLst>
              <a:ext uri="{FF2B5EF4-FFF2-40B4-BE49-F238E27FC236}">
                <a16:creationId xmlns:a16="http://schemas.microsoft.com/office/drawing/2014/main" id="{0752C42B-4066-B4C2-E0DC-6578E199D51A}"/>
              </a:ext>
            </a:extLst>
          </p:cNvPr>
          <p:cNvSpPr/>
          <p:nvPr/>
        </p:nvSpPr>
        <p:spPr>
          <a:xfrm>
            <a:off x="8402502" y="4086561"/>
            <a:ext cx="1398279" cy="369332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Migration</a:t>
            </a:r>
            <a:endParaRPr lang="pt-BR" b="1" dirty="0">
              <a:solidFill>
                <a:srgbClr val="C55A11"/>
              </a:solidFill>
            </a:endParaRPr>
          </a:p>
        </p:txBody>
      </p:sp>
      <p:cxnSp>
        <p:nvCxnSpPr>
          <p:cNvPr id="2099" name="Conector de Seta Reta 2098">
            <a:extLst>
              <a:ext uri="{FF2B5EF4-FFF2-40B4-BE49-F238E27FC236}">
                <a16:creationId xmlns:a16="http://schemas.microsoft.com/office/drawing/2014/main" id="{A69043E0-A6DD-E1F7-34C6-302682FE686B}"/>
              </a:ext>
            </a:extLst>
          </p:cNvPr>
          <p:cNvCxnSpPr>
            <a:cxnSpLocks/>
          </p:cNvCxnSpPr>
          <p:nvPr/>
        </p:nvCxnSpPr>
        <p:spPr>
          <a:xfrm>
            <a:off x="7648566" y="4350576"/>
            <a:ext cx="652472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CaixaDeTexto 2101">
            <a:extLst>
              <a:ext uri="{FF2B5EF4-FFF2-40B4-BE49-F238E27FC236}">
                <a16:creationId xmlns:a16="http://schemas.microsoft.com/office/drawing/2014/main" id="{34BA8CAE-1B96-6B88-F8F7-17A12021F72C}"/>
              </a:ext>
            </a:extLst>
          </p:cNvPr>
          <p:cNvSpPr txBox="1"/>
          <p:nvPr/>
        </p:nvSpPr>
        <p:spPr>
          <a:xfrm>
            <a:off x="7570811" y="4389646"/>
            <a:ext cx="2501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genetic flow occurring between the populations?</a:t>
            </a:r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3" name="CaixaDeTexto 2102">
            <a:extLst>
              <a:ext uri="{FF2B5EF4-FFF2-40B4-BE49-F238E27FC236}">
                <a16:creationId xmlns:a16="http://schemas.microsoft.com/office/drawing/2014/main" id="{7A9CC1B6-5D44-F619-222D-ADA2E458C5BD}"/>
              </a:ext>
            </a:extLst>
          </p:cNvPr>
          <p:cNvSpPr txBox="1"/>
          <p:nvPr/>
        </p:nvSpPr>
        <p:spPr>
          <a:xfrm>
            <a:off x="9155288" y="2226656"/>
            <a:ext cx="701641" cy="369332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2104" name="Conector reto 2103">
            <a:extLst>
              <a:ext uri="{FF2B5EF4-FFF2-40B4-BE49-F238E27FC236}">
                <a16:creationId xmlns:a16="http://schemas.microsoft.com/office/drawing/2014/main" id="{B3C6D923-0819-EE3F-5436-E5A740C58EC6}"/>
              </a:ext>
            </a:extLst>
          </p:cNvPr>
          <p:cNvCxnSpPr>
            <a:cxnSpLocks/>
          </p:cNvCxnSpPr>
          <p:nvPr/>
        </p:nvCxnSpPr>
        <p:spPr>
          <a:xfrm flipV="1">
            <a:off x="8904619" y="2080349"/>
            <a:ext cx="0" cy="1977154"/>
          </a:xfrm>
          <a:prstGeom prst="line">
            <a:avLst/>
          </a:prstGeom>
          <a:ln w="57150">
            <a:solidFill>
              <a:srgbClr val="DB6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Conector de Seta Reta 2105">
            <a:extLst>
              <a:ext uri="{FF2B5EF4-FFF2-40B4-BE49-F238E27FC236}">
                <a16:creationId xmlns:a16="http://schemas.microsoft.com/office/drawing/2014/main" id="{5D9EA13E-CACF-0189-6EBB-0A4B4CC96A90}"/>
              </a:ext>
            </a:extLst>
          </p:cNvPr>
          <p:cNvCxnSpPr>
            <a:cxnSpLocks/>
          </p:cNvCxnSpPr>
          <p:nvPr/>
        </p:nvCxnSpPr>
        <p:spPr>
          <a:xfrm>
            <a:off x="8904619" y="2443446"/>
            <a:ext cx="250669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Conector de Seta Reta 2106">
            <a:extLst>
              <a:ext uri="{FF2B5EF4-FFF2-40B4-BE49-F238E27FC236}">
                <a16:creationId xmlns:a16="http://schemas.microsoft.com/office/drawing/2014/main" id="{66455326-3852-4EDE-BAD8-CFF9264F5933}"/>
              </a:ext>
            </a:extLst>
          </p:cNvPr>
          <p:cNvCxnSpPr>
            <a:cxnSpLocks/>
          </p:cNvCxnSpPr>
          <p:nvPr/>
        </p:nvCxnSpPr>
        <p:spPr>
          <a:xfrm>
            <a:off x="8912492" y="2925381"/>
            <a:ext cx="250669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" name="Rectangle 5">
            <a:extLst>
              <a:ext uri="{FF2B5EF4-FFF2-40B4-BE49-F238E27FC236}">
                <a16:creationId xmlns:a16="http://schemas.microsoft.com/office/drawing/2014/main" id="{FA5A006D-2AB9-A3DE-E293-D2659248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969" y="1115874"/>
            <a:ext cx="16691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any population acting as a source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10" name="Conector de Seta Reta 2109">
            <a:extLst>
              <a:ext uri="{FF2B5EF4-FFF2-40B4-BE49-F238E27FC236}">
                <a16:creationId xmlns:a16="http://schemas.microsoft.com/office/drawing/2014/main" id="{735EEA78-9385-58DE-3A94-B622E100C4BF}"/>
              </a:ext>
            </a:extLst>
          </p:cNvPr>
          <p:cNvCxnSpPr>
            <a:cxnSpLocks/>
          </p:cNvCxnSpPr>
          <p:nvPr/>
        </p:nvCxnSpPr>
        <p:spPr>
          <a:xfrm>
            <a:off x="9903080" y="2411322"/>
            <a:ext cx="652472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1" name="Retângulo 2110">
            <a:extLst>
              <a:ext uri="{FF2B5EF4-FFF2-40B4-BE49-F238E27FC236}">
                <a16:creationId xmlns:a16="http://schemas.microsoft.com/office/drawing/2014/main" id="{2741C54A-5104-5E95-76EC-3D48A0133580}"/>
              </a:ext>
            </a:extLst>
          </p:cNvPr>
          <p:cNvSpPr/>
          <p:nvPr/>
        </p:nvSpPr>
        <p:spPr>
          <a:xfrm>
            <a:off x="10617691" y="2215523"/>
            <a:ext cx="1398279" cy="369332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Migrate</a:t>
            </a:r>
            <a:r>
              <a:rPr lang="pt-BR" b="1" dirty="0">
                <a:solidFill>
                  <a:srgbClr val="C55A11"/>
                </a:solidFill>
              </a:rPr>
              <a:t>-n</a:t>
            </a:r>
          </a:p>
        </p:txBody>
      </p:sp>
      <p:sp>
        <p:nvSpPr>
          <p:cNvPr id="2112" name="CaixaDeTexto 2111">
            <a:extLst>
              <a:ext uri="{FF2B5EF4-FFF2-40B4-BE49-F238E27FC236}">
                <a16:creationId xmlns:a16="http://schemas.microsoft.com/office/drawing/2014/main" id="{710E026D-E5CF-3CC8-FE09-90DF2229EF66}"/>
              </a:ext>
            </a:extLst>
          </p:cNvPr>
          <p:cNvSpPr txBox="1"/>
          <p:nvPr/>
        </p:nvSpPr>
        <p:spPr>
          <a:xfrm>
            <a:off x="9201439" y="2730218"/>
            <a:ext cx="701641" cy="369332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2113" name="Conector de Seta Reta 2112">
            <a:extLst>
              <a:ext uri="{FF2B5EF4-FFF2-40B4-BE49-F238E27FC236}">
                <a16:creationId xmlns:a16="http://schemas.microsoft.com/office/drawing/2014/main" id="{0A714EFD-63E7-7138-55F1-437660C604E1}"/>
              </a:ext>
            </a:extLst>
          </p:cNvPr>
          <p:cNvCxnSpPr>
            <a:cxnSpLocks/>
          </p:cNvCxnSpPr>
          <p:nvPr/>
        </p:nvCxnSpPr>
        <p:spPr>
          <a:xfrm>
            <a:off x="5029144" y="5731195"/>
            <a:ext cx="934133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6" name="CaixaDeTexto 2115">
            <a:extLst>
              <a:ext uri="{FF2B5EF4-FFF2-40B4-BE49-F238E27FC236}">
                <a16:creationId xmlns:a16="http://schemas.microsoft.com/office/drawing/2014/main" id="{4D1D604B-F3BE-E062-5B30-6AB674010FD7}"/>
              </a:ext>
            </a:extLst>
          </p:cNvPr>
          <p:cNvSpPr txBox="1"/>
          <p:nvPr/>
        </p:nvSpPr>
        <p:spPr>
          <a:xfrm>
            <a:off x="5029552" y="5944223"/>
            <a:ext cx="3271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diversity within the populations, and are they equally diverse?</a:t>
            </a:r>
            <a:endParaRPr lang="pt-B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7" name="Retângulo 2116">
            <a:extLst>
              <a:ext uri="{FF2B5EF4-FFF2-40B4-BE49-F238E27FC236}">
                <a16:creationId xmlns:a16="http://schemas.microsoft.com/office/drawing/2014/main" id="{591F85F0-9DEB-E8F1-A3C6-45E5BBD714CF}"/>
              </a:ext>
            </a:extLst>
          </p:cNvPr>
          <p:cNvSpPr/>
          <p:nvPr/>
        </p:nvSpPr>
        <p:spPr>
          <a:xfrm>
            <a:off x="6024148" y="5451813"/>
            <a:ext cx="2030731" cy="53176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Genetic</a:t>
            </a:r>
            <a:r>
              <a:rPr lang="pt-BR" b="1" dirty="0">
                <a:solidFill>
                  <a:srgbClr val="C55A11"/>
                </a:solidFill>
              </a:rPr>
              <a:t> Diversity</a:t>
            </a:r>
          </a:p>
        </p:txBody>
      </p:sp>
      <p:sp>
        <p:nvSpPr>
          <p:cNvPr id="2118" name="CaixaDeTexto 2117">
            <a:extLst>
              <a:ext uri="{FF2B5EF4-FFF2-40B4-BE49-F238E27FC236}">
                <a16:creationId xmlns:a16="http://schemas.microsoft.com/office/drawing/2014/main" id="{3C37188A-034A-5BB9-E390-FDA7EF17E667}"/>
              </a:ext>
            </a:extLst>
          </p:cNvPr>
          <p:cNvSpPr txBox="1"/>
          <p:nvPr/>
        </p:nvSpPr>
        <p:spPr>
          <a:xfrm>
            <a:off x="8796565" y="5616061"/>
            <a:ext cx="2030731" cy="369332"/>
          </a:xfrm>
          <a:prstGeom prst="rect">
            <a:avLst/>
          </a:prstGeom>
          <a:noFill/>
          <a:ln>
            <a:solidFill>
              <a:srgbClr val="137F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diverse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21" name="Conector de Seta Reta 2120">
            <a:extLst>
              <a:ext uri="{FF2B5EF4-FFF2-40B4-BE49-F238E27FC236}">
                <a16:creationId xmlns:a16="http://schemas.microsoft.com/office/drawing/2014/main" id="{36519AD1-86B2-12CA-708C-1EAF1BF08FE9}"/>
              </a:ext>
            </a:extLst>
          </p:cNvPr>
          <p:cNvCxnSpPr>
            <a:cxnSpLocks/>
          </p:cNvCxnSpPr>
          <p:nvPr/>
        </p:nvCxnSpPr>
        <p:spPr>
          <a:xfrm>
            <a:off x="8054879" y="5773815"/>
            <a:ext cx="652472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CaixaDeTexto 2123">
            <a:extLst>
              <a:ext uri="{FF2B5EF4-FFF2-40B4-BE49-F238E27FC236}">
                <a16:creationId xmlns:a16="http://schemas.microsoft.com/office/drawing/2014/main" id="{BA319F02-E722-EB8D-4F06-62D01E26C4C7}"/>
              </a:ext>
            </a:extLst>
          </p:cNvPr>
          <p:cNvSpPr txBox="1"/>
          <p:nvPr/>
        </p:nvSpPr>
        <p:spPr>
          <a:xfrm rot="19953754">
            <a:off x="10799116" y="5521908"/>
            <a:ext cx="1974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neutral?</a:t>
            </a:r>
          </a:p>
        </p:txBody>
      </p:sp>
      <p:cxnSp>
        <p:nvCxnSpPr>
          <p:cNvPr id="2126" name="Conector: Curvo 2125">
            <a:extLst>
              <a:ext uri="{FF2B5EF4-FFF2-40B4-BE49-F238E27FC236}">
                <a16:creationId xmlns:a16="http://schemas.microsoft.com/office/drawing/2014/main" id="{5569A50F-0C38-B304-9A1D-C58FDA2409A1}"/>
              </a:ext>
            </a:extLst>
          </p:cNvPr>
          <p:cNvCxnSpPr>
            <a:stCxn id="2118" idx="3"/>
          </p:cNvCxnSpPr>
          <p:nvPr/>
        </p:nvCxnSpPr>
        <p:spPr>
          <a:xfrm flipV="1">
            <a:off x="10827296" y="4845010"/>
            <a:ext cx="650323" cy="955717"/>
          </a:xfrm>
          <a:prstGeom prst="curvedConnector2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7" name="Rectangle 8">
            <a:extLst>
              <a:ext uri="{FF2B5EF4-FFF2-40B4-BE49-F238E27FC236}">
                <a16:creationId xmlns:a16="http://schemas.microsoft.com/office/drawing/2014/main" id="{4823850E-A6D9-1E78-DC78-E92257AA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400" y="4106800"/>
            <a:ext cx="160459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rgbClr val="DB6A57"/>
                </a:solidFill>
                <a:latin typeface="Arial" panose="020B0604020202020204" pitchFamily="34" charset="0"/>
              </a:rPr>
              <a:t>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DB6A57"/>
                </a:solidFill>
                <a:effectLst/>
                <a:latin typeface="Arial" panose="020B0604020202020204" pitchFamily="34" charset="0"/>
              </a:rPr>
              <a:t>est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DB6A57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DB6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rgbClr val="DB6A57"/>
                </a:solidFill>
                <a:effectLst/>
                <a:latin typeface="Arial" panose="020B0604020202020204" pitchFamily="34" charset="0"/>
              </a:rPr>
              <a:t>neutrality</a:t>
            </a: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rgbClr val="DB6A57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02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Nuvem 16">
            <a:extLst>
              <a:ext uri="{FF2B5EF4-FFF2-40B4-BE49-F238E27FC236}">
                <a16:creationId xmlns:a16="http://schemas.microsoft.com/office/drawing/2014/main" id="{78CC661C-E152-1531-EC9B-81CB870650FD}"/>
              </a:ext>
            </a:extLst>
          </p:cNvPr>
          <p:cNvSpPr/>
          <p:nvPr/>
        </p:nvSpPr>
        <p:spPr>
          <a:xfrm>
            <a:off x="9448803" y="1938278"/>
            <a:ext cx="2857495" cy="2862322"/>
          </a:xfrm>
          <a:prstGeom prst="cloud">
            <a:avLst/>
          </a:prstGeom>
          <a:solidFill>
            <a:srgbClr val="75E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E1A846-B161-DB5F-1878-E95410131F27}"/>
              </a:ext>
            </a:extLst>
          </p:cNvPr>
          <p:cNvSpPr/>
          <p:nvPr/>
        </p:nvSpPr>
        <p:spPr>
          <a:xfrm>
            <a:off x="152400" y="121920"/>
            <a:ext cx="4434840" cy="2971800"/>
          </a:xfrm>
          <a:prstGeom prst="rect">
            <a:avLst/>
          </a:prstGeom>
          <a:noFill/>
          <a:ln w="76200"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0546D1-6E57-3518-C2BA-1F517522FC4F}"/>
              </a:ext>
            </a:extLst>
          </p:cNvPr>
          <p:cNvSpPr txBox="1"/>
          <p:nvPr/>
        </p:nvSpPr>
        <p:spPr>
          <a:xfrm>
            <a:off x="182880" y="160496"/>
            <a:ext cx="4404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Are the populations clonal, sexual, or mixed?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Are the populations regionally differentiated?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diversity?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Is there gene flow between the populations?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Is any population acting as a source?</a:t>
            </a:r>
          </a:p>
        </p:txBody>
      </p:sp>
      <p:pic>
        <p:nvPicPr>
          <p:cNvPr id="2050" name="Picture 2" descr="Multiple Sequence Alignment (DNA) | BioRender Science Templates">
            <a:extLst>
              <a:ext uri="{FF2B5EF4-FFF2-40B4-BE49-F238E27FC236}">
                <a16:creationId xmlns:a16="http://schemas.microsoft.com/office/drawing/2014/main" id="{DC238DF1-7CAD-9E3B-E0F2-EA2192C52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t="34736" r="6889" b="19070"/>
          <a:stretch/>
        </p:blipFill>
        <p:spPr bwMode="auto">
          <a:xfrm>
            <a:off x="5394959" y="160496"/>
            <a:ext cx="537556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C148C4A-A834-C320-3218-E34A577A071D}"/>
              </a:ext>
            </a:extLst>
          </p:cNvPr>
          <p:cNvCxnSpPr/>
          <p:nvPr/>
        </p:nvCxnSpPr>
        <p:spPr>
          <a:xfrm>
            <a:off x="8229600" y="1813560"/>
            <a:ext cx="0" cy="73152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9EF639AA-FB31-7085-5B75-410CB1C91C74}"/>
              </a:ext>
            </a:extLst>
          </p:cNvPr>
          <p:cNvSpPr/>
          <p:nvPr/>
        </p:nvSpPr>
        <p:spPr>
          <a:xfrm>
            <a:off x="7795260" y="2628424"/>
            <a:ext cx="868679" cy="45720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Align</a:t>
            </a:r>
            <a:endParaRPr lang="pt-BR" b="1" dirty="0">
              <a:solidFill>
                <a:srgbClr val="C55A1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704EC67-EFBD-92EC-67DF-6286E0B0FE9D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4693920" y="922496"/>
            <a:ext cx="701039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0C2407-93B3-FFC1-B826-18DF23D9989B}"/>
              </a:ext>
            </a:extLst>
          </p:cNvPr>
          <p:cNvSpPr txBox="1"/>
          <p:nvPr/>
        </p:nvSpPr>
        <p:spPr>
          <a:xfrm>
            <a:off x="9665975" y="2353776"/>
            <a:ext cx="27736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Before beginning the analyses, it is advisable to check whether the population is clonal or not, as some tests rely on Hardy-Weinberg equilibrium.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D2FD87E-7881-2F84-D5CE-E12AC0FC2BBA}"/>
              </a:ext>
            </a:extLst>
          </p:cNvPr>
          <p:cNvCxnSpPr/>
          <p:nvPr/>
        </p:nvCxnSpPr>
        <p:spPr>
          <a:xfrm>
            <a:off x="8229600" y="3360897"/>
            <a:ext cx="0" cy="73152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307286AF-FA18-C2C5-D822-FA0E14D73816}"/>
              </a:ext>
            </a:extLst>
          </p:cNvPr>
          <p:cNvSpPr/>
          <p:nvPr/>
        </p:nvSpPr>
        <p:spPr>
          <a:xfrm>
            <a:off x="7425690" y="4199098"/>
            <a:ext cx="1607819" cy="73152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Linkage</a:t>
            </a:r>
            <a:r>
              <a:rPr lang="pt-BR" b="1" dirty="0">
                <a:solidFill>
                  <a:srgbClr val="C55A11"/>
                </a:solidFill>
              </a:rPr>
              <a:t> </a:t>
            </a:r>
            <a:r>
              <a:rPr lang="pt-BR" b="1" dirty="0" err="1">
                <a:solidFill>
                  <a:srgbClr val="C55A11"/>
                </a:solidFill>
              </a:rPr>
              <a:t>disequilibrium</a:t>
            </a:r>
            <a:endParaRPr lang="pt-BR" b="1" dirty="0">
              <a:solidFill>
                <a:srgbClr val="C55A1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C8540AA-09A2-4CE2-3BD6-BFDD1121BF7D}"/>
              </a:ext>
            </a:extLst>
          </p:cNvPr>
          <p:cNvSpPr/>
          <p:nvPr/>
        </p:nvSpPr>
        <p:spPr>
          <a:xfrm>
            <a:off x="9515482" y="4319618"/>
            <a:ext cx="302892" cy="319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AF43C22-C7EC-CF7D-6CC0-F1E63718E354}"/>
              </a:ext>
            </a:extLst>
          </p:cNvPr>
          <p:cNvSpPr/>
          <p:nvPr/>
        </p:nvSpPr>
        <p:spPr>
          <a:xfrm>
            <a:off x="9277353" y="4479250"/>
            <a:ext cx="169535" cy="213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Dobrada para Cima 21">
            <a:extLst>
              <a:ext uri="{FF2B5EF4-FFF2-40B4-BE49-F238E27FC236}">
                <a16:creationId xmlns:a16="http://schemas.microsoft.com/office/drawing/2014/main" id="{4ED73430-FFB8-E638-62C0-A43B8ECF8D28}"/>
              </a:ext>
            </a:extLst>
          </p:cNvPr>
          <p:cNvSpPr/>
          <p:nvPr/>
        </p:nvSpPr>
        <p:spPr>
          <a:xfrm rot="5400000" flipV="1">
            <a:off x="10027834" y="5179390"/>
            <a:ext cx="416725" cy="886452"/>
          </a:xfrm>
          <a:prstGeom prst="bentUpArrow">
            <a:avLst>
              <a:gd name="adj1" fmla="val 25000"/>
              <a:gd name="adj2" fmla="val 29081"/>
              <a:gd name="adj3" fmla="val 25000"/>
            </a:avLst>
          </a:prstGeom>
          <a:solidFill>
            <a:srgbClr val="DB6A57"/>
          </a:solidFill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8A2A72-6708-CBF3-49DC-C9D6DFB9D09B}"/>
              </a:ext>
            </a:extLst>
          </p:cNvPr>
          <p:cNvSpPr/>
          <p:nvPr/>
        </p:nvSpPr>
        <p:spPr>
          <a:xfrm>
            <a:off x="4991099" y="4221957"/>
            <a:ext cx="2030731" cy="685801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55A11"/>
                </a:solidFill>
              </a:rPr>
              <a:t>Population</a:t>
            </a:r>
            <a:r>
              <a:rPr lang="pt-BR" dirty="0">
                <a:solidFill>
                  <a:srgbClr val="C55A11"/>
                </a:solidFill>
              </a:rPr>
              <a:t> in </a:t>
            </a:r>
            <a:r>
              <a:rPr lang="pt-BR" dirty="0" err="1">
                <a:solidFill>
                  <a:srgbClr val="C55A11"/>
                </a:solidFill>
              </a:rPr>
              <a:t>equilibrium</a:t>
            </a:r>
            <a:r>
              <a:rPr lang="pt-BR" dirty="0">
                <a:solidFill>
                  <a:srgbClr val="C55A11"/>
                </a:solidFill>
              </a:rPr>
              <a:t> H-W?</a:t>
            </a:r>
            <a:endParaRPr lang="pt-BR" b="1" dirty="0">
              <a:solidFill>
                <a:srgbClr val="C55A1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1576AE9-B4F6-B742-5D4F-24F9E62D7190}"/>
              </a:ext>
            </a:extLst>
          </p:cNvPr>
          <p:cNvSpPr/>
          <p:nvPr/>
        </p:nvSpPr>
        <p:spPr>
          <a:xfrm>
            <a:off x="4991099" y="5757154"/>
            <a:ext cx="2030731" cy="685801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C55A11"/>
                </a:solidFill>
              </a:rPr>
              <a:t>Genetic</a:t>
            </a:r>
            <a:r>
              <a:rPr lang="pt-BR" b="1" dirty="0">
                <a:solidFill>
                  <a:srgbClr val="C55A11"/>
                </a:solidFill>
              </a:rPr>
              <a:t> </a:t>
            </a:r>
            <a:r>
              <a:rPr lang="pt-BR" b="1" dirty="0" err="1">
                <a:solidFill>
                  <a:srgbClr val="C55A11"/>
                </a:solidFill>
              </a:rPr>
              <a:t>Structure</a:t>
            </a:r>
            <a:endParaRPr lang="pt-BR" b="1" dirty="0">
              <a:solidFill>
                <a:srgbClr val="C55A11"/>
              </a:solidFill>
            </a:endParaRPr>
          </a:p>
        </p:txBody>
      </p:sp>
      <p:cxnSp>
        <p:nvCxnSpPr>
          <p:cNvPr id="2057" name="Conector de Seta Reta 2056">
            <a:extLst>
              <a:ext uri="{FF2B5EF4-FFF2-40B4-BE49-F238E27FC236}">
                <a16:creationId xmlns:a16="http://schemas.microsoft.com/office/drawing/2014/main" id="{02806486-8A1C-0502-0381-43E0E05A323F}"/>
              </a:ext>
            </a:extLst>
          </p:cNvPr>
          <p:cNvCxnSpPr>
            <a:cxnSpLocks/>
          </p:cNvCxnSpPr>
          <p:nvPr/>
        </p:nvCxnSpPr>
        <p:spPr>
          <a:xfrm flipV="1">
            <a:off x="6006464" y="5044440"/>
            <a:ext cx="0" cy="666995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E07E6946-D6CF-ADD3-AB3F-B06CA52EE375}"/>
              </a:ext>
            </a:extLst>
          </p:cNvPr>
          <p:cNvSpPr/>
          <p:nvPr/>
        </p:nvSpPr>
        <p:spPr>
          <a:xfrm>
            <a:off x="5013960" y="3140838"/>
            <a:ext cx="701040" cy="45720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C55A11"/>
                </a:solidFill>
              </a:rPr>
              <a:t>YES</a:t>
            </a:r>
          </a:p>
        </p:txBody>
      </p:sp>
      <p:sp>
        <p:nvSpPr>
          <p:cNvPr id="2060" name="Retângulo 2059">
            <a:extLst>
              <a:ext uri="{FF2B5EF4-FFF2-40B4-BE49-F238E27FC236}">
                <a16:creationId xmlns:a16="http://schemas.microsoft.com/office/drawing/2014/main" id="{FCFAB536-A005-3DC8-303E-833B7C5E949F}"/>
              </a:ext>
            </a:extLst>
          </p:cNvPr>
          <p:cNvSpPr/>
          <p:nvPr/>
        </p:nvSpPr>
        <p:spPr>
          <a:xfrm>
            <a:off x="5013960" y="3681397"/>
            <a:ext cx="701040" cy="457200"/>
          </a:xfrm>
          <a:prstGeom prst="rect">
            <a:avLst/>
          </a:prstGeom>
          <a:noFill/>
          <a:ln>
            <a:solidFill>
              <a:srgbClr val="DB6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C55A11"/>
                </a:solidFill>
              </a:rPr>
              <a:t>NO</a:t>
            </a:r>
          </a:p>
        </p:txBody>
      </p:sp>
      <p:cxnSp>
        <p:nvCxnSpPr>
          <p:cNvPr id="2062" name="Conector reto 2061">
            <a:extLst>
              <a:ext uri="{FF2B5EF4-FFF2-40B4-BE49-F238E27FC236}">
                <a16:creationId xmlns:a16="http://schemas.microsoft.com/office/drawing/2014/main" id="{AC80D2C8-8B60-6983-1D21-1B8576E46283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006464" y="3022818"/>
            <a:ext cx="1" cy="1199139"/>
          </a:xfrm>
          <a:prstGeom prst="line">
            <a:avLst/>
          </a:prstGeom>
          <a:ln w="57150">
            <a:solidFill>
              <a:srgbClr val="DB6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de Seta Reta 2062">
            <a:extLst>
              <a:ext uri="{FF2B5EF4-FFF2-40B4-BE49-F238E27FC236}">
                <a16:creationId xmlns:a16="http://schemas.microsoft.com/office/drawing/2014/main" id="{4F708830-CA9C-6D60-9D92-E051F2C5C957}"/>
              </a:ext>
            </a:extLst>
          </p:cNvPr>
          <p:cNvCxnSpPr>
            <a:cxnSpLocks/>
            <a:endCxn id="2059" idx="3"/>
          </p:cNvCxnSpPr>
          <p:nvPr/>
        </p:nvCxnSpPr>
        <p:spPr>
          <a:xfrm flipH="1">
            <a:off x="5715000" y="3369438"/>
            <a:ext cx="245744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Conector de Seta Reta 2064">
            <a:extLst>
              <a:ext uri="{FF2B5EF4-FFF2-40B4-BE49-F238E27FC236}">
                <a16:creationId xmlns:a16="http://schemas.microsoft.com/office/drawing/2014/main" id="{F8D2A6C1-7D84-F9F8-4433-CB594B8FF5D0}"/>
              </a:ext>
            </a:extLst>
          </p:cNvPr>
          <p:cNvCxnSpPr>
            <a:cxnSpLocks/>
          </p:cNvCxnSpPr>
          <p:nvPr/>
        </p:nvCxnSpPr>
        <p:spPr>
          <a:xfrm flipH="1">
            <a:off x="5731192" y="3911395"/>
            <a:ext cx="245744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ector de Seta Reta 2065">
            <a:extLst>
              <a:ext uri="{FF2B5EF4-FFF2-40B4-BE49-F238E27FC236}">
                <a16:creationId xmlns:a16="http://schemas.microsoft.com/office/drawing/2014/main" id="{59CF3AF3-9DF2-60D1-59C6-518F75C0B31A}"/>
              </a:ext>
            </a:extLst>
          </p:cNvPr>
          <p:cNvCxnSpPr>
            <a:cxnSpLocks/>
          </p:cNvCxnSpPr>
          <p:nvPr/>
        </p:nvCxnSpPr>
        <p:spPr>
          <a:xfrm flipH="1">
            <a:off x="4549139" y="3355596"/>
            <a:ext cx="441960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ector de Seta Reta 2068">
            <a:extLst>
              <a:ext uri="{FF2B5EF4-FFF2-40B4-BE49-F238E27FC236}">
                <a16:creationId xmlns:a16="http://schemas.microsoft.com/office/drawing/2014/main" id="{61843694-D88B-B0F0-A77A-8FE783E81F89}"/>
              </a:ext>
            </a:extLst>
          </p:cNvPr>
          <p:cNvCxnSpPr>
            <a:cxnSpLocks/>
          </p:cNvCxnSpPr>
          <p:nvPr/>
        </p:nvCxnSpPr>
        <p:spPr>
          <a:xfrm flipH="1">
            <a:off x="4541519" y="3909997"/>
            <a:ext cx="441960" cy="0"/>
          </a:xfrm>
          <a:prstGeom prst="straightConnector1">
            <a:avLst/>
          </a:prstGeom>
          <a:ln w="57150">
            <a:solidFill>
              <a:srgbClr val="DB6A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Retângulo 2069">
            <a:extLst>
              <a:ext uri="{FF2B5EF4-FFF2-40B4-BE49-F238E27FC236}">
                <a16:creationId xmlns:a16="http://schemas.microsoft.com/office/drawing/2014/main" id="{07649D53-6A66-7EE6-E06C-9EAB9A528A70}"/>
              </a:ext>
            </a:extLst>
          </p:cNvPr>
          <p:cNvSpPr/>
          <p:nvPr/>
        </p:nvSpPr>
        <p:spPr>
          <a:xfrm>
            <a:off x="2440299" y="3040856"/>
            <a:ext cx="2030731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endParaRPr lang="pt-BR" b="1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1" name="Retângulo 2070">
            <a:extLst>
              <a:ext uri="{FF2B5EF4-FFF2-40B4-BE49-F238E27FC236}">
                <a16:creationId xmlns:a16="http://schemas.microsoft.com/office/drawing/2014/main" id="{44A7D268-38B7-DE61-4141-CA2937CD5418}"/>
              </a:ext>
            </a:extLst>
          </p:cNvPr>
          <p:cNvSpPr/>
          <p:nvPr/>
        </p:nvSpPr>
        <p:spPr>
          <a:xfrm>
            <a:off x="2076442" y="3704373"/>
            <a:ext cx="2781300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DAPC, UPGMA, NJ</a:t>
            </a:r>
          </a:p>
          <a:p>
            <a:pPr algn="ctr"/>
            <a:r>
              <a:rPr lang="pt-BR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MSN, </a:t>
            </a:r>
            <a:r>
              <a:rPr lang="pt-BR" dirty="0" err="1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Splitstree</a:t>
            </a:r>
            <a:r>
              <a:rPr lang="pt-BR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AMOVA, FST</a:t>
            </a:r>
          </a:p>
        </p:txBody>
      </p:sp>
      <p:sp>
        <p:nvSpPr>
          <p:cNvPr id="2072" name="Chave Esquerda 2071">
            <a:extLst>
              <a:ext uri="{FF2B5EF4-FFF2-40B4-BE49-F238E27FC236}">
                <a16:creationId xmlns:a16="http://schemas.microsoft.com/office/drawing/2014/main" id="{76972305-2E9E-5052-B4E5-761563B2AA3A}"/>
              </a:ext>
            </a:extLst>
          </p:cNvPr>
          <p:cNvSpPr/>
          <p:nvPr/>
        </p:nvSpPr>
        <p:spPr>
          <a:xfrm>
            <a:off x="1573519" y="3153627"/>
            <a:ext cx="758200" cy="1575022"/>
          </a:xfrm>
          <a:prstGeom prst="leftBrace">
            <a:avLst/>
          </a:prstGeom>
          <a:ln>
            <a:solidFill>
              <a:srgbClr val="DB6A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3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92F9FC-8A6B-7C88-260C-03CCBC466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997" y="267241"/>
            <a:ext cx="5448528" cy="6085782"/>
          </a:xfrm>
        </p:spPr>
      </p:pic>
    </p:spTree>
    <p:extLst>
      <p:ext uri="{BB962C8B-B14F-4D97-AF65-F5344CB8AC3E}">
        <p14:creationId xmlns:p14="http://schemas.microsoft.com/office/powerpoint/2010/main" val="39843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pulation Biology of Plant Pathogens: Genetics, Ecology, and Evolution by  Scientific Societies - Issuu">
            <a:extLst>
              <a:ext uri="{FF2B5EF4-FFF2-40B4-BE49-F238E27FC236}">
                <a16:creationId xmlns:a16="http://schemas.microsoft.com/office/drawing/2014/main" id="{D15F0EE1-D40B-82B8-B47F-4BD77F7D49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061"/>
            <a:ext cx="5029200" cy="65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D4A18D-C50C-205A-4AEF-37A425D61BC5}"/>
              </a:ext>
            </a:extLst>
          </p:cNvPr>
          <p:cNvSpPr txBox="1"/>
          <p:nvPr/>
        </p:nvSpPr>
        <p:spPr>
          <a:xfrm>
            <a:off x="5175647" y="968960"/>
            <a:ext cx="70163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Detailed explanations can be found in Michael G. </a:t>
            </a:r>
            <a:r>
              <a:rPr lang="en-US" sz="4800" dirty="0" err="1"/>
              <a:t>Milgroom's</a:t>
            </a:r>
            <a:r>
              <a:rPr lang="en-US" sz="4800" dirty="0"/>
              <a:t> book "</a:t>
            </a:r>
            <a:r>
              <a:rPr lang="en-US" sz="4800" b="1" dirty="0"/>
              <a:t>Population Biology of Plant Pathogens</a:t>
            </a:r>
            <a:r>
              <a:rPr lang="en-US" sz="4800" dirty="0"/>
              <a:t>," </a:t>
            </a:r>
            <a:r>
              <a:rPr lang="en-US" sz="4800" b="1" dirty="0"/>
              <a:t>Chapter 6</a:t>
            </a:r>
            <a:r>
              <a:rPr lang="en-US" sz="4800" dirty="0"/>
              <a:t>, pages </a:t>
            </a:r>
            <a:r>
              <a:rPr lang="en-US" sz="4800" b="1" dirty="0"/>
              <a:t>123-128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25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12F1BF-5E09-F7E0-7413-D2108BB2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" y="23398"/>
            <a:ext cx="5786438" cy="6834602"/>
          </a:xfrm>
        </p:spPr>
      </p:pic>
    </p:spTree>
    <p:extLst>
      <p:ext uri="{BB962C8B-B14F-4D97-AF65-F5344CB8AC3E}">
        <p14:creationId xmlns:p14="http://schemas.microsoft.com/office/powerpoint/2010/main" val="383139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2604-0ACC-03F8-7F27-E4ECB898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B017AA-E2B9-331C-DC9D-ED5445B47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379"/>
            <a:ext cx="8501063" cy="6497242"/>
          </a:xfrm>
        </p:spPr>
      </p:pic>
    </p:spTree>
    <p:extLst>
      <p:ext uri="{BB962C8B-B14F-4D97-AF65-F5344CB8AC3E}">
        <p14:creationId xmlns:p14="http://schemas.microsoft.com/office/powerpoint/2010/main" val="120064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D8CF2-2B54-03A1-2F97-82771300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61A78CD-0501-1760-4DCF-508C26E09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88" y="0"/>
            <a:ext cx="8620512" cy="672459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793EBAE-61DF-11AE-067F-FAFE027EBAEC}"/>
              </a:ext>
            </a:extLst>
          </p:cNvPr>
          <p:cNvCxnSpPr>
            <a:cxnSpLocks/>
          </p:cNvCxnSpPr>
          <p:nvPr/>
        </p:nvCxnSpPr>
        <p:spPr>
          <a:xfrm flipH="1">
            <a:off x="2228851" y="785813"/>
            <a:ext cx="9858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7796E215-2675-B788-B378-C161660637F4}"/>
              </a:ext>
            </a:extLst>
          </p:cNvPr>
          <p:cNvSpPr/>
          <p:nvPr/>
        </p:nvSpPr>
        <p:spPr>
          <a:xfrm>
            <a:off x="1547811" y="1645442"/>
            <a:ext cx="985837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9" name="Chave Dupla 8">
            <a:extLst>
              <a:ext uri="{FF2B5EF4-FFF2-40B4-BE49-F238E27FC236}">
                <a16:creationId xmlns:a16="http://schemas.microsoft.com/office/drawing/2014/main" id="{9B7F33A0-5FE4-883D-FC54-E9C18BB9CDCE}"/>
              </a:ext>
            </a:extLst>
          </p:cNvPr>
          <p:cNvSpPr/>
          <p:nvPr/>
        </p:nvSpPr>
        <p:spPr>
          <a:xfrm flipH="1">
            <a:off x="490536" y="785813"/>
            <a:ext cx="766763" cy="2085972"/>
          </a:xfrm>
          <a:prstGeom prst="brace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007183-B717-E2F1-06C4-A08AD49858D4}"/>
              </a:ext>
            </a:extLst>
          </p:cNvPr>
          <p:cNvSpPr/>
          <p:nvPr/>
        </p:nvSpPr>
        <p:spPr>
          <a:xfrm>
            <a:off x="1740689" y="1193006"/>
            <a:ext cx="528640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1º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7811DDF-9F00-364B-D495-7968E57359ED}"/>
              </a:ext>
            </a:extLst>
          </p:cNvPr>
          <p:cNvSpPr/>
          <p:nvPr/>
        </p:nvSpPr>
        <p:spPr>
          <a:xfrm>
            <a:off x="4163611" y="1450179"/>
            <a:ext cx="478636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2º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11973D-462E-A794-2345-55E1E15504CA}"/>
              </a:ext>
            </a:extLst>
          </p:cNvPr>
          <p:cNvSpPr/>
          <p:nvPr/>
        </p:nvSpPr>
        <p:spPr>
          <a:xfrm>
            <a:off x="5712614" y="3657570"/>
            <a:ext cx="478636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3º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E90466A-25BD-4177-DE1F-3F16B3A0983A}"/>
              </a:ext>
            </a:extLst>
          </p:cNvPr>
          <p:cNvSpPr/>
          <p:nvPr/>
        </p:nvSpPr>
        <p:spPr>
          <a:xfrm>
            <a:off x="5712614" y="5191081"/>
            <a:ext cx="478636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4º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02F923C-F9D3-6F70-E4D2-88D4843DCB12}"/>
              </a:ext>
            </a:extLst>
          </p:cNvPr>
          <p:cNvSpPr/>
          <p:nvPr/>
        </p:nvSpPr>
        <p:spPr>
          <a:xfrm>
            <a:off x="1262053" y="5007724"/>
            <a:ext cx="478636" cy="36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5º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492438C-2653-33BF-F655-38CAABAB1418}"/>
              </a:ext>
            </a:extLst>
          </p:cNvPr>
          <p:cNvCxnSpPr>
            <a:cxnSpLocks/>
          </p:cNvCxnSpPr>
          <p:nvPr/>
        </p:nvCxnSpPr>
        <p:spPr>
          <a:xfrm flipH="1">
            <a:off x="4402929" y="5795963"/>
            <a:ext cx="2393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5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7FB305-E1FA-DD62-93F3-80DB55882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3545"/>
          <a:stretch/>
        </p:blipFill>
        <p:spPr>
          <a:xfrm>
            <a:off x="1" y="22225"/>
            <a:ext cx="4447868" cy="511175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42250CA-7697-3163-12CB-3CE3BDF011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5"/>
          <a:stretch/>
        </p:blipFill>
        <p:spPr>
          <a:xfrm>
            <a:off x="5544192" y="360983"/>
            <a:ext cx="4143376" cy="47005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8617F8-AF6D-A3D5-80DB-FCE128DAFB0C}"/>
              </a:ext>
            </a:extLst>
          </p:cNvPr>
          <p:cNvSpPr/>
          <p:nvPr/>
        </p:nvSpPr>
        <p:spPr>
          <a:xfrm>
            <a:off x="100013" y="0"/>
            <a:ext cx="4143375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FILE.arp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38F44D-CD59-5BDC-024C-02CB506F469D}"/>
              </a:ext>
            </a:extLst>
          </p:cNvPr>
          <p:cNvSpPr/>
          <p:nvPr/>
        </p:nvSpPr>
        <p:spPr>
          <a:xfrm>
            <a:off x="5498860" y="0"/>
            <a:ext cx="4143375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Assembling</a:t>
            </a:r>
            <a:r>
              <a:rPr lang="pt-BR" dirty="0"/>
              <a:t> a new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FILE.arp</a:t>
            </a:r>
            <a:endParaRPr lang="pt-BR" dirty="0"/>
          </a:p>
        </p:txBody>
      </p: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460A99AE-B104-5E94-1B5A-3DCB44B1C84D}"/>
              </a:ext>
            </a:extLst>
          </p:cNvPr>
          <p:cNvSpPr/>
          <p:nvPr/>
        </p:nvSpPr>
        <p:spPr>
          <a:xfrm>
            <a:off x="3800475" y="2128838"/>
            <a:ext cx="212241" cy="302736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27F60B4B-E371-DBE6-490B-BB8CB79CE1FD}"/>
              </a:ext>
            </a:extLst>
          </p:cNvPr>
          <p:cNvSpPr/>
          <p:nvPr/>
        </p:nvSpPr>
        <p:spPr>
          <a:xfrm rot="19216975">
            <a:off x="3951194" y="3068701"/>
            <a:ext cx="624258" cy="3055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Listrada 14">
            <a:extLst>
              <a:ext uri="{FF2B5EF4-FFF2-40B4-BE49-F238E27FC236}">
                <a16:creationId xmlns:a16="http://schemas.microsoft.com/office/drawing/2014/main" id="{72B7A7CC-6D91-F0CB-E432-6140768EDA83}"/>
              </a:ext>
            </a:extLst>
          </p:cNvPr>
          <p:cNvSpPr/>
          <p:nvPr/>
        </p:nvSpPr>
        <p:spPr>
          <a:xfrm rot="18202166">
            <a:off x="4446478" y="2584852"/>
            <a:ext cx="624258" cy="3055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Listrada 15">
            <a:extLst>
              <a:ext uri="{FF2B5EF4-FFF2-40B4-BE49-F238E27FC236}">
                <a16:creationId xmlns:a16="http://schemas.microsoft.com/office/drawing/2014/main" id="{C572FEAB-003D-16D6-D65F-B3A7D7EB2227}"/>
              </a:ext>
            </a:extLst>
          </p:cNvPr>
          <p:cNvSpPr/>
          <p:nvPr/>
        </p:nvSpPr>
        <p:spPr>
          <a:xfrm rot="18202166">
            <a:off x="4867177" y="2009343"/>
            <a:ext cx="624258" cy="30558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721DDD9-0F6A-694E-CDB4-8CAC8834F713}"/>
              </a:ext>
            </a:extLst>
          </p:cNvPr>
          <p:cNvSpPr/>
          <p:nvPr/>
        </p:nvSpPr>
        <p:spPr>
          <a:xfrm>
            <a:off x="3271133" y="3435077"/>
            <a:ext cx="726664" cy="310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COPY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7B3ACF-89A7-F936-F7BF-C1E3FA0B8193}"/>
              </a:ext>
            </a:extLst>
          </p:cNvPr>
          <p:cNvSpPr/>
          <p:nvPr/>
        </p:nvSpPr>
        <p:spPr>
          <a:xfrm>
            <a:off x="4758460" y="1405935"/>
            <a:ext cx="753519" cy="247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PASTE </a:t>
            </a:r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FAD158C8-A140-4518-5FE3-2E7DA8BAB2ED}"/>
              </a:ext>
            </a:extLst>
          </p:cNvPr>
          <p:cNvSpPr/>
          <p:nvPr/>
        </p:nvSpPr>
        <p:spPr>
          <a:xfrm>
            <a:off x="149249" y="3857624"/>
            <a:ext cx="542925" cy="36512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86E19B9B-E897-258B-B265-EFAA83DDA3AB}"/>
              </a:ext>
            </a:extLst>
          </p:cNvPr>
          <p:cNvSpPr/>
          <p:nvPr/>
        </p:nvSpPr>
        <p:spPr>
          <a:xfrm>
            <a:off x="569959" y="3857623"/>
            <a:ext cx="542925" cy="36512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869C9621-58CD-170D-07A2-B77C88129EFF}"/>
              </a:ext>
            </a:extLst>
          </p:cNvPr>
          <p:cNvSpPr/>
          <p:nvPr/>
        </p:nvSpPr>
        <p:spPr>
          <a:xfrm>
            <a:off x="1158552" y="3857622"/>
            <a:ext cx="542925" cy="36512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F98C9DCD-14CC-FF4D-B03B-51FE617427DD}"/>
              </a:ext>
            </a:extLst>
          </p:cNvPr>
          <p:cNvSpPr/>
          <p:nvPr/>
        </p:nvSpPr>
        <p:spPr>
          <a:xfrm>
            <a:off x="1711155" y="3878257"/>
            <a:ext cx="542925" cy="36512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BB2DCEC-1C96-368A-4D80-89D75FB3E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1799" r="-1269" b="50320"/>
          <a:stretch/>
        </p:blipFill>
        <p:spPr>
          <a:xfrm>
            <a:off x="9719781" y="3509774"/>
            <a:ext cx="2969260" cy="3292856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068BBD63-339B-050C-22CD-0F4062E2BC4C}"/>
              </a:ext>
            </a:extLst>
          </p:cNvPr>
          <p:cNvSpPr/>
          <p:nvPr/>
        </p:nvSpPr>
        <p:spPr>
          <a:xfrm>
            <a:off x="9732901" y="3178107"/>
            <a:ext cx="2611499" cy="360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FILE.hap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D6C8110-F080-FF4E-F14A-001EF80F4C87}"/>
              </a:ext>
            </a:extLst>
          </p:cNvPr>
          <p:cNvSpPr/>
          <p:nvPr/>
        </p:nvSpPr>
        <p:spPr>
          <a:xfrm>
            <a:off x="9762265" y="4433997"/>
            <a:ext cx="2611499" cy="3603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COPY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sequence</a:t>
            </a:r>
            <a:endParaRPr lang="pt-BR" dirty="0"/>
          </a:p>
        </p:txBody>
      </p:sp>
      <p:sp>
        <p:nvSpPr>
          <p:cNvPr id="33" name="Seta: para a Direita Listrada 32">
            <a:extLst>
              <a:ext uri="{FF2B5EF4-FFF2-40B4-BE49-F238E27FC236}">
                <a16:creationId xmlns:a16="http://schemas.microsoft.com/office/drawing/2014/main" id="{72396DFB-FF3C-8D86-946F-E9BDB783E213}"/>
              </a:ext>
            </a:extLst>
          </p:cNvPr>
          <p:cNvSpPr/>
          <p:nvPr/>
        </p:nvSpPr>
        <p:spPr>
          <a:xfrm rot="13686350">
            <a:off x="9359741" y="4276818"/>
            <a:ext cx="624258" cy="24497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776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7776</TotalTime>
  <Words>356</Words>
  <Application>Microsoft Office PowerPoint</Application>
  <PresentationFormat>Widescreen</PresentationFormat>
  <Paragraphs>134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</dc:creator>
  <cp:lastModifiedBy>Ricardo</cp:lastModifiedBy>
  <cp:revision>4</cp:revision>
  <dcterms:created xsi:type="dcterms:W3CDTF">2024-06-18T13:27:05Z</dcterms:created>
  <dcterms:modified xsi:type="dcterms:W3CDTF">2024-06-30T23:03:38Z</dcterms:modified>
</cp:coreProperties>
</file>