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victor" userId="c68eaccc72cb9b2c" providerId="LiveId" clId="{7AE6E8CB-5ED1-484B-B5E7-33B40A65DAB3}"/>
    <pc:docChg chg="modShowInfo">
      <pc:chgData name="robert victor" userId="c68eaccc72cb9b2c" providerId="LiveId" clId="{7AE6E8CB-5ED1-484B-B5E7-33B40A65DAB3}" dt="2023-05-13T00:25:39.788" v="0" actId="274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2899" y="1484888"/>
            <a:ext cx="5248275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52090" y="1422070"/>
            <a:ext cx="4599940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7766" y="99"/>
            <a:ext cx="635" cy="6858000"/>
          </a:xfrm>
          <a:custGeom>
            <a:avLst/>
            <a:gdLst/>
            <a:ahLst/>
            <a:cxnLst/>
            <a:rect l="l" t="t" r="r" b="b"/>
            <a:pathLst>
              <a:path w="634" h="6858000">
                <a:moveTo>
                  <a:pt x="0" y="6857899"/>
                </a:moveTo>
                <a:lnTo>
                  <a:pt x="0" y="6401299"/>
                </a:lnTo>
              </a:path>
              <a:path w="634" h="6858000">
                <a:moveTo>
                  <a:pt x="8" y="886499"/>
                </a:moveTo>
                <a:lnTo>
                  <a:pt x="8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1280" y="6313249"/>
            <a:ext cx="975849" cy="2281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1711" y="6287580"/>
            <a:ext cx="1171044" cy="2769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1106" y="2741955"/>
            <a:ext cx="5949786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3100" y="1970957"/>
            <a:ext cx="9285799" cy="364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.ansib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/latest/user_guide/intro_adhoc.html" TargetMode="External"/><Relationship Id="rId13" Type="http://schemas.openxmlformats.org/officeDocument/2006/relationships/hyperlink" Target="https://docs.ansible.com/ansible-lint/" TargetMode="External"/><Relationship Id="rId18" Type="http://schemas.openxmlformats.org/officeDocument/2006/relationships/hyperlink" Target="https://docs.ansible.com/ansible/latest/user_guide/collections_using.html" TargetMode="External"/><Relationship Id="rId3" Type="http://schemas.openxmlformats.org/officeDocument/2006/relationships/hyperlink" Target="https://docs.ansible.com/ansible/latest/user_guide/playbooks_variables.html#variable-precedence-where-should-i-put-a-variable" TargetMode="External"/><Relationship Id="rId7" Type="http://schemas.openxmlformats.org/officeDocument/2006/relationships/hyperlink" Target="https://docs.ansible.com/ansible/latest/user_guide/intro_getting_started.html#getting-started" TargetMode="External"/><Relationship Id="rId12" Type="http://schemas.openxmlformats.org/officeDocument/2006/relationships/hyperlink" Target="https://docs.ansible.com/ansible/latest/user_guide/intro_dynamic_inventory.html" TargetMode="External"/><Relationship Id="rId17" Type="http://schemas.openxmlformats.org/officeDocument/2006/relationships/hyperlink" Target="https://www.ansible.com/resources/ebooks/get-started-with-red-hat-ansible-tower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ansible.github.io/worksho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latest/installation_guide/intro_installation.html" TargetMode="External"/><Relationship Id="rId11" Type="http://schemas.openxmlformats.org/officeDocument/2006/relationships/hyperlink" Target="https://docs.ansible.com/ansible/latest/user_guide/playbooks_reuse_roles.html" TargetMode="External"/><Relationship Id="rId5" Type="http://schemas.openxmlformats.org/officeDocument/2006/relationships/hyperlink" Target="https://docs.ansible.com/ansible/latest/user_guide/playbooks_intro.html" TargetMode="External"/><Relationship Id="rId15" Type="http://schemas.openxmlformats.org/officeDocument/2006/relationships/hyperlink" Target="https://github.com/ansible/ansible-lint" TargetMode="External"/><Relationship Id="rId10" Type="http://schemas.openxmlformats.org/officeDocument/2006/relationships/hyperlink" Target="https://docs.ansible.com/ansible/latest/index.html" TargetMode="External"/><Relationship Id="rId19" Type="http://schemas.openxmlformats.org/officeDocument/2006/relationships/hyperlink" Target="https://docs.ansible.com/ansible/latest/dev_guide/developing_collections.html" TargetMode="External"/><Relationship Id="rId4" Type="http://schemas.openxmlformats.org/officeDocument/2006/relationships/hyperlink" Target="https://docs.ansible.com/ansible/latest/user_guide/playbooks_variables.html#using-variables" TargetMode="External"/><Relationship Id="rId9" Type="http://schemas.openxmlformats.org/officeDocument/2006/relationships/hyperlink" Target="https://docs.ansible.com/ansible/latest/user_guide/intro_inventory.html" TargetMode="External"/><Relationship Id="rId14" Type="http://schemas.openxmlformats.org/officeDocument/2006/relationships/hyperlink" Target="https://github.com/ansible/ansibl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4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1307" y="3079507"/>
            <a:ext cx="94811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0" dirty="0">
                <a:solidFill>
                  <a:srgbClr val="FFFFFF"/>
                </a:solidFill>
              </a:rPr>
              <a:t>Getting</a:t>
            </a:r>
            <a:r>
              <a:rPr sz="6000" spc="-330" dirty="0">
                <a:solidFill>
                  <a:srgbClr val="FFFFFF"/>
                </a:solidFill>
              </a:rPr>
              <a:t> </a:t>
            </a:r>
            <a:r>
              <a:rPr sz="6000" spc="75" dirty="0">
                <a:solidFill>
                  <a:srgbClr val="FFFFFF"/>
                </a:solidFill>
              </a:rPr>
              <a:t>Started</a:t>
            </a:r>
            <a:r>
              <a:rPr sz="6000" spc="-325" dirty="0">
                <a:solidFill>
                  <a:srgbClr val="FFFFFF"/>
                </a:solidFill>
              </a:rPr>
              <a:t> </a:t>
            </a:r>
            <a:r>
              <a:rPr sz="6000" spc="45" dirty="0">
                <a:solidFill>
                  <a:srgbClr val="FFFFFF"/>
                </a:solidFill>
              </a:rPr>
              <a:t>with</a:t>
            </a:r>
            <a:r>
              <a:rPr sz="6000" spc="-325" dirty="0">
                <a:solidFill>
                  <a:srgbClr val="FFFFFF"/>
                </a:solidFill>
              </a:rPr>
              <a:t> </a:t>
            </a:r>
            <a:r>
              <a:rPr sz="6000" spc="-55" dirty="0">
                <a:solidFill>
                  <a:srgbClr val="FFFFFF"/>
                </a:solidFill>
              </a:rPr>
              <a:t>Ansible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300" y="424375"/>
            <a:ext cx="3594351" cy="1093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16333" y="2504420"/>
            <a:ext cx="3386454" cy="2792095"/>
          </a:xfrm>
          <a:custGeom>
            <a:avLst/>
            <a:gdLst/>
            <a:ahLst/>
            <a:cxnLst/>
            <a:rect l="l" t="t" r="r" b="b"/>
            <a:pathLst>
              <a:path w="3386454" h="2792095">
                <a:moveTo>
                  <a:pt x="0" y="0"/>
                </a:moveTo>
                <a:lnTo>
                  <a:pt x="3386100" y="0"/>
                </a:lnTo>
                <a:lnTo>
                  <a:pt x="3386100" y="2791499"/>
                </a:lnTo>
                <a:lnTo>
                  <a:pt x="0" y="27914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5848" y="2390727"/>
            <a:ext cx="0" cy="3098165"/>
          </a:xfrm>
          <a:custGeom>
            <a:avLst/>
            <a:gdLst/>
            <a:ahLst/>
            <a:cxnLst/>
            <a:rect l="l" t="t" r="r" b="b"/>
            <a:pathLst>
              <a:path h="3098165">
                <a:moveTo>
                  <a:pt x="0" y="0"/>
                </a:moveTo>
                <a:lnTo>
                  <a:pt x="0" y="30980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0621" y="2521799"/>
            <a:ext cx="3357879" cy="413384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21920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96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ANSIBLE</a:t>
            </a:r>
            <a:r>
              <a:rPr sz="13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3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3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38124" y="1998057"/>
            <a:ext cx="6136005" cy="2689860"/>
            <a:chOff x="2338124" y="1998057"/>
            <a:chExt cx="6136005" cy="2689860"/>
          </a:xfrm>
        </p:grpSpPr>
        <p:sp>
          <p:nvSpPr>
            <p:cNvPr id="8" name="object 8"/>
            <p:cNvSpPr/>
            <p:nvPr/>
          </p:nvSpPr>
          <p:spPr>
            <a:xfrm>
              <a:off x="7860226" y="344266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1288" y="342172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1288" y="342172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0226" y="4594317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1288" y="45733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1288" y="45733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3242" y="4661649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6021" y="46407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6021" y="46407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0793" y="3754970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9860" y="4127233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9860" y="4127233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38340" y="4001491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6003" y="398055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003" y="398055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42709" y="3537109"/>
              <a:ext cx="1216025" cy="471805"/>
            </a:xfrm>
            <a:custGeom>
              <a:avLst/>
              <a:gdLst/>
              <a:ahLst/>
              <a:cxnLst/>
              <a:rect l="l" t="t" r="r" b="b"/>
              <a:pathLst>
                <a:path w="1216025" h="471804">
                  <a:moveTo>
                    <a:pt x="0" y="214815"/>
                  </a:moveTo>
                  <a:lnTo>
                    <a:pt x="0" y="471615"/>
                  </a:lnTo>
                </a:path>
                <a:path w="1216025" h="471804">
                  <a:moveTo>
                    <a:pt x="757996" y="6487"/>
                  </a:moveTo>
                  <a:lnTo>
                    <a:pt x="1215766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8179" y="3516178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8179" y="3516178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79313" y="3165617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56876" y="31446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6876" y="31446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9387" y="2002819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7" y="246024"/>
                  </a:moveTo>
                  <a:lnTo>
                    <a:pt x="13477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124" y="2601423"/>
              <a:ext cx="1208399" cy="8231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700961" y="3463375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87919" y="3157989"/>
            <a:ext cx="610199" cy="51749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621459" y="3760585"/>
            <a:ext cx="5086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HO</a:t>
            </a:r>
            <a:r>
              <a:rPr sz="1100" b="1" spc="-2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1100" b="1" spc="5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01229" y="4982261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15128" y="2289283"/>
            <a:ext cx="51435" cy="388620"/>
            <a:chOff x="8915128" y="2289283"/>
            <a:chExt cx="51435" cy="388620"/>
          </a:xfrm>
        </p:grpSpPr>
        <p:sp>
          <p:nvSpPr>
            <p:cNvPr id="36" name="object 36"/>
            <p:cNvSpPr/>
            <p:nvPr/>
          </p:nvSpPr>
          <p:spPr>
            <a:xfrm>
              <a:off x="8940823" y="235155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19891" y="229404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19891" y="229404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428769" y="916817"/>
            <a:ext cx="6752590" cy="4248785"/>
            <a:chOff x="2428769" y="916817"/>
            <a:chExt cx="6752590" cy="4248785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8769" y="4131891"/>
              <a:ext cx="1033254" cy="103325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800706" y="3534875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8179" y="3513945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58179" y="3513945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08235" y="2127637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0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3238" y="3197968"/>
              <a:ext cx="550799" cy="5882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523" y="916817"/>
              <a:ext cx="2193600" cy="11303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5448" y="4324646"/>
              <a:ext cx="585899" cy="5858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5057" y="3218052"/>
              <a:ext cx="620099" cy="577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6521" y="4320786"/>
              <a:ext cx="479999" cy="4787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3786" y="4299087"/>
              <a:ext cx="735599" cy="494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540810" y="5204286"/>
            <a:ext cx="81026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8265">
              <a:lnSpc>
                <a:spcPct val="102299"/>
              </a:lnSpc>
              <a:spcBef>
                <a:spcPts val="70"/>
              </a:spcBef>
            </a:pP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spc="-16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08545" y="4892914"/>
            <a:ext cx="720090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38970" y="4893442"/>
            <a:ext cx="63309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UGINS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41737" y="1357091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414E55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414E55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414E55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414E55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414E55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25752" y="1063269"/>
            <a:ext cx="2193599" cy="113039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8269599" y="1504119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414E55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414E55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414E55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414E55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414E55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64590" y="2053435"/>
            <a:ext cx="5688330" cy="2383155"/>
          </a:xfrm>
          <a:custGeom>
            <a:avLst/>
            <a:gdLst/>
            <a:ahLst/>
            <a:cxnLst/>
            <a:rect l="l" t="t" r="r" b="b"/>
            <a:pathLst>
              <a:path w="5688330" h="2383154">
                <a:moveTo>
                  <a:pt x="5687999" y="2382731"/>
                </a:moveTo>
                <a:lnTo>
                  <a:pt x="0" y="2382731"/>
                </a:lnTo>
                <a:lnTo>
                  <a:pt x="0" y="973031"/>
                </a:lnTo>
                <a:lnTo>
                  <a:pt x="947999" y="973031"/>
                </a:lnTo>
                <a:lnTo>
                  <a:pt x="840231" y="0"/>
                </a:lnTo>
                <a:lnTo>
                  <a:pt x="2369999" y="973031"/>
                </a:lnTo>
                <a:lnTo>
                  <a:pt x="5687999" y="973031"/>
                </a:lnTo>
                <a:lnTo>
                  <a:pt x="5687999" y="238273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347876" y="3296151"/>
            <a:ext cx="750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-85" dirty="0">
                <a:latin typeface="Arial"/>
                <a:cs typeface="Arial"/>
              </a:rPr>
              <a:t>L</a:t>
            </a:r>
            <a:r>
              <a:rPr sz="1600" b="1" spc="25" dirty="0">
                <a:latin typeface="Arial"/>
                <a:cs typeface="Arial"/>
              </a:rPr>
              <a:t>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53566" y="3572376"/>
            <a:ext cx="4190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75" dirty="0">
                <a:latin typeface="Microsoft Sans Serif"/>
                <a:cs typeface="Microsoft Sans Serif"/>
              </a:rPr>
              <a:t>R</a:t>
            </a:r>
            <a:r>
              <a:rPr sz="1600" spc="30" dirty="0">
                <a:latin typeface="Microsoft Sans Serif"/>
                <a:cs typeface="Microsoft Sans Serif"/>
              </a:rPr>
              <a:t>ed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H</a:t>
            </a:r>
            <a:r>
              <a:rPr sz="1600" spc="-100" dirty="0">
                <a:latin typeface="Microsoft Sans Serif"/>
                <a:cs typeface="Microsoft Sans Serif"/>
              </a:rPr>
              <a:t>a</a:t>
            </a:r>
            <a:r>
              <a:rPr sz="1600" spc="135" dirty="0">
                <a:latin typeface="Microsoft Sans Serif"/>
                <a:cs typeface="Microsoft Sans Serif"/>
              </a:rPr>
              <a:t>t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O</a:t>
            </a:r>
            <a:r>
              <a:rPr sz="1600" spc="-10" dirty="0">
                <a:latin typeface="Microsoft Sans Serif"/>
                <a:cs typeface="Microsoft Sans Serif"/>
              </a:rPr>
              <a:t>pen</a:t>
            </a:r>
            <a:r>
              <a:rPr sz="1600" spc="-25" dirty="0">
                <a:latin typeface="Microsoft Sans Serif"/>
                <a:cs typeface="Microsoft Sans Serif"/>
              </a:rPr>
              <a:t>s</a:t>
            </a:r>
            <a:r>
              <a:rPr sz="1600" spc="-10" dirty="0">
                <a:latin typeface="Microsoft Sans Serif"/>
                <a:cs typeface="Microsoft Sans Serif"/>
              </a:rPr>
              <a:t>tack,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75" dirty="0">
                <a:latin typeface="Microsoft Sans Serif"/>
                <a:cs typeface="Microsoft Sans Serif"/>
              </a:rPr>
              <a:t>R</a:t>
            </a:r>
            <a:r>
              <a:rPr sz="1600" spc="30" dirty="0">
                <a:latin typeface="Microsoft Sans Serif"/>
                <a:cs typeface="Microsoft Sans Serif"/>
              </a:rPr>
              <a:t>ed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H</a:t>
            </a:r>
            <a:r>
              <a:rPr sz="1600" spc="-100" dirty="0">
                <a:latin typeface="Microsoft Sans Serif"/>
                <a:cs typeface="Microsoft Sans Serif"/>
              </a:rPr>
              <a:t>a</a:t>
            </a:r>
            <a:r>
              <a:rPr sz="1600" spc="135" dirty="0">
                <a:latin typeface="Microsoft Sans Serif"/>
                <a:cs typeface="Microsoft Sans Serif"/>
              </a:rPr>
              <a:t>t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S</a:t>
            </a:r>
            <a:r>
              <a:rPr sz="1600" spc="-100" dirty="0">
                <a:latin typeface="Microsoft Sans Serif"/>
                <a:cs typeface="Microsoft Sans Serif"/>
              </a:rPr>
              <a:t>a</a:t>
            </a:r>
            <a:r>
              <a:rPr sz="1600" spc="105" dirty="0">
                <a:latin typeface="Microsoft Sans Serif"/>
                <a:cs typeface="Microsoft Sans Serif"/>
              </a:rPr>
              <a:t>t</a:t>
            </a:r>
            <a:r>
              <a:rPr sz="1600" dirty="0">
                <a:latin typeface="Microsoft Sans Serif"/>
                <a:cs typeface="Microsoft Sans Serif"/>
              </a:rPr>
              <a:t>elli</a:t>
            </a:r>
            <a:r>
              <a:rPr sz="1600" spc="-30" dirty="0">
                <a:latin typeface="Microsoft Sans Serif"/>
                <a:cs typeface="Microsoft Sans Serif"/>
              </a:rPr>
              <a:t>t</a:t>
            </a:r>
            <a:r>
              <a:rPr sz="1600" spc="-40" dirty="0">
                <a:latin typeface="Microsoft Sans Serif"/>
                <a:cs typeface="Microsoft Sans Serif"/>
              </a:rPr>
              <a:t>e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VM</a:t>
            </a:r>
            <a:r>
              <a:rPr sz="1600" spc="-5" dirty="0">
                <a:latin typeface="Microsoft Sans Serif"/>
                <a:cs typeface="Microsoft Sans Serif"/>
              </a:rPr>
              <a:t>w</a:t>
            </a:r>
            <a:r>
              <a:rPr sz="1600" spc="-30" dirty="0">
                <a:latin typeface="Microsoft Sans Serif"/>
                <a:cs typeface="Microsoft Sans Serif"/>
              </a:rPr>
              <a:t>a</a:t>
            </a:r>
            <a:r>
              <a:rPr sz="1600" spc="-80" dirty="0">
                <a:latin typeface="Microsoft Sans Serif"/>
                <a:cs typeface="Microsoft Sans Serif"/>
              </a:rPr>
              <a:t>r</a:t>
            </a:r>
            <a:r>
              <a:rPr sz="1600" spc="-40" dirty="0">
                <a:latin typeface="Microsoft Sans Serif"/>
                <a:cs typeface="Microsoft Sans Serif"/>
              </a:rPr>
              <a:t>e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28166" y="3848601"/>
            <a:ext cx="489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latin typeface="Microsoft Sans Serif"/>
                <a:cs typeface="Microsoft Sans Serif"/>
              </a:rPr>
              <a:t>AWS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EC2,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240" dirty="0">
                <a:latin typeface="Microsoft Sans Serif"/>
                <a:cs typeface="Microsoft Sans Serif"/>
              </a:rPr>
              <a:t>Rackspa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IN</a:t>
            </a:r>
            <a:r>
              <a:rPr sz="1600" spc="-240" dirty="0">
                <a:latin typeface="Microsoft Sans Serif"/>
                <a:cs typeface="Microsoft Sans Serif"/>
              </a:rPr>
              <a:t>c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V</a:t>
            </a:r>
            <a:r>
              <a:rPr sz="1600" spc="-240" dirty="0">
                <a:latin typeface="Microsoft Sans Serif"/>
                <a:cs typeface="Microsoft Sans Serif"/>
              </a:rPr>
              <a:t>e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E</a:t>
            </a:r>
            <a:r>
              <a:rPr sz="1600" spc="-240" dirty="0">
                <a:latin typeface="Microsoft Sans Serif"/>
                <a:cs typeface="Microsoft Sans Serif"/>
              </a:rPr>
              <a:t>,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N</a:t>
            </a:r>
            <a:r>
              <a:rPr sz="1600" spc="-240" dirty="0">
                <a:latin typeface="Microsoft Sans Serif"/>
                <a:cs typeface="Microsoft Sans Serif"/>
              </a:rPr>
              <a:t>G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TO</a:t>
            </a:r>
            <a:r>
              <a:rPr sz="1600" spc="-240" dirty="0">
                <a:latin typeface="Microsoft Sans Serif"/>
                <a:cs typeface="Microsoft Sans Serif"/>
              </a:rPr>
              <a:t>o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R</a:t>
            </a:r>
            <a:r>
              <a:rPr sz="1600" spc="-240" dirty="0">
                <a:latin typeface="Microsoft Sans Serif"/>
                <a:cs typeface="Microsoft Sans Serif"/>
              </a:rPr>
              <a:t>o</a:t>
            </a:r>
            <a:r>
              <a:rPr sz="1650" b="1" spc="-359" baseline="20202" dirty="0">
                <a:solidFill>
                  <a:srgbClr val="D9D9D9"/>
                </a:solidFill>
                <a:latin typeface="Trebuchet MS"/>
                <a:cs typeface="Trebuchet MS"/>
              </a:rPr>
              <a:t>Y</a:t>
            </a:r>
            <a:r>
              <a:rPr sz="1600" spc="-240" dirty="0">
                <a:latin typeface="Microsoft Sans Serif"/>
                <a:cs typeface="Microsoft Sans Serif"/>
              </a:rPr>
              <a:t>gle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Comput</a:t>
            </a:r>
            <a:r>
              <a:rPr sz="1650" b="1" spc="-120" baseline="17676" dirty="0">
                <a:solidFill>
                  <a:srgbClr val="D9D9D9"/>
                </a:solidFill>
                <a:latin typeface="Trebuchet MS"/>
                <a:cs typeface="Trebuchet MS"/>
              </a:rPr>
              <a:t>C</a:t>
            </a:r>
            <a:r>
              <a:rPr sz="1600" spc="-80" dirty="0">
                <a:latin typeface="Microsoft Sans Serif"/>
                <a:cs typeface="Microsoft Sans Serif"/>
              </a:rPr>
              <a:t>e</a:t>
            </a:r>
            <a:r>
              <a:rPr sz="1650" b="1" spc="-120" baseline="17676" dirty="0">
                <a:solidFill>
                  <a:srgbClr val="D9D9D9"/>
                </a:solidFill>
                <a:latin typeface="Trebuchet MS"/>
                <a:cs typeface="Trebuchet MS"/>
              </a:rPr>
              <a:t>LI</a:t>
            </a:r>
            <a:r>
              <a:rPr sz="1600" spc="-80" dirty="0">
                <a:latin typeface="Microsoft Sans Serif"/>
                <a:cs typeface="Microsoft Sans Serif"/>
              </a:rPr>
              <a:t>Engine,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Azure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26064" y="1077739"/>
            <a:ext cx="974399" cy="83549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589050" y="1753835"/>
            <a:ext cx="448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77796" y="2576915"/>
            <a:ext cx="3425190" cy="2820670"/>
            <a:chOff x="4077796" y="2576915"/>
            <a:chExt cx="3425190" cy="2820670"/>
          </a:xfrm>
        </p:grpSpPr>
        <p:sp>
          <p:nvSpPr>
            <p:cNvPr id="5" name="object 5"/>
            <p:cNvSpPr/>
            <p:nvPr/>
          </p:nvSpPr>
          <p:spPr>
            <a:xfrm>
              <a:off x="4092083" y="2591203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100" y="0"/>
                  </a:lnTo>
                  <a:lnTo>
                    <a:pt x="3386100" y="2791500"/>
                  </a:lnTo>
                  <a:lnTo>
                    <a:pt x="0" y="27915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7066" y="2608583"/>
              <a:ext cx="3395979" cy="413384"/>
            </a:xfrm>
            <a:custGeom>
              <a:avLst/>
              <a:gdLst/>
              <a:ahLst/>
              <a:cxnLst/>
              <a:rect l="l" t="t" r="r" b="b"/>
              <a:pathLst>
                <a:path w="3395979" h="413385">
                  <a:moveTo>
                    <a:pt x="3395699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3395699" y="0"/>
                  </a:lnTo>
                  <a:lnTo>
                    <a:pt x="3395699" y="4130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801598" y="2477511"/>
            <a:ext cx="0" cy="3098165"/>
          </a:xfrm>
          <a:custGeom>
            <a:avLst/>
            <a:gdLst/>
            <a:ahLst/>
            <a:cxnLst/>
            <a:rect l="l" t="t" r="r" b="b"/>
            <a:pathLst>
              <a:path h="3098165">
                <a:moveTo>
                  <a:pt x="0" y="0"/>
                </a:moveTo>
                <a:lnTo>
                  <a:pt x="0" y="3098100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6371" y="2718067"/>
            <a:ext cx="335787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sz="1300" b="1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65" dirty="0">
                <a:solidFill>
                  <a:srgbClr val="FFFFFF"/>
                </a:solidFill>
                <a:latin typeface="Trebuchet MS"/>
                <a:cs typeface="Trebuchet MS"/>
              </a:rPr>
              <a:t>NSIBLE</a:t>
            </a:r>
            <a:r>
              <a:rPr sz="1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0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b="1" spc="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2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13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4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13696" y="3838708"/>
            <a:ext cx="1280795" cy="275590"/>
            <a:chOff x="2713696" y="3838708"/>
            <a:chExt cx="1280795" cy="275590"/>
          </a:xfrm>
        </p:grpSpPr>
        <p:sp>
          <p:nvSpPr>
            <p:cNvPr id="10" name="object 10"/>
            <p:cNvSpPr/>
            <p:nvPr/>
          </p:nvSpPr>
          <p:spPr>
            <a:xfrm>
              <a:off x="2714090" y="4088274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31753" y="40673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753" y="40673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8459" y="383870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3874" y="2688206"/>
            <a:ext cx="1208399" cy="8231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750301" y="2084840"/>
            <a:ext cx="5123815" cy="2622550"/>
            <a:chOff x="3750301" y="2084840"/>
            <a:chExt cx="5123815" cy="2622550"/>
          </a:xfrm>
        </p:grpSpPr>
        <p:sp>
          <p:nvSpPr>
            <p:cNvPr id="16" name="object 16"/>
            <p:cNvSpPr/>
            <p:nvPr/>
          </p:nvSpPr>
          <p:spPr>
            <a:xfrm>
              <a:off x="7535976" y="352944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87038" y="35085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7038" y="35085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5976" y="468110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87038" y="46601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87038" y="46601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3668" y="3244772"/>
              <a:ext cx="610199" cy="5174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0807" y="3304836"/>
              <a:ext cx="620099" cy="577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755063" y="325240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2626" y="32314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32626" y="32314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5136" y="2089603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7" y="246024"/>
                  </a:moveTo>
                  <a:lnTo>
                    <a:pt x="13477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104519" y="3841754"/>
            <a:ext cx="1889760" cy="1410335"/>
            <a:chOff x="2104519" y="3841754"/>
            <a:chExt cx="1889760" cy="1410335"/>
          </a:xfrm>
        </p:grpSpPr>
        <p:sp>
          <p:nvSpPr>
            <p:cNvPr id="29" name="object 29"/>
            <p:cNvSpPr/>
            <p:nvPr/>
          </p:nvSpPr>
          <p:spPr>
            <a:xfrm>
              <a:off x="3028993" y="4748433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4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1771" y="47275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1771" y="47275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6543" y="384175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5610" y="42140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5610" y="42140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4519" y="4218674"/>
              <a:ext cx="1033254" cy="103325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3471693" y="2214420"/>
            <a:ext cx="525145" cy="1435735"/>
            <a:chOff x="3471693" y="2214420"/>
            <a:chExt cx="525145" cy="1435735"/>
          </a:xfrm>
        </p:grpSpPr>
        <p:sp>
          <p:nvSpPr>
            <p:cNvPr id="37" name="object 37"/>
            <p:cNvSpPr/>
            <p:nvPr/>
          </p:nvSpPr>
          <p:spPr>
            <a:xfrm>
              <a:off x="3476456" y="362389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33929" y="36029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3929" y="36029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6456" y="3621658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33929" y="36007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3929" y="36007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83986" y="2214420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10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76711" y="3550159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76979" y="5069046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1199" y="4411429"/>
            <a:ext cx="585899" cy="58589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414224" y="3955407"/>
            <a:ext cx="2368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solidFill>
                  <a:srgbClr val="D9D9D9"/>
                </a:solidFill>
                <a:latin typeface="Trebuchet MS"/>
                <a:cs typeface="Trebuchet MS"/>
              </a:rPr>
              <a:t>CLI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2271" y="4407569"/>
            <a:ext cx="479999" cy="478799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4768988" y="2173170"/>
            <a:ext cx="5574665" cy="2107565"/>
            <a:chOff x="4768988" y="2173170"/>
            <a:chExt cx="5574665" cy="2107565"/>
          </a:xfrm>
        </p:grpSpPr>
        <p:sp>
          <p:nvSpPr>
            <p:cNvPr id="50" name="object 50"/>
            <p:cNvSpPr/>
            <p:nvPr/>
          </p:nvSpPr>
          <p:spPr>
            <a:xfrm>
              <a:off x="8616574" y="2438342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95641" y="23808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95641" y="23808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39978" y="2173170"/>
              <a:ext cx="4504055" cy="2107565"/>
            </a:xfrm>
            <a:custGeom>
              <a:avLst/>
              <a:gdLst/>
              <a:ahLst/>
              <a:cxnLst/>
              <a:rect l="l" t="t" r="r" b="b"/>
              <a:pathLst>
                <a:path w="4504055" h="2107565">
                  <a:moveTo>
                    <a:pt x="4503620" y="2107296"/>
                  </a:moveTo>
                  <a:lnTo>
                    <a:pt x="43220" y="2107296"/>
                  </a:lnTo>
                  <a:lnTo>
                    <a:pt x="43220" y="1073796"/>
                  </a:lnTo>
                  <a:lnTo>
                    <a:pt x="786620" y="1073796"/>
                  </a:lnTo>
                  <a:lnTo>
                    <a:pt x="0" y="0"/>
                  </a:lnTo>
                  <a:lnTo>
                    <a:pt x="1901720" y="1073796"/>
                  </a:lnTo>
                  <a:lnTo>
                    <a:pt x="4503620" y="1073796"/>
                  </a:lnTo>
                  <a:lnTo>
                    <a:pt x="4503620" y="210729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8988" y="3284751"/>
              <a:ext cx="550799" cy="58829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216560" y="5291070"/>
            <a:ext cx="81026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8265">
              <a:lnSpc>
                <a:spcPct val="102299"/>
              </a:lnSpc>
              <a:spcBef>
                <a:spcPts val="70"/>
              </a:spcBef>
            </a:pP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spc="-16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84295" y="4979697"/>
            <a:ext cx="720090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14720" y="4980225"/>
            <a:ext cx="63309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UGINS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39536" y="4385870"/>
            <a:ext cx="735599" cy="494399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630040" y="3950464"/>
            <a:ext cx="8521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66486" y="3466663"/>
            <a:ext cx="641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" dirty="0">
                <a:latin typeface="Arial"/>
                <a:cs typeface="Arial"/>
              </a:rPr>
              <a:t>CMDB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46776" y="3742888"/>
            <a:ext cx="3831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Microsoft Sans Serif"/>
                <a:cs typeface="Microsoft Sans Serif"/>
              </a:rPr>
              <a:t>ServiceNow,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Cobbler,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10" dirty="0">
                <a:latin typeface="Microsoft Sans Serif"/>
                <a:cs typeface="Microsoft Sans Serif"/>
              </a:rPr>
              <a:t>BM</a:t>
            </a:r>
            <a:r>
              <a:rPr sz="1650" b="1" spc="-315" baseline="-15151" dirty="0">
                <a:solidFill>
                  <a:srgbClr val="D9D9D9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latin typeface="Microsoft Sans Serif"/>
                <a:cs typeface="Microsoft Sans Serif"/>
              </a:rPr>
              <a:t>C</a:t>
            </a:r>
            <a:r>
              <a:rPr sz="1650" b="1" spc="-315" baseline="-15151" dirty="0">
                <a:solidFill>
                  <a:srgbClr val="D9D9D9"/>
                </a:solidFill>
                <a:latin typeface="Trebuchet MS"/>
                <a:cs typeface="Trebuchet MS"/>
              </a:rPr>
              <a:t>O</a:t>
            </a:r>
            <a:r>
              <a:rPr sz="1600" spc="-210" dirty="0">
                <a:latin typeface="Microsoft Sans Serif"/>
                <a:cs typeface="Microsoft Sans Serif"/>
              </a:rPr>
              <a:t>,</a:t>
            </a:r>
            <a:r>
              <a:rPr sz="1650" b="1" spc="-315" baseline="-15151" dirty="0">
                <a:solidFill>
                  <a:srgbClr val="D9D9D9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latin typeface="Microsoft Sans Serif"/>
                <a:cs typeface="Microsoft Sans Serif"/>
              </a:rPr>
              <a:t>C</a:t>
            </a:r>
            <a:r>
              <a:rPr sz="1650" b="1" spc="-315" baseline="-15151" dirty="0">
                <a:solidFill>
                  <a:srgbClr val="D9D9D9"/>
                </a:solidFill>
                <a:latin typeface="Trebuchet MS"/>
                <a:cs typeface="Trebuchet MS"/>
              </a:rPr>
              <a:t>TS</a:t>
            </a:r>
            <a:r>
              <a:rPr sz="1600" spc="-210" dirty="0">
                <a:latin typeface="Microsoft Sans Serif"/>
                <a:cs typeface="Microsoft Sans Serif"/>
              </a:rPr>
              <a:t>ustom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cmdb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387273" y="1003600"/>
            <a:ext cx="7308215" cy="1276985"/>
            <a:chOff x="2387273" y="1003600"/>
            <a:chExt cx="7308215" cy="1276985"/>
          </a:xfrm>
        </p:grpSpPr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1502" y="1150052"/>
              <a:ext cx="2193599" cy="113039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7273" y="1003600"/>
              <a:ext cx="2193600" cy="1130399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945349" y="1590903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17487" y="1443874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01814" y="1164523"/>
            <a:ext cx="974399" cy="83549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5264867" y="1803085"/>
            <a:ext cx="448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16333" y="2345753"/>
            <a:ext cx="3386454" cy="2792095"/>
          </a:xfrm>
          <a:custGeom>
            <a:avLst/>
            <a:gdLst/>
            <a:ahLst/>
            <a:cxnLst/>
            <a:rect l="l" t="t" r="r" b="b"/>
            <a:pathLst>
              <a:path w="3386454" h="2792095">
                <a:moveTo>
                  <a:pt x="0" y="0"/>
                </a:moveTo>
                <a:lnTo>
                  <a:pt x="3386100" y="0"/>
                </a:lnTo>
                <a:lnTo>
                  <a:pt x="3386100" y="2791500"/>
                </a:lnTo>
                <a:lnTo>
                  <a:pt x="0" y="279150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5098" y="2222536"/>
            <a:ext cx="5578475" cy="3117215"/>
            <a:chOff x="2895098" y="2222536"/>
            <a:chExt cx="5578475" cy="3117215"/>
          </a:xfrm>
        </p:grpSpPr>
        <p:sp>
          <p:nvSpPr>
            <p:cNvPr id="6" name="object 6"/>
            <p:cNvSpPr/>
            <p:nvPr/>
          </p:nvSpPr>
          <p:spPr>
            <a:xfrm>
              <a:off x="8125848" y="2232061"/>
              <a:ext cx="0" cy="3098165"/>
            </a:xfrm>
            <a:custGeom>
              <a:avLst/>
              <a:gdLst/>
              <a:ahLst/>
              <a:cxnLst/>
              <a:rect l="l" t="t" r="r" b="b"/>
              <a:pathLst>
                <a:path h="3098165">
                  <a:moveTo>
                    <a:pt x="0" y="0"/>
                  </a:moveTo>
                  <a:lnTo>
                    <a:pt x="0" y="3098100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0226" y="328399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1289" y="326306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3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1289" y="326306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3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26" y="443565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1289" y="44147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1289" y="44147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3243" y="4502983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6021" y="448205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6021" y="448205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0793" y="359630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9860" y="396856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9860" y="396856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0621" y="2360040"/>
            <a:ext cx="3357879" cy="416559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2509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985"/>
              </a:spcBef>
            </a:pPr>
            <a:r>
              <a:rPr sz="1300" b="1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65" dirty="0">
                <a:solidFill>
                  <a:srgbClr val="FFFFFF"/>
                </a:solidFill>
                <a:latin typeface="Trebuchet MS"/>
                <a:cs typeface="Trebuchet MS"/>
              </a:rPr>
              <a:t>NSIBLE</a:t>
            </a:r>
            <a:r>
              <a:rPr sz="1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0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b="1" spc="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2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13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4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37946" y="3593258"/>
            <a:ext cx="1280795" cy="275590"/>
            <a:chOff x="3037946" y="3593258"/>
            <a:chExt cx="1280795" cy="275590"/>
          </a:xfrm>
        </p:grpSpPr>
        <p:sp>
          <p:nvSpPr>
            <p:cNvPr id="21" name="object 21"/>
            <p:cNvSpPr/>
            <p:nvPr/>
          </p:nvSpPr>
          <p:spPr>
            <a:xfrm>
              <a:off x="3038340" y="3842824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003" y="382189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6003" y="382189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2709" y="359325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8124" y="2442756"/>
            <a:ext cx="1208399" cy="82319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795943" y="1968970"/>
            <a:ext cx="525145" cy="1435735"/>
            <a:chOff x="3795943" y="1968970"/>
            <a:chExt cx="525145" cy="1435735"/>
          </a:xfrm>
        </p:grpSpPr>
        <p:sp>
          <p:nvSpPr>
            <p:cNvPr id="27" name="object 27"/>
            <p:cNvSpPr/>
            <p:nvPr/>
          </p:nvSpPr>
          <p:spPr>
            <a:xfrm>
              <a:off x="3800706" y="337844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8179" y="335751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8179" y="335751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00706" y="3376209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58179" y="335527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58179" y="335527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08236" y="1968970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10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711523" y="758150"/>
            <a:ext cx="3110230" cy="2869565"/>
            <a:chOff x="2711523" y="758150"/>
            <a:chExt cx="3110230" cy="2869565"/>
          </a:xfrm>
        </p:grpSpPr>
        <p:sp>
          <p:nvSpPr>
            <p:cNvPr id="35" name="object 35"/>
            <p:cNvSpPr/>
            <p:nvPr/>
          </p:nvSpPr>
          <p:spPr>
            <a:xfrm>
              <a:off x="4079313" y="300695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56876" y="29860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56876" y="298601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79386" y="1844153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7" y="246024"/>
                  </a:moveTo>
                  <a:lnTo>
                    <a:pt x="13477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3238" y="3039301"/>
              <a:ext cx="550799" cy="5882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1523" y="758150"/>
              <a:ext cx="2193600" cy="1130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700961" y="3304709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5057" y="3059386"/>
            <a:ext cx="620099" cy="5771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730936" y="3709956"/>
            <a:ext cx="251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CLI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6521" y="4162119"/>
            <a:ext cx="479999" cy="47879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8915128" y="2130617"/>
            <a:ext cx="51435" cy="388620"/>
            <a:chOff x="8915128" y="2130617"/>
            <a:chExt cx="51435" cy="388620"/>
          </a:xfrm>
        </p:grpSpPr>
        <p:sp>
          <p:nvSpPr>
            <p:cNvPr id="46" name="object 46"/>
            <p:cNvSpPr/>
            <p:nvPr/>
          </p:nvSpPr>
          <p:spPr>
            <a:xfrm>
              <a:off x="8940823" y="2192892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19891" y="213537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19891" y="213537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62029" y="5217069"/>
            <a:ext cx="7677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0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D9D9D9"/>
                </a:solidFill>
                <a:latin typeface="Trebuchet MS"/>
                <a:cs typeface="Trebuchet MS"/>
              </a:rPr>
              <a:t>L</a:t>
            </a:r>
            <a:r>
              <a:rPr sz="1100" b="1" spc="-25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100" b="1" spc="45" dirty="0">
                <a:solidFill>
                  <a:srgbClr val="D9D9D9"/>
                </a:solidFill>
                <a:latin typeface="Trebuchet MS"/>
                <a:cs typeface="Trebuchet MS"/>
              </a:rPr>
              <a:t>Y</a:t>
            </a:r>
            <a:r>
              <a:rPr sz="1100" b="1" spc="75" dirty="0">
                <a:solidFill>
                  <a:srgbClr val="D9D9D9"/>
                </a:solidFill>
                <a:latin typeface="Trebuchet MS"/>
                <a:cs typeface="Trebuchet MS"/>
              </a:rPr>
              <a:t>B</a:t>
            </a: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OOK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28769" y="3973224"/>
            <a:ext cx="3263900" cy="1033780"/>
            <a:chOff x="2428769" y="3973224"/>
            <a:chExt cx="3263900" cy="1033780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8769" y="3973224"/>
              <a:ext cx="1033254" cy="103325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031580" y="4734247"/>
              <a:ext cx="661035" cy="167640"/>
            </a:xfrm>
            <a:custGeom>
              <a:avLst/>
              <a:gdLst/>
              <a:ahLst/>
              <a:cxnLst/>
              <a:rect l="l" t="t" r="r" b="b"/>
              <a:pathLst>
                <a:path w="661035" h="167639">
                  <a:moveTo>
                    <a:pt x="660732" y="167639"/>
                  </a:moveTo>
                  <a:lnTo>
                    <a:pt x="0" y="167639"/>
                  </a:lnTo>
                  <a:lnTo>
                    <a:pt x="0" y="0"/>
                  </a:lnTo>
                  <a:lnTo>
                    <a:pt x="660732" y="0"/>
                  </a:lnTo>
                  <a:lnTo>
                    <a:pt x="660732" y="16763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554952" y="4734775"/>
            <a:ext cx="60134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40" dirty="0">
                <a:solidFill>
                  <a:srgbClr val="D9D9D9"/>
                </a:solidFill>
                <a:latin typeface="Trebuchet MS"/>
                <a:cs typeface="Trebuchet MS"/>
              </a:rPr>
              <a:t>PLUGINS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501966" y="3937704"/>
            <a:ext cx="5873115" cy="2392680"/>
            <a:chOff x="2501966" y="3937704"/>
            <a:chExt cx="5873115" cy="2392680"/>
          </a:xfrm>
        </p:grpSpPr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3786" y="4140420"/>
              <a:ext cx="735599" cy="4943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501966" y="3937704"/>
              <a:ext cx="5873115" cy="2392680"/>
            </a:xfrm>
            <a:custGeom>
              <a:avLst/>
              <a:gdLst/>
              <a:ahLst/>
              <a:cxnLst/>
              <a:rect l="l" t="t" r="r" b="b"/>
              <a:pathLst>
                <a:path w="5873115" h="2392679">
                  <a:moveTo>
                    <a:pt x="5080799" y="2392461"/>
                  </a:moveTo>
                  <a:lnTo>
                    <a:pt x="0" y="2392461"/>
                  </a:lnTo>
                  <a:lnTo>
                    <a:pt x="0" y="740961"/>
                  </a:lnTo>
                  <a:lnTo>
                    <a:pt x="2963800" y="740961"/>
                  </a:lnTo>
                  <a:lnTo>
                    <a:pt x="5873048" y="0"/>
                  </a:lnTo>
                  <a:lnTo>
                    <a:pt x="4233999" y="740961"/>
                  </a:lnTo>
                  <a:lnTo>
                    <a:pt x="5080799" y="740961"/>
                  </a:lnTo>
                  <a:lnTo>
                    <a:pt x="5080799" y="239246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954290" y="3705014"/>
            <a:ext cx="8521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25752" y="904602"/>
            <a:ext cx="2193599" cy="1130399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269599" y="1345453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41737" y="1198424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26064" y="919073"/>
            <a:ext cx="974399" cy="835499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5589050" y="1595168"/>
            <a:ext cx="448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87919" y="2999322"/>
            <a:ext cx="610199" cy="51749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8621459" y="3601919"/>
            <a:ext cx="5086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C3E3E"/>
                </a:solidFill>
                <a:latin typeface="Arial"/>
                <a:cs typeface="Arial"/>
              </a:rPr>
              <a:t>HO</a:t>
            </a:r>
            <a:r>
              <a:rPr sz="1100" b="1" spc="-20" dirty="0">
                <a:solidFill>
                  <a:srgbClr val="FC3E3E"/>
                </a:solidFill>
                <a:latin typeface="Arial"/>
                <a:cs typeface="Arial"/>
              </a:rPr>
              <a:t>S</a:t>
            </a:r>
            <a:r>
              <a:rPr sz="1100" b="1" spc="55" dirty="0">
                <a:solidFill>
                  <a:srgbClr val="FC3E3E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FC3E3E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501229" y="4823595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FC3E3E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FC3E3E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FC3E3E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95448" y="4165979"/>
            <a:ext cx="585899" cy="585899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701991" y="4793026"/>
            <a:ext cx="3028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latin typeface="Arial"/>
                <a:cs typeface="Arial"/>
              </a:rPr>
              <a:t>A</a:t>
            </a:r>
            <a:r>
              <a:rPr sz="1600" b="1" spc="35" dirty="0">
                <a:latin typeface="Arial"/>
                <a:cs typeface="Arial"/>
              </a:rPr>
              <a:t>U</a:t>
            </a:r>
            <a:r>
              <a:rPr sz="1600" b="1" spc="-40" dirty="0">
                <a:latin typeface="Arial"/>
                <a:cs typeface="Arial"/>
              </a:rPr>
              <a:t>T</a:t>
            </a:r>
            <a:r>
              <a:rPr sz="1600" b="1" spc="65" dirty="0">
                <a:latin typeface="Arial"/>
                <a:cs typeface="Arial"/>
              </a:rPr>
              <a:t>OM</a:t>
            </a:r>
            <a:r>
              <a:rPr sz="1600" b="1" spc="-204" dirty="0">
                <a:latin typeface="Arial"/>
                <a:cs typeface="Arial"/>
              </a:rPr>
              <a:t>A</a:t>
            </a:r>
            <a:r>
              <a:rPr sz="1600" b="1" spc="15" dirty="0">
                <a:latin typeface="Arial"/>
                <a:cs typeface="Arial"/>
              </a:rPr>
              <a:t>TE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E</a:t>
            </a:r>
            <a:r>
              <a:rPr sz="1600" b="1" spc="30" dirty="0">
                <a:latin typeface="Arial"/>
                <a:cs typeface="Arial"/>
              </a:rPr>
              <a:t>VE</a:t>
            </a:r>
            <a:r>
              <a:rPr sz="1600" b="1" spc="-135" dirty="0">
                <a:latin typeface="Arial"/>
                <a:cs typeface="Arial"/>
              </a:rPr>
              <a:t>R</a:t>
            </a:r>
            <a:r>
              <a:rPr sz="1600" b="1" spc="70" dirty="0">
                <a:latin typeface="Arial"/>
                <a:cs typeface="Arial"/>
              </a:rPr>
              <a:t>Y</a:t>
            </a:r>
            <a:r>
              <a:rPr sz="1600" b="1" spc="25" dirty="0">
                <a:latin typeface="Arial"/>
                <a:cs typeface="Arial"/>
              </a:rPr>
              <a:t>THI</a:t>
            </a:r>
            <a:r>
              <a:rPr sz="1600" b="1" spc="-509" dirty="0">
                <a:latin typeface="Arial"/>
                <a:cs typeface="Arial"/>
              </a:rPr>
              <a:t>N</a:t>
            </a:r>
            <a:r>
              <a:rPr sz="1650" b="1" spc="-412" baseline="55555" dirty="0">
                <a:solidFill>
                  <a:srgbClr val="D9D9D9"/>
                </a:solidFill>
                <a:latin typeface="Trebuchet MS"/>
                <a:cs typeface="Trebuchet MS"/>
              </a:rPr>
              <a:t>M</a:t>
            </a:r>
            <a:r>
              <a:rPr sz="1600" b="1" spc="-910" dirty="0">
                <a:latin typeface="Arial"/>
                <a:cs typeface="Arial"/>
              </a:rPr>
              <a:t>G</a:t>
            </a:r>
            <a:r>
              <a:rPr sz="1650" b="1" spc="67" baseline="55555" dirty="0">
                <a:solidFill>
                  <a:srgbClr val="D9D9D9"/>
                </a:solidFill>
                <a:latin typeface="Trebuchet MS"/>
                <a:cs typeface="Trebuchet MS"/>
              </a:rPr>
              <a:t>ODULES</a:t>
            </a:r>
            <a:endParaRPr sz="1650" baseline="55555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615498" y="5069251"/>
            <a:ext cx="4247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b="1" spc="-509" baseline="35353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600" spc="-340" dirty="0">
                <a:latin typeface="Microsoft Sans Serif"/>
                <a:cs typeface="Microsoft Sans Serif"/>
              </a:rPr>
              <a:t>R</a:t>
            </a:r>
            <a:r>
              <a:rPr sz="1650" b="1" spc="-509" baseline="35353" dirty="0">
                <a:solidFill>
                  <a:srgbClr val="D9D9D9"/>
                </a:solidFill>
                <a:latin typeface="Trebuchet MS"/>
                <a:cs typeface="Trebuchet MS"/>
              </a:rPr>
              <a:t>NS</a:t>
            </a:r>
            <a:r>
              <a:rPr sz="1600" spc="-340" dirty="0">
                <a:latin typeface="Microsoft Sans Serif"/>
                <a:cs typeface="Microsoft Sans Serif"/>
              </a:rPr>
              <a:t>e</a:t>
            </a:r>
            <a:r>
              <a:rPr sz="1650" b="1" spc="-509" baseline="35353" dirty="0">
                <a:solidFill>
                  <a:srgbClr val="D9D9D9"/>
                </a:solidFill>
                <a:latin typeface="Trebuchet MS"/>
                <a:cs typeface="Trebuchet MS"/>
              </a:rPr>
              <a:t>IB</a:t>
            </a:r>
            <a:r>
              <a:rPr sz="1600" spc="-340" dirty="0">
                <a:latin typeface="Microsoft Sans Serif"/>
                <a:cs typeface="Microsoft Sans Serif"/>
              </a:rPr>
              <a:t>d</a:t>
            </a:r>
            <a:r>
              <a:rPr sz="1650" b="1" spc="-509" baseline="35353" dirty="0">
                <a:solidFill>
                  <a:srgbClr val="D9D9D9"/>
                </a:solidFill>
                <a:latin typeface="Trebuchet MS"/>
                <a:cs typeface="Trebuchet MS"/>
              </a:rPr>
              <a:t>L</a:t>
            </a:r>
            <a:r>
              <a:rPr sz="1600" spc="-340" dirty="0">
                <a:latin typeface="Microsoft Sans Serif"/>
                <a:cs typeface="Microsoft Sans Serif"/>
              </a:rPr>
              <a:t>H</a:t>
            </a:r>
            <a:r>
              <a:rPr sz="1650" b="1" spc="-509" baseline="35353" dirty="0">
                <a:solidFill>
                  <a:srgbClr val="D9D9D9"/>
                </a:solidFill>
                <a:latin typeface="Trebuchet MS"/>
                <a:cs typeface="Trebuchet MS"/>
              </a:rPr>
              <a:t>E</a:t>
            </a:r>
            <a:r>
              <a:rPr sz="1650" b="1" spc="89" baseline="35353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at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Enterprise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Linux,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Cisco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routers,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Arista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27391" y="5313091"/>
            <a:ext cx="4084954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swi</a:t>
            </a:r>
            <a:r>
              <a:rPr sz="1600" spc="-35" dirty="0">
                <a:latin typeface="Microsoft Sans Serif"/>
                <a:cs typeface="Microsoft Sans Serif"/>
              </a:rPr>
              <a:t>t</a:t>
            </a:r>
            <a:r>
              <a:rPr sz="1600" spc="5" dirty="0">
                <a:latin typeface="Microsoft Sans Serif"/>
                <a:cs typeface="Microsoft Sans Serif"/>
              </a:rPr>
              <a:t>ch</a:t>
            </a:r>
            <a:r>
              <a:rPr sz="1600" spc="10" dirty="0">
                <a:latin typeface="Microsoft Sans Serif"/>
                <a:cs typeface="Microsoft Sans Serif"/>
              </a:rPr>
              <a:t>e</a:t>
            </a:r>
            <a:r>
              <a:rPr sz="1600" spc="-120" dirty="0">
                <a:latin typeface="Microsoft Sans Serif"/>
                <a:cs typeface="Microsoft Sans Serif"/>
              </a:rPr>
              <a:t>s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Juniper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r</a:t>
            </a:r>
            <a:r>
              <a:rPr sz="1600" spc="70" dirty="0">
                <a:latin typeface="Microsoft Sans Serif"/>
                <a:cs typeface="Microsoft Sans Serif"/>
              </a:rPr>
              <a:t>ou</a:t>
            </a:r>
            <a:r>
              <a:rPr sz="1600" spc="5" dirty="0">
                <a:latin typeface="Microsoft Sans Serif"/>
                <a:cs typeface="Microsoft Sans Serif"/>
              </a:rPr>
              <a:t>t</a:t>
            </a:r>
            <a:r>
              <a:rPr sz="1600" spc="20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120" dirty="0">
                <a:latin typeface="Microsoft Sans Serif"/>
                <a:cs typeface="Microsoft Sans Serif"/>
              </a:rPr>
              <a:t>s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Wind</a:t>
            </a:r>
            <a:r>
              <a:rPr sz="1600" spc="-25" dirty="0">
                <a:latin typeface="Microsoft Sans Serif"/>
                <a:cs typeface="Microsoft Sans Serif"/>
              </a:rPr>
              <a:t>o</a:t>
            </a:r>
            <a:r>
              <a:rPr sz="1600" spc="-60" dirty="0">
                <a:latin typeface="Microsoft Sans Serif"/>
                <a:cs typeface="Microsoft Sans Serif"/>
              </a:rPr>
              <a:t>ws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ho</a:t>
            </a:r>
            <a:r>
              <a:rPr sz="1600" spc="-35" dirty="0">
                <a:latin typeface="Microsoft Sans Serif"/>
                <a:cs typeface="Microsoft Sans Serif"/>
              </a:rPr>
              <a:t>s</a:t>
            </a:r>
            <a:r>
              <a:rPr sz="1600" spc="150" dirty="0">
                <a:latin typeface="Microsoft Sans Serif"/>
                <a:cs typeface="Microsoft Sans Serif"/>
              </a:rPr>
              <a:t>t</a:t>
            </a:r>
            <a:r>
              <a:rPr sz="1600" spc="-120" dirty="0">
                <a:latin typeface="Microsoft Sans Serif"/>
                <a:cs typeface="Microsoft Sans Serif"/>
              </a:rPr>
              <a:t>s</a:t>
            </a:r>
            <a:r>
              <a:rPr sz="1600" spc="-125" dirty="0">
                <a:latin typeface="Microsoft Sans Serif"/>
                <a:cs typeface="Microsoft Sans Serif"/>
              </a:rPr>
              <a:t>,  </a:t>
            </a:r>
            <a:r>
              <a:rPr sz="1600" spc="5" dirty="0">
                <a:latin typeface="Microsoft Sans Serif"/>
                <a:cs typeface="Microsoft Sans Serif"/>
              </a:rPr>
              <a:t>Checkpoi</a:t>
            </a:r>
            <a:r>
              <a:rPr sz="1600" spc="-30" dirty="0">
                <a:latin typeface="Microsoft Sans Serif"/>
                <a:cs typeface="Microsoft Sans Serif"/>
              </a:rPr>
              <a:t>n</a:t>
            </a:r>
            <a:r>
              <a:rPr sz="1600" spc="135" dirty="0">
                <a:latin typeface="Microsoft Sans Serif"/>
                <a:cs typeface="Microsoft Sans Serif"/>
              </a:rPr>
              <a:t>t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fi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spc="-40" dirty="0">
                <a:latin typeface="Microsoft Sans Serif"/>
                <a:cs typeface="Microsoft Sans Serif"/>
              </a:rPr>
              <a:t>w</a:t>
            </a:r>
            <a:r>
              <a:rPr sz="1600" spc="-55" dirty="0">
                <a:latin typeface="Microsoft Sans Serif"/>
                <a:cs typeface="Microsoft Sans Serif"/>
              </a:rPr>
              <a:t>all</a:t>
            </a:r>
            <a:r>
              <a:rPr sz="1600" spc="-110" dirty="0">
                <a:latin typeface="Microsoft Sans Serif"/>
                <a:cs typeface="Microsoft Sans Serif"/>
              </a:rPr>
              <a:t>s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N</a:t>
            </a:r>
            <a:r>
              <a:rPr sz="1600" spc="-30" dirty="0">
                <a:latin typeface="Microsoft Sans Serif"/>
                <a:cs typeface="Microsoft Sans Serif"/>
              </a:rPr>
              <a:t>e</a:t>
            </a:r>
            <a:r>
              <a:rPr sz="1600" spc="65" dirty="0">
                <a:latin typeface="Microsoft Sans Serif"/>
                <a:cs typeface="Microsoft Sans Serif"/>
              </a:rPr>
              <a:t>tApp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s</a:t>
            </a:r>
            <a:r>
              <a:rPr sz="1600" spc="105" dirty="0">
                <a:latin typeface="Microsoft Sans Serif"/>
                <a:cs typeface="Microsoft Sans Serif"/>
              </a:rPr>
              <a:t>t</a:t>
            </a:r>
            <a:r>
              <a:rPr sz="1600" spc="45" dirty="0">
                <a:latin typeface="Microsoft Sans Serif"/>
                <a:cs typeface="Microsoft Sans Serif"/>
              </a:rPr>
              <a:t>o</a:t>
            </a:r>
            <a:r>
              <a:rPr sz="1600" spc="-2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ag</a:t>
            </a:r>
            <a:r>
              <a:rPr sz="1600" spc="-55" dirty="0">
                <a:latin typeface="Microsoft Sans Serif"/>
                <a:cs typeface="Microsoft Sans Serif"/>
              </a:rPr>
              <a:t>e</a:t>
            </a:r>
            <a:r>
              <a:rPr sz="1600" spc="-130" dirty="0">
                <a:latin typeface="Microsoft Sans Serif"/>
                <a:cs typeface="Microsoft Sans Serif"/>
              </a:rPr>
              <a:t>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F5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</a:t>
            </a:r>
            <a:r>
              <a:rPr sz="1600" spc="10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ad  </a:t>
            </a:r>
            <a:r>
              <a:rPr sz="1600" spc="55" dirty="0">
                <a:latin typeface="Microsoft Sans Serif"/>
                <a:cs typeface="Microsoft Sans Serif"/>
              </a:rPr>
              <a:t>b</a:t>
            </a:r>
            <a:r>
              <a:rPr sz="1600" spc="-35" dirty="0">
                <a:latin typeface="Microsoft Sans Serif"/>
                <a:cs typeface="Microsoft Sans Serif"/>
              </a:rPr>
              <a:t>alan</a:t>
            </a:r>
            <a:r>
              <a:rPr sz="1600" spc="-70" dirty="0">
                <a:latin typeface="Microsoft Sans Serif"/>
                <a:cs typeface="Microsoft Sans Serif"/>
              </a:rPr>
              <a:t>c</a:t>
            </a:r>
            <a:r>
              <a:rPr sz="1600" spc="20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90" dirty="0">
                <a:latin typeface="Microsoft Sans Serif"/>
                <a:cs typeface="Microsoft Sans Serif"/>
              </a:rPr>
              <a:t>s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and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mo</a:t>
            </a:r>
            <a:r>
              <a:rPr sz="1600" spc="-40" dirty="0">
                <a:latin typeface="Microsoft Sans Serif"/>
                <a:cs typeface="Microsoft Sans Serif"/>
              </a:rPr>
              <a:t>r</a:t>
            </a:r>
            <a:r>
              <a:rPr sz="1600" spc="10" dirty="0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224" y="2390771"/>
            <a:ext cx="43002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30" dirty="0">
                <a:solidFill>
                  <a:srgbClr val="EBEBEB"/>
                </a:solidFill>
                <a:latin typeface="Lucida Sans Unicode"/>
                <a:cs typeface="Lucida Sans Unicode"/>
              </a:rPr>
              <a:t>U</a:t>
            </a:r>
            <a:r>
              <a:rPr sz="5500" spc="-265" dirty="0">
                <a:solidFill>
                  <a:srgbClr val="EBEBEB"/>
                </a:solidFill>
                <a:latin typeface="Lucida Sans Unicode"/>
                <a:cs typeface="Lucida Sans Unicode"/>
              </a:rPr>
              <a:t>sing</a:t>
            </a:r>
            <a:r>
              <a:rPr sz="5500" spc="-640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5500" spc="-190" dirty="0">
                <a:solidFill>
                  <a:srgbClr val="EBEBEB"/>
                </a:solidFill>
                <a:latin typeface="Lucida Sans Unicode"/>
                <a:cs typeface="Lucida Sans Unicode"/>
              </a:rPr>
              <a:t>Ansible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20" y="6172667"/>
            <a:ext cx="1276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70" dirty="0">
                <a:solidFill>
                  <a:srgbClr val="EBEBEB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575" y="1263488"/>
            <a:ext cx="7385684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check all my inventory hosts are ready to be </a:t>
            </a:r>
            <a:r>
              <a:rPr sz="2100" spc="-125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</a:t>
            </a:r>
            <a:r>
              <a:rPr sz="2100" spc="-1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managed</a:t>
            </a:r>
            <a:r>
              <a:rPr sz="2100" spc="-1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by Ansible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dirty="0">
                <a:solidFill>
                  <a:srgbClr val="0D1012"/>
                </a:solidFill>
                <a:latin typeface="Courier New"/>
                <a:cs typeface="Courier New"/>
              </a:rPr>
              <a:t>$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ansible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all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-m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ping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 marR="324485">
              <a:lnSpc>
                <a:spcPct val="119000"/>
              </a:lnSpc>
            </a:pP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run the uptime command on all hosts in the </a:t>
            </a:r>
            <a:r>
              <a:rPr sz="2100" spc="-125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</a:t>
            </a:r>
            <a:r>
              <a:rPr sz="2100" spc="-1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web</a:t>
            </a:r>
            <a:r>
              <a:rPr sz="2100" spc="-1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group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dirty="0">
                <a:solidFill>
                  <a:srgbClr val="0D1012"/>
                </a:solidFill>
                <a:latin typeface="Courier New"/>
                <a:cs typeface="Courier New"/>
              </a:rPr>
              <a:t>$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ansible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web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-m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command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-a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“uptime”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urier New"/>
              <a:cs typeface="Courier New"/>
            </a:endParaRPr>
          </a:p>
          <a:p>
            <a:pPr marL="12700" marR="324485">
              <a:lnSpc>
                <a:spcPct val="119000"/>
              </a:lnSpc>
            </a:pP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collect and display the discovered for the </a:t>
            </a:r>
            <a:r>
              <a:rPr sz="2100" spc="-125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solidFill>
                  <a:srgbClr val="717680"/>
                </a:solidFill>
                <a:latin typeface="Courier New"/>
                <a:cs typeface="Courier New"/>
              </a:rPr>
              <a:t>#</a:t>
            </a:r>
            <a:r>
              <a:rPr sz="2100" spc="-10" dirty="0">
                <a:solidFill>
                  <a:srgbClr val="717680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717680"/>
                </a:solidFill>
                <a:latin typeface="Courier New"/>
                <a:cs typeface="Courier New"/>
              </a:rPr>
              <a:t>localhost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dirty="0">
                <a:solidFill>
                  <a:srgbClr val="0D1012"/>
                </a:solidFill>
                <a:latin typeface="Courier New"/>
                <a:cs typeface="Courier New"/>
              </a:rPr>
              <a:t>$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ansible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localhost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-m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setup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3894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EE0000"/>
                </a:solidFill>
              </a:rPr>
              <a:t>A</a:t>
            </a:r>
            <a:r>
              <a:rPr sz="3600" spc="155" dirty="0">
                <a:solidFill>
                  <a:srgbClr val="EE0000"/>
                </a:solidFill>
              </a:rPr>
              <a:t>d-ho</a:t>
            </a:r>
            <a:r>
              <a:rPr sz="3600" spc="45" dirty="0">
                <a:solidFill>
                  <a:srgbClr val="EE0000"/>
                </a:solidFill>
              </a:rPr>
              <a:t>c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0" dirty="0">
                <a:solidFill>
                  <a:srgbClr val="EE0000"/>
                </a:solidFill>
              </a:rPr>
              <a:t>c</a:t>
            </a:r>
            <a:r>
              <a:rPr sz="3600" spc="10" dirty="0">
                <a:solidFill>
                  <a:srgbClr val="EE0000"/>
                </a:solidFill>
              </a:rPr>
              <a:t>ommands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774" y="99"/>
            <a:ext cx="0" cy="887094"/>
          </a:xfrm>
          <a:custGeom>
            <a:avLst/>
            <a:gdLst/>
            <a:ahLst/>
            <a:cxnLst/>
            <a:rect l="l" t="t" r="r" b="b"/>
            <a:pathLst>
              <a:path h="887094">
                <a:moveTo>
                  <a:pt x="0" y="8864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766" y="6401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1280" y="6313249"/>
            <a:ext cx="975849" cy="228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Ad-hoc</a:t>
            </a:r>
            <a:r>
              <a:rPr spc="-405" dirty="0"/>
              <a:t> </a:t>
            </a:r>
            <a:r>
              <a:rPr spc="-55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069" y="6172667"/>
            <a:ext cx="1276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70" dirty="0">
                <a:solidFill>
                  <a:srgbClr val="ADADAD"/>
                </a:solidFill>
                <a:latin typeface="Trebuchet MS"/>
                <a:cs typeface="Trebuchet MS"/>
              </a:rPr>
              <a:t>15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75" y="1859931"/>
            <a:ext cx="5869940" cy="248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545860"/>
                </a:solidFill>
                <a:latin typeface="Microsoft Sans Serif"/>
                <a:cs typeface="Microsoft Sans Serif"/>
              </a:rPr>
              <a:t>An</a:t>
            </a:r>
            <a:r>
              <a:rPr sz="2700" spc="-9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20" dirty="0">
                <a:solidFill>
                  <a:srgbClr val="545860"/>
                </a:solidFill>
                <a:latin typeface="Microsoft Sans Serif"/>
                <a:cs typeface="Microsoft Sans Serif"/>
              </a:rPr>
              <a:t>inventory</a:t>
            </a:r>
            <a:r>
              <a:rPr sz="2700" spc="-9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75" dirty="0">
                <a:solidFill>
                  <a:srgbClr val="545860"/>
                </a:solidFill>
                <a:latin typeface="Microsoft Sans Serif"/>
                <a:cs typeface="Microsoft Sans Serif"/>
              </a:rPr>
              <a:t>is</a:t>
            </a:r>
            <a:r>
              <a:rPr sz="2700" spc="-9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85" dirty="0">
                <a:solidFill>
                  <a:srgbClr val="545860"/>
                </a:solidFill>
                <a:latin typeface="Microsoft Sans Serif"/>
                <a:cs typeface="Microsoft Sans Serif"/>
              </a:rPr>
              <a:t>a</a:t>
            </a:r>
            <a:r>
              <a:rPr sz="2700" spc="-9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545860"/>
                </a:solidFill>
                <a:latin typeface="Microsoft Sans Serif"/>
                <a:cs typeface="Microsoft Sans Serif"/>
              </a:rPr>
              <a:t>file</a:t>
            </a:r>
            <a:r>
              <a:rPr sz="2700" spc="-9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545860"/>
                </a:solidFill>
                <a:latin typeface="Microsoft Sans Serif"/>
                <a:cs typeface="Microsoft Sans Serif"/>
              </a:rPr>
              <a:t>containing: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9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Hosts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dirty="0">
                <a:solidFill>
                  <a:srgbClr val="545860"/>
                </a:solidFill>
                <a:latin typeface="Microsoft Sans Serif"/>
                <a:cs typeface="Microsoft Sans Serif"/>
              </a:rPr>
              <a:t>Groups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35" dirty="0">
                <a:solidFill>
                  <a:srgbClr val="545860"/>
                </a:solidFill>
                <a:latin typeface="Microsoft Sans Serif"/>
                <a:cs typeface="Microsoft Sans Serif"/>
              </a:rPr>
              <a:t>Inventory-specific</a:t>
            </a:r>
            <a:r>
              <a:rPr sz="2700" spc="-9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30" dirty="0">
                <a:solidFill>
                  <a:srgbClr val="545860"/>
                </a:solidFill>
                <a:latin typeface="Microsoft Sans Serif"/>
                <a:cs typeface="Microsoft Sans Serif"/>
              </a:rPr>
              <a:t>data</a:t>
            </a:r>
            <a:r>
              <a:rPr sz="2700" spc="-9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(variables)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3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45" dirty="0">
                <a:solidFill>
                  <a:srgbClr val="545860"/>
                </a:solidFill>
                <a:latin typeface="Microsoft Sans Serif"/>
                <a:cs typeface="Microsoft Sans Serif"/>
              </a:rPr>
              <a:t>Static</a:t>
            </a:r>
            <a:r>
              <a:rPr sz="2700" spc="-10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545860"/>
                </a:solidFill>
                <a:latin typeface="Microsoft Sans Serif"/>
                <a:cs typeface="Microsoft Sans Serif"/>
              </a:rPr>
              <a:t>or</a:t>
            </a:r>
            <a:r>
              <a:rPr sz="2700" spc="-10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545860"/>
                </a:solidFill>
                <a:latin typeface="Microsoft Sans Serif"/>
                <a:cs typeface="Microsoft Sans Serif"/>
              </a:rPr>
              <a:t>dynamic</a:t>
            </a:r>
            <a:r>
              <a:rPr sz="2700" spc="-10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35" dirty="0">
                <a:solidFill>
                  <a:srgbClr val="545860"/>
                </a:solidFill>
                <a:latin typeface="Microsoft Sans Serif"/>
                <a:cs typeface="Microsoft Sans Serif"/>
              </a:rPr>
              <a:t>sources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1888" y="758361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EE0000"/>
                </a:solidFill>
              </a:rPr>
              <a:t>I</a:t>
            </a:r>
            <a:r>
              <a:rPr sz="3600" spc="-225" dirty="0">
                <a:solidFill>
                  <a:srgbClr val="EE0000"/>
                </a:solidFill>
              </a:rPr>
              <a:t>n</a:t>
            </a:r>
            <a:r>
              <a:rPr sz="3600" spc="-30" dirty="0">
                <a:solidFill>
                  <a:srgbClr val="EE0000"/>
                </a:solidFill>
              </a:rPr>
              <a:t>v</a:t>
            </a:r>
            <a:r>
              <a:rPr sz="3600" dirty="0">
                <a:solidFill>
                  <a:srgbClr val="EE0000"/>
                </a:solidFill>
              </a:rPr>
              <a:t>e</a:t>
            </a:r>
            <a:r>
              <a:rPr sz="3600" spc="-75" dirty="0">
                <a:solidFill>
                  <a:srgbClr val="EE0000"/>
                </a:solidFill>
              </a:rPr>
              <a:t>n</a:t>
            </a:r>
            <a:r>
              <a:rPr sz="3600" spc="250" dirty="0">
                <a:solidFill>
                  <a:srgbClr val="EE0000"/>
                </a:solidFill>
              </a:rPr>
              <a:t>t</a:t>
            </a:r>
            <a:r>
              <a:rPr sz="3600" spc="105" dirty="0">
                <a:solidFill>
                  <a:srgbClr val="EE0000"/>
                </a:solidFill>
              </a:rPr>
              <a:t>o</a:t>
            </a:r>
            <a:r>
              <a:rPr sz="3600" spc="90" dirty="0">
                <a:solidFill>
                  <a:srgbClr val="EE0000"/>
                </a:solidFill>
              </a:rPr>
              <a:t>r</a:t>
            </a:r>
            <a:r>
              <a:rPr sz="3600" spc="35" dirty="0">
                <a:solidFill>
                  <a:srgbClr val="EE0000"/>
                </a:solidFill>
              </a:rPr>
              <a:t>y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124" y="2390771"/>
            <a:ext cx="581787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90" dirty="0">
                <a:solidFill>
                  <a:srgbClr val="EBEBEB"/>
                </a:solidFill>
                <a:latin typeface="Lucida Sans Unicode"/>
                <a:cs typeface="Lucida Sans Unicode"/>
              </a:rPr>
              <a:t>Ansible</a:t>
            </a:r>
            <a:r>
              <a:rPr sz="5500" spc="-59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5500" spc="25" dirty="0">
                <a:solidFill>
                  <a:srgbClr val="EBEBEB"/>
                </a:solidFill>
                <a:latin typeface="Lucida Sans Unicode"/>
                <a:cs typeface="Lucida Sans Unicode"/>
              </a:rPr>
              <a:t>Pl</a:t>
            </a:r>
            <a:r>
              <a:rPr sz="5500" spc="-20" dirty="0">
                <a:solidFill>
                  <a:srgbClr val="EBEBEB"/>
                </a:solidFill>
                <a:latin typeface="Lucida Sans Unicode"/>
                <a:cs typeface="Lucida Sans Unicode"/>
              </a:rPr>
              <a:t>ay</a:t>
            </a:r>
            <a:r>
              <a:rPr sz="5500" spc="-15" dirty="0">
                <a:solidFill>
                  <a:srgbClr val="EBEBEB"/>
                </a:solidFill>
                <a:latin typeface="Lucida Sans Unicode"/>
                <a:cs typeface="Lucida Sans Unicode"/>
              </a:rPr>
              <a:t>b</a:t>
            </a:r>
            <a:r>
              <a:rPr sz="5500" spc="-65" dirty="0">
                <a:solidFill>
                  <a:srgbClr val="EBEBEB"/>
                </a:solidFill>
                <a:latin typeface="Lucida Sans Unicode"/>
                <a:cs typeface="Lucida Sans Unicode"/>
              </a:rPr>
              <a:t>o</a:t>
            </a:r>
            <a:r>
              <a:rPr sz="5500" spc="-210" dirty="0">
                <a:solidFill>
                  <a:srgbClr val="EBEBEB"/>
                </a:solidFill>
                <a:latin typeface="Lucida Sans Unicode"/>
                <a:cs typeface="Lucida Sans Unicode"/>
              </a:rPr>
              <a:t>o</a:t>
            </a:r>
            <a:r>
              <a:rPr sz="5500" spc="-235" dirty="0">
                <a:solidFill>
                  <a:srgbClr val="EBEBEB"/>
                </a:solidFill>
                <a:latin typeface="Lucida Sans Unicode"/>
                <a:cs typeface="Lucida Sans Unicode"/>
              </a:rPr>
              <a:t>k</a:t>
            </a:r>
            <a:r>
              <a:rPr sz="5500" spc="-250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71" y="6172667"/>
            <a:ext cx="1206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95" dirty="0">
                <a:solidFill>
                  <a:srgbClr val="EBEBEB"/>
                </a:solidFill>
                <a:latin typeface="Trebuchet MS"/>
                <a:cs typeface="Trebuchet MS"/>
              </a:rPr>
              <a:t>17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341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7941" y="342071"/>
            <a:ext cx="8345805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740" marR="3204845" indent="-320040">
              <a:lnSpc>
                <a:spcPct val="119000"/>
              </a:lnSpc>
              <a:spcBef>
                <a:spcPts val="50"/>
              </a:spcBef>
              <a:buChar char="-"/>
              <a:tabLst>
                <a:tab pos="33274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 install and start apache </a:t>
            </a:r>
            <a:r>
              <a:rPr sz="2100" spc="-12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hosts:</a:t>
            </a:r>
            <a:r>
              <a:rPr sz="2100" spc="-1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web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http_port:</a:t>
            </a:r>
            <a:r>
              <a:rPr sz="2100" spc="-7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332740" marR="5125085" indent="320040">
              <a:lnSpc>
                <a:spcPct val="119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max_clients:</a:t>
            </a:r>
            <a:r>
              <a:rPr sz="2100" spc="-9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200 </a:t>
            </a:r>
            <a:r>
              <a:rPr sz="2100" spc="-12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remote_user:</a:t>
            </a:r>
            <a:r>
              <a:rPr sz="2100" spc="-5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pkg=httpd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write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the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config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template: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src=/srv/httpd.j2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service: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6716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8316" y="342071"/>
            <a:ext cx="8620125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105" indent="-320040">
              <a:lnSpc>
                <a:spcPct val="100000"/>
              </a:lnSpc>
              <a:spcBef>
                <a:spcPts val="530"/>
              </a:spcBef>
              <a:buChar char="-"/>
              <a:tabLst>
                <a:tab pos="332740" algn="l"/>
              </a:tabLst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name:</a:t>
            </a:r>
            <a:r>
              <a:rPr sz="21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install</a:t>
            </a:r>
            <a:r>
              <a:rPr sz="21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21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start</a:t>
            </a:r>
            <a:r>
              <a:rPr sz="21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apache</a:t>
            </a:r>
            <a:endParaRPr sz="2100">
              <a:latin typeface="Courier New"/>
              <a:cs typeface="Courier New"/>
            </a:endParaRPr>
          </a:p>
          <a:p>
            <a:pPr marL="332740" marR="6679565">
              <a:lnSpc>
                <a:spcPct val="119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hosts:</a:t>
            </a:r>
            <a:r>
              <a:rPr sz="2100" spc="-10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web </a:t>
            </a:r>
            <a:r>
              <a:rPr sz="2100" spc="-12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http_port:</a:t>
            </a:r>
            <a:r>
              <a:rPr sz="2100" spc="-7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332740" marR="5399405" indent="320040">
              <a:lnSpc>
                <a:spcPct val="119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max_clients:</a:t>
            </a:r>
            <a:r>
              <a:rPr sz="2100" spc="-9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200 </a:t>
            </a:r>
            <a:r>
              <a:rPr sz="2100" spc="-12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remote_user:</a:t>
            </a:r>
            <a:r>
              <a:rPr sz="2100" spc="-5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780" lvl="1" indent="-320675">
              <a:lnSpc>
                <a:spcPct val="100000"/>
              </a:lnSpc>
              <a:spcBef>
                <a:spcPts val="480"/>
              </a:spcBef>
              <a:buChar char="-"/>
              <a:tabLst>
                <a:tab pos="653415" algn="l"/>
              </a:tabLst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name: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install</a:t>
            </a:r>
            <a:r>
              <a:rPr sz="21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pkg=httpd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780" lvl="1" indent="-320675">
              <a:lnSpc>
                <a:spcPct val="100000"/>
              </a:lnSpc>
              <a:spcBef>
                <a:spcPts val="480"/>
              </a:spcBef>
              <a:buChar char="-"/>
              <a:tabLst>
                <a:tab pos="653415" algn="l"/>
              </a:tabLst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name:</a:t>
            </a:r>
            <a:r>
              <a:rPr sz="21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write</a:t>
            </a:r>
            <a:r>
              <a:rPr sz="21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21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apache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config</a:t>
            </a:r>
            <a:r>
              <a:rPr sz="21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template: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src=/srv/httpd.j2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name: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start</a:t>
            </a:r>
            <a:r>
              <a:rPr sz="21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service: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31140">
              <a:lnSpc>
                <a:spcPts val="2850"/>
              </a:lnSpc>
              <a:spcBef>
                <a:spcPts val="220"/>
              </a:spcBef>
            </a:pPr>
            <a:r>
              <a:rPr b="1" spc="40" dirty="0">
                <a:latin typeface="Arial"/>
                <a:cs typeface="Arial"/>
              </a:rPr>
              <a:t>The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Ansible</a:t>
            </a:r>
            <a:r>
              <a:rPr b="1" spc="-180" dirty="0">
                <a:latin typeface="Arial"/>
                <a:cs typeface="Arial"/>
              </a:rPr>
              <a:t> </a:t>
            </a:r>
            <a:r>
              <a:rPr b="1" spc="30" dirty="0">
                <a:latin typeface="Arial"/>
                <a:cs typeface="Arial"/>
              </a:rPr>
              <a:t>project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spc="-60" dirty="0"/>
              <a:t>an</a:t>
            </a:r>
            <a:r>
              <a:rPr spc="-120" dirty="0"/>
              <a:t> </a:t>
            </a:r>
            <a:r>
              <a:rPr spc="40" dirty="0"/>
              <a:t>open</a:t>
            </a:r>
            <a:r>
              <a:rPr spc="-125" dirty="0"/>
              <a:t> </a:t>
            </a:r>
            <a:r>
              <a:rPr spc="-20" dirty="0"/>
              <a:t>source</a:t>
            </a:r>
            <a:r>
              <a:rPr spc="-120" dirty="0"/>
              <a:t> </a:t>
            </a:r>
            <a:r>
              <a:rPr spc="35" dirty="0"/>
              <a:t>community</a:t>
            </a:r>
            <a:r>
              <a:rPr spc="-125" dirty="0"/>
              <a:t> </a:t>
            </a:r>
            <a:r>
              <a:rPr dirty="0"/>
              <a:t>sponsored</a:t>
            </a:r>
            <a:r>
              <a:rPr spc="-120" dirty="0"/>
              <a:t> </a:t>
            </a:r>
            <a:r>
              <a:rPr spc="25" dirty="0"/>
              <a:t>by </a:t>
            </a:r>
            <a:r>
              <a:rPr spc="-620" dirty="0"/>
              <a:t> </a:t>
            </a:r>
            <a:r>
              <a:rPr spc="-55" dirty="0"/>
              <a:t>Red </a:t>
            </a:r>
            <a:r>
              <a:rPr spc="-45" dirty="0"/>
              <a:t>Hat. It’s </a:t>
            </a:r>
            <a:r>
              <a:rPr spc="-50" dirty="0"/>
              <a:t>also </a:t>
            </a:r>
            <a:r>
              <a:rPr spc="-100" dirty="0"/>
              <a:t>a </a:t>
            </a:r>
            <a:r>
              <a:rPr spc="-20" dirty="0"/>
              <a:t>simple </a:t>
            </a:r>
            <a:r>
              <a:rPr spc="25" dirty="0"/>
              <a:t>automation </a:t>
            </a:r>
            <a:r>
              <a:rPr spc="-20" dirty="0"/>
              <a:t>language </a:t>
            </a:r>
            <a:r>
              <a:rPr spc="60" dirty="0"/>
              <a:t>that </a:t>
            </a:r>
            <a:r>
              <a:rPr spc="55" dirty="0"/>
              <a:t>perfectly </a:t>
            </a:r>
            <a:r>
              <a:rPr spc="60" dirty="0"/>
              <a:t> </a:t>
            </a:r>
            <a:r>
              <a:rPr spc="-5" dirty="0"/>
              <a:t>describes</a:t>
            </a:r>
            <a:r>
              <a:rPr spc="-125" dirty="0"/>
              <a:t> </a:t>
            </a:r>
            <a:r>
              <a:rPr spc="-50" dirty="0"/>
              <a:t>IT</a:t>
            </a:r>
            <a:r>
              <a:rPr spc="-125" dirty="0"/>
              <a:t> </a:t>
            </a:r>
            <a:r>
              <a:rPr dirty="0"/>
              <a:t>application</a:t>
            </a:r>
            <a:r>
              <a:rPr spc="-120" dirty="0"/>
              <a:t> </a:t>
            </a:r>
            <a:r>
              <a:rPr dirty="0"/>
              <a:t>environments</a:t>
            </a:r>
            <a:r>
              <a:rPr spc="-125" dirty="0"/>
              <a:t> </a:t>
            </a:r>
            <a:r>
              <a:rPr spc="-45" dirty="0"/>
              <a:t>in</a:t>
            </a:r>
            <a:r>
              <a:rPr spc="-125" dirty="0"/>
              <a:t> </a:t>
            </a:r>
            <a:r>
              <a:rPr spc="-25" dirty="0"/>
              <a:t>Ansible</a:t>
            </a:r>
            <a:r>
              <a:rPr spc="-120" dirty="0"/>
              <a:t> </a:t>
            </a:r>
            <a:r>
              <a:rPr spc="-40" dirty="0"/>
              <a:t>Playbooks.</a:t>
            </a:r>
          </a:p>
          <a:p>
            <a:pPr marL="12700" marR="722630">
              <a:lnSpc>
                <a:spcPts val="2850"/>
              </a:lnSpc>
              <a:spcBef>
                <a:spcPts val="2850"/>
              </a:spcBef>
            </a:pPr>
            <a:r>
              <a:rPr b="1" spc="-35" dirty="0">
                <a:latin typeface="Arial"/>
                <a:cs typeface="Arial"/>
              </a:rPr>
              <a:t>Ansible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Engine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spc="-100" dirty="0"/>
              <a:t>a</a:t>
            </a:r>
            <a:r>
              <a:rPr spc="-120" dirty="0"/>
              <a:t> </a:t>
            </a:r>
            <a:r>
              <a:rPr spc="40" dirty="0"/>
              <a:t>supported</a:t>
            </a:r>
            <a:r>
              <a:rPr spc="-120" dirty="0"/>
              <a:t> </a:t>
            </a:r>
            <a:r>
              <a:rPr spc="60" dirty="0"/>
              <a:t>product</a:t>
            </a:r>
            <a:r>
              <a:rPr spc="-120" dirty="0"/>
              <a:t> </a:t>
            </a:r>
            <a:r>
              <a:rPr spc="25" dirty="0"/>
              <a:t>built</a:t>
            </a:r>
            <a:r>
              <a:rPr spc="-120" dirty="0"/>
              <a:t> </a:t>
            </a:r>
            <a:r>
              <a:rPr spc="80" dirty="0"/>
              <a:t>from</a:t>
            </a:r>
            <a:r>
              <a:rPr spc="-120" dirty="0"/>
              <a:t> </a:t>
            </a:r>
            <a:r>
              <a:rPr spc="70" dirty="0"/>
              <a:t>the</a:t>
            </a:r>
            <a:r>
              <a:rPr spc="-120" dirty="0"/>
              <a:t> </a:t>
            </a:r>
            <a:r>
              <a:rPr spc="-25" dirty="0"/>
              <a:t>Ansible </a:t>
            </a:r>
            <a:r>
              <a:rPr spc="-620" dirty="0"/>
              <a:t> </a:t>
            </a:r>
            <a:r>
              <a:rPr spc="35" dirty="0"/>
              <a:t>community</a:t>
            </a:r>
            <a:r>
              <a:rPr spc="-130" dirty="0"/>
              <a:t> </a:t>
            </a:r>
            <a:r>
              <a:rPr spc="15" dirty="0"/>
              <a:t>project.</a:t>
            </a:r>
          </a:p>
          <a:p>
            <a:pPr marL="12700" marR="5080">
              <a:lnSpc>
                <a:spcPts val="2850"/>
              </a:lnSpc>
              <a:spcBef>
                <a:spcPts val="2850"/>
              </a:spcBef>
            </a:pPr>
            <a:r>
              <a:rPr b="1" spc="-35" dirty="0">
                <a:latin typeface="Arial"/>
                <a:cs typeface="Arial"/>
              </a:rPr>
              <a:t>Ansible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Tower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spc="-100" dirty="0"/>
              <a:t>is</a:t>
            </a:r>
            <a:r>
              <a:rPr spc="-125" dirty="0"/>
              <a:t> </a:t>
            </a:r>
            <a:r>
              <a:rPr spc="-60" dirty="0"/>
              <a:t>an</a:t>
            </a:r>
            <a:r>
              <a:rPr spc="-125" dirty="0"/>
              <a:t> </a:t>
            </a:r>
            <a:r>
              <a:rPr spc="10" dirty="0"/>
              <a:t>enterprise</a:t>
            </a:r>
            <a:r>
              <a:rPr spc="-125" dirty="0"/>
              <a:t> </a:t>
            </a:r>
            <a:r>
              <a:rPr spc="20" dirty="0"/>
              <a:t>framework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25" dirty="0"/>
              <a:t> </a:t>
            </a:r>
            <a:r>
              <a:rPr spc="-10" dirty="0"/>
              <a:t>controlling,</a:t>
            </a:r>
            <a:r>
              <a:rPr spc="-125" dirty="0"/>
              <a:t> </a:t>
            </a:r>
            <a:r>
              <a:rPr spc="-30" dirty="0"/>
              <a:t>securing, </a:t>
            </a:r>
            <a:r>
              <a:rPr spc="-625" dirty="0"/>
              <a:t> </a:t>
            </a:r>
            <a:r>
              <a:rPr spc="-15" dirty="0"/>
              <a:t>managing and </a:t>
            </a:r>
            <a:r>
              <a:rPr spc="10" dirty="0"/>
              <a:t>extending </a:t>
            </a:r>
            <a:r>
              <a:rPr spc="15" dirty="0"/>
              <a:t>your </a:t>
            </a:r>
            <a:r>
              <a:rPr spc="-25" dirty="0"/>
              <a:t>Ansible </a:t>
            </a:r>
            <a:r>
              <a:rPr spc="25" dirty="0"/>
              <a:t>automation </a:t>
            </a:r>
            <a:r>
              <a:rPr spc="45" dirty="0"/>
              <a:t>(community </a:t>
            </a:r>
            <a:r>
              <a:rPr spc="55" dirty="0"/>
              <a:t>or </a:t>
            </a:r>
            <a:r>
              <a:rPr spc="60" dirty="0"/>
              <a:t> </a:t>
            </a:r>
            <a:r>
              <a:rPr spc="20" dirty="0"/>
              <a:t>engine)</a:t>
            </a:r>
            <a:r>
              <a:rPr spc="-125" dirty="0"/>
              <a:t> </a:t>
            </a:r>
            <a:r>
              <a:rPr spc="15" dirty="0"/>
              <a:t>with</a:t>
            </a:r>
            <a:r>
              <a:rPr spc="-125" dirty="0"/>
              <a:t> </a:t>
            </a:r>
            <a:r>
              <a:rPr spc="-100" dirty="0"/>
              <a:t>a</a:t>
            </a:r>
            <a:r>
              <a:rPr spc="-125" dirty="0"/>
              <a:t> </a:t>
            </a:r>
            <a:r>
              <a:rPr spc="-80" dirty="0"/>
              <a:t>UI</a:t>
            </a:r>
            <a:r>
              <a:rPr spc="-125" dirty="0"/>
              <a:t> </a:t>
            </a:r>
            <a:r>
              <a:rPr spc="-15" dirty="0"/>
              <a:t>and</a:t>
            </a:r>
            <a:r>
              <a:rPr spc="-125" dirty="0"/>
              <a:t> </a:t>
            </a:r>
            <a:r>
              <a:rPr spc="-160" dirty="0"/>
              <a:t>RE</a:t>
            </a:r>
            <a:r>
              <a:rPr spc="-204" dirty="0"/>
              <a:t>S</a:t>
            </a:r>
            <a:r>
              <a:rPr spc="-40" dirty="0"/>
              <a:t>T</a:t>
            </a:r>
            <a:r>
              <a:rPr spc="45" dirty="0"/>
              <a:t>ful</a:t>
            </a:r>
            <a:r>
              <a:rPr spc="-125" dirty="0"/>
              <a:t> </a:t>
            </a:r>
            <a:r>
              <a:rPr spc="-85" dirty="0"/>
              <a:t>API.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01" y="605961"/>
            <a:ext cx="1009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EE0000"/>
                </a:solidFill>
              </a:rPr>
              <a:t>Wh</a:t>
            </a:r>
            <a:r>
              <a:rPr sz="3600" spc="-185" dirty="0">
                <a:solidFill>
                  <a:srgbClr val="EE0000"/>
                </a:solidFill>
              </a:rPr>
              <a:t>a</a:t>
            </a:r>
            <a:r>
              <a:rPr sz="3600" spc="310" dirty="0">
                <a:solidFill>
                  <a:srgbClr val="EE0000"/>
                </a:solidFill>
              </a:rPr>
              <a:t>t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150" dirty="0">
                <a:solidFill>
                  <a:srgbClr val="EE0000"/>
                </a:solidFill>
              </a:rPr>
              <a:t>is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105" dirty="0">
                <a:solidFill>
                  <a:srgbClr val="EE0000"/>
                </a:solidFill>
              </a:rPr>
              <a:t>the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90" dirty="0">
                <a:solidFill>
                  <a:srgbClr val="EE0000"/>
                </a:solidFill>
              </a:rPr>
              <a:t>R</a:t>
            </a:r>
            <a:r>
              <a:rPr sz="3600" spc="25" dirty="0">
                <a:solidFill>
                  <a:srgbClr val="EE0000"/>
                </a:solidFill>
              </a:rPr>
              <a:t>e</a:t>
            </a:r>
            <a:r>
              <a:rPr sz="3600" spc="120" dirty="0">
                <a:solidFill>
                  <a:srgbClr val="EE0000"/>
                </a:solidFill>
              </a:rPr>
              <a:t>d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65" dirty="0">
                <a:solidFill>
                  <a:srgbClr val="EE0000"/>
                </a:solidFill>
              </a:rPr>
              <a:t>H</a:t>
            </a:r>
            <a:r>
              <a:rPr sz="3600" spc="-220" dirty="0">
                <a:solidFill>
                  <a:srgbClr val="EE0000"/>
                </a:solidFill>
              </a:rPr>
              <a:t>a</a:t>
            </a:r>
            <a:r>
              <a:rPr sz="3600" spc="310" dirty="0">
                <a:solidFill>
                  <a:srgbClr val="EE0000"/>
                </a:solidFill>
              </a:rPr>
              <a:t>t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5" dirty="0">
                <a:solidFill>
                  <a:srgbClr val="EE0000"/>
                </a:solidFill>
              </a:rPr>
              <a:t>Ansible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5" dirty="0">
                <a:solidFill>
                  <a:srgbClr val="EE0000"/>
                </a:solidFill>
              </a:rPr>
              <a:t>A</a:t>
            </a:r>
            <a:r>
              <a:rPr sz="3600" spc="190" dirty="0">
                <a:solidFill>
                  <a:srgbClr val="EE0000"/>
                </a:solidFill>
              </a:rPr>
              <a:t>u</a:t>
            </a:r>
            <a:r>
              <a:rPr sz="3600" spc="35" dirty="0">
                <a:solidFill>
                  <a:srgbClr val="EE0000"/>
                </a:solidFill>
              </a:rPr>
              <a:t>t</a:t>
            </a:r>
            <a:r>
              <a:rPr sz="3600" spc="25" dirty="0">
                <a:solidFill>
                  <a:srgbClr val="EE0000"/>
                </a:solidFill>
              </a:rPr>
              <a:t>om</a:t>
            </a:r>
            <a:r>
              <a:rPr sz="3600" spc="-55" dirty="0">
                <a:solidFill>
                  <a:srgbClr val="EE0000"/>
                </a:solidFill>
              </a:rPr>
              <a:t>a</a:t>
            </a:r>
            <a:r>
              <a:rPr sz="3600" spc="75" dirty="0">
                <a:solidFill>
                  <a:srgbClr val="EE0000"/>
                </a:solidFill>
              </a:rPr>
              <a:t>tion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100" dirty="0">
                <a:solidFill>
                  <a:srgbClr val="EE0000"/>
                </a:solidFill>
              </a:rPr>
              <a:t>Pl</a:t>
            </a:r>
            <a:r>
              <a:rPr sz="3600" spc="-200" dirty="0">
                <a:solidFill>
                  <a:srgbClr val="EE0000"/>
                </a:solidFill>
              </a:rPr>
              <a:t>a</a:t>
            </a:r>
            <a:r>
              <a:rPr sz="3600" spc="340" dirty="0">
                <a:solidFill>
                  <a:srgbClr val="EE0000"/>
                </a:solidFill>
              </a:rPr>
              <a:t>t</a:t>
            </a:r>
            <a:r>
              <a:rPr sz="3600" spc="254" dirty="0">
                <a:solidFill>
                  <a:srgbClr val="EE0000"/>
                </a:solidFill>
              </a:rPr>
              <a:t>f</a:t>
            </a:r>
            <a:r>
              <a:rPr sz="3600" spc="85" dirty="0">
                <a:solidFill>
                  <a:srgbClr val="EE0000"/>
                </a:solidFill>
              </a:rPr>
              <a:t>or</a:t>
            </a:r>
            <a:r>
              <a:rPr sz="3600" spc="-85" dirty="0">
                <a:solidFill>
                  <a:srgbClr val="EE0000"/>
                </a:solidFill>
              </a:rPr>
              <a:t>m</a:t>
            </a:r>
            <a:r>
              <a:rPr sz="3600" spc="-185" dirty="0">
                <a:solidFill>
                  <a:srgbClr val="EE0000"/>
                </a:solidFill>
              </a:rPr>
              <a:t>?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66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466" y="342071"/>
            <a:ext cx="8345805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105" indent="-320040">
              <a:lnSpc>
                <a:spcPct val="100000"/>
              </a:lnSpc>
              <a:spcBef>
                <a:spcPts val="530"/>
              </a:spcBef>
              <a:buChar char="-"/>
              <a:tabLst>
                <a:tab pos="33274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and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hosts:</a:t>
            </a:r>
            <a:r>
              <a:rPr sz="21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web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http_port:</a:t>
            </a:r>
            <a:r>
              <a:rPr sz="2100" spc="-7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332740" marR="5125085" indent="320040">
              <a:lnSpc>
                <a:spcPct val="119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max_clients:</a:t>
            </a:r>
            <a:r>
              <a:rPr sz="2100" spc="-9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200 </a:t>
            </a:r>
            <a:r>
              <a:rPr sz="2100" spc="-12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remote_user:</a:t>
            </a:r>
            <a:r>
              <a:rPr sz="2100" spc="-5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pkg=httpd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write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the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config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template: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src=/srv/httpd.j2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service: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566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166" y="342071"/>
            <a:ext cx="8345805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740" marR="3204845" indent="-320675">
              <a:lnSpc>
                <a:spcPct val="119000"/>
              </a:lnSpc>
              <a:spcBef>
                <a:spcPts val="50"/>
              </a:spcBef>
              <a:buChar char="-"/>
              <a:tabLst>
                <a:tab pos="33274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 install and start apache </a:t>
            </a:r>
            <a:r>
              <a:rPr sz="2100" spc="-12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hosts: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web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http_port:</a:t>
            </a:r>
            <a:r>
              <a:rPr sz="21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max_clients:</a:t>
            </a:r>
            <a:r>
              <a:rPr sz="21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200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remote_user:</a:t>
            </a:r>
            <a:r>
              <a:rPr sz="2100" spc="-7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pkg=httpd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write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the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config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template: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src=/srv/httpd.j2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service: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566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166" y="342071"/>
            <a:ext cx="8345805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740" marR="3204845" indent="-320675">
              <a:lnSpc>
                <a:spcPct val="119000"/>
              </a:lnSpc>
              <a:spcBef>
                <a:spcPts val="50"/>
              </a:spcBef>
              <a:buChar char="-"/>
              <a:tabLst>
                <a:tab pos="33274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 install and start apache </a:t>
            </a:r>
            <a:r>
              <a:rPr sz="2100" spc="-12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hosts: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web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http_port: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max_clients: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200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remote_user:</a:t>
            </a:r>
            <a:r>
              <a:rPr sz="21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pkg=httpd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write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the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config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template: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src=/srv/httpd.j2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service: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name=httpd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566" y="375599"/>
            <a:ext cx="9639300" cy="6106795"/>
          </a:xfrm>
          <a:custGeom>
            <a:avLst/>
            <a:gdLst/>
            <a:ahLst/>
            <a:cxnLst/>
            <a:rect l="l" t="t" r="r" b="b"/>
            <a:pathLst>
              <a:path w="9639300" h="6106795">
                <a:moveTo>
                  <a:pt x="9639299" y="6106799"/>
                </a:moveTo>
                <a:lnTo>
                  <a:pt x="0" y="6106799"/>
                </a:lnTo>
                <a:lnTo>
                  <a:pt x="0" y="0"/>
                </a:lnTo>
                <a:lnTo>
                  <a:pt x="9639299" y="0"/>
                </a:lnTo>
                <a:lnTo>
                  <a:pt x="9639299" y="61067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166" y="342071"/>
            <a:ext cx="8346440" cy="575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---</a:t>
            </a:r>
            <a:endParaRPr sz="2100">
              <a:latin typeface="Courier New"/>
              <a:cs typeface="Courier New"/>
            </a:endParaRPr>
          </a:p>
          <a:p>
            <a:pPr marL="332740" marR="3204845" indent="-320675">
              <a:lnSpc>
                <a:spcPct val="119000"/>
              </a:lnSpc>
              <a:spcBef>
                <a:spcPts val="50"/>
              </a:spcBef>
              <a:buChar char="-"/>
              <a:tabLst>
                <a:tab pos="33274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 install and start apache </a:t>
            </a:r>
            <a:r>
              <a:rPr sz="2100" spc="-12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hosts: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web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vars: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http_port: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80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urier New"/>
                <a:cs typeface="Courier New"/>
              </a:rPr>
              <a:t>max_clients: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200</a:t>
            </a:r>
            <a:endParaRPr sz="21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remote_user:</a:t>
            </a:r>
            <a:r>
              <a:rPr sz="2100" b="1" spc="-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root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yum: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pkg=httpd</a:t>
            </a:r>
            <a:r>
              <a:rPr sz="21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state=latest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write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the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apache</a:t>
            </a:r>
            <a:r>
              <a:rPr sz="2100" spc="-1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config</a:t>
            </a:r>
            <a:r>
              <a:rPr sz="2100" spc="-2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file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template: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src=/srv/httpd.j2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dest=/etc/httpd.conf</a:t>
            </a:r>
            <a:endParaRPr sz="2100">
              <a:latin typeface="Courier New"/>
              <a:cs typeface="Courier New"/>
            </a:endParaRPr>
          </a:p>
          <a:p>
            <a:pPr marL="652145" lvl="1" indent="-320040">
              <a:lnSpc>
                <a:spcPct val="100000"/>
              </a:lnSpc>
              <a:spcBef>
                <a:spcPts val="480"/>
              </a:spcBef>
              <a:buChar char="-"/>
              <a:tabLst>
                <a:tab pos="652780" algn="l"/>
              </a:tabLst>
            </a:pP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2100" spc="-4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start</a:t>
            </a:r>
            <a:r>
              <a:rPr sz="2100" spc="-4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0D1012"/>
                </a:solidFill>
                <a:latin typeface="Courier New"/>
                <a:cs typeface="Courier New"/>
              </a:rPr>
              <a:t>httpd</a:t>
            </a:r>
            <a:endParaRPr sz="21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service:</a:t>
            </a:r>
            <a:r>
              <a:rPr sz="21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name=httpd</a:t>
            </a:r>
            <a:r>
              <a:rPr sz="21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state=started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0650" y="426449"/>
            <a:ext cx="7098665" cy="6005195"/>
          </a:xfrm>
          <a:custGeom>
            <a:avLst/>
            <a:gdLst/>
            <a:ahLst/>
            <a:cxnLst/>
            <a:rect l="l" t="t" r="r" b="b"/>
            <a:pathLst>
              <a:path w="7098665" h="6005195">
                <a:moveTo>
                  <a:pt x="7098299" y="6005099"/>
                </a:moveTo>
                <a:lnTo>
                  <a:pt x="0" y="6005099"/>
                </a:lnTo>
                <a:lnTo>
                  <a:pt x="0" y="0"/>
                </a:lnTo>
                <a:lnTo>
                  <a:pt x="7098299" y="0"/>
                </a:lnTo>
                <a:lnTo>
                  <a:pt x="7098299" y="6005099"/>
                </a:lnTo>
                <a:close/>
              </a:path>
            </a:pathLst>
          </a:custGeom>
          <a:solidFill>
            <a:srgbClr val="F0F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2250" y="401557"/>
            <a:ext cx="3644900" cy="60102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tasks:</a:t>
            </a:r>
            <a:endParaRPr sz="1900">
              <a:latin typeface="Courier New"/>
              <a:cs typeface="Courier New"/>
            </a:endParaRPr>
          </a:p>
          <a:p>
            <a:pPr marL="614680" marR="294005" indent="-312420">
              <a:lnSpc>
                <a:spcPts val="2780"/>
              </a:lnSpc>
              <a:spcBef>
                <a:spcPts val="145"/>
              </a:spcBef>
              <a:buChar char="-"/>
              <a:tabLst>
                <a:tab pos="591820" algn="l"/>
              </a:tabLst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1900" spc="-3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add</a:t>
            </a:r>
            <a:r>
              <a:rPr sz="1900" spc="-3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cache</a:t>
            </a:r>
            <a:r>
              <a:rPr sz="1900" spc="-3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dir </a:t>
            </a:r>
            <a:r>
              <a:rPr sz="1900" spc="-11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file:</a:t>
            </a:r>
            <a:endParaRPr sz="190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path:</a:t>
            </a:r>
            <a:r>
              <a:rPr sz="1900" spc="-10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/opt/cache</a:t>
            </a:r>
            <a:endParaRPr sz="190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  <a:spcBef>
                <a:spcPts val="495"/>
              </a:spcBef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state:</a:t>
            </a:r>
            <a:r>
              <a:rPr sz="1900" spc="-10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directory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ourier New"/>
              <a:cs typeface="Courier New"/>
            </a:endParaRPr>
          </a:p>
          <a:p>
            <a:pPr marL="591820" marR="294005" indent="-289560">
              <a:lnSpc>
                <a:spcPct val="121700"/>
              </a:lnSpc>
              <a:buChar char="-"/>
              <a:tabLst>
                <a:tab pos="591820" algn="l"/>
              </a:tabLst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name:</a:t>
            </a:r>
            <a:r>
              <a:rPr sz="1900" spc="-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install</a:t>
            </a:r>
            <a:r>
              <a:rPr sz="1900" spc="-5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nginx </a:t>
            </a:r>
            <a:r>
              <a:rPr sz="1900" spc="-112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yum:</a:t>
            </a:r>
            <a:endParaRPr sz="1900">
              <a:latin typeface="Courier New"/>
              <a:cs typeface="Courier New"/>
            </a:endParaRPr>
          </a:p>
          <a:p>
            <a:pPr marL="881380" marR="873125">
              <a:lnSpc>
                <a:spcPct val="121700"/>
              </a:lnSpc>
            </a:pP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name: nginx </a:t>
            </a:r>
            <a:r>
              <a:rPr sz="1900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state:</a:t>
            </a:r>
            <a:r>
              <a:rPr sz="1900" spc="-95" dirty="0">
                <a:solidFill>
                  <a:srgbClr val="0D101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1012"/>
                </a:solidFill>
                <a:latin typeface="Courier New"/>
                <a:cs typeface="Courier New"/>
              </a:rPr>
              <a:t>latest</a:t>
            </a:r>
            <a:endParaRPr sz="1900">
              <a:latin typeface="Courier New"/>
              <a:cs typeface="Courier New"/>
            </a:endParaRPr>
          </a:p>
          <a:p>
            <a:pPr marL="591185">
              <a:lnSpc>
                <a:spcPct val="100000"/>
              </a:lnSpc>
              <a:spcBef>
                <a:spcPts val="495"/>
              </a:spcBef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notify:</a:t>
            </a:r>
            <a:r>
              <a:rPr sz="19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restart</a:t>
            </a:r>
            <a:r>
              <a:rPr sz="19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nginx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handlers:</a:t>
            </a:r>
            <a:endParaRPr sz="1900">
              <a:latin typeface="Courier New"/>
              <a:cs typeface="Courier New"/>
            </a:endParaRPr>
          </a:p>
          <a:p>
            <a:pPr marL="591820" marR="294005" indent="-289560">
              <a:lnSpc>
                <a:spcPct val="121700"/>
              </a:lnSpc>
            </a:pP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19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name:</a:t>
            </a:r>
            <a:r>
              <a:rPr sz="19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restart</a:t>
            </a:r>
            <a:r>
              <a:rPr sz="19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nginx </a:t>
            </a:r>
            <a:r>
              <a:rPr sz="1900" b="1" spc="-1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service:</a:t>
            </a:r>
            <a:endParaRPr sz="1900">
              <a:latin typeface="Courier New"/>
              <a:cs typeface="Courier New"/>
            </a:endParaRPr>
          </a:p>
          <a:p>
            <a:pPr marL="881380" marR="438784">
              <a:lnSpc>
                <a:spcPct val="121700"/>
              </a:lnSpc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name: nginx 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state:</a:t>
            </a:r>
            <a:r>
              <a:rPr sz="19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restarted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600" y="1180998"/>
            <a:ext cx="8667115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20" dirty="0">
                <a:latin typeface="Microsoft Sans Serif"/>
                <a:cs typeface="Microsoft Sans Serif"/>
              </a:rPr>
              <a:t>Ansible </a:t>
            </a:r>
            <a:r>
              <a:rPr sz="3200" spc="-30" dirty="0">
                <a:latin typeface="Microsoft Sans Serif"/>
                <a:cs typeface="Microsoft Sans Serif"/>
              </a:rPr>
              <a:t>can </a:t>
            </a:r>
            <a:r>
              <a:rPr sz="3200" spc="-5" dirty="0">
                <a:latin typeface="Microsoft Sans Serif"/>
                <a:cs typeface="Microsoft Sans Serif"/>
              </a:rPr>
              <a:t>work </a:t>
            </a:r>
            <a:r>
              <a:rPr sz="3200" spc="50" dirty="0">
                <a:latin typeface="Microsoft Sans Serif"/>
                <a:cs typeface="Microsoft Sans Serif"/>
              </a:rPr>
              <a:t>with </a:t>
            </a:r>
            <a:r>
              <a:rPr sz="3200" spc="45" dirty="0">
                <a:latin typeface="Microsoft Sans Serif"/>
                <a:cs typeface="Microsoft Sans Serif"/>
              </a:rPr>
              <a:t>metadata </a:t>
            </a:r>
            <a:r>
              <a:rPr sz="3200" spc="90" dirty="0">
                <a:latin typeface="Microsoft Sans Serif"/>
                <a:cs typeface="Microsoft Sans Serif"/>
              </a:rPr>
              <a:t>from </a:t>
            </a:r>
            <a:r>
              <a:rPr sz="3200" spc="-20" dirty="0">
                <a:latin typeface="Microsoft Sans Serif"/>
                <a:cs typeface="Microsoft Sans Serif"/>
              </a:rPr>
              <a:t>various 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sources</a:t>
            </a:r>
            <a:r>
              <a:rPr sz="3200" spc="-114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and</a:t>
            </a:r>
            <a:r>
              <a:rPr sz="3200" spc="-1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manage</a:t>
            </a:r>
            <a:r>
              <a:rPr sz="3200" spc="-110" dirty="0">
                <a:latin typeface="Microsoft Sans Serif"/>
                <a:cs typeface="Microsoft Sans Serif"/>
              </a:rPr>
              <a:t> </a:t>
            </a:r>
            <a:r>
              <a:rPr sz="3200" spc="70" dirty="0">
                <a:latin typeface="Microsoft Sans Serif"/>
                <a:cs typeface="Microsoft Sans Serif"/>
              </a:rPr>
              <a:t>their</a:t>
            </a:r>
            <a:r>
              <a:rPr sz="3200" spc="-114" dirty="0">
                <a:latin typeface="Microsoft Sans Serif"/>
                <a:cs typeface="Microsoft Sans Serif"/>
              </a:rPr>
              <a:t> </a:t>
            </a:r>
            <a:r>
              <a:rPr sz="3200" spc="60" dirty="0">
                <a:latin typeface="Microsoft Sans Serif"/>
                <a:cs typeface="Microsoft Sans Serif"/>
              </a:rPr>
              <a:t>context</a:t>
            </a:r>
            <a:r>
              <a:rPr sz="3200" spc="-1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</a:t>
            </a:r>
            <a:r>
              <a:rPr sz="3200" spc="-110" dirty="0">
                <a:latin typeface="Microsoft Sans Serif"/>
                <a:cs typeface="Microsoft Sans Serif"/>
              </a:rPr>
              <a:t> </a:t>
            </a:r>
            <a:r>
              <a:rPr sz="3200" spc="100" dirty="0">
                <a:latin typeface="Microsoft Sans Serif"/>
                <a:cs typeface="Microsoft Sans Serif"/>
              </a:rPr>
              <a:t>the</a:t>
            </a:r>
            <a:r>
              <a:rPr sz="3200" spc="-114" dirty="0">
                <a:latin typeface="Microsoft Sans Serif"/>
                <a:cs typeface="Microsoft Sans Serif"/>
              </a:rPr>
              <a:t> </a:t>
            </a:r>
            <a:r>
              <a:rPr sz="3200" spc="100" dirty="0">
                <a:latin typeface="Microsoft Sans Serif"/>
                <a:cs typeface="Microsoft Sans Serif"/>
              </a:rPr>
              <a:t>form</a:t>
            </a:r>
            <a:r>
              <a:rPr sz="3200" spc="-110" dirty="0">
                <a:latin typeface="Microsoft Sans Serif"/>
                <a:cs typeface="Microsoft Sans Serif"/>
              </a:rPr>
              <a:t> </a:t>
            </a:r>
            <a:r>
              <a:rPr sz="3200" spc="135" dirty="0">
                <a:latin typeface="Microsoft Sans Serif"/>
                <a:cs typeface="Microsoft Sans Serif"/>
              </a:rPr>
              <a:t>of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variables.</a:t>
            </a:r>
            <a:endParaRPr sz="32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9"/>
              </a:lnSpc>
              <a:spcBef>
                <a:spcPts val="1895"/>
              </a:spcBef>
              <a:buChar char="•"/>
              <a:tabLst>
                <a:tab pos="621665" algn="l"/>
                <a:tab pos="622300" algn="l"/>
              </a:tabLst>
            </a:pPr>
            <a:r>
              <a:rPr sz="27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Command</a:t>
            </a:r>
            <a:r>
              <a:rPr sz="2700" spc="-10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line</a:t>
            </a:r>
            <a:r>
              <a:rPr sz="2700" spc="-10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solidFill>
                  <a:srgbClr val="545860"/>
                </a:solidFill>
                <a:latin typeface="Microsoft Sans Serif"/>
                <a:cs typeface="Microsoft Sans Serif"/>
              </a:rPr>
              <a:t>parameters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Plays</a:t>
            </a:r>
            <a:r>
              <a:rPr sz="2700" spc="-114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and</a:t>
            </a:r>
            <a:r>
              <a:rPr sz="2700" spc="-114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-25" dirty="0">
                <a:solidFill>
                  <a:srgbClr val="545860"/>
                </a:solidFill>
                <a:latin typeface="Microsoft Sans Serif"/>
                <a:cs typeface="Microsoft Sans Serif"/>
              </a:rPr>
              <a:t>tasks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-40" dirty="0">
                <a:solidFill>
                  <a:srgbClr val="545860"/>
                </a:solidFill>
                <a:latin typeface="Microsoft Sans Serif"/>
                <a:cs typeface="Microsoft Sans Serif"/>
              </a:rPr>
              <a:t>Files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Inventory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2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-15" dirty="0">
                <a:solidFill>
                  <a:srgbClr val="545860"/>
                </a:solidFill>
                <a:latin typeface="Microsoft Sans Serif"/>
                <a:cs typeface="Microsoft Sans Serif"/>
              </a:rPr>
              <a:t>Discovered</a:t>
            </a:r>
            <a:r>
              <a:rPr sz="2700" spc="-11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700" spc="70" dirty="0">
                <a:solidFill>
                  <a:srgbClr val="545860"/>
                </a:solidFill>
                <a:latin typeface="Microsoft Sans Serif"/>
                <a:cs typeface="Microsoft Sans Serif"/>
              </a:rPr>
              <a:t>facts</a:t>
            </a:r>
            <a:endParaRPr sz="2700">
              <a:latin typeface="Microsoft Sans Serif"/>
              <a:cs typeface="Microsoft Sans Serif"/>
            </a:endParaRPr>
          </a:p>
          <a:p>
            <a:pPr marL="622300" indent="-257175">
              <a:lnSpc>
                <a:spcPts val="3235"/>
              </a:lnSpc>
              <a:buChar char="•"/>
              <a:tabLst>
                <a:tab pos="621665" algn="l"/>
                <a:tab pos="622300" algn="l"/>
              </a:tabLst>
            </a:pPr>
            <a:r>
              <a:rPr sz="2700" spc="-70" dirty="0">
                <a:solidFill>
                  <a:srgbClr val="545860"/>
                </a:solidFill>
                <a:latin typeface="Microsoft Sans Serif"/>
                <a:cs typeface="Microsoft Sans Serif"/>
              </a:rPr>
              <a:t>Roles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18567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EE0000"/>
                </a:solidFill>
              </a:rPr>
              <a:t>Variables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49" y="2548146"/>
            <a:ext cx="62560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95" dirty="0">
                <a:solidFill>
                  <a:srgbClr val="EBEBEB"/>
                </a:solidFill>
                <a:latin typeface="Lucida Sans Unicode"/>
                <a:cs typeface="Lucida Sans Unicode"/>
              </a:rPr>
              <a:t>Tip</a:t>
            </a:r>
            <a:r>
              <a:rPr sz="5500" spc="-225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r>
              <a:rPr sz="5500" spc="120" dirty="0">
                <a:solidFill>
                  <a:srgbClr val="EBEBEB"/>
                </a:solidFill>
                <a:latin typeface="Lucida Sans Unicode"/>
                <a:cs typeface="Lucida Sans Unicode"/>
              </a:rPr>
              <a:t>/B</a:t>
            </a:r>
            <a:r>
              <a:rPr sz="5500" spc="145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5500" spc="-305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r>
              <a:rPr sz="5500" spc="80" dirty="0">
                <a:solidFill>
                  <a:srgbClr val="EBEBEB"/>
                </a:solidFill>
                <a:latin typeface="Lucida Sans Unicode"/>
                <a:cs typeface="Lucida Sans Unicode"/>
              </a:rPr>
              <a:t>t</a:t>
            </a:r>
            <a:r>
              <a:rPr sz="5500" spc="-59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5500" spc="595" dirty="0">
                <a:solidFill>
                  <a:srgbClr val="EBEBEB"/>
                </a:solidFill>
                <a:latin typeface="Lucida Sans Unicode"/>
                <a:cs typeface="Lucida Sans Unicode"/>
              </a:rPr>
              <a:t>P</a:t>
            </a:r>
            <a:r>
              <a:rPr sz="5500" spc="-330" dirty="0">
                <a:solidFill>
                  <a:srgbClr val="EBEBEB"/>
                </a:solidFill>
                <a:latin typeface="Lucida Sans Unicode"/>
                <a:cs typeface="Lucida Sans Unicode"/>
              </a:rPr>
              <a:t>r</a:t>
            </a:r>
            <a:r>
              <a:rPr sz="5500" spc="-35" dirty="0">
                <a:solidFill>
                  <a:srgbClr val="EBEBEB"/>
                </a:solidFill>
                <a:latin typeface="Lucida Sans Unicode"/>
                <a:cs typeface="Lucida Sans Unicode"/>
              </a:rPr>
              <a:t>a</a:t>
            </a:r>
            <a:r>
              <a:rPr sz="5500" spc="20" dirty="0">
                <a:solidFill>
                  <a:srgbClr val="EBEBEB"/>
                </a:solidFill>
                <a:latin typeface="Lucida Sans Unicode"/>
                <a:cs typeface="Lucida Sans Unicode"/>
              </a:rPr>
              <a:t>c</a:t>
            </a:r>
            <a:r>
              <a:rPr sz="5500" spc="-155" dirty="0">
                <a:solidFill>
                  <a:srgbClr val="EBEBEB"/>
                </a:solidFill>
                <a:latin typeface="Lucida Sans Unicode"/>
                <a:cs typeface="Lucida Sans Unicode"/>
              </a:rPr>
              <a:t>ti</a:t>
            </a:r>
            <a:r>
              <a:rPr sz="5500" spc="-65" dirty="0">
                <a:solidFill>
                  <a:srgbClr val="EBEBEB"/>
                </a:solidFill>
                <a:latin typeface="Lucida Sans Unicode"/>
                <a:cs typeface="Lucida Sans Unicode"/>
              </a:rPr>
              <a:t>c</a:t>
            </a:r>
            <a:r>
              <a:rPr sz="5500" spc="105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5500" spc="-250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614" y="6172667"/>
            <a:ext cx="1485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15" dirty="0">
                <a:solidFill>
                  <a:srgbClr val="EBEBEB"/>
                </a:solidFill>
                <a:latin typeface="Trebuchet MS"/>
                <a:cs typeface="Trebuchet MS"/>
              </a:rPr>
              <a:t>26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7766" y="6401399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6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1280" y="6313249"/>
              <a:ext cx="975849" cy="228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76025" y="1653700"/>
              <a:ext cx="1391285" cy="0"/>
            </a:xfrm>
            <a:custGeom>
              <a:avLst/>
              <a:gdLst/>
              <a:ahLst/>
              <a:cxnLst/>
              <a:rect l="l" t="t" r="r" b="b"/>
              <a:pathLst>
                <a:path w="1391285">
                  <a:moveTo>
                    <a:pt x="0" y="0"/>
                  </a:moveTo>
                  <a:lnTo>
                    <a:pt x="1390799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1613" y="2731487"/>
            <a:ext cx="3594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Lucida Sans Unicode"/>
                <a:cs typeface="Lucida Sans Unicode"/>
              </a:rPr>
              <a:t>Simplicity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6812" y="6172667"/>
            <a:ext cx="1422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EBEBEB"/>
                </a:solidFill>
                <a:latin typeface="Trebuchet MS"/>
                <a:cs typeface="Trebuchet MS"/>
              </a:rPr>
              <a:t>27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0533" y="1877174"/>
            <a:ext cx="3371215" cy="40106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47345" marR="1343660" indent="-335280">
              <a:lnSpc>
                <a:spcPts val="2850"/>
              </a:lnSpc>
              <a:spcBef>
                <a:spcPts val="220"/>
              </a:spcBef>
              <a:buChar char="-"/>
              <a:tabLst>
                <a:tab pos="347345" algn="l"/>
              </a:tabLst>
            </a:pPr>
            <a:r>
              <a:rPr sz="2400" b="1" spc="-5" dirty="0">
                <a:latin typeface="Consolas"/>
                <a:cs typeface="Consolas"/>
              </a:rPr>
              <a:t>hosts: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web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tasks:</a:t>
            </a:r>
            <a:endParaRPr sz="2400">
              <a:latin typeface="Consolas"/>
              <a:cs typeface="Consolas"/>
            </a:endParaRPr>
          </a:p>
          <a:p>
            <a:pPr marL="681355" lvl="1" indent="-334645">
              <a:lnSpc>
                <a:spcPts val="2745"/>
              </a:lnSpc>
              <a:buChar char="-"/>
              <a:tabLst>
                <a:tab pos="681990" algn="l"/>
              </a:tabLst>
            </a:pPr>
            <a:r>
              <a:rPr sz="2400" b="1" spc="-5" dirty="0">
                <a:latin typeface="Consolas"/>
                <a:cs typeface="Consolas"/>
              </a:rPr>
              <a:t>yum:</a:t>
            </a:r>
            <a:endParaRPr sz="2400">
              <a:latin typeface="Consolas"/>
              <a:cs typeface="Consolas"/>
            </a:endParaRPr>
          </a:p>
          <a:p>
            <a:pPr marL="1016635" marR="172085">
              <a:lnSpc>
                <a:spcPts val="2850"/>
              </a:lnSpc>
              <a:spcBef>
                <a:spcPts val="105"/>
              </a:spcBef>
            </a:pPr>
            <a:r>
              <a:rPr sz="2400" b="1" spc="-5" dirty="0">
                <a:latin typeface="Consolas"/>
                <a:cs typeface="Consolas"/>
              </a:rPr>
              <a:t>name: httpd </a:t>
            </a:r>
            <a:r>
              <a:rPr sz="2400" b="1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state: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latest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onsolas"/>
              <a:cs typeface="Consolas"/>
            </a:endParaRPr>
          </a:p>
          <a:p>
            <a:pPr marL="681355" lvl="1" indent="-334645">
              <a:lnSpc>
                <a:spcPts val="2865"/>
              </a:lnSpc>
              <a:buChar char="-"/>
              <a:tabLst>
                <a:tab pos="681990" algn="l"/>
              </a:tabLst>
            </a:pPr>
            <a:r>
              <a:rPr sz="2400" b="1" spc="-5" dirty="0">
                <a:latin typeface="Consolas"/>
                <a:cs typeface="Consolas"/>
              </a:rPr>
              <a:t>service:</a:t>
            </a:r>
            <a:endParaRPr sz="2400">
              <a:latin typeface="Consolas"/>
              <a:cs typeface="Consolas"/>
            </a:endParaRPr>
          </a:p>
          <a:p>
            <a:pPr marL="1016635" marR="5080">
              <a:lnSpc>
                <a:spcPts val="2850"/>
              </a:lnSpc>
              <a:spcBef>
                <a:spcPts val="105"/>
              </a:spcBef>
            </a:pPr>
            <a:r>
              <a:rPr sz="2400" b="1" spc="-5" dirty="0">
                <a:latin typeface="Consolas"/>
                <a:cs typeface="Consolas"/>
              </a:rPr>
              <a:t>name: httpd </a:t>
            </a:r>
            <a:r>
              <a:rPr sz="2400" b="1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state: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started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enabled: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yes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196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E0000"/>
                </a:solidFill>
              </a:rPr>
              <a:t>Simplicity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2933" y="1249208"/>
            <a:ext cx="587756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indent="-334645">
              <a:lnSpc>
                <a:spcPts val="2865"/>
              </a:lnSpc>
              <a:spcBef>
                <a:spcPts val="100"/>
              </a:spcBef>
              <a:buChar char="-"/>
              <a:tabLst>
                <a:tab pos="347345" algn="l"/>
              </a:tabLst>
            </a:pPr>
            <a:r>
              <a:rPr sz="2400" b="1" spc="-5" dirty="0">
                <a:latin typeface="Consolas"/>
                <a:cs typeface="Consolas"/>
              </a:rPr>
              <a:t>hosts:</a:t>
            </a:r>
            <a:r>
              <a:rPr sz="2400" b="1" spc="-7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web</a:t>
            </a:r>
            <a:endParaRPr sz="2400">
              <a:latin typeface="Consolas"/>
              <a:cs typeface="Consolas"/>
            </a:endParaRPr>
          </a:p>
          <a:p>
            <a:pPr marL="347345" marR="506730">
              <a:lnSpc>
                <a:spcPts val="2850"/>
              </a:lnSpc>
              <a:spcBef>
                <a:spcPts val="105"/>
              </a:spcBef>
            </a:pPr>
            <a:r>
              <a:rPr sz="2400" b="1" spc="-5" dirty="0">
                <a:latin typeface="Consolas"/>
                <a:cs typeface="Consolas"/>
              </a:rPr>
              <a:t>name: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install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and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start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apache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tasks:</a:t>
            </a:r>
            <a:endParaRPr sz="2400">
              <a:latin typeface="Consolas"/>
              <a:cs typeface="Consolas"/>
            </a:endParaRPr>
          </a:p>
          <a:p>
            <a:pPr marL="1016635" marR="5080" lvl="1" indent="-335280">
              <a:lnSpc>
                <a:spcPts val="2850"/>
              </a:lnSpc>
              <a:buChar char="-"/>
              <a:tabLst>
                <a:tab pos="1016635" algn="l"/>
              </a:tabLst>
            </a:pPr>
            <a:r>
              <a:rPr sz="2400" b="1" spc="-5" dirty="0">
                <a:latin typeface="Consolas"/>
                <a:cs typeface="Consolas"/>
              </a:rPr>
              <a:t>name: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install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apache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packages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yum:</a:t>
            </a:r>
            <a:endParaRPr sz="2400">
              <a:latin typeface="Consolas"/>
              <a:cs typeface="Consolas"/>
            </a:endParaRPr>
          </a:p>
          <a:p>
            <a:pPr marL="1351280" marR="2344420">
              <a:lnSpc>
                <a:spcPts val="2850"/>
              </a:lnSpc>
            </a:pPr>
            <a:r>
              <a:rPr sz="2400" b="1" spc="-5" dirty="0">
                <a:latin typeface="Consolas"/>
                <a:cs typeface="Consolas"/>
              </a:rPr>
              <a:t>name: httpd </a:t>
            </a:r>
            <a:r>
              <a:rPr sz="2400" b="1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state: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latest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nsolas"/>
              <a:cs typeface="Consolas"/>
            </a:endParaRPr>
          </a:p>
          <a:p>
            <a:pPr marL="1016635" marR="506095" lvl="1" indent="-335280">
              <a:lnSpc>
                <a:spcPts val="2850"/>
              </a:lnSpc>
              <a:spcBef>
                <a:spcPts val="5"/>
              </a:spcBef>
              <a:buChar char="-"/>
              <a:tabLst>
                <a:tab pos="1016635" algn="l"/>
              </a:tabLst>
            </a:pPr>
            <a:r>
              <a:rPr sz="2400" b="1" spc="-5" dirty="0">
                <a:latin typeface="Consolas"/>
                <a:cs typeface="Consolas"/>
              </a:rPr>
              <a:t>name: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start</a:t>
            </a:r>
            <a:r>
              <a:rPr sz="2400" b="1" spc="-4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apache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service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service:</a:t>
            </a:r>
            <a:endParaRPr sz="2400">
              <a:latin typeface="Consolas"/>
              <a:cs typeface="Consolas"/>
            </a:endParaRPr>
          </a:p>
          <a:p>
            <a:pPr marL="1351280" marR="2176780">
              <a:lnSpc>
                <a:spcPts val="2850"/>
              </a:lnSpc>
            </a:pPr>
            <a:r>
              <a:rPr sz="2400" b="1" spc="-5" dirty="0">
                <a:latin typeface="Consolas"/>
                <a:cs typeface="Consolas"/>
              </a:rPr>
              <a:t>name: httpd </a:t>
            </a:r>
            <a:r>
              <a:rPr sz="2400" b="1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state: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started </a:t>
            </a:r>
            <a:r>
              <a:rPr sz="2400" b="1" spc="-130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enabled:</a:t>
            </a:r>
            <a:r>
              <a:rPr sz="2400" b="1" spc="-45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yes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196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E0000"/>
                </a:solidFill>
              </a:rPr>
              <a:t>Simplicity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441" y="592795"/>
            <a:ext cx="276034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65" dirty="0">
                <a:solidFill>
                  <a:srgbClr val="EE0000"/>
                </a:solidFill>
              </a:rPr>
              <a:t>W</a:t>
            </a:r>
            <a:r>
              <a:rPr sz="3700" spc="-130" dirty="0">
                <a:solidFill>
                  <a:srgbClr val="EE0000"/>
                </a:solidFill>
              </a:rPr>
              <a:t>h</a:t>
            </a:r>
            <a:r>
              <a:rPr sz="3700" spc="35" dirty="0">
                <a:solidFill>
                  <a:srgbClr val="EE0000"/>
                </a:solidFill>
              </a:rPr>
              <a:t>y</a:t>
            </a:r>
            <a:r>
              <a:rPr sz="3700" spc="-190" dirty="0">
                <a:solidFill>
                  <a:srgbClr val="EE0000"/>
                </a:solidFill>
              </a:rPr>
              <a:t> </a:t>
            </a:r>
            <a:r>
              <a:rPr sz="3700" spc="-45" dirty="0">
                <a:solidFill>
                  <a:srgbClr val="EE0000"/>
                </a:solidFill>
              </a:rPr>
              <a:t>Ansibl</a:t>
            </a:r>
            <a:r>
              <a:rPr sz="3700" spc="-204" dirty="0">
                <a:solidFill>
                  <a:srgbClr val="EE0000"/>
                </a:solidFill>
              </a:rPr>
              <a:t>e</a:t>
            </a:r>
            <a:r>
              <a:rPr sz="3700" spc="-190" dirty="0">
                <a:solidFill>
                  <a:srgbClr val="EE0000"/>
                </a:solidFill>
              </a:rPr>
              <a:t>?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1633760" y="3022598"/>
            <a:ext cx="890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solidFill>
                  <a:srgbClr val="666666"/>
                </a:solidFill>
                <a:latin typeface="Arial"/>
                <a:cs typeface="Arial"/>
              </a:rPr>
              <a:t>Simple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9293" y="3022798"/>
            <a:ext cx="11696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0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2100" b="1" spc="-1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2100" b="1" spc="-35" dirty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2100" b="1" spc="5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2100" b="1" spc="5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2100" b="1" spc="30" dirty="0">
                <a:solidFill>
                  <a:srgbClr val="666666"/>
                </a:solidFill>
                <a:latin typeface="Arial"/>
                <a:cs typeface="Arial"/>
              </a:rPr>
              <a:t>ful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152" y="3022798"/>
            <a:ext cx="1287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solidFill>
                  <a:srgbClr val="666666"/>
                </a:solidFill>
                <a:latin typeface="Arial"/>
                <a:cs typeface="Arial"/>
              </a:rPr>
              <a:t>Agentless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5491" y="3729438"/>
            <a:ext cx="2639060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solidFill>
                  <a:srgbClr val="666666"/>
                </a:solidFill>
                <a:latin typeface="Microsoft Sans Serif"/>
                <a:cs typeface="Microsoft Sans Serif"/>
              </a:rPr>
              <a:t>App</a:t>
            </a:r>
            <a:r>
              <a:rPr sz="1500" spc="-9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deployment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ct val="187500"/>
              </a:lnSpc>
              <a:spcBef>
                <a:spcPts val="25"/>
              </a:spcBef>
            </a:pP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Configuration management 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Workflow </a:t>
            </a:r>
            <a:r>
              <a:rPr sz="1500" spc="5" dirty="0">
                <a:solidFill>
                  <a:srgbClr val="666666"/>
                </a:solidFill>
                <a:latin typeface="Microsoft Sans Serif"/>
                <a:cs typeface="Microsoft Sans Serif"/>
              </a:rPr>
              <a:t>orchestration 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Network 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automation 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b="1" spc="5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666666"/>
                </a:solidFill>
                <a:latin typeface="Arial"/>
                <a:cs typeface="Arial"/>
              </a:rPr>
              <a:t>ch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14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500" b="1" spc="7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500" b="1" spc="6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-35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500" b="1" spc="12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50" dirty="0">
                <a:solidFill>
                  <a:srgbClr val="666666"/>
                </a:solidFill>
                <a:latin typeface="Arial"/>
                <a:cs typeface="Arial"/>
              </a:rPr>
              <a:t>the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666666"/>
                </a:solidFill>
                <a:latin typeface="Arial"/>
                <a:cs typeface="Arial"/>
              </a:rPr>
              <a:t>app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666666"/>
                </a:solidFill>
                <a:latin typeface="Arial"/>
                <a:cs typeface="Arial"/>
              </a:rPr>
              <a:t>li</a:t>
            </a:r>
            <a:r>
              <a:rPr sz="1500" b="1" spc="-10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1500" b="1" spc="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500" b="1" spc="-35" dirty="0">
                <a:solidFill>
                  <a:srgbClr val="666666"/>
                </a:solidFill>
                <a:latin typeface="Arial"/>
                <a:cs typeface="Arial"/>
              </a:rPr>
              <a:t>y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cle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025" y="3728638"/>
            <a:ext cx="2621915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666666"/>
                </a:solidFill>
                <a:latin typeface="Microsoft Sans Serif"/>
                <a:cs typeface="Microsoft Sans Serif"/>
              </a:rPr>
              <a:t>Human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5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10" dirty="0">
                <a:solidFill>
                  <a:srgbClr val="666666"/>
                </a:solidFill>
                <a:latin typeface="Microsoft Sans Serif"/>
                <a:cs typeface="Microsoft Sans Serif"/>
              </a:rPr>
              <a:t>adable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500" spc="80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om</a:t>
            </a:r>
            <a:r>
              <a:rPr sz="15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500" spc="30" dirty="0">
                <a:solidFill>
                  <a:srgbClr val="666666"/>
                </a:solidFill>
                <a:latin typeface="Microsoft Sans Serif"/>
                <a:cs typeface="Microsoft Sans Serif"/>
              </a:rPr>
              <a:t>tion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ct val="187500"/>
              </a:lnSpc>
              <a:spcBef>
                <a:spcPts val="25"/>
              </a:spcBef>
            </a:pPr>
            <a:r>
              <a:rPr sz="15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No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sp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35" dirty="0">
                <a:solidFill>
                  <a:srgbClr val="666666"/>
                </a:solidFill>
                <a:latin typeface="Microsoft Sans Serif"/>
                <a:cs typeface="Microsoft Sans Serif"/>
              </a:rPr>
              <a:t>cial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666666"/>
                </a:solidFill>
                <a:latin typeface="Microsoft Sans Serif"/>
                <a:cs typeface="Microsoft Sans Serif"/>
              </a:rPr>
              <a:t>c</a:t>
            </a:r>
            <a:r>
              <a:rPr sz="15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ding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skills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666666"/>
                </a:solidFill>
                <a:latin typeface="Microsoft Sans Serif"/>
                <a:cs typeface="Microsoft Sans Serif"/>
              </a:rPr>
              <a:t>ne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30" dirty="0">
                <a:solidFill>
                  <a:srgbClr val="666666"/>
                </a:solidFill>
                <a:latin typeface="Microsoft Sans Serif"/>
                <a:cs typeface="Microsoft Sans Serif"/>
              </a:rPr>
              <a:t>ded  </a:t>
            </a:r>
            <a:r>
              <a:rPr sz="1500" spc="-65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500" spc="-55" dirty="0">
                <a:solidFill>
                  <a:srgbClr val="666666"/>
                </a:solidFill>
                <a:latin typeface="Microsoft Sans Serif"/>
                <a:cs typeface="Microsoft Sans Serif"/>
              </a:rPr>
              <a:t>as</a:t>
            </a:r>
            <a:r>
              <a:rPr sz="1500" spc="-6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x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55" dirty="0">
                <a:solidFill>
                  <a:srgbClr val="666666"/>
                </a:solidFill>
                <a:latin typeface="Microsoft Sans Serif"/>
                <a:cs typeface="Microsoft Sans Serif"/>
              </a:rPr>
              <a:t>cu</a:t>
            </a:r>
            <a:r>
              <a:rPr sz="1500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666666"/>
                </a:solidFill>
                <a:latin typeface="Microsoft Sans Serif"/>
                <a:cs typeface="Microsoft Sans Serif"/>
              </a:rPr>
              <a:t>in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500" spc="-30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5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der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5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500" spc="-10" dirty="0">
                <a:solidFill>
                  <a:srgbClr val="666666"/>
                </a:solidFill>
                <a:latin typeface="Microsoft Sans Serif"/>
                <a:cs typeface="Microsoft Sans Serif"/>
              </a:rPr>
              <a:t>able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b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15" dirty="0">
                <a:solidFill>
                  <a:srgbClr val="666666"/>
                </a:solidFill>
                <a:latin typeface="Microsoft Sans Serif"/>
                <a:cs typeface="Microsoft Sans Serif"/>
              </a:rPr>
              <a:t>v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105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500" spc="-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15" dirty="0">
                <a:solidFill>
                  <a:srgbClr val="666666"/>
                </a:solidFill>
                <a:latin typeface="Microsoft Sans Serif"/>
                <a:cs typeface="Microsoft Sans Serif"/>
              </a:rPr>
              <a:t>am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13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35" dirty="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sz="1500" b="1" spc="-2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10" dirty="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du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sz="1500" b="1" spc="30" dirty="0">
                <a:solidFill>
                  <a:srgbClr val="666666"/>
                </a:solidFill>
                <a:latin typeface="Arial"/>
                <a:cs typeface="Arial"/>
              </a:rPr>
              <a:t>ti</a:t>
            </a:r>
            <a:r>
              <a:rPr sz="1500" b="1" spc="25" dirty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quickly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4159" y="3729438"/>
            <a:ext cx="2628900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666666"/>
                </a:solidFill>
                <a:latin typeface="Microsoft Sans Serif"/>
                <a:cs typeface="Microsoft Sans Serif"/>
              </a:rPr>
              <a:t>Agentless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666666"/>
                </a:solidFill>
                <a:latin typeface="Microsoft Sans Serif"/>
                <a:cs typeface="Microsoft Sans Serif"/>
              </a:rPr>
              <a:t>architecture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5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666666"/>
                </a:solidFill>
                <a:latin typeface="Microsoft Sans Serif"/>
                <a:cs typeface="Microsoft Sans Serif"/>
              </a:rPr>
              <a:t>Op</a:t>
            </a:r>
            <a:r>
              <a:rPr sz="1500" spc="-35" dirty="0">
                <a:solidFill>
                  <a:srgbClr val="666666"/>
                </a:solidFill>
                <a:latin typeface="Microsoft Sans Serif"/>
                <a:cs typeface="Microsoft Sans Serif"/>
              </a:rPr>
              <a:t>en</a:t>
            </a:r>
            <a:r>
              <a:rPr sz="1500" spc="-30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500" spc="-60" dirty="0">
                <a:solidFill>
                  <a:srgbClr val="666666"/>
                </a:solidFill>
                <a:latin typeface="Microsoft Sans Serif"/>
                <a:cs typeface="Microsoft Sans Serif"/>
              </a:rPr>
              <a:t>SH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&amp;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WinRM</a:t>
            </a:r>
            <a:endParaRPr sz="1500">
              <a:latin typeface="Microsoft Sans Serif"/>
              <a:cs typeface="Microsoft Sans Serif"/>
            </a:endParaRPr>
          </a:p>
          <a:p>
            <a:pPr marL="12700" marR="57150">
              <a:lnSpc>
                <a:spcPct val="187500"/>
              </a:lnSpc>
            </a:pPr>
            <a:r>
              <a:rPr sz="1500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No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666666"/>
                </a:solidFill>
                <a:latin typeface="Microsoft Sans Serif"/>
                <a:cs typeface="Microsoft Sans Serif"/>
              </a:rPr>
              <a:t>agents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to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666666"/>
                </a:solidFill>
                <a:latin typeface="Microsoft Sans Serif"/>
                <a:cs typeface="Microsoft Sans Serif"/>
              </a:rPr>
              <a:t>exploit</a:t>
            </a:r>
            <a:r>
              <a:rPr sz="1500" spc="-8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35" dirty="0">
                <a:solidFill>
                  <a:srgbClr val="666666"/>
                </a:solidFill>
                <a:latin typeface="Microsoft Sans Serif"/>
                <a:cs typeface="Microsoft Sans Serif"/>
              </a:rPr>
              <a:t>or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15" dirty="0">
                <a:solidFill>
                  <a:srgbClr val="666666"/>
                </a:solidFill>
                <a:latin typeface="Microsoft Sans Serif"/>
                <a:cs typeface="Microsoft Sans Serif"/>
              </a:rPr>
              <a:t>update </a:t>
            </a:r>
            <a:r>
              <a:rPr sz="1500" spc="-3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666666"/>
                </a:solidFill>
                <a:latin typeface="Microsoft Sans Serif"/>
                <a:cs typeface="Microsoft Sans Serif"/>
              </a:rPr>
              <a:t>Get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666666"/>
                </a:solidFill>
                <a:latin typeface="Microsoft Sans Serif"/>
                <a:cs typeface="Microsoft Sans Serif"/>
              </a:rPr>
              <a:t>started</a:t>
            </a:r>
            <a:r>
              <a:rPr sz="1500" spc="-8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666666"/>
                </a:solidFill>
                <a:latin typeface="Microsoft Sans Serif"/>
                <a:cs typeface="Microsoft Sans Serif"/>
              </a:rPr>
              <a:t>immediately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Mo</a:t>
            </a:r>
            <a:r>
              <a:rPr sz="1500" b="1" spc="-2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15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ficie</a:t>
            </a:r>
            <a:r>
              <a:rPr sz="1500" b="1" spc="-25" dirty="0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sz="1500" b="1" spc="13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666666"/>
                </a:solidFill>
                <a:latin typeface="Arial"/>
                <a:cs typeface="Arial"/>
              </a:rPr>
              <a:t>&amp;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666666"/>
                </a:solidFill>
                <a:latin typeface="Arial"/>
                <a:cs typeface="Arial"/>
              </a:rPr>
              <a:t>mo</a:t>
            </a:r>
            <a:r>
              <a:rPr sz="1500" b="1" spc="-3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-9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500" b="1" spc="45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cu</a:t>
            </a:r>
            <a:r>
              <a:rPr sz="1500" b="1" spc="-50" dirty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500" b="1" spc="4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9138" y="1599078"/>
            <a:ext cx="0" cy="4686300"/>
          </a:xfrm>
          <a:custGeom>
            <a:avLst/>
            <a:gdLst/>
            <a:ahLst/>
            <a:cxnLst/>
            <a:rect l="l" t="t" r="r" b="b"/>
            <a:pathLst>
              <a:path h="4686300">
                <a:moveTo>
                  <a:pt x="0" y="0"/>
                </a:moveTo>
                <a:lnTo>
                  <a:pt x="0" y="46862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8182" y="1588508"/>
            <a:ext cx="0" cy="4686300"/>
          </a:xfrm>
          <a:custGeom>
            <a:avLst/>
            <a:gdLst/>
            <a:ahLst/>
            <a:cxnLst/>
            <a:rect l="l" t="t" r="r" b="b"/>
            <a:pathLst>
              <a:path h="4686300">
                <a:moveTo>
                  <a:pt x="0" y="0"/>
                </a:moveTo>
                <a:lnTo>
                  <a:pt x="0" y="46862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966" y="2004866"/>
            <a:ext cx="467149" cy="7180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3084" y="2004866"/>
            <a:ext cx="741178" cy="7180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4265" y="2004866"/>
            <a:ext cx="550730" cy="7180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949" y="2280871"/>
            <a:ext cx="53162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80" dirty="0">
                <a:solidFill>
                  <a:srgbClr val="EBEBEB"/>
                </a:solidFill>
                <a:latin typeface="Lucida Sans Unicode"/>
                <a:cs typeface="Lucida Sans Unicode"/>
              </a:rPr>
              <a:t>N</a:t>
            </a:r>
            <a:r>
              <a:rPr sz="5500" spc="-245" dirty="0">
                <a:solidFill>
                  <a:srgbClr val="EBEBEB"/>
                </a:solidFill>
                <a:latin typeface="Lucida Sans Unicode"/>
                <a:cs typeface="Lucida Sans Unicode"/>
              </a:rPr>
              <a:t>aming</a:t>
            </a:r>
            <a:r>
              <a:rPr sz="5500" spc="-59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5500" spc="-120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5500" spc="-635" dirty="0">
                <a:solidFill>
                  <a:srgbClr val="EBEBEB"/>
                </a:solidFill>
                <a:latin typeface="Lucida Sans Unicode"/>
                <a:cs typeface="Lucida Sans Unicode"/>
              </a:rPr>
              <a:t>x</a:t>
            </a:r>
            <a:r>
              <a:rPr sz="5500" spc="-170" dirty="0">
                <a:solidFill>
                  <a:srgbClr val="EBEBEB"/>
                </a:solidFill>
                <a:latin typeface="Lucida Sans Unicode"/>
                <a:cs typeface="Lucida Sans Unicode"/>
              </a:rPr>
              <a:t>ample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635" y="6172667"/>
            <a:ext cx="153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30" dirty="0">
                <a:solidFill>
                  <a:srgbClr val="EBEBEB"/>
                </a:solidFill>
                <a:latin typeface="Trebuchet MS"/>
                <a:cs typeface="Trebuchet MS"/>
              </a:rPr>
              <a:t>30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3736" y="1794938"/>
            <a:ext cx="2661285" cy="3444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100" spc="-5" dirty="0">
                <a:latin typeface="Consolas"/>
                <a:cs typeface="Consolas"/>
              </a:rPr>
              <a:t>10.1.2.75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nsolas"/>
                <a:cs typeface="Consolas"/>
              </a:rPr>
              <a:t>10.1.5.45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nsolas"/>
                <a:cs typeface="Consolas"/>
              </a:rPr>
              <a:t>10.1.4.5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spc="-5" dirty="0">
                <a:latin typeface="Consolas"/>
                <a:cs typeface="Consolas"/>
              </a:rPr>
              <a:t>10.1.0.40</a:t>
            </a:r>
            <a:endParaRPr sz="2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nsolas"/>
              <a:cs typeface="Consolas"/>
            </a:endParaRPr>
          </a:p>
          <a:p>
            <a:pPr marL="12700" marR="5080" algn="just">
              <a:lnSpc>
                <a:spcPct val="119000"/>
              </a:lnSpc>
            </a:pPr>
            <a:r>
              <a:rPr sz="2100" spc="-5" dirty="0">
                <a:latin typeface="Consolas"/>
                <a:cs typeface="Consolas"/>
              </a:rPr>
              <a:t>w14301.example.com  w17802.example.com  w19203.example.com  w19304.example.com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EE0000"/>
                </a:solidFill>
              </a:rPr>
              <a:t>I</a:t>
            </a:r>
            <a:r>
              <a:rPr sz="3600" spc="-225" dirty="0">
                <a:solidFill>
                  <a:srgbClr val="EE0000"/>
                </a:solidFill>
              </a:rPr>
              <a:t>n</a:t>
            </a:r>
            <a:r>
              <a:rPr sz="3600" spc="-30" dirty="0">
                <a:solidFill>
                  <a:srgbClr val="EE0000"/>
                </a:solidFill>
              </a:rPr>
              <a:t>v</a:t>
            </a:r>
            <a:r>
              <a:rPr sz="3600" dirty="0">
                <a:solidFill>
                  <a:srgbClr val="EE0000"/>
                </a:solidFill>
              </a:rPr>
              <a:t>e</a:t>
            </a:r>
            <a:r>
              <a:rPr sz="3600" spc="-75" dirty="0">
                <a:solidFill>
                  <a:srgbClr val="EE0000"/>
                </a:solidFill>
              </a:rPr>
              <a:t>n</a:t>
            </a:r>
            <a:r>
              <a:rPr sz="3600" spc="250" dirty="0">
                <a:solidFill>
                  <a:srgbClr val="EE0000"/>
                </a:solidFill>
              </a:rPr>
              <a:t>t</a:t>
            </a:r>
            <a:r>
              <a:rPr sz="3600" spc="105" dirty="0">
                <a:solidFill>
                  <a:srgbClr val="EE0000"/>
                </a:solidFill>
              </a:rPr>
              <a:t>o</a:t>
            </a:r>
            <a:r>
              <a:rPr sz="3600" spc="90" dirty="0">
                <a:solidFill>
                  <a:srgbClr val="EE0000"/>
                </a:solidFill>
              </a:rPr>
              <a:t>r</a:t>
            </a:r>
            <a:r>
              <a:rPr sz="3600" spc="35" dirty="0">
                <a:solidFill>
                  <a:srgbClr val="EE0000"/>
                </a:solidFill>
              </a:rPr>
              <a:t>y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5600" y="1703105"/>
            <a:ext cx="5297805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2705">
              <a:lnSpc>
                <a:spcPct val="119000"/>
              </a:lnSpc>
              <a:spcBef>
                <a:spcPts val="100"/>
              </a:spcBef>
              <a:tabLst>
                <a:tab pos="744855" algn="l"/>
              </a:tabLst>
            </a:pP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db</a:t>
            </a:r>
            <a:r>
              <a:rPr sz="2100" dirty="0">
                <a:solidFill>
                  <a:srgbClr val="FC3E3E"/>
                </a:solidFill>
                <a:latin typeface="Consolas"/>
                <a:cs typeface="Consolas"/>
              </a:rPr>
              <a:t>1	</a:t>
            </a:r>
            <a:r>
              <a:rPr sz="2100" spc="-5" dirty="0">
                <a:latin typeface="Consolas"/>
                <a:cs typeface="Consolas"/>
              </a:rPr>
              <a:t>ansible_host=10.1.2.75 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db</a:t>
            </a:r>
            <a:r>
              <a:rPr sz="2100" dirty="0">
                <a:solidFill>
                  <a:srgbClr val="FC3E3E"/>
                </a:solidFill>
                <a:latin typeface="Consolas"/>
                <a:cs typeface="Consolas"/>
              </a:rPr>
              <a:t>2	</a:t>
            </a:r>
            <a:r>
              <a:rPr sz="2100" spc="-5" dirty="0">
                <a:latin typeface="Consolas"/>
                <a:cs typeface="Consolas"/>
              </a:rPr>
              <a:t>ansible_host=10.1.5.45 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db3	</a:t>
            </a:r>
            <a:r>
              <a:rPr sz="2100" spc="-5" dirty="0">
                <a:latin typeface="Consolas"/>
                <a:cs typeface="Consolas"/>
              </a:rPr>
              <a:t>ansible_host=10.1.4.5 </a:t>
            </a:r>
            <a:r>
              <a:rPr sz="2100" spc="-1140" dirty="0">
                <a:latin typeface="Consolas"/>
                <a:cs typeface="Consolas"/>
              </a:rPr>
              <a:t>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db</a:t>
            </a:r>
            <a:r>
              <a:rPr sz="2100" dirty="0">
                <a:solidFill>
                  <a:srgbClr val="FC3E3E"/>
                </a:solidFill>
                <a:latin typeface="Consolas"/>
                <a:cs typeface="Consolas"/>
              </a:rPr>
              <a:t>4	</a:t>
            </a:r>
            <a:r>
              <a:rPr sz="2100" spc="-5" dirty="0">
                <a:latin typeface="Consolas"/>
                <a:cs typeface="Consolas"/>
              </a:rPr>
              <a:t>ansible_host=10.1.0.40</a:t>
            </a:r>
            <a:endParaRPr sz="2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500">
              <a:latin typeface="Consolas"/>
              <a:cs typeface="Consolas"/>
            </a:endParaRPr>
          </a:p>
          <a:p>
            <a:pPr marL="12700" marR="5080" algn="just">
              <a:lnSpc>
                <a:spcPct val="119000"/>
              </a:lnSpc>
            </a:pP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web1 </a:t>
            </a:r>
            <a:r>
              <a:rPr sz="2100" spc="-5" dirty="0">
                <a:latin typeface="Consolas"/>
                <a:cs typeface="Consolas"/>
              </a:rPr>
              <a:t>ansible_host=w14301.example.com </a:t>
            </a:r>
            <a:r>
              <a:rPr sz="2100" spc="-1140" dirty="0">
                <a:latin typeface="Consolas"/>
                <a:cs typeface="Consolas"/>
              </a:rPr>
              <a:t>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web2 </a:t>
            </a:r>
            <a:r>
              <a:rPr sz="2100" spc="-5" dirty="0">
                <a:latin typeface="Consolas"/>
                <a:cs typeface="Consolas"/>
              </a:rPr>
              <a:t>ansible_host=w17802.example.com </a:t>
            </a:r>
            <a:r>
              <a:rPr sz="2100" spc="-1140" dirty="0">
                <a:latin typeface="Consolas"/>
                <a:cs typeface="Consolas"/>
              </a:rPr>
              <a:t>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web3 </a:t>
            </a:r>
            <a:r>
              <a:rPr sz="2100" spc="-5" dirty="0">
                <a:latin typeface="Consolas"/>
                <a:cs typeface="Consolas"/>
              </a:rPr>
              <a:t>ansible_host=w19203.example.com </a:t>
            </a:r>
            <a:r>
              <a:rPr sz="2100" spc="-1140" dirty="0">
                <a:latin typeface="Consolas"/>
                <a:cs typeface="Consolas"/>
              </a:rPr>
              <a:t> </a:t>
            </a:r>
            <a:r>
              <a:rPr sz="2100" spc="-5" dirty="0">
                <a:solidFill>
                  <a:srgbClr val="FC3E3E"/>
                </a:solidFill>
                <a:latin typeface="Consolas"/>
                <a:cs typeface="Consolas"/>
              </a:rPr>
              <a:t>web4</a:t>
            </a:r>
            <a:r>
              <a:rPr sz="2100" spc="-90" dirty="0">
                <a:solidFill>
                  <a:srgbClr val="FC3E3E"/>
                </a:solidFill>
                <a:latin typeface="Consolas"/>
                <a:cs typeface="Consolas"/>
              </a:rPr>
              <a:t> </a:t>
            </a:r>
            <a:r>
              <a:rPr sz="2100" spc="-5" dirty="0">
                <a:latin typeface="Consolas"/>
                <a:cs typeface="Consolas"/>
              </a:rPr>
              <a:t>ansible_host=w19203.example.com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EE0000"/>
                </a:solidFill>
              </a:rPr>
              <a:t>I</a:t>
            </a:r>
            <a:r>
              <a:rPr sz="3600" spc="-225" dirty="0">
                <a:solidFill>
                  <a:srgbClr val="EE0000"/>
                </a:solidFill>
              </a:rPr>
              <a:t>n</a:t>
            </a:r>
            <a:r>
              <a:rPr sz="3600" spc="-30" dirty="0">
                <a:solidFill>
                  <a:srgbClr val="EE0000"/>
                </a:solidFill>
              </a:rPr>
              <a:t>v</a:t>
            </a:r>
            <a:r>
              <a:rPr sz="3600" dirty="0">
                <a:solidFill>
                  <a:srgbClr val="EE0000"/>
                </a:solidFill>
              </a:rPr>
              <a:t>e</a:t>
            </a:r>
            <a:r>
              <a:rPr sz="3600" spc="-75" dirty="0">
                <a:solidFill>
                  <a:srgbClr val="EE0000"/>
                </a:solidFill>
              </a:rPr>
              <a:t>n</a:t>
            </a:r>
            <a:r>
              <a:rPr sz="3600" spc="250" dirty="0">
                <a:solidFill>
                  <a:srgbClr val="EE0000"/>
                </a:solidFill>
              </a:rPr>
              <a:t>t</a:t>
            </a:r>
            <a:r>
              <a:rPr sz="3600" spc="105" dirty="0">
                <a:solidFill>
                  <a:srgbClr val="EE0000"/>
                </a:solidFill>
              </a:rPr>
              <a:t>o</a:t>
            </a:r>
            <a:r>
              <a:rPr sz="3600" spc="90" dirty="0">
                <a:solidFill>
                  <a:srgbClr val="EE0000"/>
                </a:solidFill>
              </a:rPr>
              <a:t>r</a:t>
            </a:r>
            <a:r>
              <a:rPr sz="3600" spc="35" dirty="0">
                <a:solidFill>
                  <a:srgbClr val="EE0000"/>
                </a:solidFill>
              </a:rPr>
              <a:t>y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502" y="1361743"/>
            <a:ext cx="3999229" cy="88265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01015" indent="-488950">
              <a:lnSpc>
                <a:spcPct val="100000"/>
              </a:lnSpc>
              <a:spcBef>
                <a:spcPts val="595"/>
              </a:spcBef>
              <a:buFont typeface="Arial MT"/>
              <a:buChar char="●"/>
              <a:tabLst>
                <a:tab pos="501015" algn="l"/>
                <a:tab pos="501650" algn="l"/>
              </a:tabLst>
            </a:pPr>
            <a:r>
              <a:rPr sz="24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Stay</a:t>
            </a:r>
            <a:r>
              <a:rPr sz="2400" spc="-9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545860"/>
                </a:solidFill>
                <a:latin typeface="Microsoft Sans Serif"/>
                <a:cs typeface="Microsoft Sans Serif"/>
              </a:rPr>
              <a:t>in</a:t>
            </a:r>
            <a:r>
              <a:rPr sz="2400" spc="-8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545860"/>
                </a:solidFill>
                <a:latin typeface="Microsoft Sans Serif"/>
                <a:cs typeface="Microsoft Sans Serif"/>
              </a:rPr>
              <a:t>sync</a:t>
            </a:r>
            <a:r>
              <a:rPr sz="2400" spc="-8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automatically</a:t>
            </a:r>
            <a:endParaRPr sz="2400">
              <a:latin typeface="Microsoft Sans Serif"/>
              <a:cs typeface="Microsoft Sans Serif"/>
            </a:endParaRPr>
          </a:p>
          <a:p>
            <a:pPr marL="501015" indent="-488950">
              <a:lnSpc>
                <a:spcPct val="100000"/>
              </a:lnSpc>
              <a:spcBef>
                <a:spcPts val="495"/>
              </a:spcBef>
              <a:buFont typeface="Arial MT"/>
              <a:buChar char="●"/>
              <a:tabLst>
                <a:tab pos="501015" algn="l"/>
                <a:tab pos="501650" algn="l"/>
              </a:tabLst>
            </a:pPr>
            <a:r>
              <a:rPr sz="2400" spc="-35" dirty="0">
                <a:solidFill>
                  <a:srgbClr val="545860"/>
                </a:solidFill>
                <a:latin typeface="Microsoft Sans Serif"/>
                <a:cs typeface="Microsoft Sans Serif"/>
              </a:rPr>
              <a:t>Reduce</a:t>
            </a:r>
            <a:r>
              <a:rPr sz="2400" spc="-10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human</a:t>
            </a:r>
            <a:r>
              <a:rPr sz="2400" spc="-9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545860"/>
                </a:solidFill>
                <a:latin typeface="Microsoft Sans Serif"/>
                <a:cs typeface="Microsoft Sans Serif"/>
              </a:rPr>
              <a:t>error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549" y="2671607"/>
            <a:ext cx="3799602" cy="24342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2418" y="3663688"/>
            <a:ext cx="1445895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5609" marR="5080" indent="-423545">
              <a:lnSpc>
                <a:spcPct val="101000"/>
              </a:lnSpc>
              <a:spcBef>
                <a:spcPts val="85"/>
              </a:spcBef>
            </a:pPr>
            <a:r>
              <a:rPr sz="1300" b="1" spc="-35" dirty="0">
                <a:solidFill>
                  <a:srgbClr val="414E55"/>
                </a:solidFill>
                <a:latin typeface="Arial"/>
                <a:cs typeface="Arial"/>
              </a:rPr>
              <a:t>PUBLIC</a:t>
            </a:r>
            <a:r>
              <a:rPr sz="1300" b="1" spc="-30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300" b="1" spc="175" dirty="0">
                <a:solidFill>
                  <a:srgbClr val="414E55"/>
                </a:solidFill>
                <a:latin typeface="Arial"/>
                <a:cs typeface="Arial"/>
              </a:rPr>
              <a:t>/</a:t>
            </a:r>
            <a:r>
              <a:rPr sz="1300" b="1" spc="-2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300" b="1" spc="-45" dirty="0">
                <a:solidFill>
                  <a:srgbClr val="414E55"/>
                </a:solidFill>
                <a:latin typeface="Arial"/>
                <a:cs typeface="Arial"/>
              </a:rPr>
              <a:t>PRIVATE  </a:t>
            </a:r>
            <a:r>
              <a:rPr sz="1300" b="1" spc="-25" dirty="0">
                <a:solidFill>
                  <a:srgbClr val="414E55"/>
                </a:solidFill>
                <a:latin typeface="Arial"/>
                <a:cs typeface="Arial"/>
              </a:rPr>
              <a:t>CLOUD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980" y="2873377"/>
            <a:ext cx="2368041" cy="20306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2588" y="3042378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410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EE0000"/>
                </a:solidFill>
              </a:rPr>
              <a:t>Dynamic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65" dirty="0">
                <a:solidFill>
                  <a:srgbClr val="EE0000"/>
                </a:solidFill>
              </a:rPr>
              <a:t>I</a:t>
            </a:r>
            <a:r>
              <a:rPr sz="3600" spc="-225" dirty="0">
                <a:solidFill>
                  <a:srgbClr val="EE0000"/>
                </a:solidFill>
              </a:rPr>
              <a:t>n</a:t>
            </a:r>
            <a:r>
              <a:rPr sz="3600" spc="-30" dirty="0">
                <a:solidFill>
                  <a:srgbClr val="EE0000"/>
                </a:solidFill>
              </a:rPr>
              <a:t>v</a:t>
            </a:r>
            <a:r>
              <a:rPr sz="3600" dirty="0">
                <a:solidFill>
                  <a:srgbClr val="EE0000"/>
                </a:solidFill>
              </a:rPr>
              <a:t>e</a:t>
            </a:r>
            <a:r>
              <a:rPr sz="3600" spc="-70" dirty="0">
                <a:solidFill>
                  <a:srgbClr val="EE0000"/>
                </a:solidFill>
              </a:rPr>
              <a:t>n</a:t>
            </a:r>
            <a:r>
              <a:rPr sz="3600" spc="250" dirty="0">
                <a:solidFill>
                  <a:srgbClr val="EE0000"/>
                </a:solidFill>
              </a:rPr>
              <a:t>t</a:t>
            </a:r>
            <a:r>
              <a:rPr sz="3600" spc="20" dirty="0">
                <a:solidFill>
                  <a:srgbClr val="EE0000"/>
                </a:solidFill>
              </a:rPr>
              <a:t>ori</a:t>
            </a:r>
            <a:r>
              <a:rPr sz="3600" spc="45" dirty="0">
                <a:solidFill>
                  <a:srgbClr val="EE0000"/>
                </a:solidFill>
              </a:rPr>
              <a:t>e</a:t>
            </a:r>
            <a:r>
              <a:rPr sz="3600" spc="-195" dirty="0">
                <a:solidFill>
                  <a:srgbClr val="EE0000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424" y="3124946"/>
            <a:ext cx="42367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525" dirty="0">
                <a:solidFill>
                  <a:srgbClr val="EBEBEB"/>
                </a:solidFill>
                <a:latin typeface="Lucida Sans Unicode"/>
                <a:cs typeface="Lucida Sans Unicode"/>
              </a:rPr>
              <a:t>Y</a:t>
            </a:r>
            <a:r>
              <a:rPr sz="5500" spc="165" dirty="0">
                <a:solidFill>
                  <a:srgbClr val="EBEBEB"/>
                </a:solidFill>
                <a:latin typeface="Lucida Sans Unicode"/>
                <a:cs typeface="Lucida Sans Unicode"/>
              </a:rPr>
              <a:t>AML</a:t>
            </a:r>
            <a:r>
              <a:rPr sz="5500" spc="-59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5500" spc="295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r>
              <a:rPr sz="5500" spc="80" dirty="0">
                <a:solidFill>
                  <a:srgbClr val="EBEBEB"/>
                </a:solidFill>
                <a:latin typeface="Lucida Sans Unicode"/>
                <a:cs typeface="Lucida Sans Unicode"/>
              </a:rPr>
              <a:t>y</a:t>
            </a:r>
            <a:r>
              <a:rPr sz="5500" spc="-400" dirty="0">
                <a:solidFill>
                  <a:srgbClr val="EBEBEB"/>
                </a:solidFill>
                <a:latin typeface="Lucida Sans Unicode"/>
                <a:cs typeface="Lucida Sans Unicode"/>
              </a:rPr>
              <a:t>n</a:t>
            </a:r>
            <a:r>
              <a:rPr sz="5500" spc="-190" dirty="0">
                <a:solidFill>
                  <a:srgbClr val="EBEBEB"/>
                </a:solidFill>
                <a:latin typeface="Lucida Sans Unicode"/>
                <a:cs typeface="Lucida Sans Unicode"/>
              </a:rPr>
              <a:t>tax</a:t>
            </a:r>
            <a:endParaRPr sz="5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87" y="6172667"/>
            <a:ext cx="1524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30" dirty="0">
                <a:solidFill>
                  <a:srgbClr val="EBEBEB"/>
                </a:solidFill>
                <a:latin typeface="Trebuchet MS"/>
                <a:cs typeface="Trebuchet MS"/>
              </a:rPr>
              <a:t>34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649" y="1814258"/>
            <a:ext cx="9815830" cy="34353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76860" indent="-264795">
              <a:lnSpc>
                <a:spcPct val="100000"/>
              </a:lnSpc>
              <a:spcBef>
                <a:spcPts val="520"/>
              </a:spcBef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install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 marL="12700" marR="5080" indent="264795">
              <a:lnSpc>
                <a:spcPct val="118400"/>
              </a:lnSpc>
            </a:pPr>
            <a:r>
              <a:rPr sz="1900" spc="-5" dirty="0">
                <a:latin typeface="Consolas"/>
                <a:cs typeface="Consolas"/>
              </a:rPr>
              <a:t>yum: name=telegraf-{{ telegraf_version }} state=present update_cache=yes </a:t>
            </a:r>
            <a:r>
              <a:rPr sz="1900" spc="-10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disable_gpg_check=yes</a:t>
            </a:r>
            <a:r>
              <a:rPr sz="1900" spc="-1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enablerepo=telegraf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  <a:spcBef>
                <a:spcPts val="420"/>
              </a:spcBef>
            </a:pPr>
            <a:r>
              <a:rPr sz="1900" spc="-5" dirty="0">
                <a:latin typeface="Consolas"/>
                <a:cs typeface="Consolas"/>
              </a:rPr>
              <a:t>notify: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restart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600">
              <a:latin typeface="Consolas"/>
              <a:cs typeface="Consolas"/>
            </a:endParaRPr>
          </a:p>
          <a:p>
            <a:pPr marL="276860" indent="-264795">
              <a:lnSpc>
                <a:spcPct val="100000"/>
              </a:lnSpc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configure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  <a:spcBef>
                <a:spcPts val="420"/>
              </a:spcBef>
            </a:pPr>
            <a:r>
              <a:rPr sz="1900" spc="-5" dirty="0">
                <a:latin typeface="Consolas"/>
                <a:cs typeface="Consolas"/>
              </a:rPr>
              <a:t>template: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src=telegraf.conf.j2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dest=/etc/telegraf/telegraf.conf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600">
              <a:latin typeface="Consolas"/>
              <a:cs typeface="Consolas"/>
            </a:endParaRPr>
          </a:p>
          <a:p>
            <a:pPr marL="276860" indent="-264795">
              <a:lnSpc>
                <a:spcPct val="100000"/>
              </a:lnSpc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start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ct val="100000"/>
              </a:lnSpc>
              <a:spcBef>
                <a:spcPts val="420"/>
              </a:spcBef>
            </a:pPr>
            <a:r>
              <a:rPr sz="1900" spc="-5" dirty="0">
                <a:latin typeface="Consolas"/>
                <a:cs typeface="Consolas"/>
              </a:rPr>
              <a:t>service: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name=telegraf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state=started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enabled=yes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355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80" dirty="0">
                <a:solidFill>
                  <a:srgbClr val="EE0000"/>
                </a:solidFill>
              </a:rPr>
              <a:t>Y</a:t>
            </a:r>
            <a:r>
              <a:rPr sz="3600" spc="85" dirty="0">
                <a:solidFill>
                  <a:srgbClr val="EE0000"/>
                </a:solidFill>
              </a:rPr>
              <a:t>AML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20" dirty="0">
                <a:solidFill>
                  <a:srgbClr val="EE0000"/>
                </a:solidFill>
              </a:rPr>
              <a:t>and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20" dirty="0">
                <a:solidFill>
                  <a:srgbClr val="EE0000"/>
                </a:solidFill>
              </a:rPr>
              <a:t>S</a:t>
            </a:r>
            <a:r>
              <a:rPr sz="3600" dirty="0">
                <a:solidFill>
                  <a:srgbClr val="EE0000"/>
                </a:solidFill>
              </a:rPr>
              <a:t>y</a:t>
            </a:r>
            <a:r>
              <a:rPr sz="3600" spc="-65" dirty="0">
                <a:solidFill>
                  <a:srgbClr val="EE0000"/>
                </a:solidFill>
              </a:rPr>
              <a:t>n</a:t>
            </a:r>
            <a:r>
              <a:rPr sz="3600" spc="45" dirty="0">
                <a:solidFill>
                  <a:srgbClr val="EE0000"/>
                </a:solidFill>
              </a:rPr>
              <a:t>tax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299" y="1594115"/>
            <a:ext cx="8630920" cy="4029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77495" marR="5433060" indent="-265430">
              <a:lnSpc>
                <a:spcPts val="2250"/>
              </a:lnSpc>
              <a:spcBef>
                <a:spcPts val="200"/>
              </a:spcBef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5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install</a:t>
            </a:r>
            <a:r>
              <a:rPr sz="1900" spc="-5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 </a:t>
            </a:r>
            <a:r>
              <a:rPr sz="1900" spc="-10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yum:</a:t>
            </a:r>
            <a:r>
              <a:rPr sz="1900" spc="-1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&gt;</a:t>
            </a:r>
            <a:endParaRPr sz="1900">
              <a:latin typeface="Consolas"/>
              <a:cs typeface="Consolas"/>
            </a:endParaRPr>
          </a:p>
          <a:p>
            <a:pPr marL="807085" marR="3052445">
              <a:lnSpc>
                <a:spcPts val="2250"/>
              </a:lnSpc>
            </a:pPr>
            <a:r>
              <a:rPr sz="1900" spc="-5" dirty="0">
                <a:latin typeface="Consolas"/>
                <a:cs typeface="Consolas"/>
              </a:rPr>
              <a:t>name=telegraf-{{</a:t>
            </a:r>
            <a:r>
              <a:rPr sz="1900" spc="-5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telegraf_version</a:t>
            </a:r>
            <a:r>
              <a:rPr sz="1900" spc="-5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}} </a:t>
            </a:r>
            <a:r>
              <a:rPr sz="1900" spc="-10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state=present</a:t>
            </a:r>
            <a:endParaRPr sz="1900">
              <a:latin typeface="Consolas"/>
              <a:cs typeface="Consolas"/>
            </a:endParaRPr>
          </a:p>
          <a:p>
            <a:pPr marL="807085" marR="5033010">
              <a:lnSpc>
                <a:spcPts val="2250"/>
              </a:lnSpc>
            </a:pPr>
            <a:r>
              <a:rPr sz="1900" spc="-5" dirty="0">
                <a:latin typeface="Consolas"/>
                <a:cs typeface="Consolas"/>
              </a:rPr>
              <a:t>update_cache=yes </a:t>
            </a:r>
            <a:r>
              <a:rPr sz="190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disable_gpg_check=yes  enablerepo=telegraf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ts val="2180"/>
              </a:lnSpc>
            </a:pPr>
            <a:r>
              <a:rPr sz="1900" spc="-5" dirty="0">
                <a:latin typeface="Consolas"/>
                <a:cs typeface="Consolas"/>
              </a:rPr>
              <a:t>notify: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restart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/>
              <a:cs typeface="Consolas"/>
            </a:endParaRPr>
          </a:p>
          <a:p>
            <a:pPr marL="276860" indent="-264795">
              <a:lnSpc>
                <a:spcPts val="2265"/>
              </a:lnSpc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configure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ts val="2265"/>
              </a:lnSpc>
            </a:pPr>
            <a:r>
              <a:rPr sz="1900" spc="-5" dirty="0">
                <a:latin typeface="Consolas"/>
                <a:cs typeface="Consolas"/>
              </a:rPr>
              <a:t>template: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src=telegraf.conf.j2</a:t>
            </a:r>
            <a:r>
              <a:rPr sz="1900" spc="-45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dest=/etc/telegraf/telegraf.conf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onsolas"/>
              <a:cs typeface="Consolas"/>
            </a:endParaRPr>
          </a:p>
          <a:p>
            <a:pPr marL="276860" indent="-264795">
              <a:lnSpc>
                <a:spcPts val="2265"/>
              </a:lnSpc>
              <a:buChar char="-"/>
              <a:tabLst>
                <a:tab pos="277495" algn="l"/>
              </a:tabLst>
            </a:pPr>
            <a:r>
              <a:rPr sz="1900" spc="-5" dirty="0">
                <a:latin typeface="Consolas"/>
                <a:cs typeface="Consolas"/>
              </a:rPr>
              <a:t>name: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start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telegraf</a:t>
            </a:r>
            <a:endParaRPr sz="1900">
              <a:latin typeface="Consolas"/>
              <a:cs typeface="Consolas"/>
            </a:endParaRPr>
          </a:p>
          <a:p>
            <a:pPr marL="277495">
              <a:lnSpc>
                <a:spcPts val="2265"/>
              </a:lnSpc>
            </a:pPr>
            <a:r>
              <a:rPr sz="1900" spc="-5" dirty="0">
                <a:latin typeface="Consolas"/>
                <a:cs typeface="Consolas"/>
              </a:rPr>
              <a:t>service: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name=telegraf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state=started</a:t>
            </a:r>
            <a:r>
              <a:rPr sz="1900" spc="-30" dirty="0">
                <a:latin typeface="Consolas"/>
                <a:cs typeface="Consolas"/>
              </a:rPr>
              <a:t> </a:t>
            </a:r>
            <a:r>
              <a:rPr sz="1900" spc="-5" dirty="0">
                <a:latin typeface="Consolas"/>
                <a:cs typeface="Consolas"/>
              </a:rPr>
              <a:t>enabled=yes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355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80" dirty="0">
                <a:solidFill>
                  <a:srgbClr val="EE0000"/>
                </a:solidFill>
              </a:rPr>
              <a:t>Y</a:t>
            </a:r>
            <a:r>
              <a:rPr sz="3600" spc="85" dirty="0">
                <a:solidFill>
                  <a:srgbClr val="EE0000"/>
                </a:solidFill>
              </a:rPr>
              <a:t>AML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20" dirty="0">
                <a:solidFill>
                  <a:srgbClr val="EE0000"/>
                </a:solidFill>
              </a:rPr>
              <a:t>and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20" dirty="0">
                <a:solidFill>
                  <a:srgbClr val="EE0000"/>
                </a:solidFill>
              </a:rPr>
              <a:t>S</a:t>
            </a:r>
            <a:r>
              <a:rPr sz="3600" dirty="0">
                <a:solidFill>
                  <a:srgbClr val="EE0000"/>
                </a:solidFill>
              </a:rPr>
              <a:t>y</a:t>
            </a:r>
            <a:r>
              <a:rPr sz="3600" spc="-65" dirty="0">
                <a:solidFill>
                  <a:srgbClr val="EE0000"/>
                </a:solidFill>
              </a:rPr>
              <a:t>n</a:t>
            </a:r>
            <a:r>
              <a:rPr sz="3600" spc="45" dirty="0">
                <a:solidFill>
                  <a:srgbClr val="EE0000"/>
                </a:solidFill>
              </a:rPr>
              <a:t>tax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900" y="1368605"/>
            <a:ext cx="4594225" cy="49745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5585" marR="1898014" indent="-223520">
              <a:lnSpc>
                <a:spcPct val="101600"/>
              </a:lnSpc>
              <a:spcBef>
                <a:spcPts val="70"/>
              </a:spcBef>
              <a:buChar char="-"/>
              <a:tabLst>
                <a:tab pos="236220" algn="l"/>
              </a:tabLst>
            </a:pPr>
            <a:r>
              <a:rPr sz="1600" b="1" spc="-5" dirty="0">
                <a:latin typeface="Consolas"/>
                <a:cs typeface="Consolas"/>
              </a:rPr>
              <a:t>name: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install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yum:</a:t>
            </a:r>
            <a:endParaRPr sz="1600">
              <a:latin typeface="Consolas"/>
              <a:cs typeface="Consolas"/>
            </a:endParaRPr>
          </a:p>
          <a:p>
            <a:pPr marL="458470" marR="5080">
              <a:lnSpc>
                <a:spcPct val="101600"/>
              </a:lnSpc>
            </a:pPr>
            <a:r>
              <a:rPr sz="1600" b="1" spc="-5" dirty="0">
                <a:latin typeface="Consolas"/>
                <a:cs typeface="Consolas"/>
              </a:rPr>
              <a:t>name: telegraf-{{ telegraf_version }} </a:t>
            </a:r>
            <a:r>
              <a:rPr sz="1600" b="1" spc="-869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state: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present</a:t>
            </a:r>
            <a:endParaRPr sz="1600">
              <a:latin typeface="Consolas"/>
              <a:cs typeface="Consolas"/>
            </a:endParaRPr>
          </a:p>
          <a:p>
            <a:pPr marL="458470" marR="1675764">
              <a:lnSpc>
                <a:spcPct val="101600"/>
              </a:lnSpc>
            </a:pPr>
            <a:r>
              <a:rPr sz="1600" b="1" spc="-5" dirty="0">
                <a:latin typeface="Consolas"/>
                <a:cs typeface="Consolas"/>
              </a:rPr>
              <a:t>update_cache: yes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disable_gpg_check:</a:t>
            </a:r>
            <a:r>
              <a:rPr sz="1600" b="1" spc="-9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yes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enablerepo: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</a:t>
            </a:r>
            <a:endParaRPr sz="1600">
              <a:latin typeface="Consolas"/>
              <a:cs typeface="Consolas"/>
            </a:endParaRPr>
          </a:p>
          <a:p>
            <a:pPr marL="235585">
              <a:lnSpc>
                <a:spcPct val="100000"/>
              </a:lnSpc>
              <a:spcBef>
                <a:spcPts val="25"/>
              </a:spcBef>
            </a:pPr>
            <a:r>
              <a:rPr sz="1600" b="1" spc="-5" dirty="0">
                <a:latin typeface="Consolas"/>
                <a:cs typeface="Consolas"/>
              </a:rPr>
              <a:t>notify: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restart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onsolas"/>
              <a:cs typeface="Consolas"/>
            </a:endParaRPr>
          </a:p>
          <a:p>
            <a:pPr marL="235585" marR="1675130" indent="-223520">
              <a:lnSpc>
                <a:spcPct val="101600"/>
              </a:lnSpc>
              <a:buChar char="-"/>
              <a:tabLst>
                <a:tab pos="236220" algn="l"/>
              </a:tabLst>
            </a:pPr>
            <a:r>
              <a:rPr sz="1600" b="1" spc="-5" dirty="0">
                <a:latin typeface="Consolas"/>
                <a:cs typeface="Consolas"/>
              </a:rPr>
              <a:t>name: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configure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template:</a:t>
            </a:r>
            <a:endParaRPr sz="160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Consolas"/>
                <a:cs typeface="Consolas"/>
              </a:rPr>
              <a:t>src: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telegraf.conf.j2</a:t>
            </a:r>
            <a:endParaRPr sz="1600">
              <a:latin typeface="Consolas"/>
              <a:cs typeface="Consolas"/>
            </a:endParaRPr>
          </a:p>
          <a:p>
            <a:pPr marL="235585" marR="446405" indent="222885">
              <a:lnSpc>
                <a:spcPct val="101600"/>
              </a:lnSpc>
            </a:pPr>
            <a:r>
              <a:rPr sz="1600" b="1" spc="-5" dirty="0">
                <a:latin typeface="Consolas"/>
                <a:cs typeface="Consolas"/>
              </a:rPr>
              <a:t>dest: /etc/telegraf/telegraf.conf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notify: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restart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nsolas"/>
              <a:cs typeface="Consolas"/>
            </a:endParaRPr>
          </a:p>
          <a:p>
            <a:pPr marL="235585" marR="2120900" indent="-223520" algn="just">
              <a:lnSpc>
                <a:spcPct val="101600"/>
              </a:lnSpc>
              <a:buChar char="-"/>
              <a:tabLst>
                <a:tab pos="236220" algn="l"/>
              </a:tabLst>
            </a:pPr>
            <a:r>
              <a:rPr sz="1600" b="1" spc="-5" dirty="0">
                <a:latin typeface="Consolas"/>
                <a:cs typeface="Consolas"/>
              </a:rPr>
              <a:t>name: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start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service:</a:t>
            </a:r>
            <a:endParaRPr sz="1600">
              <a:latin typeface="Consolas"/>
              <a:cs typeface="Consolas"/>
            </a:endParaRPr>
          </a:p>
          <a:p>
            <a:pPr marL="458470" marR="2566035" algn="just">
              <a:lnSpc>
                <a:spcPct val="101600"/>
              </a:lnSpc>
            </a:pPr>
            <a:r>
              <a:rPr sz="1600" b="1" spc="-5" dirty="0">
                <a:latin typeface="Consolas"/>
                <a:cs typeface="Consolas"/>
              </a:rPr>
              <a:t>name:</a:t>
            </a:r>
            <a:r>
              <a:rPr sz="1600" b="1" spc="-9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telegraf </a:t>
            </a:r>
            <a:r>
              <a:rPr sz="1600" b="1" spc="-869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state:</a:t>
            </a:r>
            <a:r>
              <a:rPr sz="1600" b="1" spc="-9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started </a:t>
            </a:r>
            <a:r>
              <a:rPr sz="1600" b="1" spc="-869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enabled: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yes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88" y="605961"/>
            <a:ext cx="355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80" dirty="0">
                <a:solidFill>
                  <a:srgbClr val="EE0000"/>
                </a:solidFill>
              </a:rPr>
              <a:t>Y</a:t>
            </a:r>
            <a:r>
              <a:rPr sz="3600" spc="85" dirty="0">
                <a:solidFill>
                  <a:srgbClr val="EE0000"/>
                </a:solidFill>
              </a:rPr>
              <a:t>AML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20" dirty="0">
                <a:solidFill>
                  <a:srgbClr val="EE0000"/>
                </a:solidFill>
              </a:rPr>
              <a:t>and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320" dirty="0">
                <a:solidFill>
                  <a:srgbClr val="EE0000"/>
                </a:solidFill>
              </a:rPr>
              <a:t>S</a:t>
            </a:r>
            <a:r>
              <a:rPr sz="3600" dirty="0">
                <a:solidFill>
                  <a:srgbClr val="EE0000"/>
                </a:solidFill>
              </a:rPr>
              <a:t>y</a:t>
            </a:r>
            <a:r>
              <a:rPr sz="3600" spc="-65" dirty="0">
                <a:solidFill>
                  <a:srgbClr val="EE0000"/>
                </a:solidFill>
              </a:rPr>
              <a:t>n</a:t>
            </a:r>
            <a:r>
              <a:rPr sz="3600" spc="45" dirty="0">
                <a:solidFill>
                  <a:srgbClr val="EE0000"/>
                </a:solidFill>
              </a:rPr>
              <a:t>tax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490" y="2755413"/>
            <a:ext cx="10484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" dirty="0"/>
              <a:t>ansible-playbook</a:t>
            </a:r>
            <a:r>
              <a:rPr sz="4000" spc="-229" dirty="0"/>
              <a:t> </a:t>
            </a:r>
            <a:r>
              <a:rPr sz="4000" spc="-25" dirty="0"/>
              <a:t>playbook.yml</a:t>
            </a:r>
            <a:r>
              <a:rPr sz="4000" spc="-225" dirty="0"/>
              <a:t> </a:t>
            </a:r>
            <a:r>
              <a:rPr sz="4000" spc="80" dirty="0"/>
              <a:t>--syntax-check</a:t>
            </a:r>
            <a:endParaRPr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124" y="2388231"/>
            <a:ext cx="19240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EBEBEB"/>
                </a:solidFill>
                <a:latin typeface="Lucida Sans Unicode"/>
                <a:cs typeface="Lucida Sans Unicode"/>
              </a:rPr>
              <a:t>R</a:t>
            </a:r>
            <a:r>
              <a:rPr sz="6000" spc="-130" dirty="0">
                <a:solidFill>
                  <a:srgbClr val="EBEBEB"/>
                </a:solidFill>
                <a:latin typeface="Lucida Sans Unicode"/>
                <a:cs typeface="Lucida Sans Unicode"/>
              </a:rPr>
              <a:t>ol</a:t>
            </a:r>
            <a:r>
              <a:rPr sz="6000" spc="-140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6000" spc="-270" dirty="0">
                <a:solidFill>
                  <a:srgbClr val="EBEBEB"/>
                </a:solidFill>
                <a:latin typeface="Lucida Sans Unicode"/>
                <a:cs typeface="Lucida Sans Unicode"/>
              </a:rPr>
              <a:t>s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935" y="6172667"/>
            <a:ext cx="146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EBEBEB"/>
                </a:solidFill>
                <a:latin typeface="Trebuchet MS"/>
                <a:cs typeface="Trebuchet MS"/>
              </a:rPr>
              <a:t>3</a:t>
            </a:r>
            <a:r>
              <a:rPr sz="800" b="1" spc="5" dirty="0">
                <a:solidFill>
                  <a:srgbClr val="EBEBEB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13" y="403760"/>
            <a:ext cx="54667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5" dirty="0">
                <a:solidFill>
                  <a:srgbClr val="EE0000"/>
                </a:solidFill>
                <a:latin typeface="Lucida Sans Unicode"/>
                <a:cs typeface="Lucida Sans Unicode"/>
              </a:rPr>
              <a:t>With</a:t>
            </a:r>
            <a:r>
              <a:rPr sz="3100" spc="-395" dirty="0">
                <a:solidFill>
                  <a:srgbClr val="EE0000"/>
                </a:solidFill>
                <a:latin typeface="Lucida Sans Unicode"/>
                <a:cs typeface="Lucida Sans Unicode"/>
              </a:rPr>
              <a:t> </a:t>
            </a:r>
            <a:r>
              <a:rPr sz="3100" spc="-135" dirty="0">
                <a:solidFill>
                  <a:srgbClr val="EE0000"/>
                </a:solidFill>
                <a:latin typeface="Lucida Sans Unicode"/>
                <a:cs typeface="Lucida Sans Unicode"/>
              </a:rPr>
              <a:t>Ansible</a:t>
            </a:r>
            <a:r>
              <a:rPr sz="3100" spc="-270" dirty="0">
                <a:solidFill>
                  <a:srgbClr val="EE0000"/>
                </a:solidFill>
                <a:latin typeface="Lucida Sans Unicode"/>
                <a:cs typeface="Lucida Sans Unicode"/>
              </a:rPr>
              <a:t> </a:t>
            </a:r>
            <a:r>
              <a:rPr sz="3100" spc="-135" dirty="0">
                <a:solidFill>
                  <a:srgbClr val="EE0000"/>
                </a:solidFill>
                <a:latin typeface="Lucida Sans Unicode"/>
                <a:cs typeface="Lucida Sans Unicode"/>
              </a:rPr>
              <a:t>you</a:t>
            </a:r>
            <a:r>
              <a:rPr sz="3100" spc="-270" dirty="0">
                <a:solidFill>
                  <a:srgbClr val="EE0000"/>
                </a:solidFill>
                <a:latin typeface="Lucida Sans Unicode"/>
                <a:cs typeface="Lucida Sans Unicode"/>
              </a:rPr>
              <a:t> </a:t>
            </a:r>
            <a:r>
              <a:rPr sz="3100" spc="-130" dirty="0">
                <a:solidFill>
                  <a:srgbClr val="EE0000"/>
                </a:solidFill>
                <a:latin typeface="Lucida Sans Unicode"/>
                <a:cs typeface="Lucida Sans Unicode"/>
              </a:rPr>
              <a:t>c</a:t>
            </a:r>
            <a:r>
              <a:rPr sz="3100" spc="-150" dirty="0">
                <a:solidFill>
                  <a:srgbClr val="EE0000"/>
                </a:solidFill>
                <a:latin typeface="Lucida Sans Unicode"/>
                <a:cs typeface="Lucida Sans Unicode"/>
              </a:rPr>
              <a:t>an</a:t>
            </a:r>
            <a:r>
              <a:rPr sz="3100" spc="-270" dirty="0">
                <a:solidFill>
                  <a:srgbClr val="EE0000"/>
                </a:solidFill>
                <a:latin typeface="Lucida Sans Unicode"/>
                <a:cs typeface="Lucida Sans Unicode"/>
              </a:rPr>
              <a:t> </a:t>
            </a:r>
            <a:r>
              <a:rPr sz="3100" spc="-120" dirty="0">
                <a:solidFill>
                  <a:srgbClr val="EE0000"/>
                </a:solidFill>
                <a:latin typeface="Lucida Sans Unicode"/>
                <a:cs typeface="Lucida Sans Unicode"/>
              </a:rPr>
              <a:t>au</a:t>
            </a:r>
            <a:r>
              <a:rPr sz="3100" spc="-105" dirty="0">
                <a:solidFill>
                  <a:srgbClr val="EE0000"/>
                </a:solidFill>
                <a:latin typeface="Lucida Sans Unicode"/>
                <a:cs typeface="Lucida Sans Unicode"/>
              </a:rPr>
              <a:t>t</a:t>
            </a:r>
            <a:r>
              <a:rPr sz="3100" spc="-175" dirty="0">
                <a:solidFill>
                  <a:srgbClr val="EE0000"/>
                </a:solidFill>
                <a:latin typeface="Lucida Sans Unicode"/>
                <a:cs typeface="Lucida Sans Unicode"/>
              </a:rPr>
              <a:t>oma</a:t>
            </a:r>
            <a:r>
              <a:rPr sz="3100" spc="-125" dirty="0">
                <a:solidFill>
                  <a:srgbClr val="EE0000"/>
                </a:solidFill>
                <a:latin typeface="Lucida Sans Unicode"/>
                <a:cs typeface="Lucida Sans Unicode"/>
              </a:rPr>
              <a:t>t</a:t>
            </a:r>
            <a:r>
              <a:rPr sz="3100" spc="-185" dirty="0">
                <a:solidFill>
                  <a:srgbClr val="EE0000"/>
                </a:solidFill>
                <a:latin typeface="Lucida Sans Unicode"/>
                <a:cs typeface="Lucida Sans Unicode"/>
              </a:rPr>
              <a:t>e: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097" y="1109952"/>
            <a:ext cx="9729470" cy="48844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700" b="1" spc="-5" dirty="0">
                <a:latin typeface="Arial"/>
                <a:cs typeface="Arial"/>
              </a:rPr>
              <a:t>CROSS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PLATFORM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–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20" dirty="0">
                <a:latin typeface="Arial"/>
                <a:cs typeface="Arial"/>
              </a:rPr>
              <a:t>Linux,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Windows,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90" dirty="0">
                <a:latin typeface="Arial"/>
                <a:cs typeface="Arial"/>
              </a:rPr>
              <a:t>UNIX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Agentless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545860"/>
                </a:solidFill>
                <a:latin typeface="Microsoft Sans Serif"/>
                <a:cs typeface="Microsoft Sans Serif"/>
              </a:rPr>
              <a:t>support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545860"/>
                </a:solidFill>
                <a:latin typeface="Microsoft Sans Serif"/>
                <a:cs typeface="Microsoft Sans Serif"/>
              </a:rPr>
              <a:t>for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545860"/>
                </a:solidFill>
                <a:latin typeface="Microsoft Sans Serif"/>
                <a:cs typeface="Microsoft Sans Serif"/>
              </a:rPr>
              <a:t>all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major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545860"/>
                </a:solidFill>
                <a:latin typeface="Microsoft Sans Serif"/>
                <a:cs typeface="Microsoft Sans Serif"/>
              </a:rPr>
              <a:t>OS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variants,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545860"/>
                </a:solidFill>
                <a:latin typeface="Microsoft Sans Serif"/>
                <a:cs typeface="Microsoft Sans Serif"/>
              </a:rPr>
              <a:t>physical,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545860"/>
                </a:solidFill>
                <a:latin typeface="Microsoft Sans Serif"/>
                <a:cs typeface="Microsoft Sans Serif"/>
              </a:rPr>
              <a:t>virtual,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cloud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and</a:t>
            </a:r>
            <a:r>
              <a:rPr sz="1900" spc="-5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545860"/>
                </a:solidFill>
                <a:latin typeface="Microsoft Sans Serif"/>
                <a:cs typeface="Microsoft Sans Serif"/>
              </a:rPr>
              <a:t>network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700" b="1" spc="80" dirty="0">
                <a:latin typeface="Arial"/>
                <a:cs typeface="Arial"/>
              </a:rPr>
              <a:t>HUMAN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R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45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D</a:t>
            </a:r>
            <a:r>
              <a:rPr sz="1700" b="1" spc="25" dirty="0">
                <a:latin typeface="Arial"/>
                <a:cs typeface="Arial"/>
              </a:rPr>
              <a:t>ABLE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–</a:t>
            </a:r>
            <a:r>
              <a:rPr sz="1700" b="1" spc="-110" dirty="0">
                <a:latin typeface="Arial"/>
                <a:cs typeface="Arial"/>
              </a:rPr>
              <a:t> Y</a:t>
            </a:r>
            <a:r>
              <a:rPr sz="1700" b="1" spc="80" dirty="0">
                <a:latin typeface="Arial"/>
                <a:cs typeface="Arial"/>
              </a:rPr>
              <a:t>AML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900" spc="30" dirty="0">
                <a:solidFill>
                  <a:srgbClr val="545860"/>
                </a:solidFill>
                <a:latin typeface="Microsoft Sans Serif"/>
                <a:cs typeface="Microsoft Sans Serif"/>
              </a:rPr>
              <a:t>Perfectly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describe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and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545860"/>
                </a:solidFill>
                <a:latin typeface="Microsoft Sans Serif"/>
                <a:cs typeface="Microsoft Sans Serif"/>
              </a:rPr>
              <a:t>document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every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545860"/>
                </a:solidFill>
                <a:latin typeface="Microsoft Sans Serif"/>
                <a:cs typeface="Microsoft Sans Serif"/>
              </a:rPr>
              <a:t>aspect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545860"/>
                </a:solidFill>
                <a:latin typeface="Microsoft Sans Serif"/>
                <a:cs typeface="Microsoft Sans Serif"/>
              </a:rPr>
              <a:t>of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your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application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environment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700" b="1" spc="25" dirty="0">
                <a:latin typeface="Arial"/>
                <a:cs typeface="Arial"/>
              </a:rPr>
              <a:t>PERFECT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DESCRIPTION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70" dirty="0">
                <a:latin typeface="Arial"/>
                <a:cs typeface="Arial"/>
              </a:rPr>
              <a:t>OF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APPLICATION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Every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change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can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545860"/>
                </a:solidFill>
                <a:latin typeface="Microsoft Sans Serif"/>
                <a:cs typeface="Microsoft Sans Serif"/>
              </a:rPr>
              <a:t>be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545860"/>
                </a:solidFill>
                <a:latin typeface="Microsoft Sans Serif"/>
                <a:cs typeface="Microsoft Sans Serif"/>
              </a:rPr>
              <a:t>made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by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playbooks,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ensuring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545860"/>
                </a:solidFill>
                <a:latin typeface="Microsoft Sans Serif"/>
                <a:cs typeface="Microsoft Sans Serif"/>
              </a:rPr>
              <a:t>everyone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is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545860"/>
                </a:solidFill>
                <a:latin typeface="Microsoft Sans Serif"/>
                <a:cs typeface="Microsoft Sans Serif"/>
              </a:rPr>
              <a:t>on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545860"/>
                </a:solidFill>
                <a:latin typeface="Microsoft Sans Serif"/>
                <a:cs typeface="Microsoft Sans Serif"/>
              </a:rPr>
              <a:t>the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545860"/>
                </a:solidFill>
                <a:latin typeface="Microsoft Sans Serif"/>
                <a:cs typeface="Microsoft Sans Serif"/>
              </a:rPr>
              <a:t>same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page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700" b="1" spc="30" dirty="0">
                <a:latin typeface="Arial"/>
                <a:cs typeface="Arial"/>
              </a:rPr>
              <a:t>VE</a:t>
            </a:r>
            <a:r>
              <a:rPr sz="1700" b="1" spc="45" dirty="0">
                <a:latin typeface="Arial"/>
                <a:cs typeface="Arial"/>
              </a:rPr>
              <a:t>R</a:t>
            </a:r>
            <a:r>
              <a:rPr sz="1700" b="1" spc="50" dirty="0">
                <a:latin typeface="Arial"/>
                <a:cs typeface="Arial"/>
              </a:rPr>
              <a:t>SION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-30" dirty="0">
                <a:latin typeface="Arial"/>
                <a:cs typeface="Arial"/>
              </a:rPr>
              <a:t>C</a:t>
            </a:r>
            <a:r>
              <a:rPr sz="1700" b="1" spc="50" dirty="0">
                <a:latin typeface="Arial"/>
                <a:cs typeface="Arial"/>
              </a:rPr>
              <a:t>ONTROLLED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900" spc="-15" dirty="0">
                <a:solidFill>
                  <a:srgbClr val="545860"/>
                </a:solidFill>
                <a:latin typeface="Microsoft Sans Serif"/>
                <a:cs typeface="Microsoft Sans Serif"/>
              </a:rPr>
              <a:t>Playbooks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545860"/>
                </a:solidFill>
                <a:latin typeface="Microsoft Sans Serif"/>
                <a:cs typeface="Microsoft Sans Serif"/>
              </a:rPr>
              <a:t>are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545860"/>
                </a:solidFill>
                <a:latin typeface="Microsoft Sans Serif"/>
                <a:cs typeface="Microsoft Sans Serif"/>
              </a:rPr>
              <a:t>plain-text.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Treat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545860"/>
                </a:solidFill>
                <a:latin typeface="Microsoft Sans Serif"/>
                <a:cs typeface="Microsoft Sans Serif"/>
              </a:rPr>
              <a:t>them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545860"/>
                </a:solidFill>
                <a:latin typeface="Microsoft Sans Serif"/>
                <a:cs typeface="Microsoft Sans Serif"/>
              </a:rPr>
              <a:t>like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545860"/>
                </a:solidFill>
                <a:latin typeface="Microsoft Sans Serif"/>
                <a:cs typeface="Microsoft Sans Serif"/>
              </a:rPr>
              <a:t>code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in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your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545860"/>
                </a:solidFill>
                <a:latin typeface="Microsoft Sans Serif"/>
                <a:cs typeface="Microsoft Sans Serif"/>
              </a:rPr>
              <a:t>existing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version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control.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700" b="1" spc="-45" dirty="0">
                <a:latin typeface="Arial"/>
                <a:cs typeface="Arial"/>
              </a:rPr>
              <a:t>D</a:t>
            </a:r>
            <a:r>
              <a:rPr sz="1700" b="1" spc="75" dirty="0">
                <a:latin typeface="Arial"/>
                <a:cs typeface="Arial"/>
              </a:rPr>
              <a:t>YNAMIC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80" dirty="0">
                <a:latin typeface="Arial"/>
                <a:cs typeface="Arial"/>
              </a:rPr>
              <a:t>INVEN</a:t>
            </a:r>
            <a:r>
              <a:rPr sz="1700" b="1" spc="20" dirty="0">
                <a:latin typeface="Arial"/>
                <a:cs typeface="Arial"/>
              </a:rPr>
              <a:t>T</a:t>
            </a:r>
            <a:r>
              <a:rPr sz="1700" b="1" spc="10" dirty="0">
                <a:latin typeface="Arial"/>
                <a:cs typeface="Arial"/>
              </a:rPr>
              <a:t>ORIES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Capture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545860"/>
                </a:solidFill>
                <a:latin typeface="Microsoft Sans Serif"/>
                <a:cs typeface="Microsoft Sans Serif"/>
              </a:rPr>
              <a:t>all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545860"/>
                </a:solidFill>
                <a:latin typeface="Microsoft Sans Serif"/>
                <a:cs typeface="Microsoft Sans Serif"/>
              </a:rPr>
              <a:t>the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servers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95" dirty="0">
                <a:solidFill>
                  <a:srgbClr val="545860"/>
                </a:solidFill>
                <a:latin typeface="Microsoft Sans Serif"/>
                <a:cs typeface="Microsoft Sans Serif"/>
              </a:rPr>
              <a:t>100%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545860"/>
                </a:solidFill>
                <a:latin typeface="Microsoft Sans Serif"/>
                <a:cs typeface="Microsoft Sans Serif"/>
              </a:rPr>
              <a:t>of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545860"/>
                </a:solidFill>
                <a:latin typeface="Microsoft Sans Serif"/>
                <a:cs typeface="Microsoft Sans Serif"/>
              </a:rPr>
              <a:t>the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time,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545860"/>
                </a:solidFill>
                <a:latin typeface="Microsoft Sans Serif"/>
                <a:cs typeface="Microsoft Sans Serif"/>
              </a:rPr>
              <a:t>regardless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545860"/>
                </a:solidFill>
                <a:latin typeface="Microsoft Sans Serif"/>
                <a:cs typeface="Microsoft Sans Serif"/>
              </a:rPr>
              <a:t>of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545860"/>
                </a:solidFill>
                <a:latin typeface="Microsoft Sans Serif"/>
                <a:cs typeface="Microsoft Sans Serif"/>
              </a:rPr>
              <a:t>infrastructure,</a:t>
            </a:r>
            <a:r>
              <a:rPr sz="1900" spc="-5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location,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etc.</a:t>
            </a: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700" b="1" spc="20" dirty="0">
                <a:latin typeface="Arial"/>
                <a:cs typeface="Arial"/>
              </a:rPr>
              <a:t>ORCHESTRATION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20" dirty="0">
                <a:latin typeface="Arial"/>
                <a:cs typeface="Arial"/>
              </a:rPr>
              <a:t>THAT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PLAYS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45" dirty="0">
                <a:latin typeface="Arial"/>
                <a:cs typeface="Arial"/>
              </a:rPr>
              <a:t>WELL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WITH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20" dirty="0">
                <a:latin typeface="Arial"/>
                <a:cs typeface="Arial"/>
              </a:rPr>
              <a:t>OTHERS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–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70" dirty="0">
                <a:latin typeface="Arial"/>
                <a:cs typeface="Arial"/>
              </a:rPr>
              <a:t>HP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SA,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60" dirty="0">
                <a:latin typeface="Arial"/>
                <a:cs typeface="Arial"/>
              </a:rPr>
              <a:t>Puppet,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Jenkins,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15" dirty="0">
                <a:latin typeface="Arial"/>
                <a:cs typeface="Arial"/>
              </a:rPr>
              <a:t>RHNSS,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50" dirty="0"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Homogenize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545860"/>
                </a:solidFill>
                <a:latin typeface="Microsoft Sans Serif"/>
                <a:cs typeface="Microsoft Sans Serif"/>
              </a:rPr>
              <a:t>existing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environments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545860"/>
                </a:solidFill>
                <a:latin typeface="Microsoft Sans Serif"/>
                <a:cs typeface="Microsoft Sans Serif"/>
              </a:rPr>
              <a:t>by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45860"/>
                </a:solidFill>
                <a:latin typeface="Microsoft Sans Serif"/>
                <a:cs typeface="Microsoft Sans Serif"/>
              </a:rPr>
              <a:t>leveraging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545860"/>
                </a:solidFill>
                <a:latin typeface="Microsoft Sans Serif"/>
                <a:cs typeface="Microsoft Sans Serif"/>
              </a:rPr>
              <a:t>current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545860"/>
                </a:solidFill>
                <a:latin typeface="Microsoft Sans Serif"/>
                <a:cs typeface="Microsoft Sans Serif"/>
              </a:rPr>
              <a:t>toolsets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45860"/>
                </a:solidFill>
                <a:latin typeface="Microsoft Sans Serif"/>
                <a:cs typeface="Microsoft Sans Serif"/>
              </a:rPr>
              <a:t>and</a:t>
            </a:r>
            <a:r>
              <a:rPr sz="1900" spc="-60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545860"/>
                </a:solidFill>
                <a:latin typeface="Microsoft Sans Serif"/>
                <a:cs typeface="Microsoft Sans Serif"/>
              </a:rPr>
              <a:t>update</a:t>
            </a:r>
            <a:r>
              <a:rPr sz="1900" spc="-65" dirty="0">
                <a:solidFill>
                  <a:srgbClr val="545860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545860"/>
                </a:solidFill>
                <a:latin typeface="Microsoft Sans Serif"/>
                <a:cs typeface="Microsoft Sans Serif"/>
              </a:rPr>
              <a:t>mechanisms.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525" y="1664898"/>
            <a:ext cx="9123045" cy="312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080" indent="-420370">
              <a:lnSpc>
                <a:spcPct val="100000"/>
              </a:lnSpc>
              <a:spcBef>
                <a:spcPts val="100"/>
              </a:spcBef>
              <a:buChar char="•"/>
              <a:tabLst>
                <a:tab pos="432434" algn="l"/>
                <a:tab pos="433070" algn="l"/>
              </a:tabLst>
            </a:pP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Think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545860"/>
                </a:solidFill>
                <a:latin typeface="Arial"/>
                <a:cs typeface="Arial"/>
              </a:rPr>
              <a:t>about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solidFill>
                  <a:srgbClr val="545860"/>
                </a:solidFill>
                <a:latin typeface="Arial"/>
                <a:cs typeface="Arial"/>
              </a:rPr>
              <a:t>the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545860"/>
                </a:solidFill>
                <a:latin typeface="Arial"/>
                <a:cs typeface="Arial"/>
              </a:rPr>
              <a:t>full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545860"/>
                </a:solidFill>
                <a:latin typeface="Arial"/>
                <a:cs typeface="Arial"/>
              </a:rPr>
              <a:t>life-cycle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545860"/>
                </a:solidFill>
                <a:latin typeface="Arial"/>
                <a:cs typeface="Arial"/>
              </a:rPr>
              <a:t>of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545860"/>
                </a:solidFill>
                <a:latin typeface="Arial"/>
                <a:cs typeface="Arial"/>
              </a:rPr>
              <a:t>a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545860"/>
                </a:solidFill>
                <a:latin typeface="Arial"/>
                <a:cs typeface="Arial"/>
              </a:rPr>
              <a:t>service,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545860"/>
                </a:solidFill>
                <a:latin typeface="Arial"/>
                <a:cs typeface="Arial"/>
              </a:rPr>
              <a:t>microservice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or </a:t>
            </a:r>
            <a:r>
              <a:rPr sz="2400" b="1" spc="-6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545860"/>
                </a:solidFill>
                <a:latin typeface="Arial"/>
                <a:cs typeface="Arial"/>
              </a:rPr>
              <a:t>container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-705" dirty="0">
                <a:solidFill>
                  <a:srgbClr val="545860"/>
                </a:solidFill>
                <a:latin typeface="Arial"/>
                <a:cs typeface="Arial"/>
              </a:rPr>
              <a:t>—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545860"/>
                </a:solidFill>
                <a:latin typeface="Arial"/>
                <a:cs typeface="Arial"/>
              </a:rPr>
              <a:t>not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545860"/>
                </a:solidFill>
                <a:latin typeface="Arial"/>
                <a:cs typeface="Arial"/>
              </a:rPr>
              <a:t>a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545860"/>
                </a:solidFill>
                <a:latin typeface="Arial"/>
                <a:cs typeface="Arial"/>
              </a:rPr>
              <a:t>whole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545860"/>
                </a:solidFill>
                <a:latin typeface="Arial"/>
                <a:cs typeface="Arial"/>
              </a:rPr>
              <a:t>stack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or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432434" marR="387985" indent="-420370">
              <a:lnSpc>
                <a:spcPct val="100000"/>
              </a:lnSpc>
              <a:spcBef>
                <a:spcPts val="465"/>
              </a:spcBef>
              <a:buChar char="•"/>
              <a:tabLst>
                <a:tab pos="432434" algn="l"/>
                <a:tab pos="433070" algn="l"/>
              </a:tabLst>
            </a:pPr>
            <a:r>
              <a:rPr sz="2400" b="1" spc="50" dirty="0">
                <a:solidFill>
                  <a:srgbClr val="545860"/>
                </a:solidFill>
                <a:latin typeface="Arial"/>
                <a:cs typeface="Arial"/>
              </a:rPr>
              <a:t>Keep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545860"/>
                </a:solidFill>
                <a:latin typeface="Arial"/>
                <a:cs typeface="Arial"/>
              </a:rPr>
              <a:t>provisioning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545860"/>
                </a:solidFill>
                <a:latin typeface="Arial"/>
                <a:cs typeface="Arial"/>
              </a:rPr>
              <a:t>separate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545860"/>
                </a:solidFill>
                <a:latin typeface="Arial"/>
                <a:cs typeface="Arial"/>
              </a:rPr>
              <a:t>from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configuration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45860"/>
                </a:solidFill>
                <a:latin typeface="Arial"/>
                <a:cs typeface="Arial"/>
              </a:rPr>
              <a:t>and</a:t>
            </a:r>
            <a:r>
              <a:rPr sz="2400" b="1" spc="-14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app </a:t>
            </a:r>
            <a:r>
              <a:rPr sz="2400" b="1" spc="-6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deployment</a:t>
            </a:r>
            <a:endParaRPr sz="2400">
              <a:latin typeface="Arial"/>
              <a:cs typeface="Arial"/>
            </a:endParaRPr>
          </a:p>
          <a:p>
            <a:pPr marL="432434" marR="765175" indent="-420370">
              <a:lnSpc>
                <a:spcPct val="100000"/>
              </a:lnSpc>
              <a:spcBef>
                <a:spcPts val="465"/>
              </a:spcBef>
              <a:buChar char="•"/>
              <a:tabLst>
                <a:tab pos="432434" algn="l"/>
                <a:tab pos="433070" algn="l"/>
              </a:tabLst>
            </a:pPr>
            <a:r>
              <a:rPr sz="2400" b="1" spc="-15" dirty="0">
                <a:solidFill>
                  <a:srgbClr val="545860"/>
                </a:solidFill>
                <a:latin typeface="Arial"/>
                <a:cs typeface="Arial"/>
              </a:rPr>
              <a:t>Roles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545860"/>
                </a:solidFill>
                <a:latin typeface="Arial"/>
                <a:cs typeface="Arial"/>
              </a:rPr>
              <a:t>are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545860"/>
                </a:solidFill>
                <a:latin typeface="Arial"/>
                <a:cs typeface="Arial"/>
              </a:rPr>
              <a:t>not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545860"/>
                </a:solidFill>
                <a:latin typeface="Arial"/>
                <a:cs typeface="Arial"/>
              </a:rPr>
              <a:t>classes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or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545860"/>
                </a:solidFill>
                <a:latin typeface="Arial"/>
                <a:cs typeface="Arial"/>
              </a:rPr>
              <a:t>object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or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45860"/>
                </a:solidFill>
                <a:latin typeface="Arial"/>
                <a:cs typeface="Arial"/>
              </a:rPr>
              <a:t>libraries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545860"/>
                </a:solidFill>
                <a:latin typeface="Arial"/>
                <a:cs typeface="Arial"/>
              </a:rPr>
              <a:t>–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those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545860"/>
                </a:solidFill>
                <a:latin typeface="Arial"/>
                <a:cs typeface="Arial"/>
              </a:rPr>
              <a:t>are </a:t>
            </a:r>
            <a:r>
              <a:rPr sz="2400" b="1" spc="-6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programming</a:t>
            </a:r>
            <a:r>
              <a:rPr sz="2400" b="1" spc="-16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45860"/>
                </a:solidFill>
                <a:latin typeface="Arial"/>
                <a:cs typeface="Arial"/>
              </a:rPr>
              <a:t>constructs</a:t>
            </a:r>
            <a:endParaRPr sz="2400">
              <a:latin typeface="Arial"/>
              <a:cs typeface="Arial"/>
            </a:endParaRPr>
          </a:p>
          <a:p>
            <a:pPr marL="432434" marR="227329" indent="-420370">
              <a:lnSpc>
                <a:spcPct val="100000"/>
              </a:lnSpc>
              <a:spcBef>
                <a:spcPts val="465"/>
              </a:spcBef>
              <a:buChar char="•"/>
              <a:tabLst>
                <a:tab pos="432434" algn="l"/>
                <a:tab pos="433070" algn="l"/>
              </a:tabLst>
            </a:pPr>
            <a:r>
              <a:rPr sz="2400" b="1" spc="50" dirty="0">
                <a:solidFill>
                  <a:srgbClr val="545860"/>
                </a:solidFill>
                <a:latin typeface="Arial"/>
                <a:cs typeface="Arial"/>
              </a:rPr>
              <a:t>Keep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545860"/>
                </a:solidFill>
                <a:latin typeface="Arial"/>
                <a:cs typeface="Arial"/>
              </a:rPr>
              <a:t>roles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45860"/>
                </a:solidFill>
                <a:latin typeface="Arial"/>
                <a:cs typeface="Arial"/>
              </a:rPr>
              <a:t>loosely-coupled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-705" dirty="0">
                <a:solidFill>
                  <a:srgbClr val="545860"/>
                </a:solidFill>
                <a:latin typeface="Arial"/>
                <a:cs typeface="Arial"/>
              </a:rPr>
              <a:t>—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85" dirty="0">
                <a:solidFill>
                  <a:srgbClr val="545860"/>
                </a:solidFill>
                <a:latin typeface="Arial"/>
                <a:cs typeface="Arial"/>
              </a:rPr>
              <a:t>limit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545860"/>
                </a:solidFill>
                <a:latin typeface="Arial"/>
                <a:cs typeface="Arial"/>
              </a:rPr>
              <a:t>hard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545860"/>
                </a:solidFill>
                <a:latin typeface="Arial"/>
                <a:cs typeface="Arial"/>
              </a:rPr>
              <a:t>dependencies</a:t>
            </a:r>
            <a:r>
              <a:rPr sz="2400" b="1" spc="-1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545860"/>
                </a:solidFill>
                <a:latin typeface="Arial"/>
                <a:cs typeface="Arial"/>
              </a:rPr>
              <a:t>on </a:t>
            </a:r>
            <a:r>
              <a:rPr sz="2400" b="1" spc="-650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545860"/>
                </a:solidFill>
                <a:latin typeface="Arial"/>
                <a:cs typeface="Arial"/>
              </a:rPr>
              <a:t>other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545860"/>
                </a:solidFill>
                <a:latin typeface="Arial"/>
                <a:cs typeface="Arial"/>
              </a:rPr>
              <a:t>roles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545860"/>
                </a:solidFill>
                <a:latin typeface="Arial"/>
                <a:cs typeface="Arial"/>
              </a:rPr>
              <a:t>or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545860"/>
                </a:solidFill>
                <a:latin typeface="Arial"/>
                <a:cs typeface="Arial"/>
              </a:rPr>
              <a:t>external</a:t>
            </a:r>
            <a:r>
              <a:rPr sz="2400" b="1" spc="-155" dirty="0">
                <a:solidFill>
                  <a:srgbClr val="54586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545860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493" y="605961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90" dirty="0">
                <a:solidFill>
                  <a:srgbClr val="EE0000"/>
                </a:solidFill>
              </a:rPr>
              <a:t>R</a:t>
            </a:r>
            <a:r>
              <a:rPr sz="3600" spc="15" dirty="0">
                <a:solidFill>
                  <a:srgbClr val="EE0000"/>
                </a:solidFill>
              </a:rPr>
              <a:t>ol</a:t>
            </a:r>
            <a:r>
              <a:rPr sz="3600" spc="35" dirty="0">
                <a:solidFill>
                  <a:srgbClr val="EE0000"/>
                </a:solidFill>
              </a:rPr>
              <a:t>e</a:t>
            </a:r>
            <a:r>
              <a:rPr sz="3600" spc="-195" dirty="0">
                <a:solidFill>
                  <a:srgbClr val="EE0000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224" y="2301781"/>
            <a:ext cx="41967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85" dirty="0">
                <a:solidFill>
                  <a:srgbClr val="EBEBEB"/>
                </a:solidFill>
                <a:latin typeface="Lucida Sans Unicode"/>
                <a:cs typeface="Lucida Sans Unicode"/>
              </a:rPr>
              <a:t>Variable </a:t>
            </a:r>
            <a:r>
              <a:rPr sz="6000" spc="-180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6000" spc="645" dirty="0">
                <a:solidFill>
                  <a:srgbClr val="EBEBEB"/>
                </a:solidFill>
                <a:latin typeface="Lucida Sans Unicode"/>
                <a:cs typeface="Lucida Sans Unicode"/>
              </a:rPr>
              <a:t>P</a:t>
            </a:r>
            <a:r>
              <a:rPr sz="6000" spc="-409" dirty="0">
                <a:solidFill>
                  <a:srgbClr val="EBEBEB"/>
                </a:solidFill>
                <a:latin typeface="Lucida Sans Unicode"/>
                <a:cs typeface="Lucida Sans Unicode"/>
              </a:rPr>
              <a:t>r</a:t>
            </a:r>
            <a:r>
              <a:rPr sz="6000" spc="105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6000" spc="-70" dirty="0">
                <a:solidFill>
                  <a:srgbClr val="EBEBEB"/>
                </a:solidFill>
                <a:latin typeface="Lucida Sans Unicode"/>
                <a:cs typeface="Lucida Sans Unicode"/>
              </a:rPr>
              <a:t>c</a:t>
            </a:r>
            <a:r>
              <a:rPr sz="6000" spc="105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r>
              <a:rPr sz="6000" spc="-125" dirty="0">
                <a:solidFill>
                  <a:srgbClr val="EBEBEB"/>
                </a:solidFill>
                <a:latin typeface="Lucida Sans Unicode"/>
                <a:cs typeface="Lucida Sans Unicode"/>
              </a:rPr>
              <a:t>den</a:t>
            </a:r>
            <a:r>
              <a:rPr sz="6000" spc="-70" dirty="0">
                <a:solidFill>
                  <a:srgbClr val="EBEBEB"/>
                </a:solidFill>
                <a:latin typeface="Lucida Sans Unicode"/>
                <a:cs typeface="Lucida Sans Unicode"/>
              </a:rPr>
              <a:t>c</a:t>
            </a:r>
            <a:r>
              <a:rPr sz="6000" spc="95" dirty="0">
                <a:solidFill>
                  <a:srgbClr val="EBEBEB"/>
                </a:solidFill>
                <a:latin typeface="Lucida Sans Unicode"/>
                <a:cs typeface="Lucida Sans Unicode"/>
              </a:rPr>
              <a:t>e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988" y="6172667"/>
            <a:ext cx="1320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0" dirty="0">
                <a:solidFill>
                  <a:srgbClr val="EBEBEB"/>
                </a:solidFill>
                <a:latin typeface="Trebuchet MS"/>
                <a:cs typeface="Trebuchet MS"/>
              </a:rPr>
              <a:t>41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9005" y="2786446"/>
            <a:ext cx="9443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135" dirty="0"/>
              <a:t> </a:t>
            </a:r>
            <a:r>
              <a:rPr sz="4000" spc="45" dirty="0"/>
              <a:t>order</a:t>
            </a:r>
            <a:r>
              <a:rPr sz="4000" spc="-135" dirty="0"/>
              <a:t> </a:t>
            </a:r>
            <a:r>
              <a:rPr sz="4000" spc="-20" dirty="0"/>
              <a:t>in</a:t>
            </a:r>
            <a:r>
              <a:rPr sz="4000" spc="-135" dirty="0"/>
              <a:t> </a:t>
            </a:r>
            <a:r>
              <a:rPr sz="4000" spc="-25" dirty="0"/>
              <a:t>which</a:t>
            </a:r>
            <a:r>
              <a:rPr sz="4000" spc="-135" dirty="0"/>
              <a:t> </a:t>
            </a:r>
            <a:r>
              <a:rPr sz="4000" spc="125" dirty="0"/>
              <a:t>the</a:t>
            </a:r>
            <a:r>
              <a:rPr sz="4000" spc="-135" dirty="0"/>
              <a:t> </a:t>
            </a:r>
            <a:r>
              <a:rPr sz="4000" spc="-65" dirty="0"/>
              <a:t>same</a:t>
            </a:r>
            <a:r>
              <a:rPr sz="4000" spc="-135" dirty="0"/>
              <a:t> </a:t>
            </a:r>
            <a:r>
              <a:rPr sz="4000" spc="-15" dirty="0"/>
              <a:t>variable</a:t>
            </a:r>
            <a:r>
              <a:rPr sz="4000" spc="-135" dirty="0"/>
              <a:t> </a:t>
            </a:r>
            <a:r>
              <a:rPr sz="4000" spc="114" dirty="0"/>
              <a:t>from </a:t>
            </a:r>
            <a:r>
              <a:rPr sz="4000" spc="-1050" dirty="0"/>
              <a:t> </a:t>
            </a:r>
            <a:r>
              <a:rPr sz="4000" spc="114" dirty="0"/>
              <a:t>different</a:t>
            </a:r>
            <a:r>
              <a:rPr sz="4000" spc="-145" dirty="0"/>
              <a:t> </a:t>
            </a:r>
            <a:r>
              <a:rPr sz="4000" spc="-50" dirty="0"/>
              <a:t>sources</a:t>
            </a:r>
            <a:r>
              <a:rPr sz="4000" spc="-140" dirty="0"/>
              <a:t> </a:t>
            </a:r>
            <a:r>
              <a:rPr sz="4000" spc="-40" dirty="0"/>
              <a:t>will</a:t>
            </a:r>
            <a:r>
              <a:rPr sz="4000" spc="-140" dirty="0"/>
              <a:t> </a:t>
            </a:r>
            <a:r>
              <a:rPr sz="4000" spc="25" dirty="0"/>
              <a:t>override</a:t>
            </a:r>
            <a:r>
              <a:rPr sz="4000" spc="-140" dirty="0"/>
              <a:t> </a:t>
            </a:r>
            <a:r>
              <a:rPr sz="4000" spc="-35" dirty="0"/>
              <a:t>each</a:t>
            </a:r>
            <a:r>
              <a:rPr sz="4000" spc="-140" dirty="0"/>
              <a:t> </a:t>
            </a:r>
            <a:r>
              <a:rPr sz="4000" spc="-15" dirty="0"/>
              <a:t>other.</a:t>
            </a:r>
            <a:endParaRPr sz="4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4380" indent="-5727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5" dirty="0"/>
              <a:t>Extra</a:t>
            </a:r>
            <a:r>
              <a:rPr spc="-105" dirty="0"/>
              <a:t> </a:t>
            </a:r>
            <a:r>
              <a:rPr spc="-35" dirty="0"/>
              <a:t>vars</a:t>
            </a:r>
          </a:p>
          <a:p>
            <a:pPr marL="754380" indent="-63690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5" dirty="0"/>
              <a:t>Include</a:t>
            </a:r>
            <a:r>
              <a:rPr spc="-100" dirty="0"/>
              <a:t> </a:t>
            </a:r>
            <a:r>
              <a:rPr spc="-25" dirty="0"/>
              <a:t>params</a:t>
            </a:r>
          </a:p>
          <a:p>
            <a:pPr marL="754380" indent="-64135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45" dirty="0"/>
              <a:t>Role</a:t>
            </a:r>
            <a:r>
              <a:rPr spc="-75" dirty="0"/>
              <a:t> </a:t>
            </a:r>
            <a:r>
              <a:rPr spc="30" dirty="0"/>
              <a:t>(and</a:t>
            </a:r>
            <a:r>
              <a:rPr spc="-75" dirty="0"/>
              <a:t> </a:t>
            </a:r>
            <a:r>
              <a:rPr spc="-5" dirty="0"/>
              <a:t>include_role)</a:t>
            </a:r>
            <a:r>
              <a:rPr spc="-75" dirty="0"/>
              <a:t> </a:t>
            </a:r>
            <a:r>
              <a:rPr spc="-25" dirty="0"/>
              <a:t>params</a:t>
            </a:r>
          </a:p>
          <a:p>
            <a:pPr marL="754380" indent="-65278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15" dirty="0"/>
              <a:t>Set_facts</a:t>
            </a:r>
            <a:r>
              <a:rPr spc="-80" dirty="0"/>
              <a:t> </a:t>
            </a:r>
            <a:r>
              <a:rPr spc="395" dirty="0"/>
              <a:t>/</a:t>
            </a:r>
            <a:r>
              <a:rPr spc="-80" dirty="0"/>
              <a:t> </a:t>
            </a:r>
            <a:r>
              <a:rPr spc="10" dirty="0"/>
              <a:t>registered</a:t>
            </a:r>
            <a:r>
              <a:rPr spc="-75" dirty="0"/>
              <a:t> </a:t>
            </a:r>
            <a:r>
              <a:rPr spc="-35" dirty="0"/>
              <a:t>vars</a:t>
            </a:r>
          </a:p>
          <a:p>
            <a:pPr marL="754380" indent="-63754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30" dirty="0"/>
              <a:t>Include_vars</a:t>
            </a:r>
          </a:p>
          <a:p>
            <a:pPr marL="754380" indent="-65087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75" dirty="0"/>
              <a:t>T</a:t>
            </a:r>
            <a:r>
              <a:rPr spc="-65" dirty="0"/>
              <a:t>ask</a:t>
            </a:r>
            <a:r>
              <a:rPr spc="-70" dirty="0"/>
              <a:t> </a:t>
            </a:r>
            <a:r>
              <a:rPr spc="-10" dirty="0"/>
              <a:t>va</a:t>
            </a:r>
            <a:r>
              <a:rPr spc="-25" dirty="0"/>
              <a:t>r</a:t>
            </a:r>
            <a:r>
              <a:rPr spc="-105" dirty="0"/>
              <a:t>s</a:t>
            </a:r>
            <a:r>
              <a:rPr spc="-70" dirty="0"/>
              <a:t> </a:t>
            </a:r>
            <a:r>
              <a:rPr spc="135" dirty="0"/>
              <a:t>(</a:t>
            </a:r>
            <a:r>
              <a:rPr spc="5" dirty="0"/>
              <a:t>only</a:t>
            </a:r>
            <a:r>
              <a:rPr spc="-70" dirty="0"/>
              <a:t> </a:t>
            </a:r>
            <a:r>
              <a:rPr spc="145" dirty="0"/>
              <a:t>f</a:t>
            </a:r>
            <a:r>
              <a:rPr spc="45" dirty="0"/>
              <a:t>or</a:t>
            </a:r>
            <a:r>
              <a:rPr spc="-70" dirty="0"/>
              <a:t> </a:t>
            </a:r>
            <a:r>
              <a:rPr spc="65" dirty="0"/>
              <a:t>the</a:t>
            </a:r>
            <a:r>
              <a:rPr spc="-70" dirty="0"/>
              <a:t> </a:t>
            </a:r>
            <a:r>
              <a:rPr spc="5" dirty="0"/>
              <a:t>tas</a:t>
            </a:r>
            <a:r>
              <a:rPr spc="-5" dirty="0"/>
              <a:t>k</a:t>
            </a:r>
            <a:r>
              <a:rPr spc="140" dirty="0"/>
              <a:t>)</a:t>
            </a:r>
          </a:p>
          <a:p>
            <a:pPr marL="754380" indent="-61595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5" dirty="0"/>
              <a:t>Block</a:t>
            </a:r>
            <a:r>
              <a:rPr spc="-75" dirty="0"/>
              <a:t> </a:t>
            </a:r>
            <a:r>
              <a:rPr spc="-35" dirty="0"/>
              <a:t>vars</a:t>
            </a:r>
            <a:r>
              <a:rPr spc="-75" dirty="0"/>
              <a:t> </a:t>
            </a:r>
            <a:r>
              <a:rPr spc="30" dirty="0"/>
              <a:t>(only</a:t>
            </a:r>
            <a:r>
              <a:rPr spc="-75" dirty="0"/>
              <a:t> </a:t>
            </a:r>
            <a:r>
              <a:rPr spc="80" dirty="0"/>
              <a:t>for</a:t>
            </a:r>
            <a:r>
              <a:rPr spc="-75" dirty="0"/>
              <a:t> </a:t>
            </a:r>
            <a:r>
              <a:rPr spc="-20" dirty="0"/>
              <a:t>tasks</a:t>
            </a:r>
            <a:r>
              <a:rPr spc="-75" dirty="0"/>
              <a:t> </a:t>
            </a:r>
            <a:r>
              <a:rPr spc="-10" dirty="0"/>
              <a:t>in</a:t>
            </a:r>
            <a:r>
              <a:rPr spc="-70" dirty="0"/>
              <a:t> </a:t>
            </a:r>
            <a:r>
              <a:rPr spc="65" dirty="0"/>
              <a:t>the</a:t>
            </a:r>
            <a:r>
              <a:rPr spc="-75" dirty="0"/>
              <a:t> </a:t>
            </a:r>
            <a:r>
              <a:rPr spc="35" dirty="0"/>
              <a:t>block)</a:t>
            </a:r>
          </a:p>
          <a:p>
            <a:pPr marL="754380" indent="-64897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215" dirty="0"/>
              <a:t>R</a:t>
            </a:r>
            <a:r>
              <a:rPr spc="10" dirty="0"/>
              <a:t>ole</a:t>
            </a:r>
            <a:r>
              <a:rPr spc="-70" dirty="0"/>
              <a:t> </a:t>
            </a:r>
            <a:r>
              <a:rPr spc="-10" dirty="0"/>
              <a:t>va</a:t>
            </a:r>
            <a:r>
              <a:rPr spc="-25" dirty="0"/>
              <a:t>r</a:t>
            </a:r>
            <a:r>
              <a:rPr spc="-105" dirty="0"/>
              <a:t>s</a:t>
            </a:r>
          </a:p>
          <a:p>
            <a:pPr marL="754380" indent="-64960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35" dirty="0"/>
              <a:t>Play</a:t>
            </a:r>
            <a:r>
              <a:rPr spc="-90" dirty="0"/>
              <a:t> </a:t>
            </a:r>
            <a:r>
              <a:rPr spc="-30" dirty="0"/>
              <a:t>vars_files</a:t>
            </a:r>
          </a:p>
          <a:p>
            <a:pPr marL="754380" indent="-74231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35" dirty="0"/>
              <a:t>Play</a:t>
            </a:r>
            <a:r>
              <a:rPr spc="-95" dirty="0"/>
              <a:t> </a:t>
            </a:r>
            <a:r>
              <a:rPr spc="-5" dirty="0"/>
              <a:t>vars_prompt</a:t>
            </a:r>
          </a:p>
          <a:p>
            <a:pPr marL="754380" indent="-65468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-35" dirty="0"/>
              <a:t>Play</a:t>
            </a:r>
            <a:r>
              <a:rPr spc="-105" dirty="0"/>
              <a:t> </a:t>
            </a:r>
            <a:r>
              <a:rPr spc="-35" dirty="0"/>
              <a:t>vars</a:t>
            </a:r>
          </a:p>
          <a:p>
            <a:pPr marL="754380" indent="-718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54380" algn="l"/>
                <a:tab pos="755015" algn="l"/>
              </a:tabLst>
            </a:pPr>
            <a:r>
              <a:rPr spc="40" dirty="0"/>
              <a:t>Host</a:t>
            </a:r>
            <a:r>
              <a:rPr spc="-80" dirty="0"/>
              <a:t> </a:t>
            </a:r>
            <a:r>
              <a:rPr spc="50" dirty="0"/>
              <a:t>facts</a:t>
            </a:r>
            <a:r>
              <a:rPr spc="-80" dirty="0"/>
              <a:t> </a:t>
            </a:r>
            <a:r>
              <a:rPr spc="395" dirty="0"/>
              <a:t>/</a:t>
            </a:r>
            <a:r>
              <a:rPr spc="-75" dirty="0"/>
              <a:t> </a:t>
            </a:r>
            <a:r>
              <a:rPr dirty="0"/>
              <a:t>Cached</a:t>
            </a:r>
            <a:r>
              <a:rPr spc="-80" dirty="0"/>
              <a:t> </a:t>
            </a:r>
            <a:r>
              <a:rPr spc="15" dirty="0"/>
              <a:t>set_facts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27990" indent="-354330">
              <a:lnSpc>
                <a:spcPct val="100000"/>
              </a:lnSpc>
              <a:spcBef>
                <a:spcPts val="880"/>
              </a:spcBef>
              <a:buAutoNum type="arabicPeriod" startAt="13"/>
              <a:tabLst>
                <a:tab pos="428625" algn="l"/>
              </a:tabLst>
            </a:pPr>
            <a:r>
              <a:rPr dirty="0"/>
              <a:t>Playbook</a:t>
            </a:r>
            <a:r>
              <a:rPr spc="-100" dirty="0"/>
              <a:t> </a:t>
            </a:r>
            <a:r>
              <a:rPr spc="-25" dirty="0"/>
              <a:t>host_vars</a:t>
            </a:r>
          </a:p>
          <a:p>
            <a:pPr marL="377190" indent="-365125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77825" algn="l"/>
              </a:tabLst>
            </a:pPr>
            <a:r>
              <a:rPr spc="10" dirty="0"/>
              <a:t>Inventory</a:t>
            </a:r>
            <a:r>
              <a:rPr spc="-95" dirty="0"/>
              <a:t> </a:t>
            </a:r>
            <a:r>
              <a:rPr spc="-25" dirty="0"/>
              <a:t>host_vars</a:t>
            </a:r>
          </a:p>
          <a:p>
            <a:pPr marL="361950" indent="-349885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62585" algn="l"/>
              </a:tabLst>
            </a:pPr>
            <a:r>
              <a:rPr spc="10" dirty="0"/>
              <a:t>Inventory</a:t>
            </a:r>
            <a:r>
              <a:rPr spc="-85" dirty="0"/>
              <a:t> </a:t>
            </a:r>
            <a:r>
              <a:rPr spc="50" dirty="0"/>
              <a:t>file/script</a:t>
            </a:r>
            <a:r>
              <a:rPr spc="-80" dirty="0"/>
              <a:t> </a:t>
            </a:r>
            <a:r>
              <a:rPr spc="30" dirty="0"/>
              <a:t>host</a:t>
            </a:r>
            <a:r>
              <a:rPr spc="-80" dirty="0"/>
              <a:t> </a:t>
            </a:r>
            <a:r>
              <a:rPr spc="-35" dirty="0"/>
              <a:t>vars</a:t>
            </a:r>
          </a:p>
          <a:p>
            <a:pPr marL="375285" indent="-363220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75920" algn="l"/>
              </a:tabLst>
            </a:pPr>
            <a:r>
              <a:rPr dirty="0"/>
              <a:t>Playbook</a:t>
            </a:r>
            <a:r>
              <a:rPr spc="-90" dirty="0"/>
              <a:t> </a:t>
            </a:r>
            <a:r>
              <a:rPr spc="-25" dirty="0"/>
              <a:t>group_vars</a:t>
            </a:r>
          </a:p>
          <a:p>
            <a:pPr marL="340360" indent="-328295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40995" algn="l"/>
              </a:tabLst>
            </a:pPr>
            <a:r>
              <a:rPr spc="10" dirty="0"/>
              <a:t>Inventory</a:t>
            </a:r>
            <a:r>
              <a:rPr spc="-85" dirty="0"/>
              <a:t> </a:t>
            </a:r>
            <a:r>
              <a:rPr spc="-25" dirty="0"/>
              <a:t>group_vars</a:t>
            </a:r>
          </a:p>
          <a:p>
            <a:pPr marL="435609" indent="-423545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436245" algn="l"/>
              </a:tabLst>
            </a:pPr>
            <a:r>
              <a:rPr dirty="0"/>
              <a:t>Playbook</a:t>
            </a:r>
            <a:r>
              <a:rPr spc="-85" dirty="0"/>
              <a:t> </a:t>
            </a:r>
            <a:r>
              <a:rPr spc="-10" dirty="0"/>
              <a:t>group_vars/all</a:t>
            </a:r>
          </a:p>
          <a:p>
            <a:pPr marL="374015" indent="-361950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74650" algn="l"/>
              </a:tabLst>
            </a:pPr>
            <a:r>
              <a:rPr spc="10" dirty="0"/>
              <a:t>Inventory</a:t>
            </a:r>
            <a:r>
              <a:rPr spc="-80" dirty="0"/>
              <a:t> </a:t>
            </a:r>
            <a:r>
              <a:rPr spc="-10" dirty="0"/>
              <a:t>group_vars/all</a:t>
            </a:r>
          </a:p>
          <a:p>
            <a:pPr marL="449580" indent="-437515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450215" algn="l"/>
              </a:tabLst>
            </a:pPr>
            <a:r>
              <a:rPr spc="10" dirty="0"/>
              <a:t>Inventory</a:t>
            </a:r>
            <a:r>
              <a:rPr spc="-75" dirty="0"/>
              <a:t> </a:t>
            </a:r>
            <a:r>
              <a:rPr spc="40" dirty="0"/>
              <a:t>file</a:t>
            </a:r>
            <a:r>
              <a:rPr spc="-75" dirty="0"/>
              <a:t> </a:t>
            </a:r>
            <a:r>
              <a:rPr spc="45" dirty="0"/>
              <a:t>or</a:t>
            </a:r>
            <a:r>
              <a:rPr spc="-75" dirty="0"/>
              <a:t> </a:t>
            </a:r>
            <a:r>
              <a:rPr spc="25" dirty="0"/>
              <a:t>script</a:t>
            </a:r>
            <a:r>
              <a:rPr spc="-70" dirty="0"/>
              <a:t> </a:t>
            </a:r>
            <a:r>
              <a:rPr spc="20" dirty="0"/>
              <a:t>group</a:t>
            </a:r>
            <a:r>
              <a:rPr spc="-75" dirty="0"/>
              <a:t> </a:t>
            </a:r>
            <a:r>
              <a:rPr spc="-35" dirty="0"/>
              <a:t>vars</a:t>
            </a:r>
          </a:p>
          <a:p>
            <a:pPr marL="361315" indent="-349250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361950" algn="l"/>
              </a:tabLst>
            </a:pPr>
            <a:r>
              <a:rPr spc="-45" dirty="0"/>
              <a:t>Role</a:t>
            </a:r>
            <a:r>
              <a:rPr spc="-95" dirty="0"/>
              <a:t> </a:t>
            </a:r>
            <a:r>
              <a:rPr spc="25" dirty="0"/>
              <a:t>defaults</a:t>
            </a:r>
          </a:p>
          <a:p>
            <a:pPr marL="425450" indent="-413384">
              <a:lnSpc>
                <a:spcPct val="100000"/>
              </a:lnSpc>
              <a:spcBef>
                <a:spcPts val="780"/>
              </a:spcBef>
              <a:buAutoNum type="arabicPeriod" startAt="13"/>
              <a:tabLst>
                <a:tab pos="426084" algn="l"/>
              </a:tabLst>
            </a:pPr>
            <a:r>
              <a:rPr spc="-25" dirty="0"/>
              <a:t>C</a:t>
            </a:r>
            <a:r>
              <a:rPr spc="10" dirty="0"/>
              <a:t>ommand</a:t>
            </a:r>
            <a:r>
              <a:rPr spc="-70" dirty="0"/>
              <a:t> </a:t>
            </a:r>
            <a:r>
              <a:rPr spc="-10" dirty="0"/>
              <a:t>line</a:t>
            </a:r>
            <a:r>
              <a:rPr spc="-70" dirty="0"/>
              <a:t> </a:t>
            </a:r>
            <a:r>
              <a:rPr spc="-20" dirty="0"/>
              <a:t>valu</a:t>
            </a:r>
            <a:r>
              <a:rPr spc="-10" dirty="0"/>
              <a:t>e</a:t>
            </a:r>
            <a:r>
              <a:rPr spc="-105" dirty="0"/>
              <a:t>s</a:t>
            </a:r>
            <a:r>
              <a:rPr spc="-70" dirty="0"/>
              <a:t> </a:t>
            </a:r>
            <a:r>
              <a:rPr spc="135" dirty="0"/>
              <a:t>(</a:t>
            </a:r>
            <a:r>
              <a:rPr i="1" spc="-55" dirty="0">
                <a:latin typeface="Arial"/>
                <a:cs typeface="Arial"/>
              </a:rPr>
              <a:t>e</a:t>
            </a:r>
            <a:r>
              <a:rPr i="1" spc="-235" dirty="0">
                <a:latin typeface="Arial"/>
                <a:cs typeface="Arial"/>
              </a:rPr>
              <a:t>.</a:t>
            </a:r>
            <a:r>
              <a:rPr i="1" spc="-80" dirty="0">
                <a:latin typeface="Arial"/>
                <a:cs typeface="Arial"/>
              </a:rPr>
              <a:t>g</a:t>
            </a:r>
            <a:r>
              <a:rPr i="1" spc="-45" dirty="0">
                <a:latin typeface="Arial"/>
                <a:cs typeface="Arial"/>
              </a:rPr>
              <a:t>.</a:t>
            </a:r>
            <a:r>
              <a:rPr spc="-125" dirty="0"/>
              <a:t>,</a:t>
            </a:r>
            <a:r>
              <a:rPr spc="-70" dirty="0"/>
              <a:t> </a:t>
            </a:r>
            <a:r>
              <a:rPr spc="120" dirty="0"/>
              <a:t>-u</a:t>
            </a:r>
            <a:r>
              <a:rPr spc="-70" dirty="0"/>
              <a:t> </a:t>
            </a:r>
            <a:r>
              <a:rPr spc="-60" dirty="0"/>
              <a:t>u</a:t>
            </a:r>
            <a:r>
              <a:rPr spc="-50" dirty="0"/>
              <a:t>s</a:t>
            </a:r>
            <a:r>
              <a:rPr spc="25" dirty="0"/>
              <a:t>e</a:t>
            </a:r>
            <a:r>
              <a:rPr spc="10" dirty="0"/>
              <a:t>r</a:t>
            </a:r>
            <a:r>
              <a:rPr spc="140"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9503" y="605961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EE0000"/>
                </a:solidFill>
              </a:rPr>
              <a:t>V</a:t>
            </a:r>
            <a:r>
              <a:rPr sz="3600" spc="-45" dirty="0">
                <a:solidFill>
                  <a:srgbClr val="EE0000"/>
                </a:solidFill>
              </a:rPr>
              <a:t>ariable</a:t>
            </a:r>
            <a:r>
              <a:rPr sz="3600" spc="-185" dirty="0">
                <a:solidFill>
                  <a:srgbClr val="EE0000"/>
                </a:solidFill>
              </a:rPr>
              <a:t> </a:t>
            </a:r>
            <a:r>
              <a:rPr sz="3600" spc="-75" dirty="0">
                <a:solidFill>
                  <a:srgbClr val="EE0000"/>
                </a:solidFill>
              </a:rPr>
              <a:t>P</a:t>
            </a:r>
            <a:r>
              <a:rPr sz="3600" spc="-85" dirty="0">
                <a:solidFill>
                  <a:srgbClr val="EE0000"/>
                </a:solidFill>
              </a:rPr>
              <a:t>r</a:t>
            </a:r>
            <a:r>
              <a:rPr sz="3600" spc="25" dirty="0">
                <a:solidFill>
                  <a:srgbClr val="EE0000"/>
                </a:solidFill>
              </a:rPr>
              <a:t>e</a:t>
            </a:r>
            <a:r>
              <a:rPr sz="3600" spc="-25" dirty="0">
                <a:solidFill>
                  <a:srgbClr val="EE0000"/>
                </a:solidFill>
              </a:rPr>
              <a:t>c</a:t>
            </a:r>
            <a:r>
              <a:rPr sz="3600" spc="25" dirty="0">
                <a:solidFill>
                  <a:srgbClr val="EE0000"/>
                </a:solidFill>
              </a:rPr>
              <a:t>e</a:t>
            </a:r>
            <a:r>
              <a:rPr sz="3600" spc="40" dirty="0">
                <a:solidFill>
                  <a:srgbClr val="EE0000"/>
                </a:solidFill>
              </a:rPr>
              <a:t>den</a:t>
            </a:r>
            <a:r>
              <a:rPr sz="3600" spc="-40" dirty="0">
                <a:solidFill>
                  <a:srgbClr val="EE0000"/>
                </a:solidFill>
              </a:rPr>
              <a:t>c</a:t>
            </a:r>
            <a:r>
              <a:rPr sz="3600" spc="25" dirty="0">
                <a:solidFill>
                  <a:srgbClr val="EE0000"/>
                </a:solidFill>
              </a:rPr>
              <a:t>e</a:t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224" y="2388231"/>
            <a:ext cx="5361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45" dirty="0">
                <a:solidFill>
                  <a:srgbClr val="EBEBEB"/>
                </a:solidFill>
                <a:latin typeface="Lucida Sans Unicode"/>
                <a:cs typeface="Lucida Sans Unicode"/>
              </a:rPr>
              <a:t>Things</a:t>
            </a:r>
            <a:r>
              <a:rPr sz="6000" spc="-64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6000" spc="15" dirty="0">
                <a:solidFill>
                  <a:srgbClr val="EBEBEB"/>
                </a:solidFill>
                <a:latin typeface="Lucida Sans Unicode"/>
                <a:cs typeface="Lucida Sans Unicode"/>
              </a:rPr>
              <a:t>t</a:t>
            </a:r>
            <a:r>
              <a:rPr sz="6000" spc="-80" dirty="0">
                <a:solidFill>
                  <a:srgbClr val="EBEBEB"/>
                </a:solidFill>
                <a:latin typeface="Lucida Sans Unicode"/>
                <a:cs typeface="Lucida Sans Unicode"/>
              </a:rPr>
              <a:t>o</a:t>
            </a:r>
            <a:r>
              <a:rPr sz="6000" spc="-645" dirty="0">
                <a:solidFill>
                  <a:srgbClr val="EBEBEB"/>
                </a:solidFill>
                <a:latin typeface="Lucida Sans Unicode"/>
                <a:cs typeface="Lucida Sans Unicode"/>
              </a:rPr>
              <a:t> </a:t>
            </a:r>
            <a:r>
              <a:rPr sz="6000" spc="-500" dirty="0">
                <a:solidFill>
                  <a:srgbClr val="EBEBEB"/>
                </a:solidFill>
                <a:latin typeface="Lucida Sans Unicode"/>
                <a:cs typeface="Lucida Sans Unicode"/>
              </a:rPr>
              <a:t>A</a:t>
            </a:r>
            <a:r>
              <a:rPr sz="6000" spc="20" dirty="0">
                <a:solidFill>
                  <a:srgbClr val="EBEBEB"/>
                </a:solidFill>
                <a:latin typeface="Lucida Sans Unicode"/>
                <a:cs typeface="Lucida Sans Unicode"/>
              </a:rPr>
              <a:t>v</a:t>
            </a:r>
            <a:r>
              <a:rPr sz="6000" spc="-215" dirty="0">
                <a:solidFill>
                  <a:srgbClr val="EBEBEB"/>
                </a:solidFill>
                <a:latin typeface="Lucida Sans Unicode"/>
                <a:cs typeface="Lucida Sans Unicode"/>
              </a:rPr>
              <a:t>oid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656" y="6172667"/>
            <a:ext cx="1568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EBEBEB"/>
                </a:solidFill>
                <a:latin typeface="Trebuchet MS"/>
                <a:cs typeface="Trebuchet MS"/>
              </a:rPr>
              <a:t>44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033" y="1391385"/>
            <a:ext cx="732663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indent="-54292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54990" algn="l"/>
                <a:tab pos="555625" algn="l"/>
              </a:tabLst>
            </a:pPr>
            <a:r>
              <a:rPr sz="3100" spc="-25" dirty="0">
                <a:latin typeface="Microsoft Sans Serif"/>
                <a:cs typeface="Microsoft Sans Serif"/>
              </a:rPr>
              <a:t>Using</a:t>
            </a:r>
            <a:r>
              <a:rPr sz="3100" spc="-125" dirty="0">
                <a:latin typeface="Microsoft Sans Serif"/>
                <a:cs typeface="Microsoft Sans Serif"/>
              </a:rPr>
              <a:t> </a:t>
            </a:r>
            <a:r>
              <a:rPr sz="3100" spc="15" dirty="0">
                <a:latin typeface="Microsoft Sans Serif"/>
                <a:cs typeface="Microsoft Sans Serif"/>
              </a:rPr>
              <a:t>command</a:t>
            </a:r>
            <a:r>
              <a:rPr sz="3100" spc="-125" dirty="0">
                <a:latin typeface="Microsoft Sans Serif"/>
                <a:cs typeface="Microsoft Sans Serif"/>
              </a:rPr>
              <a:t> </a:t>
            </a:r>
            <a:r>
              <a:rPr sz="3100" dirty="0">
                <a:latin typeface="Microsoft Sans Serif"/>
                <a:cs typeface="Microsoft Sans Serif"/>
              </a:rPr>
              <a:t>modules</a:t>
            </a:r>
            <a:endParaRPr sz="3100">
              <a:latin typeface="Microsoft Sans Serif"/>
              <a:cs typeface="Microsoft Sans Serif"/>
            </a:endParaRPr>
          </a:p>
          <a:p>
            <a:pPr marL="1164590" lvl="1" indent="-543560">
              <a:lnSpc>
                <a:spcPct val="100000"/>
              </a:lnSpc>
              <a:spcBef>
                <a:spcPts val="30"/>
              </a:spcBef>
              <a:buFont typeface="Arial MT"/>
              <a:buChar char="○"/>
              <a:tabLst>
                <a:tab pos="1164590" algn="l"/>
                <a:tab pos="1165225" algn="l"/>
              </a:tabLst>
            </a:pPr>
            <a:r>
              <a:rPr sz="3100" spc="-20" dirty="0">
                <a:latin typeface="Microsoft Sans Serif"/>
                <a:cs typeface="Microsoft Sans Serif"/>
              </a:rPr>
              <a:t>Things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20" dirty="0">
                <a:latin typeface="Microsoft Sans Serif"/>
                <a:cs typeface="Microsoft Sans Serif"/>
              </a:rPr>
              <a:t>li</a:t>
            </a:r>
            <a:r>
              <a:rPr sz="3100" spc="-130" dirty="0">
                <a:latin typeface="Microsoft Sans Serif"/>
                <a:cs typeface="Microsoft Sans Serif"/>
              </a:rPr>
              <a:t>k</a:t>
            </a:r>
            <a:r>
              <a:rPr sz="3100" dirty="0">
                <a:latin typeface="Microsoft Sans Serif"/>
                <a:cs typeface="Microsoft Sans Serif"/>
              </a:rPr>
              <a:t>e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65" dirty="0">
                <a:latin typeface="Microsoft Sans Serif"/>
                <a:cs typeface="Microsoft Sans Serif"/>
              </a:rPr>
              <a:t>shell,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15" dirty="0">
                <a:latin typeface="Microsoft Sans Serif"/>
                <a:cs typeface="Microsoft Sans Serif"/>
              </a:rPr>
              <a:t>r</a:t>
            </a:r>
            <a:r>
              <a:rPr sz="3100" spc="-125" dirty="0">
                <a:latin typeface="Microsoft Sans Serif"/>
                <a:cs typeface="Microsoft Sans Serif"/>
              </a:rPr>
              <a:t>a</a:t>
            </a:r>
            <a:r>
              <a:rPr sz="3100" spc="-185" dirty="0">
                <a:latin typeface="Microsoft Sans Serif"/>
                <a:cs typeface="Microsoft Sans Serif"/>
              </a:rPr>
              <a:t>w</a:t>
            </a:r>
            <a:r>
              <a:rPr sz="3100" spc="-180" dirty="0">
                <a:latin typeface="Microsoft Sans Serif"/>
                <a:cs typeface="Microsoft Sans Serif"/>
              </a:rPr>
              <a:t>,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20" dirty="0">
                <a:latin typeface="Microsoft Sans Serif"/>
                <a:cs typeface="Microsoft Sans Serif"/>
              </a:rPr>
              <a:t>c</a:t>
            </a:r>
            <a:r>
              <a:rPr sz="3100" spc="20" dirty="0">
                <a:latin typeface="Microsoft Sans Serif"/>
                <a:cs typeface="Microsoft Sans Serif"/>
              </a:rPr>
              <a:t>ommand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45" dirty="0">
                <a:latin typeface="Microsoft Sans Serif"/>
                <a:cs typeface="Microsoft Sans Serif"/>
              </a:rPr>
              <a:t>e</a:t>
            </a:r>
            <a:r>
              <a:rPr sz="3100" spc="270" dirty="0">
                <a:latin typeface="Microsoft Sans Serif"/>
                <a:cs typeface="Microsoft Sans Serif"/>
              </a:rPr>
              <a:t>t</a:t>
            </a:r>
            <a:r>
              <a:rPr sz="3100" dirty="0">
                <a:latin typeface="Microsoft Sans Serif"/>
                <a:cs typeface="Microsoft Sans Serif"/>
              </a:rPr>
              <a:t>c</a:t>
            </a:r>
            <a:r>
              <a:rPr sz="3100" spc="-180" dirty="0">
                <a:latin typeface="Microsoft Sans Serif"/>
                <a:cs typeface="Microsoft Sans Serif"/>
              </a:rPr>
              <a:t>.</a:t>
            </a:r>
            <a:endParaRPr sz="3100">
              <a:latin typeface="Microsoft Sans Serif"/>
              <a:cs typeface="Microsoft Sans Serif"/>
            </a:endParaRPr>
          </a:p>
          <a:p>
            <a:pPr marL="554990" indent="-542925">
              <a:lnSpc>
                <a:spcPct val="100000"/>
              </a:lnSpc>
              <a:spcBef>
                <a:spcPts val="30"/>
              </a:spcBef>
              <a:buFont typeface="Arial MT"/>
              <a:buChar char="●"/>
              <a:tabLst>
                <a:tab pos="554990" algn="l"/>
                <a:tab pos="555625" algn="l"/>
              </a:tabLst>
            </a:pPr>
            <a:r>
              <a:rPr sz="3100" dirty="0">
                <a:latin typeface="Microsoft Sans Serif"/>
                <a:cs typeface="Microsoft Sans Serif"/>
              </a:rPr>
              <a:t>Complex</a:t>
            </a:r>
            <a:r>
              <a:rPr sz="3100" spc="-125" dirty="0">
                <a:latin typeface="Microsoft Sans Serif"/>
                <a:cs typeface="Microsoft Sans Serif"/>
              </a:rPr>
              <a:t> </a:t>
            </a:r>
            <a:r>
              <a:rPr sz="3100" spc="-60" dirty="0">
                <a:latin typeface="Microsoft Sans Serif"/>
                <a:cs typeface="Microsoft Sans Serif"/>
              </a:rPr>
              <a:t>tasks...at</a:t>
            </a:r>
            <a:r>
              <a:rPr sz="3100" spc="-120" dirty="0">
                <a:latin typeface="Microsoft Sans Serif"/>
                <a:cs typeface="Microsoft Sans Serif"/>
              </a:rPr>
              <a:t> </a:t>
            </a:r>
            <a:r>
              <a:rPr sz="3100" spc="85" dirty="0">
                <a:latin typeface="Microsoft Sans Serif"/>
                <a:cs typeface="Microsoft Sans Serif"/>
              </a:rPr>
              <a:t>first</a:t>
            </a:r>
            <a:endParaRPr sz="3100">
              <a:latin typeface="Microsoft Sans Serif"/>
              <a:cs typeface="Microsoft Sans Serif"/>
            </a:endParaRPr>
          </a:p>
          <a:p>
            <a:pPr marL="1164590" lvl="1" indent="-543560">
              <a:lnSpc>
                <a:spcPct val="100000"/>
              </a:lnSpc>
              <a:spcBef>
                <a:spcPts val="30"/>
              </a:spcBef>
              <a:buFont typeface="Arial MT"/>
              <a:buChar char="○"/>
              <a:tabLst>
                <a:tab pos="1164590" algn="l"/>
                <a:tab pos="1165225" algn="l"/>
              </a:tabLst>
            </a:pPr>
            <a:r>
              <a:rPr sz="3100" spc="80" dirty="0">
                <a:latin typeface="Microsoft Sans Serif"/>
                <a:cs typeface="Microsoft Sans Serif"/>
              </a:rPr>
              <a:t>Start</a:t>
            </a:r>
            <a:r>
              <a:rPr sz="3100" spc="-140" dirty="0">
                <a:latin typeface="Microsoft Sans Serif"/>
                <a:cs typeface="Microsoft Sans Serif"/>
              </a:rPr>
              <a:t> </a:t>
            </a:r>
            <a:r>
              <a:rPr sz="3100" spc="-50" dirty="0">
                <a:latin typeface="Microsoft Sans Serif"/>
                <a:cs typeface="Microsoft Sans Serif"/>
              </a:rPr>
              <a:t>small</a:t>
            </a:r>
            <a:endParaRPr sz="3100">
              <a:latin typeface="Microsoft Sans Serif"/>
              <a:cs typeface="Microsoft Sans Serif"/>
            </a:endParaRPr>
          </a:p>
          <a:p>
            <a:pPr marL="554990" indent="-542925">
              <a:lnSpc>
                <a:spcPct val="100000"/>
              </a:lnSpc>
              <a:spcBef>
                <a:spcPts val="30"/>
              </a:spcBef>
              <a:buFont typeface="Arial MT"/>
              <a:buChar char="●"/>
              <a:tabLst>
                <a:tab pos="554990" algn="l"/>
                <a:tab pos="555625" algn="l"/>
              </a:tabLst>
            </a:pPr>
            <a:r>
              <a:rPr sz="3100" spc="110" dirty="0">
                <a:latin typeface="Microsoft Sans Serif"/>
                <a:cs typeface="Microsoft Sans Serif"/>
              </a:rPr>
              <a:t>Not</a:t>
            </a:r>
            <a:r>
              <a:rPr sz="3100" spc="-114" dirty="0">
                <a:latin typeface="Microsoft Sans Serif"/>
                <a:cs typeface="Microsoft Sans Serif"/>
              </a:rPr>
              <a:t> </a:t>
            </a:r>
            <a:r>
              <a:rPr sz="3100" spc="-25" dirty="0">
                <a:latin typeface="Microsoft Sans Serif"/>
                <a:cs typeface="Microsoft Sans Serif"/>
              </a:rPr>
              <a:t>using</a:t>
            </a:r>
            <a:r>
              <a:rPr sz="3100" spc="-110" dirty="0">
                <a:latin typeface="Microsoft Sans Serif"/>
                <a:cs typeface="Microsoft Sans Serif"/>
              </a:rPr>
              <a:t> </a:t>
            </a:r>
            <a:r>
              <a:rPr sz="3100" spc="-25" dirty="0">
                <a:latin typeface="Microsoft Sans Serif"/>
                <a:cs typeface="Microsoft Sans Serif"/>
              </a:rPr>
              <a:t>source</a:t>
            </a:r>
            <a:r>
              <a:rPr sz="3100" spc="-110" dirty="0">
                <a:latin typeface="Microsoft Sans Serif"/>
                <a:cs typeface="Microsoft Sans Serif"/>
              </a:rPr>
              <a:t> </a:t>
            </a:r>
            <a:r>
              <a:rPr sz="3100" spc="45" dirty="0">
                <a:latin typeface="Microsoft Sans Serif"/>
                <a:cs typeface="Microsoft Sans Serif"/>
              </a:rPr>
              <a:t>control</a:t>
            </a:r>
            <a:endParaRPr sz="3100">
              <a:latin typeface="Microsoft Sans Serif"/>
              <a:cs typeface="Microsoft Sans Serif"/>
            </a:endParaRPr>
          </a:p>
          <a:p>
            <a:pPr marL="1164590" lvl="1" indent="-543560">
              <a:lnSpc>
                <a:spcPct val="100000"/>
              </a:lnSpc>
              <a:spcBef>
                <a:spcPts val="30"/>
              </a:spcBef>
              <a:buFont typeface="Arial MT"/>
              <a:buChar char="○"/>
              <a:tabLst>
                <a:tab pos="1164590" algn="l"/>
                <a:tab pos="1165225" algn="l"/>
              </a:tabLst>
            </a:pPr>
            <a:r>
              <a:rPr sz="3100" spc="90" dirty="0">
                <a:latin typeface="Microsoft Sans Serif"/>
                <a:cs typeface="Microsoft Sans Serif"/>
              </a:rPr>
              <a:t>But</a:t>
            </a:r>
            <a:r>
              <a:rPr sz="3100" spc="-130" dirty="0">
                <a:latin typeface="Microsoft Sans Serif"/>
                <a:cs typeface="Microsoft Sans Serif"/>
              </a:rPr>
              <a:t> </a:t>
            </a:r>
            <a:r>
              <a:rPr sz="3100" spc="30" dirty="0">
                <a:latin typeface="Microsoft Sans Serif"/>
                <a:cs typeface="Microsoft Sans Serif"/>
              </a:rPr>
              <a:t>no</a:t>
            </a:r>
            <a:r>
              <a:rPr sz="3100" spc="-130" dirty="0">
                <a:latin typeface="Microsoft Sans Serif"/>
                <a:cs typeface="Microsoft Sans Serif"/>
              </a:rPr>
              <a:t> </a:t>
            </a:r>
            <a:r>
              <a:rPr sz="3100" spc="-100" dirty="0">
                <a:latin typeface="Microsoft Sans Serif"/>
                <a:cs typeface="Microsoft Sans Serif"/>
              </a:rPr>
              <a:t>really...</a:t>
            </a:r>
            <a:endParaRPr sz="31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03" y="546780"/>
            <a:ext cx="3469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5" dirty="0">
                <a:solidFill>
                  <a:srgbClr val="EE0000"/>
                </a:solidFill>
              </a:rPr>
              <a:t>Things</a:t>
            </a:r>
            <a:r>
              <a:rPr sz="4000" spc="-204" dirty="0">
                <a:solidFill>
                  <a:srgbClr val="EE0000"/>
                </a:solidFill>
              </a:rPr>
              <a:t> </a:t>
            </a:r>
            <a:r>
              <a:rPr sz="4000" spc="285" dirty="0">
                <a:solidFill>
                  <a:srgbClr val="EE0000"/>
                </a:solidFill>
              </a:rPr>
              <a:t>t</a:t>
            </a:r>
            <a:r>
              <a:rPr sz="4000" spc="135" dirty="0">
                <a:solidFill>
                  <a:srgbClr val="EE0000"/>
                </a:solidFill>
              </a:rPr>
              <a:t>o</a:t>
            </a:r>
            <a:r>
              <a:rPr sz="4000" spc="-204" dirty="0">
                <a:solidFill>
                  <a:srgbClr val="EE0000"/>
                </a:solidFill>
              </a:rPr>
              <a:t> </a:t>
            </a:r>
            <a:r>
              <a:rPr sz="4000" spc="-325" dirty="0">
                <a:solidFill>
                  <a:srgbClr val="EE0000"/>
                </a:solidFill>
              </a:rPr>
              <a:t>A</a:t>
            </a:r>
            <a:r>
              <a:rPr sz="4000" spc="-30" dirty="0">
                <a:solidFill>
                  <a:srgbClr val="EE0000"/>
                </a:solidFill>
              </a:rPr>
              <a:t>v</a:t>
            </a:r>
            <a:r>
              <a:rPr sz="4000" spc="50" dirty="0">
                <a:solidFill>
                  <a:srgbClr val="EE0000"/>
                </a:solidFill>
              </a:rPr>
              <a:t>oid</a:t>
            </a:r>
            <a:endParaRPr sz="4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124" y="2287931"/>
            <a:ext cx="58273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-80" dirty="0">
                <a:solidFill>
                  <a:srgbClr val="EBEBEB"/>
                </a:solidFill>
                <a:latin typeface="Arial"/>
                <a:cs typeface="Arial"/>
              </a:rPr>
              <a:t>Ansible</a:t>
            </a:r>
            <a:r>
              <a:rPr sz="6000" b="1" spc="-46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6000" b="1" spc="-145" dirty="0">
                <a:solidFill>
                  <a:srgbClr val="EBEBEB"/>
                </a:solidFill>
                <a:latin typeface="Arial"/>
                <a:cs typeface="Arial"/>
              </a:rPr>
              <a:t>C</a:t>
            </a:r>
            <a:r>
              <a:rPr sz="6000" b="1" spc="30" dirty="0">
                <a:solidFill>
                  <a:srgbClr val="EBEBEB"/>
                </a:solidFill>
                <a:latin typeface="Arial"/>
                <a:cs typeface="Arial"/>
              </a:rPr>
              <a:t>o</a:t>
            </a:r>
            <a:r>
              <a:rPr sz="6000" b="1" spc="-225" dirty="0">
                <a:solidFill>
                  <a:srgbClr val="EBEBEB"/>
                </a:solidFill>
                <a:latin typeface="Arial"/>
                <a:cs typeface="Arial"/>
              </a:rPr>
              <a:t>n</a:t>
            </a:r>
            <a:r>
              <a:rPr sz="6000" b="1" spc="515" dirty="0">
                <a:solidFill>
                  <a:srgbClr val="EBEBEB"/>
                </a:solidFill>
                <a:latin typeface="Arial"/>
                <a:cs typeface="Arial"/>
              </a:rPr>
              <a:t>t</a:t>
            </a:r>
            <a:r>
              <a:rPr sz="6000" b="1" spc="175" dirty="0">
                <a:solidFill>
                  <a:srgbClr val="EBEBEB"/>
                </a:solidFill>
                <a:latin typeface="Arial"/>
                <a:cs typeface="Arial"/>
              </a:rPr>
              <a:t>e</a:t>
            </a:r>
            <a:r>
              <a:rPr sz="6000" b="1" spc="-225" dirty="0">
                <a:solidFill>
                  <a:srgbClr val="EBEBEB"/>
                </a:solidFill>
                <a:latin typeface="Arial"/>
                <a:cs typeface="Arial"/>
              </a:rPr>
              <a:t>n</a:t>
            </a:r>
            <a:r>
              <a:rPr sz="6000" b="1" spc="484" dirty="0">
                <a:solidFill>
                  <a:srgbClr val="EBEBEB"/>
                </a:solidFill>
                <a:latin typeface="Arial"/>
                <a:cs typeface="Arial"/>
              </a:rPr>
              <a:t>t  </a:t>
            </a:r>
            <a:r>
              <a:rPr sz="6000" b="1" spc="-50" dirty="0">
                <a:solidFill>
                  <a:srgbClr val="EBEBEB"/>
                </a:solidFill>
                <a:latin typeface="Arial"/>
                <a:cs typeface="Arial"/>
              </a:rPr>
              <a:t>Collections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41" y="6172667"/>
            <a:ext cx="1517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5" dirty="0">
                <a:solidFill>
                  <a:srgbClr val="EBEBEB"/>
                </a:solidFill>
                <a:latin typeface="Trebuchet MS"/>
                <a:cs typeface="Trebuchet MS"/>
              </a:rPr>
              <a:t>46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1280" y="6313249"/>
            <a:ext cx="975825" cy="228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4399" y="514346"/>
            <a:ext cx="42335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" dirty="0"/>
              <a:t>Collections</a:t>
            </a:r>
            <a:r>
              <a:rPr sz="3800" spc="-220" dirty="0"/>
              <a:t> </a:t>
            </a:r>
            <a:r>
              <a:rPr sz="3800" spc="114" dirty="0"/>
              <a:t>Q</a:t>
            </a:r>
            <a:r>
              <a:rPr sz="3800" spc="-215" dirty="0"/>
              <a:t> </a:t>
            </a:r>
            <a:r>
              <a:rPr sz="3800" spc="-20" dirty="0"/>
              <a:t>and</a:t>
            </a:r>
            <a:r>
              <a:rPr sz="3800" spc="-215" dirty="0"/>
              <a:t> </a:t>
            </a:r>
            <a:r>
              <a:rPr sz="3800" spc="45" dirty="0"/>
              <a:t>A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664399" y="1308057"/>
            <a:ext cx="10785475" cy="336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90" dirty="0">
                <a:latin typeface="Microsoft Sans Serif"/>
                <a:cs typeface="Microsoft Sans Serif"/>
              </a:rPr>
              <a:t>Wh</a:t>
            </a:r>
            <a:r>
              <a:rPr sz="2200" spc="-110" dirty="0">
                <a:latin typeface="Microsoft Sans Serif"/>
                <a:cs typeface="Microsoft Sans Serif"/>
              </a:rPr>
              <a:t>a</a:t>
            </a:r>
            <a:r>
              <a:rPr sz="2200" spc="190" dirty="0">
                <a:latin typeface="Microsoft Sans Serif"/>
                <a:cs typeface="Microsoft Sans Serif"/>
              </a:rPr>
              <a:t>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a</a:t>
            </a:r>
            <a:r>
              <a:rPr sz="2200" spc="-105" dirty="0">
                <a:latin typeface="Microsoft Sans Serif"/>
                <a:cs typeface="Microsoft Sans Serif"/>
              </a:rPr>
              <a:t>r</a:t>
            </a:r>
            <a:r>
              <a:rPr sz="2200" spc="15" dirty="0">
                <a:latin typeface="Microsoft Sans Serif"/>
                <a:cs typeface="Microsoft Sans Serif"/>
              </a:rPr>
              <a:t>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th</a:t>
            </a:r>
            <a:r>
              <a:rPr sz="2200" spc="30" dirty="0">
                <a:latin typeface="Microsoft Sans Serif"/>
                <a:cs typeface="Microsoft Sans Serif"/>
              </a:rPr>
              <a:t>e</a:t>
            </a:r>
            <a:r>
              <a:rPr sz="2200" spc="25" dirty="0">
                <a:latin typeface="Microsoft Sans Serif"/>
                <a:cs typeface="Microsoft Sans Serif"/>
              </a:rPr>
              <a:t>y</a:t>
            </a:r>
            <a:r>
              <a:rPr sz="2200" spc="-114" dirty="0">
                <a:latin typeface="Microsoft Sans Serif"/>
                <a:cs typeface="Microsoft Sans Serif"/>
              </a:rPr>
              <a:t>?</a:t>
            </a:r>
            <a:endParaRPr sz="2200">
              <a:latin typeface="Microsoft Sans Serif"/>
              <a:cs typeface="Microsoft Sans Serif"/>
            </a:endParaRPr>
          </a:p>
          <a:p>
            <a:pPr marL="622300" marR="5080" indent="-473709">
              <a:lnSpc>
                <a:spcPts val="2630"/>
              </a:lnSpc>
              <a:spcBef>
                <a:spcPts val="85"/>
              </a:spcBef>
              <a:buFont typeface="Arial MT"/>
              <a:buChar char="●"/>
              <a:tabLst>
                <a:tab pos="621665" algn="l"/>
                <a:tab pos="622300" algn="l"/>
              </a:tabLst>
            </a:pPr>
            <a:r>
              <a:rPr sz="2200" dirty="0">
                <a:latin typeface="Microsoft Sans Serif"/>
                <a:cs typeface="Microsoft Sans Serif"/>
              </a:rPr>
              <a:t>Collections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are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a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20" dirty="0">
                <a:latin typeface="Microsoft Sans Serif"/>
                <a:cs typeface="Microsoft Sans Serif"/>
              </a:rPr>
              <a:t>distribution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format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for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Ansible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content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55" dirty="0">
                <a:latin typeface="Microsoft Sans Serif"/>
                <a:cs typeface="Microsoft Sans Serif"/>
              </a:rPr>
              <a:t>that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can</a:t>
            </a:r>
            <a:r>
              <a:rPr sz="2200" spc="-10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include</a:t>
            </a:r>
            <a:r>
              <a:rPr sz="2200" spc="-12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playbooks,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60" dirty="0">
                <a:latin typeface="Microsoft Sans Serif"/>
                <a:cs typeface="Microsoft Sans Serif"/>
              </a:rPr>
              <a:t>roles, </a:t>
            </a:r>
            <a:r>
              <a:rPr sz="2200" spc="-25" dirty="0">
                <a:latin typeface="Microsoft Sans Serif"/>
                <a:cs typeface="Microsoft Sans Serif"/>
              </a:rPr>
              <a:t>modules, </a:t>
            </a:r>
            <a:r>
              <a:rPr sz="2200" spc="-10" dirty="0">
                <a:latin typeface="Microsoft Sans Serif"/>
                <a:cs typeface="Microsoft Sans Serif"/>
              </a:rPr>
              <a:t>and </a:t>
            </a:r>
            <a:r>
              <a:rPr sz="2200" spc="-45" dirty="0">
                <a:latin typeface="Microsoft Sans Serif"/>
                <a:cs typeface="Microsoft Sans Serif"/>
              </a:rPr>
              <a:t>plugins. </a:t>
            </a:r>
            <a:r>
              <a:rPr sz="2200" spc="-95" dirty="0">
                <a:latin typeface="Microsoft Sans Serif"/>
                <a:cs typeface="Microsoft Sans Serif"/>
              </a:rPr>
              <a:t>You </a:t>
            </a:r>
            <a:r>
              <a:rPr sz="2200" spc="-30" dirty="0">
                <a:latin typeface="Microsoft Sans Serif"/>
                <a:cs typeface="Microsoft Sans Serif"/>
              </a:rPr>
              <a:t>can </a:t>
            </a:r>
            <a:r>
              <a:rPr sz="2200" spc="-35" dirty="0">
                <a:latin typeface="Microsoft Sans Serif"/>
                <a:cs typeface="Microsoft Sans Serif"/>
              </a:rPr>
              <a:t>install </a:t>
            </a:r>
            <a:r>
              <a:rPr sz="2200" spc="-10" dirty="0">
                <a:latin typeface="Microsoft Sans Serif"/>
                <a:cs typeface="Microsoft Sans Serif"/>
              </a:rPr>
              <a:t>and </a:t>
            </a:r>
            <a:r>
              <a:rPr sz="2200" spc="-40" dirty="0">
                <a:latin typeface="Microsoft Sans Serif"/>
                <a:cs typeface="Microsoft Sans Serif"/>
              </a:rPr>
              <a:t>use </a:t>
            </a:r>
            <a:r>
              <a:rPr sz="2200" spc="5" dirty="0">
                <a:latin typeface="Microsoft Sans Serif"/>
                <a:cs typeface="Microsoft Sans Serif"/>
              </a:rPr>
              <a:t>collections </a:t>
            </a:r>
            <a:r>
              <a:rPr sz="2200" spc="30" dirty="0">
                <a:latin typeface="Microsoft Sans Serif"/>
                <a:cs typeface="Microsoft Sans Serif"/>
              </a:rPr>
              <a:t>through </a:t>
            </a:r>
            <a:r>
              <a:rPr sz="2200" spc="-20" dirty="0">
                <a:latin typeface="Microsoft Sans Serif"/>
                <a:cs typeface="Microsoft Sans Serif"/>
                <a:hlinkClick r:id="rId3"/>
              </a:rPr>
              <a:t>Ansible 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  <a:hlinkClick r:id="rId3"/>
              </a:rPr>
              <a:t>Galaxy</a:t>
            </a:r>
            <a:r>
              <a:rPr sz="2200" spc="-120" dirty="0">
                <a:latin typeface="Microsoft Sans Serif"/>
                <a:cs typeface="Microsoft Sans Serif"/>
                <a:hlinkClick r:id="rId3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and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Automation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Hub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520"/>
              </a:lnSpc>
            </a:pPr>
            <a:r>
              <a:rPr sz="2200" spc="30" dirty="0">
                <a:latin typeface="Microsoft Sans Serif"/>
                <a:cs typeface="Microsoft Sans Serif"/>
              </a:rPr>
              <a:t>H</a:t>
            </a:r>
            <a:r>
              <a:rPr sz="2200" dirty="0">
                <a:latin typeface="Microsoft Sans Serif"/>
                <a:cs typeface="Microsoft Sans Serif"/>
              </a:rPr>
              <a:t>o</a:t>
            </a:r>
            <a:r>
              <a:rPr sz="2200" spc="-45" dirty="0">
                <a:latin typeface="Microsoft Sans Serif"/>
                <a:cs typeface="Microsoft Sans Serif"/>
              </a:rPr>
              <a:t>w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75" dirty="0">
                <a:latin typeface="Microsoft Sans Serif"/>
                <a:cs typeface="Microsoft Sans Serif"/>
              </a:rPr>
              <a:t>do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I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g</a:t>
            </a:r>
            <a:r>
              <a:rPr sz="2200" spc="-5" dirty="0">
                <a:latin typeface="Microsoft Sans Serif"/>
                <a:cs typeface="Microsoft Sans Serif"/>
              </a:rPr>
              <a:t>e</a:t>
            </a:r>
            <a:r>
              <a:rPr sz="2200" spc="190" dirty="0">
                <a:latin typeface="Microsoft Sans Serif"/>
                <a:cs typeface="Microsoft Sans Serif"/>
              </a:rPr>
              <a:t>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the</a:t>
            </a:r>
            <a:r>
              <a:rPr sz="2200" spc="-55" dirty="0">
                <a:latin typeface="Microsoft Sans Serif"/>
                <a:cs typeface="Microsoft Sans Serif"/>
              </a:rPr>
              <a:t>m</a:t>
            </a:r>
            <a:r>
              <a:rPr sz="2200" spc="-114" dirty="0">
                <a:latin typeface="Microsoft Sans Serif"/>
                <a:cs typeface="Microsoft Sans Serif"/>
              </a:rPr>
              <a:t>?</a:t>
            </a:r>
            <a:endParaRPr sz="2200">
              <a:latin typeface="Microsoft Sans Serif"/>
              <a:cs typeface="Microsoft Sans Serif"/>
            </a:endParaRPr>
          </a:p>
          <a:p>
            <a:pPr marL="12700" marR="2575560" indent="135890">
              <a:lnSpc>
                <a:spcPts val="2630"/>
              </a:lnSpc>
              <a:spcBef>
                <a:spcPts val="90"/>
              </a:spcBef>
              <a:buFont typeface="Arial MT"/>
              <a:buChar char="●"/>
              <a:tabLst>
                <a:tab pos="621665" algn="l"/>
                <a:tab pos="622300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ansible-galaxy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collection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install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namespace.collection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160" dirty="0">
                <a:latin typeface="Microsoft Sans Serif"/>
                <a:cs typeface="Microsoft Sans Serif"/>
              </a:rPr>
              <a:t>-p</a:t>
            </a:r>
            <a:r>
              <a:rPr sz="2200" spc="-110" dirty="0">
                <a:latin typeface="Microsoft Sans Serif"/>
                <a:cs typeface="Microsoft Sans Serif"/>
              </a:rPr>
              <a:t> </a:t>
            </a:r>
            <a:r>
              <a:rPr sz="2200" spc="70" dirty="0">
                <a:latin typeface="Microsoft Sans Serif"/>
                <a:cs typeface="Microsoft Sans Serif"/>
              </a:rPr>
              <a:t>/path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35" dirty="0">
                <a:latin typeface="Microsoft Sans Serif"/>
                <a:cs typeface="Microsoft Sans Serif"/>
              </a:rPr>
              <a:t>Whe</a:t>
            </a:r>
            <a:r>
              <a:rPr sz="2200" spc="-95" dirty="0">
                <a:latin typeface="Microsoft Sans Serif"/>
                <a:cs typeface="Microsoft Sans Serif"/>
              </a:rPr>
              <a:t>r</a:t>
            </a:r>
            <a:r>
              <a:rPr sz="2200" spc="15" dirty="0">
                <a:latin typeface="Microsoft Sans Serif"/>
                <a:cs typeface="Microsoft Sans Serif"/>
              </a:rPr>
              <a:t>e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30" dirty="0">
                <a:latin typeface="Microsoft Sans Serif"/>
                <a:cs typeface="Microsoft Sans Serif"/>
              </a:rPr>
              <a:t>can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I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40" dirty="0">
                <a:latin typeface="Microsoft Sans Serif"/>
                <a:cs typeface="Microsoft Sans Serif"/>
              </a:rPr>
              <a:t>g</a:t>
            </a:r>
            <a:r>
              <a:rPr sz="2200" spc="-5" dirty="0">
                <a:latin typeface="Microsoft Sans Serif"/>
                <a:cs typeface="Microsoft Sans Serif"/>
              </a:rPr>
              <a:t>e</a:t>
            </a:r>
            <a:r>
              <a:rPr sz="2200" spc="190" dirty="0">
                <a:latin typeface="Microsoft Sans Serif"/>
                <a:cs typeface="Microsoft Sans Serif"/>
              </a:rPr>
              <a:t>t</a:t>
            </a:r>
            <a:r>
              <a:rPr sz="2200" spc="-114" dirty="0">
                <a:latin typeface="Microsoft Sans Serif"/>
                <a:cs typeface="Microsoft Sans Serif"/>
              </a:rPr>
              <a:t> </a:t>
            </a:r>
            <a:r>
              <a:rPr sz="2200" spc="60" dirty="0">
                <a:latin typeface="Microsoft Sans Serif"/>
                <a:cs typeface="Microsoft Sans Serif"/>
              </a:rPr>
              <a:t>the</a:t>
            </a:r>
            <a:r>
              <a:rPr sz="2200" spc="-50" dirty="0">
                <a:latin typeface="Microsoft Sans Serif"/>
                <a:cs typeface="Microsoft Sans Serif"/>
              </a:rPr>
              <a:t>m</a:t>
            </a:r>
            <a:r>
              <a:rPr sz="2200" spc="-114" dirty="0">
                <a:latin typeface="Microsoft Sans Serif"/>
                <a:cs typeface="Microsoft Sans Serif"/>
              </a:rPr>
              <a:t>?</a:t>
            </a:r>
            <a:endParaRPr sz="2200">
              <a:latin typeface="Microsoft Sans Serif"/>
              <a:cs typeface="Microsoft Sans Serif"/>
            </a:endParaRPr>
          </a:p>
          <a:p>
            <a:pPr marL="622300" indent="-473709">
              <a:lnSpc>
                <a:spcPts val="2525"/>
              </a:lnSpc>
              <a:buFont typeface="Arial MT"/>
              <a:buChar char="●"/>
              <a:tabLst>
                <a:tab pos="621665" algn="l"/>
                <a:tab pos="622300" algn="l"/>
              </a:tabLst>
            </a:pPr>
            <a:r>
              <a:rPr sz="2200" spc="-40" dirty="0">
                <a:latin typeface="Microsoft Sans Serif"/>
                <a:cs typeface="Microsoft Sans Serif"/>
              </a:rPr>
              <a:t>Today</a:t>
            </a:r>
            <a:endParaRPr sz="2200">
              <a:latin typeface="Microsoft Sans Serif"/>
              <a:cs typeface="Microsoft Sans Serif"/>
            </a:endParaRPr>
          </a:p>
          <a:p>
            <a:pPr marL="1231900" lvl="1" indent="-473709">
              <a:lnSpc>
                <a:spcPts val="2625"/>
              </a:lnSpc>
              <a:buFont typeface="Arial MT"/>
              <a:buChar char="○"/>
              <a:tabLst>
                <a:tab pos="1231265" algn="l"/>
                <a:tab pos="1231900" algn="l"/>
              </a:tabLst>
            </a:pPr>
            <a:r>
              <a:rPr sz="2200" spc="-35" dirty="0">
                <a:latin typeface="Microsoft Sans Serif"/>
                <a:cs typeface="Microsoft Sans Serif"/>
              </a:rPr>
              <a:t>Galaxy</a:t>
            </a:r>
            <a:endParaRPr sz="2200">
              <a:latin typeface="Microsoft Sans Serif"/>
              <a:cs typeface="Microsoft Sans Serif"/>
            </a:endParaRPr>
          </a:p>
          <a:p>
            <a:pPr marL="1231900" lvl="1" indent="-473709">
              <a:lnSpc>
                <a:spcPts val="2635"/>
              </a:lnSpc>
              <a:buFont typeface="Arial MT"/>
              <a:buChar char="○"/>
              <a:tabLst>
                <a:tab pos="1231265" algn="l"/>
                <a:tab pos="1231900" algn="l"/>
              </a:tabLst>
            </a:pPr>
            <a:r>
              <a:rPr sz="2200" spc="30" dirty="0">
                <a:latin typeface="Microsoft Sans Serif"/>
                <a:cs typeface="Microsoft Sans Serif"/>
              </a:rPr>
              <a:t>Automation</a:t>
            </a:r>
            <a:r>
              <a:rPr sz="2200" spc="-145" dirty="0">
                <a:latin typeface="Microsoft Sans Serif"/>
                <a:cs typeface="Microsoft Sans Serif"/>
              </a:rPr>
              <a:t> </a:t>
            </a:r>
            <a:r>
              <a:rPr sz="2200" spc="10" dirty="0">
                <a:latin typeface="Microsoft Sans Serif"/>
                <a:cs typeface="Microsoft Sans Serif"/>
              </a:rPr>
              <a:t>Hub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1280" y="6313249"/>
            <a:ext cx="975825" cy="228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349" y="841778"/>
            <a:ext cx="57181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5" dirty="0"/>
              <a:t>Collection</a:t>
            </a:r>
            <a:r>
              <a:rPr sz="3400" spc="-204" dirty="0"/>
              <a:t> </a:t>
            </a:r>
            <a:r>
              <a:rPr sz="3400" spc="40" dirty="0"/>
              <a:t>Directory</a:t>
            </a:r>
            <a:r>
              <a:rPr sz="3400" spc="-200" dirty="0"/>
              <a:t> </a:t>
            </a:r>
            <a:r>
              <a:rPr sz="3400" spc="30" dirty="0"/>
              <a:t>Structure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1036808" y="1553482"/>
            <a:ext cx="10013950" cy="40068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6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35" dirty="0">
                <a:solidFill>
                  <a:srgbClr val="3379B7"/>
                </a:solidFill>
                <a:latin typeface="Arial"/>
                <a:cs typeface="Arial"/>
              </a:rPr>
              <a:t>docs</a:t>
            </a:r>
            <a:r>
              <a:rPr sz="1900" spc="3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local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documentation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collection</a:t>
            </a:r>
            <a:endParaRPr sz="1900">
              <a:latin typeface="Microsoft Sans Serif"/>
              <a:cs typeface="Microsoft Sans Serif"/>
            </a:endParaRPr>
          </a:p>
          <a:p>
            <a:pPr marL="386715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15" dirty="0">
                <a:solidFill>
                  <a:srgbClr val="3379B7"/>
                </a:solidFill>
                <a:latin typeface="Arial"/>
                <a:cs typeface="Arial"/>
              </a:rPr>
              <a:t>galaxy</a:t>
            </a:r>
            <a:r>
              <a:rPr sz="1900" spc="15" dirty="0">
                <a:solidFill>
                  <a:srgbClr val="3379B7"/>
                </a:solidFill>
                <a:latin typeface="Microsoft Sans Serif"/>
                <a:cs typeface="Microsoft Sans Serif"/>
              </a:rPr>
              <a:t>.</a:t>
            </a:r>
            <a:r>
              <a:rPr sz="1900" b="1" spc="15" dirty="0">
                <a:solidFill>
                  <a:srgbClr val="3379B7"/>
                </a:solidFill>
                <a:latin typeface="Arial"/>
                <a:cs typeface="Arial"/>
              </a:rPr>
              <a:t>yml</a:t>
            </a:r>
            <a:r>
              <a:rPr sz="19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source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MANIFEST.json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will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part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collection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package</a:t>
            </a:r>
            <a:endParaRPr sz="1900">
              <a:latin typeface="Microsoft Sans Serif"/>
              <a:cs typeface="Microsoft Sans Serif"/>
            </a:endParaRPr>
          </a:p>
          <a:p>
            <a:pPr marL="386715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45" dirty="0">
                <a:solidFill>
                  <a:srgbClr val="3379B7"/>
                </a:solidFill>
                <a:latin typeface="Arial"/>
                <a:cs typeface="Arial"/>
              </a:rPr>
              <a:t>playbooks</a:t>
            </a:r>
            <a:r>
              <a:rPr sz="1900" spc="4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playbook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snippets</a:t>
            </a:r>
            <a:endParaRPr sz="1900">
              <a:latin typeface="Microsoft Sans Serif"/>
              <a:cs typeface="Microsoft Sans Serif"/>
            </a:endParaRPr>
          </a:p>
          <a:p>
            <a:pPr marL="843915" lvl="1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900" b="1" spc="60" dirty="0">
                <a:solidFill>
                  <a:srgbClr val="3379B7"/>
                </a:solidFill>
                <a:latin typeface="Arial"/>
                <a:cs typeface="Arial"/>
              </a:rPr>
              <a:t>tasks</a:t>
            </a:r>
            <a:r>
              <a:rPr sz="1900" spc="60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holds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'task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list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files'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include_tasks/import_tasks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usage</a:t>
            </a:r>
            <a:endParaRPr sz="1900">
              <a:latin typeface="Microsoft Sans Serif"/>
              <a:cs typeface="Microsoft Sans Serif"/>
            </a:endParaRPr>
          </a:p>
          <a:p>
            <a:pPr marL="386715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35" dirty="0">
                <a:solidFill>
                  <a:srgbClr val="3379B7"/>
                </a:solidFill>
                <a:latin typeface="Arial"/>
                <a:cs typeface="Arial"/>
              </a:rPr>
              <a:t>plugins</a:t>
            </a:r>
            <a:r>
              <a:rPr sz="1900" spc="3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all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ansible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plugins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33333"/>
                </a:solidFill>
                <a:latin typeface="Microsoft Sans Serif"/>
                <a:cs typeface="Microsoft Sans Serif"/>
              </a:rPr>
              <a:t>modules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go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here,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each</a:t>
            </a:r>
            <a:r>
              <a:rPr sz="19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its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own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33333"/>
                </a:solidFill>
                <a:latin typeface="Microsoft Sans Serif"/>
                <a:cs typeface="Microsoft Sans Serif"/>
              </a:rPr>
              <a:t>subdir</a:t>
            </a:r>
            <a:endParaRPr sz="1900">
              <a:latin typeface="Microsoft Sans Serif"/>
              <a:cs typeface="Microsoft Sans Serif"/>
            </a:endParaRPr>
          </a:p>
          <a:p>
            <a:pPr marL="843915" lvl="1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900" b="1" spc="40" dirty="0">
                <a:solidFill>
                  <a:srgbClr val="3379B7"/>
                </a:solidFill>
                <a:latin typeface="Arial"/>
                <a:cs typeface="Arial"/>
              </a:rPr>
              <a:t>modules</a:t>
            </a:r>
            <a:r>
              <a:rPr sz="1900" spc="40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ansible</a:t>
            </a:r>
            <a:r>
              <a:rPr sz="1900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33333"/>
                </a:solidFill>
                <a:latin typeface="Microsoft Sans Serif"/>
                <a:cs typeface="Microsoft Sans Serif"/>
              </a:rPr>
              <a:t>modules</a:t>
            </a:r>
            <a:endParaRPr sz="1900">
              <a:latin typeface="Microsoft Sans Serif"/>
              <a:cs typeface="Microsoft Sans Serif"/>
            </a:endParaRPr>
          </a:p>
          <a:p>
            <a:pPr marL="843915" lvl="1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900" b="1" spc="35" dirty="0">
                <a:solidFill>
                  <a:srgbClr val="3379B7"/>
                </a:solidFill>
                <a:latin typeface="Arial"/>
                <a:cs typeface="Arial"/>
              </a:rPr>
              <a:t>lookups</a:t>
            </a:r>
            <a:r>
              <a:rPr sz="1900" spc="3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lookup</a:t>
            </a:r>
            <a:r>
              <a:rPr sz="1900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plugins</a:t>
            </a:r>
            <a:endParaRPr sz="1900">
              <a:latin typeface="Microsoft Sans Serif"/>
              <a:cs typeface="Microsoft Sans Serif"/>
            </a:endParaRPr>
          </a:p>
          <a:p>
            <a:pPr marL="843915" lvl="1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900" b="1" spc="95" dirty="0">
                <a:solidFill>
                  <a:srgbClr val="3379B7"/>
                </a:solidFill>
                <a:latin typeface="Arial"/>
                <a:cs typeface="Arial"/>
              </a:rPr>
              <a:t>filters</a:t>
            </a:r>
            <a:r>
              <a:rPr sz="1900" spc="9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9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Jinja2</a:t>
            </a:r>
            <a:r>
              <a:rPr sz="190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filter</a:t>
            </a:r>
            <a:r>
              <a:rPr sz="1900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plugins</a:t>
            </a:r>
            <a:endParaRPr sz="1900">
              <a:latin typeface="Microsoft Sans Serif"/>
              <a:cs typeface="Microsoft Sans Serif"/>
            </a:endParaRPr>
          </a:p>
          <a:p>
            <a:pPr marL="843915" lvl="1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○"/>
              <a:tabLst>
                <a:tab pos="843915" algn="l"/>
                <a:tab pos="844550" algn="l"/>
              </a:tabLst>
            </a:pPr>
            <a:r>
              <a:rPr sz="1900" b="1" spc="45" dirty="0">
                <a:solidFill>
                  <a:srgbClr val="3379B7"/>
                </a:solidFill>
                <a:latin typeface="Arial"/>
                <a:cs typeface="Arial"/>
              </a:rPr>
              <a:t>connection</a:t>
            </a:r>
            <a:r>
              <a:rPr sz="1900" spc="4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connection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plugins</a:t>
            </a:r>
            <a:r>
              <a:rPr sz="1900" spc="-60" dirty="0"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33333"/>
                </a:solidFill>
                <a:latin typeface="Microsoft Sans Serif"/>
                <a:cs typeface="Microsoft Sans Serif"/>
              </a:rPr>
              <a:t>required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333333"/>
                </a:solidFill>
                <a:latin typeface="Microsoft Sans Serif"/>
                <a:cs typeface="Microsoft Sans Serif"/>
              </a:rPr>
              <a:t>if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not</a:t>
            </a:r>
            <a:r>
              <a:rPr sz="1900" spc="-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using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default</a:t>
            </a:r>
            <a:endParaRPr sz="1900">
              <a:latin typeface="Microsoft Sans Serif"/>
              <a:cs typeface="Microsoft Sans Serif"/>
            </a:endParaRPr>
          </a:p>
          <a:p>
            <a:pPr marL="386715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45" dirty="0">
                <a:solidFill>
                  <a:srgbClr val="3379B7"/>
                </a:solidFill>
                <a:latin typeface="Arial"/>
                <a:cs typeface="Arial"/>
              </a:rPr>
              <a:t>roles</a:t>
            </a:r>
            <a:r>
              <a:rPr sz="1900" spc="45" dirty="0">
                <a:solidFill>
                  <a:srgbClr val="3379B7"/>
                </a:solidFill>
                <a:latin typeface="Microsoft Sans Serif"/>
                <a:cs typeface="Microsoft Sans Serif"/>
              </a:rPr>
              <a:t>/</a:t>
            </a:r>
            <a:r>
              <a:rPr sz="19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directory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ansible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roles</a:t>
            </a:r>
            <a:endParaRPr sz="1900">
              <a:latin typeface="Microsoft Sans Serif"/>
              <a:cs typeface="Microsoft Sans Serif"/>
            </a:endParaRPr>
          </a:p>
          <a:p>
            <a:pPr marL="386715" indent="-374650">
              <a:lnSpc>
                <a:spcPct val="100000"/>
              </a:lnSpc>
              <a:spcBef>
                <a:spcPts val="570"/>
              </a:spcBef>
              <a:buClr>
                <a:srgbClr val="333333"/>
              </a:buClr>
              <a:buFont typeface="Arial MT"/>
              <a:buChar char="●"/>
              <a:tabLst>
                <a:tab pos="386715" algn="l"/>
                <a:tab pos="387350" algn="l"/>
              </a:tabLst>
            </a:pPr>
            <a:r>
              <a:rPr sz="1900" b="1" spc="85" dirty="0">
                <a:solidFill>
                  <a:srgbClr val="3379B7"/>
                </a:solidFill>
                <a:latin typeface="Arial"/>
                <a:cs typeface="Arial"/>
              </a:rPr>
              <a:t>tests</a:t>
            </a:r>
            <a:r>
              <a:rPr sz="1900" spc="85" dirty="0">
                <a:solidFill>
                  <a:srgbClr val="333333"/>
                </a:solidFill>
                <a:latin typeface="Microsoft Sans Serif"/>
                <a:cs typeface="Microsoft Sans Serif"/>
              </a:rPr>
              <a:t>/: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tests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19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collection's</a:t>
            </a:r>
            <a:r>
              <a:rPr sz="1900" spc="-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content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1280" y="6313249"/>
            <a:ext cx="975825" cy="2281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2349" y="841778"/>
            <a:ext cx="40157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Collections:</a:t>
            </a:r>
            <a:r>
              <a:rPr sz="3400" spc="-200" dirty="0"/>
              <a:t> </a:t>
            </a:r>
            <a:r>
              <a:rPr sz="3400" spc="-10" dirty="0"/>
              <a:t>Let’s</a:t>
            </a:r>
            <a:r>
              <a:rPr sz="3400" spc="-195" dirty="0"/>
              <a:t> </a:t>
            </a:r>
            <a:r>
              <a:rPr sz="3400" spc="-40" dirty="0"/>
              <a:t>Go!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1161009" y="1485843"/>
            <a:ext cx="9578340" cy="44450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92759" indent="-38989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spc="35" dirty="0">
                <a:latin typeface="Microsoft Sans Serif"/>
                <a:cs typeface="Microsoft Sans Serif"/>
              </a:rPr>
              <a:t>Init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collection: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ansible-galaxy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collection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init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foo.bar</a:t>
            </a:r>
            <a:endParaRPr sz="2400">
              <a:latin typeface="Courier New"/>
              <a:cs typeface="Courier New"/>
            </a:endParaRPr>
          </a:p>
          <a:p>
            <a:pPr marL="492759" indent="-4635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spc="10" dirty="0">
                <a:latin typeface="Microsoft Sans Serif"/>
                <a:cs typeface="Microsoft Sans Serif"/>
              </a:rPr>
              <a:t>Sanity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25" dirty="0">
                <a:latin typeface="Microsoft Sans Serif"/>
                <a:cs typeface="Microsoft Sans Serif"/>
              </a:rPr>
              <a:t>testing: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ansible-test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sanity</a:t>
            </a:r>
            <a:endParaRPr sz="2400">
              <a:latin typeface="Courier New"/>
              <a:cs typeface="Courier New"/>
            </a:endParaRPr>
          </a:p>
          <a:p>
            <a:pPr marL="492759" indent="-467995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spc="45" dirty="0">
                <a:latin typeface="Microsoft Sans Serif"/>
                <a:cs typeface="Microsoft Sans Serif"/>
              </a:rPr>
              <a:t>Unit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tests: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ansible-test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units</a:t>
            </a:r>
            <a:endParaRPr sz="2400">
              <a:latin typeface="Courier New"/>
              <a:cs typeface="Courier New"/>
            </a:endParaRPr>
          </a:p>
          <a:p>
            <a:pPr marL="492759" indent="-480695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Integration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tests: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ansible-test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integration</a:t>
            </a:r>
            <a:endParaRPr sz="2400">
              <a:latin typeface="Courier New"/>
              <a:cs typeface="Courier New"/>
            </a:endParaRPr>
          </a:p>
          <a:p>
            <a:pPr marL="492759" indent="-464184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dirty="0">
                <a:latin typeface="Microsoft Sans Serif"/>
                <a:cs typeface="Microsoft Sans Serif"/>
              </a:rPr>
              <a:t>Build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the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collection: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ansible-galaxy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collection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build</a:t>
            </a:r>
            <a:endParaRPr sz="2400">
              <a:latin typeface="Courier New"/>
              <a:cs typeface="Courier New"/>
            </a:endParaRPr>
          </a:p>
          <a:p>
            <a:pPr marL="492759" indent="-47879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92759" algn="l"/>
                <a:tab pos="49339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Publish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collection: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ansible-galaxy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collection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publish</a:t>
            </a:r>
            <a:endParaRPr sz="2400">
              <a:latin typeface="Courier New"/>
              <a:cs typeface="Courier New"/>
            </a:endParaRPr>
          </a:p>
          <a:p>
            <a:pPr marL="492759" marR="198120" indent="-439420">
              <a:lnSpc>
                <a:spcPct val="151000"/>
              </a:lnSpc>
              <a:buAutoNum type="arabicPeriod"/>
              <a:tabLst>
                <a:tab pos="492759" algn="l"/>
                <a:tab pos="49339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Install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the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15" dirty="0">
                <a:latin typeface="Microsoft Sans Serif"/>
                <a:cs typeface="Microsoft Sans Serif"/>
              </a:rPr>
              <a:t>collection: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ansible-galaxy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collection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install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foo.bar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5752" y="1252552"/>
            <a:ext cx="2193599" cy="11303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416333" y="3124600"/>
            <a:ext cx="3386454" cy="2360930"/>
          </a:xfrm>
          <a:custGeom>
            <a:avLst/>
            <a:gdLst/>
            <a:ahLst/>
            <a:cxnLst/>
            <a:rect l="l" t="t" r="r" b="b"/>
            <a:pathLst>
              <a:path w="3386454" h="2360929">
                <a:moveTo>
                  <a:pt x="0" y="2360602"/>
                </a:moveTo>
                <a:lnTo>
                  <a:pt x="3386100" y="2360602"/>
                </a:lnTo>
                <a:lnTo>
                  <a:pt x="3386100" y="0"/>
                </a:lnTo>
                <a:lnTo>
                  <a:pt x="0" y="0"/>
                </a:lnTo>
                <a:lnTo>
                  <a:pt x="0" y="23606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402046" y="2679415"/>
            <a:ext cx="3425190" cy="2820670"/>
            <a:chOff x="4402046" y="2679415"/>
            <a:chExt cx="3425190" cy="2820670"/>
          </a:xfrm>
        </p:grpSpPr>
        <p:sp>
          <p:nvSpPr>
            <p:cNvPr id="7" name="object 7"/>
            <p:cNvSpPr/>
            <p:nvPr/>
          </p:nvSpPr>
          <p:spPr>
            <a:xfrm>
              <a:off x="4416333" y="2693703"/>
              <a:ext cx="3386454" cy="7620"/>
            </a:xfrm>
            <a:custGeom>
              <a:avLst/>
              <a:gdLst/>
              <a:ahLst/>
              <a:cxnLst/>
              <a:rect l="l" t="t" r="r" b="b"/>
              <a:pathLst>
                <a:path w="3386454" h="7619">
                  <a:moveTo>
                    <a:pt x="0" y="6997"/>
                  </a:moveTo>
                  <a:lnTo>
                    <a:pt x="3386100" y="6997"/>
                  </a:lnTo>
                  <a:lnTo>
                    <a:pt x="3386100" y="0"/>
                  </a:lnTo>
                  <a:lnTo>
                    <a:pt x="0" y="0"/>
                  </a:lnTo>
                  <a:lnTo>
                    <a:pt x="0" y="699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6333" y="2693703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100" y="0"/>
                  </a:lnTo>
                  <a:lnTo>
                    <a:pt x="3386100" y="2791500"/>
                  </a:lnTo>
                  <a:lnTo>
                    <a:pt x="0" y="27915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1149" y="2700700"/>
              <a:ext cx="3395979" cy="424180"/>
            </a:xfrm>
            <a:custGeom>
              <a:avLst/>
              <a:gdLst/>
              <a:ahLst/>
              <a:cxnLst/>
              <a:rect l="l" t="t" r="r" b="b"/>
              <a:pathLst>
                <a:path w="3395979" h="424180">
                  <a:moveTo>
                    <a:pt x="3395699" y="423899"/>
                  </a:moveTo>
                  <a:lnTo>
                    <a:pt x="0" y="423899"/>
                  </a:lnTo>
                  <a:lnTo>
                    <a:pt x="0" y="0"/>
                  </a:lnTo>
                  <a:lnTo>
                    <a:pt x="3395699" y="0"/>
                  </a:lnTo>
                  <a:lnTo>
                    <a:pt x="3395699" y="42389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60226" y="2580011"/>
            <a:ext cx="613410" cy="3098165"/>
            <a:chOff x="7860226" y="2580011"/>
            <a:chExt cx="613410" cy="3098165"/>
          </a:xfrm>
        </p:grpSpPr>
        <p:sp>
          <p:nvSpPr>
            <p:cNvPr id="11" name="object 11"/>
            <p:cNvSpPr/>
            <p:nvPr/>
          </p:nvSpPr>
          <p:spPr>
            <a:xfrm>
              <a:off x="8125848" y="2580011"/>
              <a:ext cx="0" cy="3098165"/>
            </a:xfrm>
            <a:custGeom>
              <a:avLst/>
              <a:gdLst/>
              <a:ahLst/>
              <a:cxnLst/>
              <a:rect l="l" t="t" r="r" b="b"/>
              <a:pathLst>
                <a:path h="3098165">
                  <a:moveTo>
                    <a:pt x="0" y="0"/>
                  </a:moveTo>
                  <a:lnTo>
                    <a:pt x="0" y="3098100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0226" y="363194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1288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1288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0226" y="478360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1288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1288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30621" y="2711489"/>
            <a:ext cx="3357879" cy="413384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12128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9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ANSIBLE</a:t>
            </a:r>
            <a:r>
              <a:rPr sz="13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300" b="1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0" b="1" spc="30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3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6064" y="1267023"/>
            <a:ext cx="974399" cy="835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589116" y="1905585"/>
            <a:ext cx="448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37946" y="3941208"/>
            <a:ext cx="1280795" cy="275590"/>
            <a:chOff x="3037946" y="3941208"/>
            <a:chExt cx="1280795" cy="275590"/>
          </a:xfrm>
        </p:grpSpPr>
        <p:sp>
          <p:nvSpPr>
            <p:cNvPr id="22" name="object 22"/>
            <p:cNvSpPr/>
            <p:nvPr/>
          </p:nvSpPr>
          <p:spPr>
            <a:xfrm>
              <a:off x="3038340" y="4190774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6003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6003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2709" y="394120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38124" y="2790706"/>
            <a:ext cx="1208399" cy="82319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2428769" y="3944254"/>
            <a:ext cx="1889760" cy="1410335"/>
            <a:chOff x="2428769" y="3944254"/>
            <a:chExt cx="1889760" cy="1410335"/>
          </a:xfrm>
        </p:grpSpPr>
        <p:sp>
          <p:nvSpPr>
            <p:cNvPr id="28" name="object 28"/>
            <p:cNvSpPr/>
            <p:nvPr/>
          </p:nvSpPr>
          <p:spPr>
            <a:xfrm>
              <a:off x="3353242" y="4850933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6021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56021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0793" y="394425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9860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99860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769" y="4321174"/>
              <a:ext cx="1033254" cy="103325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711523" y="1106100"/>
            <a:ext cx="3110230" cy="2646045"/>
            <a:chOff x="2711523" y="1106100"/>
            <a:chExt cx="3110230" cy="2646045"/>
          </a:xfrm>
        </p:grpSpPr>
        <p:sp>
          <p:nvSpPr>
            <p:cNvPr id="36" name="object 36"/>
            <p:cNvSpPr/>
            <p:nvPr/>
          </p:nvSpPr>
          <p:spPr>
            <a:xfrm>
              <a:off x="3800706" y="372639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58179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8179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0706" y="3724159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58179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8179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79313" y="335490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56876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6876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79386" y="2192103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7" y="246024"/>
                  </a:moveTo>
                  <a:lnTo>
                    <a:pt x="13477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1523" y="1106100"/>
              <a:ext cx="2193600" cy="11303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08235" y="2316920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10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00961" y="3652659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414E55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414E55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414E55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66990" y="4052964"/>
            <a:ext cx="8394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87919" y="3347272"/>
            <a:ext cx="610199" cy="51749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8621459" y="3949869"/>
            <a:ext cx="5086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HO</a:t>
            </a:r>
            <a:r>
              <a:rPr sz="1100" b="1" spc="-20" dirty="0">
                <a:solidFill>
                  <a:srgbClr val="414E55"/>
                </a:solidFill>
                <a:latin typeface="Arial"/>
                <a:cs typeface="Arial"/>
              </a:rPr>
              <a:t>S</a:t>
            </a:r>
            <a:r>
              <a:rPr sz="1100" b="1" spc="55" dirty="0">
                <a:solidFill>
                  <a:srgbClr val="414E55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414E55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01229" y="5171545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414E55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414E55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95448" y="4513929"/>
            <a:ext cx="585899" cy="585899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6538970" y="5064437"/>
            <a:ext cx="6337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424C55"/>
                </a:solidFill>
                <a:latin typeface="Arial"/>
                <a:cs typeface="Arial"/>
              </a:rPr>
              <a:t>PLUGINS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3238" y="3387251"/>
            <a:ext cx="550799" cy="58829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05057" y="3407336"/>
            <a:ext cx="620099" cy="577199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6743636" y="4057907"/>
            <a:ext cx="2387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C55"/>
                </a:solidFill>
                <a:latin typeface="Arial"/>
                <a:cs typeface="Arial"/>
              </a:rPr>
              <a:t>CLI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63786" y="4488370"/>
            <a:ext cx="735599" cy="494399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008545" y="5063910"/>
            <a:ext cx="7200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424C55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36521" y="4510069"/>
            <a:ext cx="479999" cy="478799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8915128" y="2478567"/>
            <a:ext cx="51435" cy="388620"/>
            <a:chOff x="8915128" y="2478567"/>
            <a:chExt cx="51435" cy="388620"/>
          </a:xfrm>
        </p:grpSpPr>
        <p:sp>
          <p:nvSpPr>
            <p:cNvPr id="62" name="object 62"/>
            <p:cNvSpPr/>
            <p:nvPr/>
          </p:nvSpPr>
          <p:spPr>
            <a:xfrm>
              <a:off x="8940823" y="2540842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919891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19891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540810" y="5393569"/>
            <a:ext cx="81026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8265">
              <a:lnSpc>
                <a:spcPct val="102299"/>
              </a:lnSpc>
              <a:spcBef>
                <a:spcPts val="70"/>
              </a:spcBef>
            </a:pPr>
            <a:r>
              <a:rPr sz="1100" b="1" spc="-10" dirty="0">
                <a:solidFill>
                  <a:srgbClr val="414E55"/>
                </a:solidFill>
                <a:latin typeface="Arial"/>
                <a:cs typeface="Arial"/>
              </a:rPr>
              <a:t>ANSIBLE </a:t>
            </a: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414E55"/>
                </a:solidFill>
                <a:latin typeface="Arial"/>
                <a:cs typeface="Arial"/>
              </a:rPr>
              <a:t>P</a:t>
            </a:r>
            <a:r>
              <a:rPr sz="1100" b="1" spc="30" dirty="0">
                <a:solidFill>
                  <a:srgbClr val="414E55"/>
                </a:solidFill>
                <a:latin typeface="Arial"/>
                <a:cs typeface="Arial"/>
              </a:rPr>
              <a:t>L</a:t>
            </a:r>
            <a:r>
              <a:rPr sz="1100" b="1" spc="-160" dirty="0">
                <a:solidFill>
                  <a:srgbClr val="414E55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414E55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414E55"/>
                </a:solidFill>
                <a:latin typeface="Arial"/>
                <a:cs typeface="Arial"/>
              </a:rPr>
              <a:t>B</a:t>
            </a:r>
            <a:r>
              <a:rPr sz="1100" b="1" spc="15" dirty="0">
                <a:solidFill>
                  <a:srgbClr val="414E55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69599" y="1693403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414E55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414E55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414E55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414E55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414E55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1737" y="1546374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414E55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414E55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414E55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414E55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414E55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414E55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414E55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414E55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5853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6850" y="6203986"/>
            <a:ext cx="1580273" cy="3727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33497" y="2103237"/>
            <a:ext cx="24536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linkedin.com/company/red-hat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3497" y="2871287"/>
            <a:ext cx="267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youtube.com/user/RedHatVideos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3497" y="3639337"/>
            <a:ext cx="19615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facebook.com/redhatinc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3497" y="4407388"/>
            <a:ext cx="1600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wi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om/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ed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774" y="49"/>
            <a:ext cx="0" cy="2282825"/>
          </a:xfrm>
          <a:custGeom>
            <a:avLst/>
            <a:gdLst/>
            <a:ahLst/>
            <a:cxnLst/>
            <a:rect l="l" t="t" r="r" b="b"/>
            <a:pathLst>
              <a:path h="2282825">
                <a:moveTo>
                  <a:pt x="0" y="22826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766" y="640139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6004" y="3535984"/>
            <a:ext cx="455949" cy="4559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56004" y="2767909"/>
            <a:ext cx="455949" cy="4559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56004" y="1999834"/>
            <a:ext cx="455949" cy="4559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6004" y="4304059"/>
            <a:ext cx="455949" cy="4559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95875" y="3276608"/>
            <a:ext cx="156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Questions?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47200" y="1502374"/>
            <a:ext cx="43783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85" dirty="0">
                <a:solidFill>
                  <a:srgbClr val="FFFFFF"/>
                </a:solidFill>
              </a:rPr>
              <a:t>Thank</a:t>
            </a:r>
            <a:r>
              <a:rPr sz="7500" spc="-380" dirty="0">
                <a:solidFill>
                  <a:srgbClr val="FFFFFF"/>
                </a:solidFill>
              </a:rPr>
              <a:t> </a:t>
            </a:r>
            <a:r>
              <a:rPr sz="7500" spc="-75" dirty="0">
                <a:solidFill>
                  <a:srgbClr val="FFFFFF"/>
                </a:solidFill>
              </a:rPr>
              <a:t>y</a:t>
            </a:r>
            <a:r>
              <a:rPr sz="7500" spc="100" dirty="0">
                <a:solidFill>
                  <a:srgbClr val="FFFFFF"/>
                </a:solidFill>
              </a:rPr>
              <a:t>ou</a:t>
            </a:r>
            <a:endParaRPr sz="7500"/>
          </a:p>
        </p:txBody>
      </p:sp>
      <p:sp>
        <p:nvSpPr>
          <p:cNvPr id="16" name="object 16"/>
          <p:cNvSpPr txBox="1"/>
          <p:nvPr/>
        </p:nvSpPr>
        <p:spPr>
          <a:xfrm>
            <a:off x="370925" y="6172667"/>
            <a:ext cx="1543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latin typeface="Arial Black"/>
                <a:cs typeface="Arial Black"/>
              </a:rPr>
              <a:t>50</a:t>
            </a:r>
            <a:endParaRPr sz="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1280" y="6313249"/>
            <a:ext cx="975849" cy="2281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1550" y="439311"/>
            <a:ext cx="4174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Lucida Sans Unicode"/>
                <a:cs typeface="Lucida Sans Unicode"/>
              </a:rPr>
              <a:t>R</a:t>
            </a:r>
            <a:r>
              <a:rPr sz="3600" spc="70" dirty="0">
                <a:latin typeface="Lucida Sans Unicode"/>
                <a:cs typeface="Lucida Sans Unicode"/>
              </a:rPr>
              <a:t>e</a:t>
            </a:r>
            <a:r>
              <a:rPr sz="3600" spc="-150" dirty="0">
                <a:latin typeface="Lucida Sans Unicode"/>
                <a:cs typeface="Lucida Sans Unicode"/>
              </a:rPr>
              <a:t>s</a:t>
            </a:r>
            <a:r>
              <a:rPr sz="3600" spc="-125" dirty="0">
                <a:latin typeface="Lucida Sans Unicode"/>
                <a:cs typeface="Lucida Sans Unicode"/>
              </a:rPr>
              <a:t>ou</a:t>
            </a:r>
            <a:r>
              <a:rPr sz="3600" spc="-254" dirty="0">
                <a:latin typeface="Lucida Sans Unicode"/>
                <a:cs typeface="Lucida Sans Unicode"/>
              </a:rPr>
              <a:t>r</a:t>
            </a:r>
            <a:r>
              <a:rPr sz="3600" spc="-45" dirty="0">
                <a:latin typeface="Lucida Sans Unicode"/>
                <a:cs typeface="Lucida Sans Unicode"/>
              </a:rPr>
              <a:t>c</a:t>
            </a:r>
            <a:r>
              <a:rPr sz="3600" spc="55" dirty="0">
                <a:latin typeface="Lucida Sans Unicode"/>
                <a:cs typeface="Lucida Sans Unicode"/>
              </a:rPr>
              <a:t>e</a:t>
            </a:r>
            <a:r>
              <a:rPr sz="3600" spc="-390" dirty="0">
                <a:latin typeface="Lucida Sans Unicode"/>
                <a:cs typeface="Lucida Sans Unicode"/>
              </a:rPr>
              <a:t> </a:t>
            </a:r>
            <a:r>
              <a:rPr sz="3600" spc="-95" dirty="0">
                <a:latin typeface="Lucida Sans Unicode"/>
                <a:cs typeface="Lucida Sans Unicode"/>
              </a:rPr>
              <a:t>Link</a:t>
            </a:r>
            <a:r>
              <a:rPr sz="3600" spc="-390" dirty="0">
                <a:latin typeface="Lucida Sans Unicode"/>
                <a:cs typeface="Lucida Sans Unicode"/>
              </a:rPr>
              <a:t> </a:t>
            </a:r>
            <a:r>
              <a:rPr sz="3600" spc="-140" dirty="0">
                <a:latin typeface="Lucida Sans Unicode"/>
                <a:cs typeface="Lucida Sans Unicode"/>
              </a:rPr>
              <a:t>Ind</a:t>
            </a:r>
            <a:r>
              <a:rPr sz="3600" spc="-80" dirty="0">
                <a:latin typeface="Lucida Sans Unicode"/>
                <a:cs typeface="Lucida Sans Unicode"/>
              </a:rPr>
              <a:t>e</a:t>
            </a:r>
            <a:r>
              <a:rPr sz="3600" spc="-350" dirty="0">
                <a:latin typeface="Lucida Sans Unicode"/>
                <a:cs typeface="Lucida Sans Unicode"/>
              </a:rPr>
              <a:t>x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49" y="1381380"/>
            <a:ext cx="1079119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3"/>
              </a:rPr>
              <a:t>https://docs.ansible.com/ansible/latest/user_guide/playbooks_variables.html#variable-precedence-where-should-i-put-a-variable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4"/>
              </a:rPr>
              <a:t>https://docs.ansible.com/ansible/latest/user_guide/playbooks_variables.html#using-variables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5"/>
              </a:rPr>
              <a:t>https://docs.ansible.com/ansible/latest/user_guide/playbooks_intro.html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6"/>
              </a:rPr>
              <a:t>https://docs.ansible.com/ansible/latest/installation_guide/intro_installation.html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7"/>
              </a:rPr>
              <a:t>https://docs.ansible.com/ansible/latest/user_guide/intro_getting_started.html#getting-started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8"/>
              </a:rPr>
              <a:t>https://docs.ansible.com/ansible/latest/user_guide/intro_adhoc.html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10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9"/>
              </a:rPr>
              <a:t>https://docs.ansible.com/ansible/latest/user_guide/intro_inventory.html</a:t>
            </a:r>
            <a:endParaRPr sz="1500">
              <a:latin typeface="Arial MT"/>
              <a:cs typeface="Arial MT"/>
            </a:endParaRPr>
          </a:p>
          <a:p>
            <a:pPr marL="12700" marR="4052570">
              <a:lnSpc>
                <a:spcPct val="100000"/>
              </a:lnSpc>
            </a:pP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0"/>
              </a:rPr>
              <a:t>https://docs.ansible.com/ansible/latest/index.html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1"/>
              </a:rPr>
              <a:t>https://docs.ansible.com/ansible/latest/user_guide/playbooks_reuse_roles.html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10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2"/>
              </a:rPr>
              <a:t>https://docs.ansible.com/ansible/latest/user_guide/intro_dynamic_inventory.html </a:t>
            </a:r>
            <a:r>
              <a:rPr sz="1500" spc="-5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3"/>
              </a:rPr>
              <a:t>https://docs.ansible.com/ansible-lint/</a:t>
            </a:r>
            <a:endParaRPr sz="1500">
              <a:latin typeface="Arial MT"/>
              <a:cs typeface="Arial MT"/>
            </a:endParaRPr>
          </a:p>
          <a:p>
            <a:pPr marL="12700" marR="7647305">
              <a:lnSpc>
                <a:spcPct val="100000"/>
              </a:lnSpc>
            </a:pP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4"/>
              </a:rPr>
              <a:t>https://github.com/ansible/ansible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5"/>
              </a:rPr>
              <a:t>https://github.com/ansible/ansible-lint </a:t>
            </a:r>
            <a:r>
              <a:rPr sz="1500" spc="-405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6"/>
              </a:rPr>
              <a:t>https://ansible.github.io/workshops/</a:t>
            </a:r>
            <a:endParaRPr sz="1500">
              <a:latin typeface="Arial MT"/>
              <a:cs typeface="Arial MT"/>
            </a:endParaRPr>
          </a:p>
          <a:p>
            <a:pPr marL="12700" marR="3952240">
              <a:lnSpc>
                <a:spcPct val="100000"/>
              </a:lnSpc>
            </a:pPr>
            <a:r>
              <a:rPr sz="1500" u="heavy" spc="-10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7"/>
              </a:rPr>
              <a:t>https://www.ansible.com/resources/ebooks/get-started-with-red-hat-ansible-tower </a:t>
            </a:r>
            <a:r>
              <a:rPr sz="1500" spc="-5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8"/>
              </a:rPr>
              <a:t>https://docs.ansible.com/ansible/latest/user_guide/collections_using.html </a:t>
            </a:r>
            <a:r>
              <a:rPr sz="1500" dirty="0">
                <a:solidFill>
                  <a:srgbClr val="EE0000"/>
                </a:solidFill>
                <a:latin typeface="Arial MT"/>
                <a:cs typeface="Arial MT"/>
              </a:rPr>
              <a:t> </a:t>
            </a:r>
            <a:r>
              <a:rPr sz="1500" u="heavy" spc="-5" dirty="0">
                <a:solidFill>
                  <a:srgbClr val="EE0000"/>
                </a:solidFill>
                <a:uFill>
                  <a:solidFill>
                    <a:srgbClr val="EE0000"/>
                  </a:solidFill>
                </a:uFill>
                <a:latin typeface="Arial MT"/>
                <a:cs typeface="Arial MT"/>
                <a:hlinkClick r:id="rId19"/>
              </a:rPr>
              <a:t>https://docs.ansible.com/ansible/latest/dev_guide/developing_collections.html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5752" y="1252552"/>
            <a:ext cx="2193599" cy="1130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02046" y="2679415"/>
            <a:ext cx="3425190" cy="2820670"/>
            <a:chOff x="4402046" y="2679415"/>
            <a:chExt cx="3425190" cy="2820670"/>
          </a:xfrm>
        </p:grpSpPr>
        <p:sp>
          <p:nvSpPr>
            <p:cNvPr id="6" name="object 6"/>
            <p:cNvSpPr/>
            <p:nvPr/>
          </p:nvSpPr>
          <p:spPr>
            <a:xfrm>
              <a:off x="4416333" y="2693703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100" y="0"/>
                  </a:lnTo>
                  <a:lnTo>
                    <a:pt x="3386100" y="2791500"/>
                  </a:lnTo>
                  <a:lnTo>
                    <a:pt x="0" y="27915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1316" y="2711083"/>
              <a:ext cx="3395979" cy="413384"/>
            </a:xfrm>
            <a:custGeom>
              <a:avLst/>
              <a:gdLst/>
              <a:ahLst/>
              <a:cxnLst/>
              <a:rect l="l" t="t" r="r" b="b"/>
              <a:pathLst>
                <a:path w="3395979" h="413385">
                  <a:moveTo>
                    <a:pt x="3395699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3395699" y="0"/>
                  </a:lnTo>
                  <a:lnTo>
                    <a:pt x="3395699" y="4130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60226" y="2580011"/>
            <a:ext cx="613410" cy="3098165"/>
            <a:chOff x="7860226" y="2580011"/>
            <a:chExt cx="613410" cy="3098165"/>
          </a:xfrm>
        </p:grpSpPr>
        <p:sp>
          <p:nvSpPr>
            <p:cNvPr id="9" name="object 9"/>
            <p:cNvSpPr/>
            <p:nvPr/>
          </p:nvSpPr>
          <p:spPr>
            <a:xfrm>
              <a:off x="8125848" y="2580011"/>
              <a:ext cx="0" cy="3098165"/>
            </a:xfrm>
            <a:custGeom>
              <a:avLst/>
              <a:gdLst/>
              <a:ahLst/>
              <a:cxnLst/>
              <a:rect l="l" t="t" r="r" b="b"/>
              <a:pathLst>
                <a:path h="3098165">
                  <a:moveTo>
                    <a:pt x="0" y="0"/>
                  </a:moveTo>
                  <a:lnTo>
                    <a:pt x="0" y="3098100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26" y="363194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1288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1288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0226" y="478360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1288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11288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30621" y="2820567"/>
            <a:ext cx="335787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00"/>
              </a:spcBef>
            </a:pPr>
            <a:r>
              <a:rPr sz="1300" b="1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65" dirty="0">
                <a:solidFill>
                  <a:srgbClr val="FFFFFF"/>
                </a:solidFill>
                <a:latin typeface="Trebuchet MS"/>
                <a:cs typeface="Trebuchet MS"/>
              </a:rPr>
              <a:t>NSIBLE</a:t>
            </a:r>
            <a:r>
              <a:rPr sz="1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0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b="1" spc="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2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13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4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6064" y="1267023"/>
            <a:ext cx="974399" cy="8354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591620" y="1943118"/>
            <a:ext cx="4432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38124" y="2187340"/>
            <a:ext cx="3484245" cy="2689860"/>
            <a:chOff x="2338124" y="2187340"/>
            <a:chExt cx="3484245" cy="2689860"/>
          </a:xfrm>
        </p:grpSpPr>
        <p:sp>
          <p:nvSpPr>
            <p:cNvPr id="20" name="object 20"/>
            <p:cNvSpPr/>
            <p:nvPr/>
          </p:nvSpPr>
          <p:spPr>
            <a:xfrm>
              <a:off x="3353242" y="4850933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6021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021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0793" y="394425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99860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9860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8340" y="4190774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56003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6003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2709" y="394120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00706" y="372639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58179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58179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79313" y="335490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6876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56876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9387" y="2192103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7" y="246024"/>
                  </a:moveTo>
                  <a:lnTo>
                    <a:pt x="13477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8124" y="2790706"/>
              <a:ext cx="1208399" cy="8231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708081" y="3652659"/>
            <a:ext cx="4756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65" dirty="0">
                <a:solidFill>
                  <a:srgbClr val="D9D9D9"/>
                </a:solidFill>
                <a:latin typeface="Trebuchet MS"/>
                <a:cs typeface="Trebuchet MS"/>
              </a:rPr>
              <a:t>USE</a:t>
            </a:r>
            <a:r>
              <a:rPr sz="1100" b="1" spc="55" dirty="0">
                <a:solidFill>
                  <a:srgbClr val="D9D9D9"/>
                </a:solidFill>
                <a:latin typeface="Trebuchet MS"/>
                <a:cs typeface="Trebuchet MS"/>
              </a:rPr>
              <a:t>R</a:t>
            </a:r>
            <a:r>
              <a:rPr sz="1100" b="1" spc="105" dirty="0">
                <a:solidFill>
                  <a:srgbClr val="D9D9D9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74952" y="4052964"/>
            <a:ext cx="810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0" dirty="0">
                <a:solidFill>
                  <a:srgbClr val="414E55"/>
                </a:solidFill>
                <a:latin typeface="Trebuchet MS"/>
                <a:cs typeface="Trebuchet MS"/>
              </a:rPr>
              <a:t>INVENTORY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7919" y="3347272"/>
            <a:ext cx="610199" cy="5174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634791" y="3949869"/>
            <a:ext cx="481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HOSTS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21681" y="5171545"/>
            <a:ext cx="70548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3500" marR="5080" indent="-5143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Trebuchet MS"/>
                <a:cs typeface="Trebuchet MS"/>
              </a:rPr>
              <a:t>NET</a:t>
            </a:r>
            <a:r>
              <a:rPr sz="1100" b="1" spc="-15" dirty="0">
                <a:solidFill>
                  <a:srgbClr val="D9D9D9"/>
                </a:solidFill>
                <a:latin typeface="Trebuchet MS"/>
                <a:cs typeface="Trebuchet MS"/>
              </a:rPr>
              <a:t>W</a:t>
            </a: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ORK  DEVICES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5448" y="4513929"/>
            <a:ext cx="585899" cy="58589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6554952" y="5082725"/>
            <a:ext cx="60134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40" dirty="0">
                <a:solidFill>
                  <a:srgbClr val="D9D9D9"/>
                </a:solidFill>
                <a:latin typeface="Trebuchet MS"/>
                <a:cs typeface="Trebuchet MS"/>
              </a:rPr>
              <a:t>PLUGINS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93238" y="3387251"/>
            <a:ext cx="2032000" cy="597535"/>
            <a:chOff x="5093238" y="3387251"/>
            <a:chExt cx="2032000" cy="597535"/>
          </a:xfrm>
        </p:grpSpPr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3238" y="3387251"/>
              <a:ext cx="550799" cy="5882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5057" y="3407336"/>
              <a:ext cx="620099" cy="5771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738474" y="4057907"/>
            <a:ext cx="2368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solidFill>
                  <a:srgbClr val="424C55"/>
                </a:solidFill>
                <a:latin typeface="Trebuchet MS"/>
                <a:cs typeface="Trebuchet MS"/>
              </a:rPr>
              <a:t>CLI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28769" y="1106100"/>
            <a:ext cx="4770755" cy="4248785"/>
            <a:chOff x="2428769" y="1106100"/>
            <a:chExt cx="4770755" cy="4248785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8769" y="4321174"/>
              <a:ext cx="1033254" cy="10332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1523" y="1106100"/>
              <a:ext cx="2193600" cy="11303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800706" y="3724159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58179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58179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08235" y="2316920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10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3786" y="4488370"/>
              <a:ext cx="735599" cy="4943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36521" y="4510069"/>
              <a:ext cx="479999" cy="47879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5031580" y="5082198"/>
            <a:ext cx="67373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MODULES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915128" y="2478567"/>
            <a:ext cx="51435" cy="388620"/>
            <a:chOff x="8915128" y="2478567"/>
            <a:chExt cx="51435" cy="388620"/>
          </a:xfrm>
        </p:grpSpPr>
        <p:sp>
          <p:nvSpPr>
            <p:cNvPr id="60" name="object 60"/>
            <p:cNvSpPr/>
            <p:nvPr/>
          </p:nvSpPr>
          <p:spPr>
            <a:xfrm>
              <a:off x="8940823" y="2540842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19891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19891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562029" y="5393569"/>
            <a:ext cx="76771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8740">
              <a:lnSpc>
                <a:spcPct val="102299"/>
              </a:lnSpc>
              <a:spcBef>
                <a:spcPts val="70"/>
              </a:spcBef>
            </a:pPr>
            <a:r>
              <a:rPr sz="1100" b="1" spc="55" dirty="0">
                <a:solidFill>
                  <a:srgbClr val="414E55"/>
                </a:solidFill>
                <a:latin typeface="Trebuchet MS"/>
                <a:cs typeface="Trebuchet MS"/>
              </a:rPr>
              <a:t>ANSIBLE </a:t>
            </a:r>
            <a:r>
              <a:rPr sz="1100" b="1" spc="60" dirty="0">
                <a:solidFill>
                  <a:srgbClr val="414E55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414E55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414E55"/>
                </a:solidFill>
                <a:latin typeface="Trebuchet MS"/>
                <a:cs typeface="Trebuchet MS"/>
              </a:rPr>
              <a:t>L</a:t>
            </a:r>
            <a:r>
              <a:rPr sz="1100" b="1" spc="-25" dirty="0">
                <a:solidFill>
                  <a:srgbClr val="414E55"/>
                </a:solidFill>
                <a:latin typeface="Trebuchet MS"/>
                <a:cs typeface="Trebuchet MS"/>
              </a:rPr>
              <a:t>A</a:t>
            </a:r>
            <a:r>
              <a:rPr sz="1100" b="1" spc="45" dirty="0">
                <a:solidFill>
                  <a:srgbClr val="414E55"/>
                </a:solidFill>
                <a:latin typeface="Trebuchet MS"/>
                <a:cs typeface="Trebuchet MS"/>
              </a:rPr>
              <a:t>Y</a:t>
            </a:r>
            <a:r>
              <a:rPr sz="1100" b="1" spc="75" dirty="0">
                <a:solidFill>
                  <a:srgbClr val="414E55"/>
                </a:solidFill>
                <a:latin typeface="Trebuchet MS"/>
                <a:cs typeface="Trebuchet MS"/>
              </a:rPr>
              <a:t>B</a:t>
            </a:r>
            <a:r>
              <a:rPr sz="1100" b="1" spc="50" dirty="0">
                <a:solidFill>
                  <a:srgbClr val="414E55"/>
                </a:solidFill>
                <a:latin typeface="Trebuchet MS"/>
                <a:cs typeface="Trebuchet MS"/>
              </a:rPr>
              <a:t>OOK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84952" y="1693403"/>
            <a:ext cx="12179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5285" marR="5080" indent="-363220">
              <a:lnSpc>
                <a:spcPct val="102299"/>
              </a:lnSpc>
              <a:spcBef>
                <a:spcPts val="70"/>
              </a:spcBef>
            </a:pPr>
            <a:r>
              <a:rPr sz="1100" b="1" spc="40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D9D9D9"/>
                </a:solidFill>
                <a:latin typeface="Trebuchet MS"/>
                <a:cs typeface="Trebuchet MS"/>
              </a:rPr>
              <a:t>UBLIC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D9D9D9"/>
                </a:solidFill>
                <a:latin typeface="Trebuchet MS"/>
                <a:cs typeface="Trebuchet MS"/>
              </a:rPr>
              <a:t>/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D9D9D9"/>
                </a:solidFill>
                <a:latin typeface="Trebuchet MS"/>
                <a:cs typeface="Trebuchet MS"/>
              </a:rPr>
              <a:t>PR</a:t>
            </a:r>
            <a:r>
              <a:rPr sz="1100" b="1" spc="5" dirty="0">
                <a:solidFill>
                  <a:srgbClr val="D9D9D9"/>
                </a:solidFill>
                <a:latin typeface="Trebuchet MS"/>
                <a:cs typeface="Trebuchet MS"/>
              </a:rPr>
              <a:t>I</a:t>
            </a:r>
            <a:r>
              <a:rPr sz="1100" b="1" spc="-55" dirty="0">
                <a:solidFill>
                  <a:srgbClr val="D9D9D9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D9D9D9"/>
                </a:solidFill>
                <a:latin typeface="Trebuchet MS"/>
                <a:cs typeface="Trebuchet MS"/>
              </a:rPr>
              <a:t>TE  </a:t>
            </a:r>
            <a:r>
              <a:rPr sz="1100" b="1" spc="30" dirty="0">
                <a:solidFill>
                  <a:srgbClr val="D9D9D9"/>
                </a:solidFill>
                <a:latin typeface="Trebuchet MS"/>
                <a:cs typeface="Trebuchet MS"/>
              </a:rPr>
              <a:t>CLOUD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57091" y="1546374"/>
            <a:ext cx="12179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5285" marR="5080" indent="-363220">
              <a:lnSpc>
                <a:spcPct val="102299"/>
              </a:lnSpc>
              <a:spcBef>
                <a:spcPts val="70"/>
              </a:spcBef>
            </a:pPr>
            <a:r>
              <a:rPr sz="1100" b="1" spc="40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D9D9D9"/>
                </a:solidFill>
                <a:latin typeface="Trebuchet MS"/>
                <a:cs typeface="Trebuchet MS"/>
              </a:rPr>
              <a:t>UBLIC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D9D9D9"/>
                </a:solidFill>
                <a:latin typeface="Trebuchet MS"/>
                <a:cs typeface="Trebuchet MS"/>
              </a:rPr>
              <a:t>/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D9D9D9"/>
                </a:solidFill>
                <a:latin typeface="Trebuchet MS"/>
                <a:cs typeface="Trebuchet MS"/>
              </a:rPr>
              <a:t>PR</a:t>
            </a:r>
            <a:r>
              <a:rPr sz="1100" b="1" spc="5" dirty="0">
                <a:solidFill>
                  <a:srgbClr val="D9D9D9"/>
                </a:solidFill>
                <a:latin typeface="Trebuchet MS"/>
                <a:cs typeface="Trebuchet MS"/>
              </a:rPr>
              <a:t>I</a:t>
            </a:r>
            <a:r>
              <a:rPr sz="1100" b="1" spc="-55" dirty="0">
                <a:solidFill>
                  <a:srgbClr val="D9D9D9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D9D9D9"/>
                </a:solidFill>
                <a:latin typeface="Trebuchet MS"/>
                <a:cs typeface="Trebuchet MS"/>
              </a:rPr>
              <a:t>TE  </a:t>
            </a:r>
            <a:r>
              <a:rPr sz="1100" b="1" spc="30" dirty="0">
                <a:solidFill>
                  <a:srgbClr val="D9D9D9"/>
                </a:solidFill>
                <a:latin typeface="Trebuchet MS"/>
                <a:cs typeface="Trebuchet MS"/>
              </a:rPr>
              <a:t>CLOUD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64633" y="2939350"/>
            <a:ext cx="4034790" cy="1917064"/>
          </a:xfrm>
          <a:custGeom>
            <a:avLst/>
            <a:gdLst/>
            <a:ahLst/>
            <a:cxnLst/>
            <a:rect l="l" t="t" r="r" b="b"/>
            <a:pathLst>
              <a:path w="4034790" h="1917064">
                <a:moveTo>
                  <a:pt x="37563" y="1916472"/>
                </a:moveTo>
                <a:lnTo>
                  <a:pt x="672449" y="1409699"/>
                </a:lnTo>
                <a:lnTo>
                  <a:pt x="0" y="1409699"/>
                </a:lnTo>
                <a:lnTo>
                  <a:pt x="0" y="0"/>
                </a:lnTo>
                <a:lnTo>
                  <a:pt x="4034700" y="0"/>
                </a:lnTo>
                <a:lnTo>
                  <a:pt x="4034700" y="1409699"/>
                </a:lnTo>
                <a:lnTo>
                  <a:pt x="1681124" y="1409699"/>
                </a:lnTo>
                <a:lnTo>
                  <a:pt x="37563" y="19164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53812" y="3176649"/>
            <a:ext cx="3451225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355"/>
              </a:spcBef>
            </a:pPr>
            <a:r>
              <a:rPr sz="1600" b="1" spc="50" dirty="0">
                <a:latin typeface="Trebuchet MS"/>
                <a:cs typeface="Trebuchet MS"/>
              </a:rPr>
              <a:t>PL</a:t>
            </a:r>
            <a:r>
              <a:rPr sz="1600" b="1" spc="-35" dirty="0">
                <a:latin typeface="Trebuchet MS"/>
                <a:cs typeface="Trebuchet MS"/>
              </a:rPr>
              <a:t>A</a:t>
            </a:r>
            <a:r>
              <a:rPr sz="1600" b="1" spc="65" dirty="0">
                <a:latin typeface="Trebuchet MS"/>
                <a:cs typeface="Trebuchet MS"/>
              </a:rPr>
              <a:t>Y</a:t>
            </a:r>
            <a:r>
              <a:rPr sz="1600" b="1" spc="120" dirty="0">
                <a:latin typeface="Trebuchet MS"/>
                <a:cs typeface="Trebuchet MS"/>
              </a:rPr>
              <a:t>B</a:t>
            </a:r>
            <a:r>
              <a:rPr sz="1600" b="1" spc="45" dirty="0">
                <a:latin typeface="Trebuchet MS"/>
                <a:cs typeface="Trebuchet MS"/>
              </a:rPr>
              <a:t>OO</a:t>
            </a:r>
            <a:r>
              <a:rPr sz="1600" b="1" spc="70" dirty="0">
                <a:latin typeface="Trebuchet MS"/>
                <a:cs typeface="Trebuchet MS"/>
              </a:rPr>
              <a:t>K</a:t>
            </a:r>
            <a:r>
              <a:rPr sz="1600" b="1" spc="155" dirty="0">
                <a:latin typeface="Trebuchet MS"/>
                <a:cs typeface="Trebuchet MS"/>
              </a:rPr>
              <a:t>S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100" dirty="0">
                <a:latin typeface="Trebuchet MS"/>
                <a:cs typeface="Trebuchet MS"/>
              </a:rPr>
              <a:t>A</a:t>
            </a:r>
            <a:r>
              <a:rPr sz="1600" b="1" spc="90" dirty="0">
                <a:latin typeface="Trebuchet MS"/>
                <a:cs typeface="Trebuchet MS"/>
              </a:rPr>
              <a:t>RE</a:t>
            </a:r>
            <a:r>
              <a:rPr sz="1600" b="1" spc="-10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W</a:t>
            </a:r>
            <a:r>
              <a:rPr sz="1600" b="1" spc="40" dirty="0">
                <a:latin typeface="Trebuchet MS"/>
                <a:cs typeface="Trebuchet MS"/>
              </a:rPr>
              <a:t>RITTEN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50" dirty="0">
                <a:latin typeface="Trebuchet MS"/>
                <a:cs typeface="Trebuchet MS"/>
              </a:rPr>
              <a:t>IN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Y</a:t>
            </a:r>
            <a:r>
              <a:rPr sz="1600" b="1" spc="100" dirty="0">
                <a:latin typeface="Trebuchet MS"/>
                <a:cs typeface="Trebuchet MS"/>
              </a:rPr>
              <a:t>A</a:t>
            </a:r>
            <a:r>
              <a:rPr sz="1600" b="1" spc="55" dirty="0">
                <a:latin typeface="Trebuchet MS"/>
                <a:cs typeface="Trebuchet MS"/>
              </a:rPr>
              <a:t>ML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-150" dirty="0">
                <a:latin typeface="Microsoft Sans Serif"/>
                <a:cs typeface="Microsoft Sans Serif"/>
              </a:rPr>
              <a:t>T</a:t>
            </a:r>
            <a:r>
              <a:rPr sz="1600" spc="-25" dirty="0">
                <a:latin typeface="Microsoft Sans Serif"/>
                <a:cs typeface="Microsoft Sans Serif"/>
              </a:rPr>
              <a:t>asks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80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x</a:t>
            </a:r>
            <a:r>
              <a:rPr sz="1600" spc="-20" dirty="0">
                <a:latin typeface="Microsoft Sans Serif"/>
                <a:cs typeface="Microsoft Sans Serif"/>
              </a:rPr>
              <a:t>e</a:t>
            </a:r>
            <a:r>
              <a:rPr sz="1600" spc="-30" dirty="0">
                <a:latin typeface="Microsoft Sans Serif"/>
                <a:cs typeface="Microsoft Sans Serif"/>
              </a:rPr>
              <a:t>c</a:t>
            </a:r>
            <a:r>
              <a:rPr sz="1600" spc="105" dirty="0">
                <a:latin typeface="Microsoft Sans Serif"/>
                <a:cs typeface="Microsoft Sans Serif"/>
              </a:rPr>
              <a:t>u</a:t>
            </a:r>
            <a:r>
              <a:rPr sz="1600" spc="35" dirty="0">
                <a:latin typeface="Microsoft Sans Serif"/>
                <a:cs typeface="Microsoft Sans Serif"/>
              </a:rPr>
              <a:t>t</a:t>
            </a:r>
            <a:r>
              <a:rPr sz="1600" spc="-10" dirty="0">
                <a:latin typeface="Microsoft Sans Serif"/>
                <a:cs typeface="Microsoft Sans Serif"/>
              </a:rPr>
              <a:t>ed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sequentially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61737" y="3761484"/>
            <a:ext cx="2162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Microsoft Sans Serif"/>
                <a:cs typeface="Microsoft Sans Serif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n</a:t>
            </a:r>
            <a:r>
              <a:rPr sz="1600" spc="20" dirty="0">
                <a:latin typeface="Microsoft Sans Serif"/>
                <a:cs typeface="Microsoft Sans Serif"/>
              </a:rPr>
              <a:t>vo</a:t>
            </a:r>
            <a:r>
              <a:rPr sz="1600" spc="-5" dirty="0">
                <a:latin typeface="Microsoft Sans Serif"/>
                <a:cs typeface="Microsoft Sans Serif"/>
              </a:rPr>
              <a:t>k</a:t>
            </a:r>
            <a:r>
              <a:rPr sz="1600" spc="-30" dirty="0">
                <a:latin typeface="Microsoft Sans Serif"/>
                <a:cs typeface="Microsoft Sans Serif"/>
              </a:rPr>
              <a:t>e</a:t>
            </a:r>
            <a:r>
              <a:rPr sz="1600" spc="-114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Ans</a:t>
            </a:r>
            <a:r>
              <a:rPr sz="1600" spc="15" dirty="0">
                <a:latin typeface="Microsoft Sans Serif"/>
                <a:cs typeface="Microsoft Sans Serif"/>
              </a:rPr>
              <a:t>ible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modules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3869" y="434286"/>
            <a:ext cx="2193599" cy="1130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90163" y="1861149"/>
            <a:ext cx="3425190" cy="2820670"/>
            <a:chOff x="4090163" y="1861149"/>
            <a:chExt cx="3425190" cy="2820670"/>
          </a:xfrm>
        </p:grpSpPr>
        <p:sp>
          <p:nvSpPr>
            <p:cNvPr id="6" name="object 6"/>
            <p:cNvSpPr/>
            <p:nvPr/>
          </p:nvSpPr>
          <p:spPr>
            <a:xfrm>
              <a:off x="4104450" y="1875436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099" y="0"/>
                  </a:lnTo>
                  <a:lnTo>
                    <a:pt x="3386099" y="2791499"/>
                  </a:lnTo>
                  <a:lnTo>
                    <a:pt x="0" y="2791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9433" y="1892816"/>
              <a:ext cx="3395979" cy="413384"/>
            </a:xfrm>
            <a:custGeom>
              <a:avLst/>
              <a:gdLst/>
              <a:ahLst/>
              <a:cxnLst/>
              <a:rect l="l" t="t" r="r" b="b"/>
              <a:pathLst>
                <a:path w="3395979" h="413385">
                  <a:moveTo>
                    <a:pt x="3395700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3395700" y="0"/>
                  </a:lnTo>
                  <a:lnTo>
                    <a:pt x="3395700" y="4130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84060" y="1369074"/>
            <a:ext cx="4678045" cy="3500754"/>
            <a:chOff x="3484060" y="1369074"/>
            <a:chExt cx="4678045" cy="3500754"/>
          </a:xfrm>
        </p:grpSpPr>
        <p:sp>
          <p:nvSpPr>
            <p:cNvPr id="9" name="object 9"/>
            <p:cNvSpPr/>
            <p:nvPr/>
          </p:nvSpPr>
          <p:spPr>
            <a:xfrm>
              <a:off x="7813965" y="1761744"/>
              <a:ext cx="0" cy="3098165"/>
            </a:xfrm>
            <a:custGeom>
              <a:avLst/>
              <a:gdLst/>
              <a:ahLst/>
              <a:cxnLst/>
              <a:rect l="l" t="t" r="r" b="b"/>
              <a:pathLst>
                <a:path h="3098165">
                  <a:moveTo>
                    <a:pt x="0" y="0"/>
                  </a:moveTo>
                  <a:lnTo>
                    <a:pt x="0" y="3098099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48343" y="2813677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9406" y="279274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9406" y="279274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48343" y="396533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9406" y="39444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9406" y="39444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8823" y="2908125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6296" y="2887194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6296" y="2887194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7430" y="2536633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4993" y="2515700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4993" y="2515700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67504" y="1373836"/>
              <a:ext cx="1737995" cy="1163320"/>
            </a:xfrm>
            <a:custGeom>
              <a:avLst/>
              <a:gdLst/>
              <a:ahLst/>
              <a:cxnLst/>
              <a:rect l="l" t="t" r="r" b="b"/>
              <a:pathLst>
                <a:path w="1737995" h="1163320">
                  <a:moveTo>
                    <a:pt x="13476" y="246024"/>
                  </a:moveTo>
                  <a:lnTo>
                    <a:pt x="13476" y="1162824"/>
                  </a:lnTo>
                </a:path>
                <a:path w="1737995" h="1163320">
                  <a:moveTo>
                    <a:pt x="1737599" y="246029"/>
                  </a:moveTo>
                  <a:lnTo>
                    <a:pt x="0" y="246029"/>
                  </a:lnTo>
                </a:path>
                <a:path w="1737995" h="1163320">
                  <a:moveTo>
                    <a:pt x="1737598" y="0"/>
                  </a:moveTo>
                  <a:lnTo>
                    <a:pt x="1737598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4180" y="448756"/>
            <a:ext cx="974399" cy="8354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279737" y="1124851"/>
            <a:ext cx="4432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26063" y="3122941"/>
            <a:ext cx="1280795" cy="275590"/>
            <a:chOff x="2726063" y="3122941"/>
            <a:chExt cx="1280795" cy="275590"/>
          </a:xfrm>
        </p:grpSpPr>
        <p:sp>
          <p:nvSpPr>
            <p:cNvPr id="26" name="object 26"/>
            <p:cNvSpPr/>
            <p:nvPr/>
          </p:nvSpPr>
          <p:spPr>
            <a:xfrm>
              <a:off x="2726457" y="3372507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44120" y="335157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44120" y="335157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0825" y="3122941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800"/>
                  </a:lnTo>
                </a:path>
              </a:pathLst>
            </a:custGeom>
            <a:ln w="9524">
              <a:solidFill>
                <a:srgbClr val="EAD1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6241" y="1972440"/>
            <a:ext cx="1208399" cy="823199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2116885" y="3125987"/>
            <a:ext cx="1889760" cy="1410335"/>
            <a:chOff x="2116885" y="3125987"/>
            <a:chExt cx="1889760" cy="1410335"/>
          </a:xfrm>
        </p:grpSpPr>
        <p:sp>
          <p:nvSpPr>
            <p:cNvPr id="32" name="object 32"/>
            <p:cNvSpPr/>
            <p:nvPr/>
          </p:nvSpPr>
          <p:spPr>
            <a:xfrm>
              <a:off x="3041359" y="4032666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44138" y="401173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44138" y="401173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08910" y="3125987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7977" y="349824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87977" y="349824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6885" y="3502907"/>
              <a:ext cx="1033254" cy="103325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389078" y="2834392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2407" y="3234697"/>
            <a:ext cx="8521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6035" y="2529006"/>
            <a:ext cx="610199" cy="51749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8322907" y="3131602"/>
            <a:ext cx="481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HOSTS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89345" y="4353278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81355" y="2568984"/>
            <a:ext cx="4088129" cy="1712595"/>
            <a:chOff x="4781355" y="2568984"/>
            <a:chExt cx="4088129" cy="171259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355" y="2568984"/>
              <a:ext cx="550799" cy="5882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3566" y="3695663"/>
              <a:ext cx="585899" cy="5858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3174" y="2589069"/>
              <a:ext cx="620099" cy="5771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227086" y="4264459"/>
            <a:ext cx="63309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UGINS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26591" y="3239640"/>
            <a:ext cx="2368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solidFill>
                  <a:srgbClr val="424C55"/>
                </a:solidFill>
                <a:latin typeface="Trebuchet MS"/>
                <a:cs typeface="Trebuchet MS"/>
              </a:rPr>
              <a:t>CLI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399640" y="287834"/>
            <a:ext cx="6255385" cy="3883025"/>
            <a:chOff x="2399640" y="287834"/>
            <a:chExt cx="6255385" cy="3883025"/>
          </a:xfrm>
        </p:grpSpPr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9640" y="287834"/>
              <a:ext cx="2193599" cy="11303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488822" y="290589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46295" y="28849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46295" y="28849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96352" y="1498654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30">
                  <a:moveTo>
                    <a:pt x="0" y="0"/>
                  </a:moveTo>
                  <a:lnTo>
                    <a:pt x="0" y="14210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1902" y="3670104"/>
              <a:ext cx="735599" cy="4943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24638" y="3691802"/>
              <a:ext cx="479999" cy="4787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8628941" y="172257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08008" y="1665062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08008" y="1665062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228927" y="4575302"/>
            <a:ext cx="81026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8265">
              <a:lnSpc>
                <a:spcPct val="102299"/>
              </a:lnSpc>
              <a:spcBef>
                <a:spcPts val="70"/>
              </a:spcBef>
            </a:pP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spc="-16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036350" y="4421873"/>
            <a:ext cx="41275" cy="618490"/>
            <a:chOff x="5036350" y="4421873"/>
            <a:chExt cx="41275" cy="618490"/>
          </a:xfrm>
        </p:grpSpPr>
        <p:sp>
          <p:nvSpPr>
            <p:cNvPr id="63" name="object 63"/>
            <p:cNvSpPr/>
            <p:nvPr/>
          </p:nvSpPr>
          <p:spPr>
            <a:xfrm>
              <a:off x="5050033" y="4426636"/>
              <a:ext cx="6985" cy="565785"/>
            </a:xfrm>
            <a:custGeom>
              <a:avLst/>
              <a:gdLst/>
              <a:ahLst/>
              <a:cxnLst/>
              <a:rect l="l" t="t" r="r" b="b"/>
              <a:pathLst>
                <a:path w="6985" h="565785">
                  <a:moveTo>
                    <a:pt x="0" y="0"/>
                  </a:moveTo>
                  <a:lnTo>
                    <a:pt x="6811" y="565654"/>
                  </a:lnTo>
                </a:path>
              </a:pathLst>
            </a:custGeom>
            <a:ln w="9524">
              <a:solidFill>
                <a:srgbClr val="FC3E3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41113" y="4992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252" y="43411"/>
                  </a:moveTo>
                  <a:lnTo>
                    <a:pt x="0" y="378"/>
                  </a:lnTo>
                  <a:lnTo>
                    <a:pt x="31463" y="0"/>
                  </a:lnTo>
                  <a:lnTo>
                    <a:pt x="16252" y="43411"/>
                  </a:lnTo>
                  <a:close/>
                </a:path>
              </a:pathLst>
            </a:custGeom>
            <a:solidFill>
              <a:srgbClr val="FC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41113" y="4992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378"/>
                  </a:moveTo>
                  <a:lnTo>
                    <a:pt x="16252" y="43411"/>
                  </a:lnTo>
                  <a:lnTo>
                    <a:pt x="31463" y="0"/>
                  </a:lnTo>
                  <a:lnTo>
                    <a:pt x="0" y="378"/>
                  </a:lnTo>
                  <a:close/>
                </a:path>
              </a:pathLst>
            </a:custGeom>
            <a:ln w="9524">
              <a:solidFill>
                <a:srgbClr val="FC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957715" y="875136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29854" y="728107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99840" y="1772433"/>
            <a:ext cx="5688330" cy="1917064"/>
          </a:xfrm>
          <a:custGeom>
            <a:avLst/>
            <a:gdLst/>
            <a:ahLst/>
            <a:cxnLst/>
            <a:rect l="l" t="t" r="r" b="b"/>
            <a:pathLst>
              <a:path w="5688330" h="1917064">
                <a:moveTo>
                  <a:pt x="52954" y="1916472"/>
                </a:moveTo>
                <a:lnTo>
                  <a:pt x="947999" y="1409699"/>
                </a:lnTo>
                <a:lnTo>
                  <a:pt x="0" y="1409699"/>
                </a:lnTo>
                <a:lnTo>
                  <a:pt x="0" y="0"/>
                </a:lnTo>
                <a:lnTo>
                  <a:pt x="5687999" y="0"/>
                </a:lnTo>
                <a:lnTo>
                  <a:pt x="5687999" y="1409699"/>
                </a:lnTo>
                <a:lnTo>
                  <a:pt x="2369999" y="1409699"/>
                </a:lnTo>
                <a:lnTo>
                  <a:pt x="52954" y="191647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093338" y="1964200"/>
            <a:ext cx="353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sz="1300" b="1" spc="65" dirty="0">
                <a:solidFill>
                  <a:srgbClr val="FFFFFF"/>
                </a:solidFill>
                <a:latin typeface="Trebuchet MS"/>
                <a:cs typeface="Trebuchet MS"/>
              </a:rPr>
              <a:t>ANSIBLE</a:t>
            </a:r>
            <a:r>
              <a:rPr sz="13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sz="2400" b="1" spc="-532" baseline="-20833" dirty="0">
                <a:latin typeface="Arial"/>
                <a:cs typeface="Arial"/>
              </a:rPr>
              <a:t>M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spc="-532" baseline="-20833" dirty="0">
                <a:latin typeface="Arial"/>
                <a:cs typeface="Arial"/>
              </a:rPr>
              <a:t>O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sz="2400" b="1" spc="-532" baseline="-20833" dirty="0">
                <a:latin typeface="Arial"/>
                <a:cs typeface="Arial"/>
              </a:rPr>
              <a:t>D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-532" baseline="-20833" dirty="0">
                <a:latin typeface="Arial"/>
                <a:cs typeface="Arial"/>
              </a:rPr>
              <a:t>U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b="1" spc="-532" baseline="-20833" dirty="0">
                <a:latin typeface="Arial"/>
                <a:cs typeface="Arial"/>
              </a:rPr>
              <a:t>L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sz="2400" b="1" spc="-532" baseline="-20833" dirty="0">
                <a:latin typeface="Arial"/>
                <a:cs typeface="Arial"/>
              </a:rPr>
              <a:t>E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400" b="1" spc="-532" baseline="-20833" dirty="0">
                <a:latin typeface="Arial"/>
                <a:cs typeface="Arial"/>
              </a:rPr>
              <a:t>S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-532" baseline="-20833" dirty="0">
                <a:latin typeface="Arial"/>
                <a:cs typeface="Arial"/>
              </a:rPr>
              <a:t>A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sz="2400" b="1" spc="-532" baseline="-20833" dirty="0">
                <a:latin typeface="Arial"/>
                <a:cs typeface="Arial"/>
              </a:rPr>
              <a:t>R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b="1" spc="-532" baseline="-20833" dirty="0">
                <a:latin typeface="Arial"/>
                <a:cs typeface="Arial"/>
              </a:rPr>
              <a:t>E</a:t>
            </a:r>
            <a:r>
              <a:rPr sz="1300" b="1" spc="-3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400" b="1" spc="-532" baseline="-20833" dirty="0">
                <a:latin typeface="Arial"/>
                <a:cs typeface="Arial"/>
              </a:rPr>
              <a:t>“TOOL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88660" y="2042117"/>
            <a:ext cx="1899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60" dirty="0">
                <a:latin typeface="Arial"/>
                <a:cs typeface="Arial"/>
              </a:rPr>
              <a:t>S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IN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THE</a:t>
            </a:r>
            <a:r>
              <a:rPr sz="1600" b="1" spc="-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25" dirty="0">
                <a:latin typeface="Arial"/>
                <a:cs typeface="Arial"/>
              </a:rPr>
              <a:t>OOLKI</a:t>
            </a:r>
            <a:r>
              <a:rPr sz="1600" b="1" spc="40" dirty="0">
                <a:latin typeface="Arial"/>
                <a:cs typeface="Arial"/>
              </a:rPr>
              <a:t>T</a:t>
            </a:r>
            <a:r>
              <a:rPr sz="1600" b="1" spc="-110" dirty="0">
                <a:latin typeface="Arial"/>
                <a:cs typeface="Arial"/>
              </a:rPr>
              <a:t>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388816" y="2285957"/>
            <a:ext cx="389318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25" dirty="0">
                <a:latin typeface="Microsoft Sans Serif"/>
                <a:cs typeface="Microsoft Sans Serif"/>
              </a:rPr>
              <a:t>P</a:t>
            </a:r>
            <a:r>
              <a:rPr sz="1600" spc="45" dirty="0">
                <a:latin typeface="Microsoft Sans Serif"/>
                <a:cs typeface="Microsoft Sans Serif"/>
              </a:rPr>
              <a:t>y</a:t>
            </a:r>
            <a:r>
              <a:rPr sz="1600" spc="5" dirty="0">
                <a:latin typeface="Microsoft Sans Serif"/>
                <a:cs typeface="Microsoft Sans Serif"/>
              </a:rPr>
              <a:t>thon,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90" dirty="0">
                <a:latin typeface="Microsoft Sans Serif"/>
                <a:cs typeface="Microsoft Sans Serif"/>
              </a:rPr>
              <a:t>P</a:t>
            </a:r>
            <a:r>
              <a:rPr sz="1600" spc="40" dirty="0">
                <a:latin typeface="Microsoft Sans Serif"/>
                <a:cs typeface="Microsoft Sans Serif"/>
              </a:rPr>
              <a:t>o</a:t>
            </a:r>
            <a:r>
              <a:rPr sz="1600" spc="-50" dirty="0">
                <a:latin typeface="Microsoft Sans Serif"/>
                <a:cs typeface="Microsoft Sans Serif"/>
              </a:rPr>
              <a:t>w</a:t>
            </a:r>
            <a:r>
              <a:rPr sz="1600" spc="20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r</a:t>
            </a:r>
            <a:r>
              <a:rPr sz="1600" spc="-55" dirty="0">
                <a:latin typeface="Microsoft Sans Serif"/>
                <a:cs typeface="Microsoft Sans Serif"/>
              </a:rPr>
              <a:t>shell,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35" dirty="0">
                <a:latin typeface="Microsoft Sans Serif"/>
                <a:cs typeface="Microsoft Sans Serif"/>
              </a:rPr>
              <a:t>or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a</a:t>
            </a:r>
            <a:r>
              <a:rPr sz="1600" spc="-55" dirty="0">
                <a:latin typeface="Microsoft Sans Serif"/>
                <a:cs typeface="Microsoft Sans Serif"/>
              </a:rPr>
              <a:t>n</a:t>
            </a:r>
            <a:r>
              <a:rPr sz="1600" spc="15" dirty="0">
                <a:latin typeface="Microsoft Sans Serif"/>
                <a:cs typeface="Microsoft Sans Serif"/>
              </a:rPr>
              <a:t>y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language  </a:t>
            </a:r>
            <a:r>
              <a:rPr sz="1600" spc="-90" dirty="0">
                <a:latin typeface="Microsoft Sans Serif"/>
                <a:cs typeface="Microsoft Sans Serif"/>
              </a:rPr>
              <a:t>E</a:t>
            </a:r>
            <a:r>
              <a:rPr sz="1600" spc="-30" dirty="0">
                <a:latin typeface="Microsoft Sans Serif"/>
                <a:cs typeface="Microsoft Sans Serif"/>
              </a:rPr>
              <a:t>x</a:t>
            </a:r>
            <a:r>
              <a:rPr sz="1600" spc="105" dirty="0">
                <a:latin typeface="Microsoft Sans Serif"/>
                <a:cs typeface="Microsoft Sans Serif"/>
              </a:rPr>
              <a:t>t</a:t>
            </a:r>
            <a:r>
              <a:rPr sz="1600" spc="15" dirty="0">
                <a:latin typeface="Microsoft Sans Serif"/>
                <a:cs typeface="Microsoft Sans Serif"/>
              </a:rPr>
              <a:t>end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Ansible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simplici</a:t>
            </a:r>
            <a:r>
              <a:rPr sz="1600" spc="5" dirty="0">
                <a:latin typeface="Microsoft Sans Serif"/>
                <a:cs typeface="Microsoft Sans Serif"/>
              </a:rPr>
              <a:t>t</a:t>
            </a:r>
            <a:r>
              <a:rPr sz="1600" spc="15" dirty="0">
                <a:latin typeface="Microsoft Sans Serif"/>
                <a:cs typeface="Microsoft Sans Serif"/>
              </a:rPr>
              <a:t>y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105" dirty="0">
                <a:latin typeface="Microsoft Sans Serif"/>
                <a:cs typeface="Microsoft Sans Serif"/>
              </a:rPr>
              <a:t>t</a:t>
            </a:r>
            <a:r>
              <a:rPr sz="1600" spc="55" dirty="0">
                <a:latin typeface="Microsoft Sans Serif"/>
                <a:cs typeface="Microsoft Sans Serif"/>
              </a:rPr>
              <a:t>o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the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35" dirty="0">
                <a:latin typeface="Microsoft Sans Serif"/>
                <a:cs typeface="Microsoft Sans Serif"/>
              </a:rPr>
              <a:t>n</a:t>
            </a:r>
            <a:r>
              <a:rPr sz="1600" spc="30" dirty="0">
                <a:latin typeface="Microsoft Sans Serif"/>
                <a:cs typeface="Microsoft Sans Serif"/>
              </a:rPr>
              <a:t>ti</a:t>
            </a:r>
            <a:r>
              <a:rPr sz="1600" spc="-15" dirty="0">
                <a:latin typeface="Microsoft Sans Serif"/>
                <a:cs typeface="Microsoft Sans Serif"/>
              </a:rPr>
              <a:t>r</a:t>
            </a:r>
            <a:r>
              <a:rPr sz="1600" spc="10" dirty="0">
                <a:latin typeface="Microsoft Sans Serif"/>
                <a:cs typeface="Microsoft Sans Serif"/>
              </a:rPr>
              <a:t>e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s</a:t>
            </a:r>
            <a:r>
              <a:rPr sz="1600" spc="20" dirty="0">
                <a:latin typeface="Microsoft Sans Serif"/>
                <a:cs typeface="Microsoft Sans Serif"/>
              </a:rPr>
              <a:t>tack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83962" y="4245643"/>
            <a:ext cx="7327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C3E3E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37359" y="5124224"/>
            <a:ext cx="6370320" cy="125095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56515" rIns="0" bIns="0" rtlCol="0">
            <a:spAutoFit/>
          </a:bodyPr>
          <a:lstStyle/>
          <a:p>
            <a:pPr marL="403225" marR="312420" indent="-289560">
              <a:lnSpc>
                <a:spcPts val="2250"/>
              </a:lnSpc>
              <a:spcBef>
                <a:spcPts val="445"/>
              </a:spcBef>
            </a:pPr>
            <a:r>
              <a:rPr sz="1900" dirty="0">
                <a:solidFill>
                  <a:srgbClr val="032F62"/>
                </a:solidFill>
                <a:latin typeface="Courier New"/>
                <a:cs typeface="Courier New"/>
              </a:rPr>
              <a:t>- </a:t>
            </a:r>
            <a:r>
              <a:rPr sz="1900" spc="-5" dirty="0">
                <a:solidFill>
                  <a:srgbClr val="9A0203"/>
                </a:solidFill>
                <a:latin typeface="Courier New"/>
                <a:cs typeface="Courier New"/>
              </a:rPr>
              <a:t>name</a:t>
            </a:r>
            <a:r>
              <a:rPr sz="1900" spc="-5" dirty="0">
                <a:solidFill>
                  <a:srgbClr val="032F62"/>
                </a:solidFill>
                <a:latin typeface="Courier New"/>
                <a:cs typeface="Courier New"/>
              </a:rPr>
              <a:t>: latest index.html file is present </a:t>
            </a:r>
            <a:r>
              <a:rPr sz="1900" spc="-1130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9A0203"/>
                </a:solidFill>
                <a:latin typeface="Courier New"/>
                <a:cs typeface="Courier New"/>
              </a:rPr>
              <a:t>template</a:t>
            </a:r>
            <a:r>
              <a:rPr sz="1900" spc="-5" dirty="0">
                <a:solidFill>
                  <a:srgbClr val="032F62"/>
                </a:solidFill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  <a:p>
            <a:pPr marL="692785" marR="2628265">
              <a:lnSpc>
                <a:spcPts val="2250"/>
              </a:lnSpc>
            </a:pPr>
            <a:r>
              <a:rPr sz="1900" spc="-5" dirty="0">
                <a:solidFill>
                  <a:srgbClr val="9A0203"/>
                </a:solidFill>
                <a:latin typeface="Courier New"/>
                <a:cs typeface="Courier New"/>
              </a:rPr>
              <a:t>src</a:t>
            </a:r>
            <a:r>
              <a:rPr sz="1900" spc="-5" dirty="0">
                <a:solidFill>
                  <a:srgbClr val="032F62"/>
                </a:solidFill>
                <a:latin typeface="Courier New"/>
                <a:cs typeface="Courier New"/>
              </a:rPr>
              <a:t>: files/index.html </a:t>
            </a:r>
            <a:r>
              <a:rPr sz="1900" spc="-1130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9A0203"/>
                </a:solidFill>
                <a:latin typeface="Courier New"/>
                <a:cs typeface="Courier New"/>
              </a:rPr>
              <a:t>dest</a:t>
            </a:r>
            <a:r>
              <a:rPr sz="1900" spc="-5" dirty="0">
                <a:solidFill>
                  <a:srgbClr val="032F62"/>
                </a:solidFill>
                <a:latin typeface="Courier New"/>
                <a:cs typeface="Courier New"/>
              </a:rPr>
              <a:t>:</a:t>
            </a:r>
            <a:r>
              <a:rPr sz="1900" spc="-55" dirty="0">
                <a:solidFill>
                  <a:srgbClr val="032F6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32F62"/>
                </a:solidFill>
                <a:latin typeface="Courier New"/>
                <a:cs typeface="Courier New"/>
              </a:rPr>
              <a:t>/var/www/html/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3918" y="1252552"/>
            <a:ext cx="2193599" cy="1130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50213" y="2679415"/>
            <a:ext cx="3425190" cy="2820670"/>
            <a:chOff x="4050213" y="2679415"/>
            <a:chExt cx="3425190" cy="2820670"/>
          </a:xfrm>
        </p:grpSpPr>
        <p:sp>
          <p:nvSpPr>
            <p:cNvPr id="5" name="object 5"/>
            <p:cNvSpPr/>
            <p:nvPr/>
          </p:nvSpPr>
          <p:spPr>
            <a:xfrm>
              <a:off x="4064500" y="2693703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099" y="0"/>
                  </a:lnTo>
                  <a:lnTo>
                    <a:pt x="3386099" y="2791500"/>
                  </a:lnTo>
                  <a:lnTo>
                    <a:pt x="0" y="27915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9483" y="2711083"/>
              <a:ext cx="3395979" cy="413384"/>
            </a:xfrm>
            <a:custGeom>
              <a:avLst/>
              <a:gdLst/>
              <a:ahLst/>
              <a:cxnLst/>
              <a:rect l="l" t="t" r="r" b="b"/>
              <a:pathLst>
                <a:path w="3395979" h="413385">
                  <a:moveTo>
                    <a:pt x="3395700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3395700" y="0"/>
                  </a:lnTo>
                  <a:lnTo>
                    <a:pt x="3395700" y="413099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974230" y="1267023"/>
            <a:ext cx="2809875" cy="4420870"/>
            <a:chOff x="4974230" y="1267023"/>
            <a:chExt cx="2809875" cy="4420870"/>
          </a:xfrm>
        </p:grpSpPr>
        <p:sp>
          <p:nvSpPr>
            <p:cNvPr id="8" name="object 8"/>
            <p:cNvSpPr/>
            <p:nvPr/>
          </p:nvSpPr>
          <p:spPr>
            <a:xfrm>
              <a:off x="7774015" y="2580011"/>
              <a:ext cx="0" cy="3098165"/>
            </a:xfrm>
            <a:custGeom>
              <a:avLst/>
              <a:gdLst/>
              <a:ahLst/>
              <a:cxnLst/>
              <a:rect l="l" t="t" r="r" b="b"/>
              <a:pathLst>
                <a:path h="3098165">
                  <a:moveTo>
                    <a:pt x="0" y="0"/>
                  </a:moveTo>
                  <a:lnTo>
                    <a:pt x="0" y="3098100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4230" y="1267023"/>
              <a:ext cx="974399" cy="835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39787" y="1943118"/>
            <a:ext cx="4432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6113" y="3941208"/>
            <a:ext cx="1280795" cy="275590"/>
            <a:chOff x="2686113" y="3941208"/>
            <a:chExt cx="1280795" cy="275590"/>
          </a:xfrm>
        </p:grpSpPr>
        <p:sp>
          <p:nvSpPr>
            <p:cNvPr id="12" name="object 12"/>
            <p:cNvSpPr/>
            <p:nvPr/>
          </p:nvSpPr>
          <p:spPr>
            <a:xfrm>
              <a:off x="2686507" y="4190774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6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4169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4169" y="416984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0875" y="3941208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44110" y="2187340"/>
            <a:ext cx="4678045" cy="2622550"/>
            <a:chOff x="3444110" y="2187340"/>
            <a:chExt cx="4678045" cy="2622550"/>
          </a:xfrm>
        </p:grpSpPr>
        <p:sp>
          <p:nvSpPr>
            <p:cNvPr id="17" name="object 17"/>
            <p:cNvSpPr/>
            <p:nvPr/>
          </p:nvSpPr>
          <p:spPr>
            <a:xfrm>
              <a:off x="7508393" y="3631944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59456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9456" y="361101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8393" y="478360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59456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9456" y="4762668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8872" y="3726392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6345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6345" y="3705461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27480" y="3354900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>
                  <a:moveTo>
                    <a:pt x="0" y="0"/>
                  </a:moveTo>
                  <a:lnTo>
                    <a:pt x="177562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5042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5042" y="333396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27553" y="2438127"/>
              <a:ext cx="1737995" cy="916940"/>
            </a:xfrm>
            <a:custGeom>
              <a:avLst/>
              <a:gdLst/>
              <a:ahLst/>
              <a:cxnLst/>
              <a:rect l="l" t="t" r="r" b="b"/>
              <a:pathLst>
                <a:path w="1737995" h="916939">
                  <a:moveTo>
                    <a:pt x="13476" y="0"/>
                  </a:moveTo>
                  <a:lnTo>
                    <a:pt x="13476" y="916800"/>
                  </a:lnTo>
                </a:path>
                <a:path w="1737995" h="916939">
                  <a:moveTo>
                    <a:pt x="1737599" y="5"/>
                  </a:moveTo>
                  <a:lnTo>
                    <a:pt x="0" y="5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65152" y="2192103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6799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6291" y="2790706"/>
            <a:ext cx="1208399" cy="823199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2076935" y="3944254"/>
            <a:ext cx="1889760" cy="1410335"/>
            <a:chOff x="2076935" y="3944254"/>
            <a:chExt cx="1889760" cy="1410335"/>
          </a:xfrm>
        </p:grpSpPr>
        <p:sp>
          <p:nvSpPr>
            <p:cNvPr id="33" name="object 33"/>
            <p:cNvSpPr/>
            <p:nvPr/>
          </p:nvSpPr>
          <p:spPr>
            <a:xfrm>
              <a:off x="3001409" y="4850933"/>
              <a:ext cx="902969" cy="8255"/>
            </a:xfrm>
            <a:custGeom>
              <a:avLst/>
              <a:gdLst/>
              <a:ahLst/>
              <a:cxnLst/>
              <a:rect l="l" t="t" r="r" b="b"/>
              <a:pathLst>
                <a:path w="902970" h="8254">
                  <a:moveTo>
                    <a:pt x="0" y="8061"/>
                  </a:moveTo>
                  <a:lnTo>
                    <a:pt x="902965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04188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0" y="0"/>
                  </a:lnTo>
                  <a:lnTo>
                    <a:pt x="57697" y="20418"/>
                  </a:lnTo>
                  <a:lnTo>
                    <a:pt x="373" y="41863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04188" y="4830001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5" h="41910">
                  <a:moveTo>
                    <a:pt x="373" y="41863"/>
                  </a:moveTo>
                  <a:lnTo>
                    <a:pt x="57697" y="20418"/>
                  </a:lnTo>
                  <a:lnTo>
                    <a:pt x="0" y="0"/>
                  </a:lnTo>
                  <a:lnTo>
                    <a:pt x="373" y="41863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8960" y="3944254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2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48027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20932" y="57512"/>
                  </a:moveTo>
                  <a:lnTo>
                    <a:pt x="0" y="0"/>
                  </a:lnTo>
                  <a:lnTo>
                    <a:pt x="41865" y="0"/>
                  </a:lnTo>
                  <a:lnTo>
                    <a:pt x="20932" y="57512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48027" y="431651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10" h="57785">
                  <a:moveTo>
                    <a:pt x="0" y="0"/>
                  </a:moveTo>
                  <a:lnTo>
                    <a:pt x="20932" y="57512"/>
                  </a:lnTo>
                  <a:lnTo>
                    <a:pt x="418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6935" y="4321174"/>
              <a:ext cx="1033254" cy="103325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349128" y="3652659"/>
            <a:ext cx="4895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USE</a:t>
            </a:r>
            <a:r>
              <a:rPr sz="1100" b="1" spc="-2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02457" y="4052964"/>
            <a:ext cx="8521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36086" y="3347272"/>
            <a:ext cx="610199" cy="5174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269627" y="3949869"/>
            <a:ext cx="5086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HO</a:t>
            </a:r>
            <a:r>
              <a:rPr sz="1100" b="1" spc="-2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1100" b="1" spc="5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49396" y="5171545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3615" y="4513929"/>
            <a:ext cx="585899" cy="585899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741405" y="3387251"/>
            <a:ext cx="2032000" cy="597535"/>
            <a:chOff x="4741405" y="3387251"/>
            <a:chExt cx="2032000" cy="59753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1405" y="3387251"/>
              <a:ext cx="550799" cy="5882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223" y="3407336"/>
              <a:ext cx="620099" cy="57719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386641" y="4057907"/>
            <a:ext cx="2368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solidFill>
                  <a:srgbClr val="424C55"/>
                </a:solidFill>
                <a:latin typeface="Trebuchet MS"/>
                <a:cs typeface="Trebuchet MS"/>
              </a:rPr>
              <a:t>CLI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84688" y="4510069"/>
            <a:ext cx="479999" cy="47879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359690" y="1106100"/>
            <a:ext cx="6255385" cy="2644140"/>
            <a:chOff x="2359690" y="1106100"/>
            <a:chExt cx="6255385" cy="2644140"/>
          </a:xfrm>
        </p:grpSpPr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9690" y="1106100"/>
              <a:ext cx="2193599" cy="11303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448873" y="3724159"/>
              <a:ext cx="457834" cy="6985"/>
            </a:xfrm>
            <a:custGeom>
              <a:avLst/>
              <a:gdLst/>
              <a:ahLst/>
              <a:cxnLst/>
              <a:rect l="l" t="t" r="r" b="b"/>
              <a:pathLst>
                <a:path w="457835" h="6985">
                  <a:moveTo>
                    <a:pt x="0" y="6487"/>
                  </a:moveTo>
                  <a:lnTo>
                    <a:pt x="457769" y="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6346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0" y="0"/>
                  </a:lnTo>
                  <a:lnTo>
                    <a:pt x="57803" y="20115"/>
                  </a:lnTo>
                  <a:lnTo>
                    <a:pt x="593" y="41861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6346" y="3703227"/>
              <a:ext cx="58419" cy="41910"/>
            </a:xfrm>
            <a:custGeom>
              <a:avLst/>
              <a:gdLst/>
              <a:ahLst/>
              <a:cxnLst/>
              <a:rect l="l" t="t" r="r" b="b"/>
              <a:pathLst>
                <a:path w="58420" h="41910">
                  <a:moveTo>
                    <a:pt x="593" y="41861"/>
                  </a:moveTo>
                  <a:lnTo>
                    <a:pt x="57803" y="20115"/>
                  </a:lnTo>
                  <a:lnTo>
                    <a:pt x="0" y="0"/>
                  </a:lnTo>
                  <a:lnTo>
                    <a:pt x="593" y="41861"/>
                  </a:lnTo>
                  <a:close/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56402" y="2316920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h="1421129">
                  <a:moveTo>
                    <a:pt x="0" y="0"/>
                  </a:moveTo>
                  <a:lnTo>
                    <a:pt x="0" y="1421100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88991" y="2540842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68058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68058" y="2483329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188977" y="5393569"/>
            <a:ext cx="81026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8265">
              <a:lnSpc>
                <a:spcPct val="102299"/>
              </a:lnSpc>
              <a:spcBef>
                <a:spcPts val="70"/>
              </a:spcBef>
            </a:pP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spc="-16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17765" y="1693403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89904" y="1546374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83190" y="1963199"/>
            <a:ext cx="5688330" cy="2442845"/>
          </a:xfrm>
          <a:custGeom>
            <a:avLst/>
            <a:gdLst/>
            <a:ahLst/>
            <a:cxnLst/>
            <a:rect l="l" t="t" r="r" b="b"/>
            <a:pathLst>
              <a:path w="5688330" h="2442845">
                <a:moveTo>
                  <a:pt x="1774883" y="2442544"/>
                </a:moveTo>
                <a:lnTo>
                  <a:pt x="947999" y="1409699"/>
                </a:lnTo>
                <a:lnTo>
                  <a:pt x="0" y="1409699"/>
                </a:lnTo>
                <a:lnTo>
                  <a:pt x="0" y="0"/>
                </a:lnTo>
                <a:lnTo>
                  <a:pt x="5687999" y="0"/>
                </a:lnTo>
                <a:lnTo>
                  <a:pt x="5687999" y="1409699"/>
                </a:lnTo>
                <a:lnTo>
                  <a:pt x="2369999" y="1409699"/>
                </a:lnTo>
                <a:lnTo>
                  <a:pt x="1774883" y="244254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87746" y="2200499"/>
            <a:ext cx="411416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355"/>
              </a:spcBef>
            </a:pPr>
            <a:r>
              <a:rPr sz="1600" b="1" spc="60" dirty="0">
                <a:latin typeface="Trebuchet MS"/>
                <a:cs typeface="Trebuchet MS"/>
              </a:rPr>
              <a:t>PLUGINS</a:t>
            </a:r>
            <a:r>
              <a:rPr sz="1600" b="1" spc="-155" dirty="0">
                <a:latin typeface="Trebuchet MS"/>
                <a:cs typeface="Trebuchet MS"/>
              </a:rPr>
              <a:t> </a:t>
            </a:r>
            <a:r>
              <a:rPr sz="1600" b="1" spc="100" dirty="0">
                <a:latin typeface="Trebuchet MS"/>
                <a:cs typeface="Trebuchet MS"/>
              </a:rPr>
              <a:t>A</a:t>
            </a:r>
            <a:r>
              <a:rPr sz="1600" b="1" spc="90" dirty="0">
                <a:latin typeface="Trebuchet MS"/>
                <a:cs typeface="Trebuchet MS"/>
              </a:rPr>
              <a:t>RE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“GE</a:t>
            </a:r>
            <a:r>
              <a:rPr sz="1600" b="1" spc="-20" dirty="0">
                <a:latin typeface="Trebuchet MS"/>
                <a:cs typeface="Trebuchet MS"/>
              </a:rPr>
              <a:t>A</a:t>
            </a:r>
            <a:r>
              <a:rPr sz="1600" b="1" spc="105" dirty="0">
                <a:latin typeface="Trebuchet MS"/>
                <a:cs typeface="Trebuchet MS"/>
              </a:rPr>
              <a:t>R</a:t>
            </a:r>
            <a:r>
              <a:rPr sz="1600" b="1" spc="155" dirty="0">
                <a:latin typeface="Trebuchet MS"/>
                <a:cs typeface="Trebuchet MS"/>
              </a:rPr>
              <a:t>S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50" dirty="0">
                <a:latin typeface="Trebuchet MS"/>
                <a:cs typeface="Trebuchet MS"/>
              </a:rPr>
              <a:t>IN</a:t>
            </a:r>
            <a:r>
              <a:rPr sz="1600" b="1" spc="-125" dirty="0">
                <a:latin typeface="Trebuchet MS"/>
                <a:cs typeface="Trebuchet MS"/>
              </a:rPr>
              <a:t> </a:t>
            </a:r>
            <a:r>
              <a:rPr sz="1600" b="1" spc="30" dirty="0">
                <a:latin typeface="Trebuchet MS"/>
                <a:cs typeface="Trebuchet MS"/>
              </a:rPr>
              <a:t>THE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20" dirty="0">
                <a:latin typeface="Trebuchet MS"/>
                <a:cs typeface="Trebuchet MS"/>
              </a:rPr>
              <a:t>ENGINE”</a:t>
            </a:r>
            <a:endParaRPr sz="16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254"/>
              </a:spcBef>
            </a:pPr>
            <a:r>
              <a:rPr sz="1600" spc="-35" dirty="0">
                <a:latin typeface="Microsoft Sans Serif"/>
                <a:cs typeface="Microsoft Sans Serif"/>
              </a:rPr>
              <a:t>Code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that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plugs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into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45" dirty="0">
                <a:latin typeface="Microsoft Sans Serif"/>
                <a:cs typeface="Microsoft Sans Serif"/>
              </a:rPr>
              <a:t>the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core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engine</a:t>
            </a:r>
            <a:endParaRPr sz="1600">
              <a:latin typeface="Microsoft Sans Serif"/>
              <a:cs typeface="Microsoft Sans Serif"/>
            </a:endParaRPr>
          </a:p>
          <a:p>
            <a:pPr marR="2540" algn="ctr">
              <a:lnSpc>
                <a:spcPct val="100000"/>
              </a:lnSpc>
              <a:spcBef>
                <a:spcPts val="254"/>
              </a:spcBef>
            </a:pP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ANSIB</a:t>
            </a:r>
            <a:r>
              <a:rPr sz="1600" spc="-290" dirty="0">
                <a:latin typeface="Microsoft Sans Serif"/>
                <a:cs typeface="Microsoft Sans Serif"/>
              </a:rPr>
              <a:t>A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90" dirty="0">
                <a:latin typeface="Microsoft Sans Serif"/>
                <a:cs typeface="Microsoft Sans Serif"/>
              </a:rPr>
              <a:t>d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90" dirty="0">
                <a:latin typeface="Microsoft Sans Serif"/>
                <a:cs typeface="Microsoft Sans Serif"/>
              </a:rPr>
              <a:t>a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90" dirty="0">
                <a:latin typeface="Microsoft Sans Serif"/>
                <a:cs typeface="Microsoft Sans Serif"/>
              </a:rPr>
              <a:t>p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90" dirty="0">
                <a:latin typeface="Microsoft Sans Serif"/>
                <a:cs typeface="Microsoft Sans Serif"/>
              </a:rPr>
              <a:t>ta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90" dirty="0">
                <a:latin typeface="Microsoft Sans Serif"/>
                <a:cs typeface="Microsoft Sans Serif"/>
              </a:rPr>
              <a:t>b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90" dirty="0">
                <a:latin typeface="Microsoft Sans Serif"/>
                <a:cs typeface="Microsoft Sans Serif"/>
              </a:rPr>
              <a:t>i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290" dirty="0">
                <a:latin typeface="Microsoft Sans Serif"/>
                <a:cs typeface="Microsoft Sans Serif"/>
              </a:rPr>
              <a:t>li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90" dirty="0">
                <a:latin typeface="Microsoft Sans Serif"/>
                <a:cs typeface="Microsoft Sans Serif"/>
              </a:rPr>
              <a:t>ty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600" spc="-290" dirty="0">
                <a:latin typeface="Microsoft Sans Serif"/>
                <a:cs typeface="Microsoft Sans Serif"/>
              </a:rPr>
              <a:t>f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90" dirty="0">
                <a:latin typeface="Microsoft Sans Serif"/>
                <a:cs typeface="Microsoft Sans Serif"/>
              </a:rPr>
              <a:t>o</a:t>
            </a:r>
            <a:r>
              <a:rPr sz="1300" b="1" spc="-2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90" dirty="0">
                <a:latin typeface="Microsoft Sans Serif"/>
                <a:cs typeface="Microsoft Sans Serif"/>
              </a:rPr>
              <a:t>r</a:t>
            </a:r>
            <a:r>
              <a:rPr sz="1600" spc="-170" dirty="0">
                <a:latin typeface="Microsoft Sans Serif"/>
                <a:cs typeface="Microsoft Sans Serif"/>
              </a:rPr>
              <a:t> 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35" dirty="0">
                <a:latin typeface="Microsoft Sans Serif"/>
                <a:cs typeface="Microsoft Sans Serif"/>
              </a:rPr>
              <a:t>v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335" dirty="0">
                <a:latin typeface="Microsoft Sans Serif"/>
                <a:cs typeface="Microsoft Sans Serif"/>
              </a:rPr>
              <a:t>a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335" dirty="0">
                <a:latin typeface="Microsoft Sans Serif"/>
                <a:cs typeface="Microsoft Sans Serif"/>
              </a:rPr>
              <a:t>ri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35" dirty="0">
                <a:latin typeface="Microsoft Sans Serif"/>
                <a:cs typeface="Microsoft Sans Serif"/>
              </a:rPr>
              <a:t>o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335" dirty="0">
                <a:latin typeface="Microsoft Sans Serif"/>
                <a:cs typeface="Microsoft Sans Serif"/>
              </a:rPr>
              <a:t>u</a:t>
            </a:r>
            <a:r>
              <a:rPr sz="1300" b="1" spc="-3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35" dirty="0">
                <a:latin typeface="Microsoft Sans Serif"/>
                <a:cs typeface="Microsoft Sans Serif"/>
              </a:rPr>
              <a:t>s</a:t>
            </a:r>
            <a:r>
              <a:rPr sz="1600" spc="-20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uses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&amp;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30" dirty="0">
                <a:latin typeface="Microsoft Sans Serif"/>
                <a:cs typeface="Microsoft Sans Serif"/>
              </a:rPr>
              <a:t>platforms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56712" y="5082198"/>
            <a:ext cx="720090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74437" y="5064437"/>
            <a:ext cx="6464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C3E3E"/>
                </a:solidFill>
                <a:latin typeface="Arial"/>
                <a:cs typeface="Arial"/>
              </a:rPr>
              <a:t>PLUGINS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11952" y="4488370"/>
            <a:ext cx="735599" cy="49439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3788600" y="5730099"/>
            <a:ext cx="5417820" cy="9169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</a:pPr>
            <a:r>
              <a:rPr sz="1900" spc="-5" dirty="0">
                <a:solidFill>
                  <a:srgbClr val="007020"/>
                </a:solidFill>
                <a:latin typeface="Courier New"/>
                <a:cs typeface="Courier New"/>
              </a:rPr>
              <a:t>{{</a:t>
            </a:r>
            <a:r>
              <a:rPr sz="1900" spc="-25" dirty="0">
                <a:solidFill>
                  <a:srgbClr val="00702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9960B5"/>
                </a:solidFill>
                <a:latin typeface="Courier New"/>
                <a:cs typeface="Courier New"/>
              </a:rPr>
              <a:t>some_variable</a:t>
            </a:r>
            <a:r>
              <a:rPr sz="1900" b="1" spc="-25" dirty="0">
                <a:solidFill>
                  <a:srgbClr val="9960B5"/>
                </a:solidFill>
                <a:latin typeface="Courier New"/>
                <a:cs typeface="Courier New"/>
              </a:rPr>
              <a:t> </a:t>
            </a:r>
            <a:r>
              <a:rPr sz="1900" b="1" dirty="0">
                <a:solidFill>
                  <a:srgbClr val="666666"/>
                </a:solidFill>
                <a:latin typeface="Courier New"/>
                <a:cs typeface="Courier New"/>
              </a:rPr>
              <a:t>|</a:t>
            </a:r>
            <a:r>
              <a:rPr sz="1900" b="1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990000"/>
                </a:solidFill>
                <a:latin typeface="Courier New"/>
                <a:cs typeface="Courier New"/>
              </a:rPr>
              <a:t>to_nice_yaml</a:t>
            </a:r>
            <a:r>
              <a:rPr sz="1900" b="1" spc="-20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7020"/>
                </a:solidFill>
                <a:latin typeface="Courier New"/>
                <a:cs typeface="Courier New"/>
              </a:rPr>
              <a:t>}}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476694" y="5245475"/>
            <a:ext cx="41275" cy="475615"/>
            <a:chOff x="6476694" y="5245475"/>
            <a:chExt cx="41275" cy="475615"/>
          </a:xfrm>
        </p:grpSpPr>
        <p:sp>
          <p:nvSpPr>
            <p:cNvPr id="70" name="object 70"/>
            <p:cNvSpPr/>
            <p:nvPr/>
          </p:nvSpPr>
          <p:spPr>
            <a:xfrm>
              <a:off x="6497189" y="5245475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4">
                  <a:moveTo>
                    <a:pt x="0" y="0"/>
                  </a:moveTo>
                  <a:lnTo>
                    <a:pt x="0" y="427349"/>
                  </a:lnTo>
                </a:path>
              </a:pathLst>
            </a:custGeom>
            <a:ln w="9524">
              <a:solidFill>
                <a:srgbClr val="FC3E3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81456" y="56728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FC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81456" y="56728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C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3" name="object 7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09159" y="6311553"/>
            <a:ext cx="1076009" cy="254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6" y="0"/>
            <a:ext cx="12177395" cy="6858000"/>
          </a:xfrm>
          <a:custGeom>
            <a:avLst/>
            <a:gdLst/>
            <a:ahLst/>
            <a:cxnLst/>
            <a:rect l="l" t="t" r="r" b="b"/>
            <a:pathLst>
              <a:path w="12177395" h="6858000">
                <a:moveTo>
                  <a:pt x="0" y="0"/>
                </a:moveTo>
                <a:lnTo>
                  <a:pt x="12177233" y="0"/>
                </a:lnTo>
                <a:lnTo>
                  <a:pt x="12177233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85" y="919769"/>
            <a:ext cx="2193599" cy="1130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33480" y="2346632"/>
            <a:ext cx="3425190" cy="2820670"/>
            <a:chOff x="4333480" y="2346632"/>
            <a:chExt cx="3425190" cy="2820670"/>
          </a:xfrm>
        </p:grpSpPr>
        <p:sp>
          <p:nvSpPr>
            <p:cNvPr id="5" name="object 5"/>
            <p:cNvSpPr/>
            <p:nvPr/>
          </p:nvSpPr>
          <p:spPr>
            <a:xfrm>
              <a:off x="4347767" y="2360920"/>
              <a:ext cx="3386454" cy="2792095"/>
            </a:xfrm>
            <a:custGeom>
              <a:avLst/>
              <a:gdLst/>
              <a:ahLst/>
              <a:cxnLst/>
              <a:rect l="l" t="t" r="r" b="b"/>
              <a:pathLst>
                <a:path w="3386454" h="2792095">
                  <a:moveTo>
                    <a:pt x="0" y="0"/>
                  </a:moveTo>
                  <a:lnTo>
                    <a:pt x="3386099" y="0"/>
                  </a:lnTo>
                  <a:lnTo>
                    <a:pt x="3386099" y="2791499"/>
                  </a:lnTo>
                  <a:lnTo>
                    <a:pt x="0" y="27914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62742" y="2378303"/>
              <a:ext cx="3395979" cy="413384"/>
            </a:xfrm>
            <a:custGeom>
              <a:avLst/>
              <a:gdLst/>
              <a:ahLst/>
              <a:cxnLst/>
              <a:rect l="l" t="t" r="r" b="b"/>
              <a:pathLst>
                <a:path w="3395979" h="413385">
                  <a:moveTo>
                    <a:pt x="3395700" y="0"/>
                  </a:moveTo>
                  <a:lnTo>
                    <a:pt x="0" y="0"/>
                  </a:lnTo>
                  <a:lnTo>
                    <a:pt x="0" y="45300"/>
                  </a:lnTo>
                  <a:lnTo>
                    <a:pt x="0" y="413105"/>
                  </a:lnTo>
                  <a:lnTo>
                    <a:pt x="3395700" y="413105"/>
                  </a:lnTo>
                  <a:lnTo>
                    <a:pt x="3395700" y="45300"/>
                  </a:lnTo>
                  <a:lnTo>
                    <a:pt x="3395700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57281" y="2247227"/>
            <a:ext cx="0" cy="3098165"/>
          </a:xfrm>
          <a:custGeom>
            <a:avLst/>
            <a:gdLst/>
            <a:ahLst/>
            <a:cxnLst/>
            <a:rect l="l" t="t" r="r" b="b"/>
            <a:pathLst>
              <a:path h="3098165">
                <a:moveTo>
                  <a:pt x="0" y="0"/>
                </a:moveTo>
                <a:lnTo>
                  <a:pt x="0" y="3098099"/>
                </a:lnTo>
              </a:path>
            </a:pathLst>
          </a:custGeom>
          <a:ln w="1904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1013" y="2487784"/>
            <a:ext cx="2455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65" dirty="0">
                <a:solidFill>
                  <a:srgbClr val="FFFFFF"/>
                </a:solidFill>
                <a:latin typeface="Trebuchet MS"/>
                <a:cs typeface="Trebuchet MS"/>
              </a:rPr>
              <a:t>NSIBLE</a:t>
            </a:r>
            <a:r>
              <a:rPr sz="1300" b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00" b="1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00" b="1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b="1" spc="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b="1" spc="-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b="1" spc="2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13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4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497" y="934239"/>
            <a:ext cx="974399" cy="835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20483" y="1610335"/>
            <a:ext cx="448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CMDB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9557" y="773317"/>
            <a:ext cx="6860540" cy="3703320"/>
            <a:chOff x="2269557" y="773317"/>
            <a:chExt cx="6860540" cy="3703320"/>
          </a:xfrm>
        </p:grpSpPr>
        <p:sp>
          <p:nvSpPr>
            <p:cNvPr id="12" name="object 12"/>
            <p:cNvSpPr/>
            <p:nvPr/>
          </p:nvSpPr>
          <p:spPr>
            <a:xfrm>
              <a:off x="7791660" y="3299160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42722" y="327822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42722" y="3278227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91660" y="4450817"/>
              <a:ext cx="551180" cy="0"/>
            </a:xfrm>
            <a:custGeom>
              <a:avLst/>
              <a:gdLst/>
              <a:ahLst/>
              <a:cxnLst/>
              <a:rect l="l" t="t" r="r" b="b"/>
              <a:pathLst>
                <a:path w="551179">
                  <a:moveTo>
                    <a:pt x="0" y="0"/>
                  </a:moveTo>
                  <a:lnTo>
                    <a:pt x="551062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42722" y="44298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0" y="0"/>
                  </a:lnTo>
                  <a:lnTo>
                    <a:pt x="57512" y="20932"/>
                  </a:lnTo>
                  <a:lnTo>
                    <a:pt x="0" y="41865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42722" y="4429884"/>
              <a:ext cx="57785" cy="41910"/>
            </a:xfrm>
            <a:custGeom>
              <a:avLst/>
              <a:gdLst/>
              <a:ahLst/>
              <a:cxnLst/>
              <a:rect l="l" t="t" r="r" b="b"/>
              <a:pathLst>
                <a:path w="57784" h="41910">
                  <a:moveTo>
                    <a:pt x="0" y="41865"/>
                  </a:moveTo>
                  <a:lnTo>
                    <a:pt x="57512" y="20932"/>
                  </a:lnTo>
                  <a:lnTo>
                    <a:pt x="0" y="0"/>
                  </a:lnTo>
                  <a:lnTo>
                    <a:pt x="0" y="41865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4297" y="2105344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69">
                  <a:moveTo>
                    <a:pt x="0" y="0"/>
                  </a:moveTo>
                  <a:lnTo>
                    <a:pt x="0" y="318255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10820" y="1859319"/>
              <a:ext cx="1737995" cy="257175"/>
            </a:xfrm>
            <a:custGeom>
              <a:avLst/>
              <a:gdLst/>
              <a:ahLst/>
              <a:cxnLst/>
              <a:rect l="l" t="t" r="r" b="b"/>
              <a:pathLst>
                <a:path w="1737995" h="257175">
                  <a:moveTo>
                    <a:pt x="1737599" y="246029"/>
                  </a:moveTo>
                  <a:lnTo>
                    <a:pt x="0" y="246029"/>
                  </a:lnTo>
                </a:path>
                <a:path w="1737995" h="257175">
                  <a:moveTo>
                    <a:pt x="1737597" y="0"/>
                  </a:moveTo>
                  <a:lnTo>
                    <a:pt x="1737597" y="256799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2956" y="773317"/>
              <a:ext cx="2193599" cy="1130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9352" y="3014489"/>
              <a:ext cx="610199" cy="5174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6490" y="3074552"/>
              <a:ext cx="620100" cy="5771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872257" y="220805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576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51325" y="215054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0" y="57512"/>
                  </a:lnTo>
                  <a:lnTo>
                    <a:pt x="20932" y="0"/>
                  </a:lnTo>
                  <a:lnTo>
                    <a:pt x="41865" y="57512"/>
                  </a:lnTo>
                  <a:close/>
                </a:path>
              </a:pathLst>
            </a:custGeom>
            <a:solidFill>
              <a:srgbClr val="4CB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1325" y="2150546"/>
              <a:ext cx="41910" cy="57785"/>
            </a:xfrm>
            <a:custGeom>
              <a:avLst/>
              <a:gdLst/>
              <a:ahLst/>
              <a:cxnLst/>
              <a:rect l="l" t="t" r="r" b="b"/>
              <a:pathLst>
                <a:path w="41909" h="57785">
                  <a:moveTo>
                    <a:pt x="41865" y="57512"/>
                  </a:moveTo>
                  <a:lnTo>
                    <a:pt x="20932" y="0"/>
                  </a:lnTo>
                  <a:lnTo>
                    <a:pt x="0" y="57512"/>
                  </a:lnTo>
                  <a:lnTo>
                    <a:pt x="41865" y="57512"/>
                  </a:lnTo>
                  <a:close/>
                </a:path>
              </a:pathLst>
            </a:custGeom>
            <a:ln w="9524">
              <a:solidFill>
                <a:srgbClr val="4CB1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9557" y="2457923"/>
              <a:ext cx="1208400" cy="8231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552892" y="3617086"/>
            <a:ext cx="50863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HO</a:t>
            </a:r>
            <a:r>
              <a:rPr sz="1100" b="1" spc="-2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1100" b="1" spc="5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110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32662" y="4838762"/>
            <a:ext cx="74612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6040" marR="5080" indent="-53975">
              <a:lnSpc>
                <a:spcPct val="102299"/>
              </a:lnSpc>
              <a:spcBef>
                <a:spcPts val="70"/>
              </a:spcBef>
            </a:pPr>
            <a:r>
              <a:rPr sz="1100" b="1" spc="10" dirty="0">
                <a:solidFill>
                  <a:srgbClr val="D9D9D9"/>
                </a:solidFill>
                <a:latin typeface="Arial"/>
                <a:cs typeface="Arial"/>
              </a:rPr>
              <a:t>NET</a:t>
            </a:r>
            <a:r>
              <a:rPr sz="1100" b="1" spc="-10" dirty="0">
                <a:solidFill>
                  <a:srgbClr val="D9D9D9"/>
                </a:solidFill>
                <a:latin typeface="Arial"/>
                <a:cs typeface="Arial"/>
              </a:rPr>
              <a:t>WORK  </a:t>
            </a: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26882" y="4181145"/>
            <a:ext cx="585899" cy="5858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662370" y="3725123"/>
            <a:ext cx="251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24C55"/>
                </a:solidFill>
                <a:latin typeface="Arial"/>
                <a:cs typeface="Arial"/>
              </a:rPr>
              <a:t>CLI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06162" y="3335090"/>
            <a:ext cx="742315" cy="208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100" b="1" spc="70" dirty="0">
                <a:solidFill>
                  <a:srgbClr val="D9D9D9"/>
                </a:solidFill>
                <a:latin typeface="Trebuchet MS"/>
                <a:cs typeface="Trebuchet MS"/>
              </a:rPr>
              <a:t>USERS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indent="-635" algn="ctr">
              <a:lnSpc>
                <a:spcPct val="102299"/>
              </a:lnSpc>
              <a:spcBef>
                <a:spcPts val="975"/>
              </a:spcBef>
            </a:pPr>
            <a:r>
              <a:rPr sz="1100" b="1" spc="55" dirty="0">
                <a:solidFill>
                  <a:srgbClr val="D9D9D9"/>
                </a:solidFill>
                <a:latin typeface="Trebuchet MS"/>
                <a:cs typeface="Trebuchet MS"/>
              </a:rPr>
              <a:t>ANSIBLE </a:t>
            </a:r>
            <a:r>
              <a:rPr sz="1100" b="1" spc="60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30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D9D9D9"/>
                </a:solidFill>
                <a:latin typeface="Trebuchet MS"/>
                <a:cs typeface="Trebuchet MS"/>
              </a:rPr>
              <a:t>L</a:t>
            </a:r>
            <a:r>
              <a:rPr sz="1100" b="1" spc="-25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100" b="1" spc="45" dirty="0">
                <a:solidFill>
                  <a:srgbClr val="D9D9D9"/>
                </a:solidFill>
                <a:latin typeface="Trebuchet MS"/>
                <a:cs typeface="Trebuchet MS"/>
              </a:rPr>
              <a:t>Y</a:t>
            </a:r>
            <a:r>
              <a:rPr sz="1100" b="1" spc="75" dirty="0">
                <a:solidFill>
                  <a:srgbClr val="D9D9D9"/>
                </a:solidFill>
                <a:latin typeface="Trebuchet MS"/>
                <a:cs typeface="Trebuchet MS"/>
              </a:rPr>
              <a:t>B</a:t>
            </a:r>
            <a:r>
              <a:rPr sz="1100" b="1" spc="50" dirty="0">
                <a:solidFill>
                  <a:srgbClr val="D9D9D9"/>
                </a:solidFill>
                <a:latin typeface="Trebuchet MS"/>
                <a:cs typeface="Trebuchet MS"/>
              </a:rPr>
              <a:t>OOK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67954" y="4177286"/>
            <a:ext cx="479999" cy="47879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2360202" y="1979375"/>
            <a:ext cx="1384300" cy="3042285"/>
            <a:chOff x="2360202" y="1979375"/>
            <a:chExt cx="1384300" cy="3042285"/>
          </a:xfrm>
        </p:grpSpPr>
        <p:sp>
          <p:nvSpPr>
            <p:cNvPr id="34" name="object 34"/>
            <p:cNvSpPr/>
            <p:nvPr/>
          </p:nvSpPr>
          <p:spPr>
            <a:xfrm>
              <a:off x="3739669" y="1984137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5">
                  <a:moveTo>
                    <a:pt x="0" y="0"/>
                  </a:moveTo>
                  <a:lnTo>
                    <a:pt x="0" y="439462"/>
                  </a:lnTo>
                </a:path>
              </a:pathLst>
            </a:custGeom>
            <a:ln w="9524">
              <a:solidFill>
                <a:srgbClr val="E6B8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0202" y="3988391"/>
              <a:ext cx="1033254" cy="103325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216385" y="1360620"/>
            <a:ext cx="12179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5285" marR="5080" indent="-363220">
              <a:lnSpc>
                <a:spcPct val="102299"/>
              </a:lnSpc>
              <a:spcBef>
                <a:spcPts val="70"/>
              </a:spcBef>
            </a:pPr>
            <a:r>
              <a:rPr sz="1100" b="1" spc="40" dirty="0">
                <a:solidFill>
                  <a:srgbClr val="D9D9D9"/>
                </a:solidFill>
                <a:latin typeface="Trebuchet MS"/>
                <a:cs typeface="Trebuchet MS"/>
              </a:rPr>
              <a:t>P</a:t>
            </a:r>
            <a:r>
              <a:rPr sz="1100" b="1" spc="35" dirty="0">
                <a:solidFill>
                  <a:srgbClr val="D9D9D9"/>
                </a:solidFill>
                <a:latin typeface="Trebuchet MS"/>
                <a:cs typeface="Trebuchet MS"/>
              </a:rPr>
              <a:t>UBLIC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D9D9D9"/>
                </a:solidFill>
                <a:latin typeface="Trebuchet MS"/>
                <a:cs typeface="Trebuchet MS"/>
              </a:rPr>
              <a:t>/</a:t>
            </a:r>
            <a:r>
              <a:rPr sz="1100" b="1" spc="-65" dirty="0">
                <a:solidFill>
                  <a:srgbClr val="D9D9D9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D9D9D9"/>
                </a:solidFill>
                <a:latin typeface="Trebuchet MS"/>
                <a:cs typeface="Trebuchet MS"/>
              </a:rPr>
              <a:t>PR</a:t>
            </a:r>
            <a:r>
              <a:rPr sz="1100" b="1" spc="5" dirty="0">
                <a:solidFill>
                  <a:srgbClr val="D9D9D9"/>
                </a:solidFill>
                <a:latin typeface="Trebuchet MS"/>
                <a:cs typeface="Trebuchet MS"/>
              </a:rPr>
              <a:t>I</a:t>
            </a:r>
            <a:r>
              <a:rPr sz="1100" b="1" spc="-55" dirty="0">
                <a:solidFill>
                  <a:srgbClr val="D9D9D9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D9D9D9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D9D9D9"/>
                </a:solidFill>
                <a:latin typeface="Trebuchet MS"/>
                <a:cs typeface="Trebuchet MS"/>
              </a:rPr>
              <a:t>TE  </a:t>
            </a:r>
            <a:r>
              <a:rPr sz="1100" b="1" spc="30" dirty="0">
                <a:solidFill>
                  <a:srgbClr val="D9D9D9"/>
                </a:solidFill>
                <a:latin typeface="Trebuchet MS"/>
                <a:cs typeface="Trebuchet MS"/>
              </a:rPr>
              <a:t>CLOUD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3170" y="1213591"/>
            <a:ext cx="124777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74015" marR="5080" indent="-361950">
              <a:lnSpc>
                <a:spcPct val="102299"/>
              </a:lnSpc>
              <a:spcBef>
                <a:spcPts val="70"/>
              </a:spcBef>
            </a:pPr>
            <a:r>
              <a:rPr sz="1100" b="1" spc="-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254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11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D9D9D9"/>
                </a:solidFill>
                <a:latin typeface="Arial"/>
                <a:cs typeface="Arial"/>
              </a:rPr>
              <a:t>PRI</a:t>
            </a:r>
            <a:r>
              <a:rPr sz="1100" b="1" spc="-8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1100" b="1" spc="-14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TE  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9979" y="4749414"/>
            <a:ext cx="720090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70403" y="4749942"/>
            <a:ext cx="633095" cy="1676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1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110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D9D9D9"/>
                </a:solidFill>
                <a:latin typeface="Arial"/>
                <a:cs typeface="Arial"/>
              </a:rPr>
              <a:t>UGINS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95219" y="4155587"/>
            <a:ext cx="735600" cy="4943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4885723" y="3720181"/>
            <a:ext cx="8521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C3E3E"/>
                </a:solidFill>
                <a:latin typeface="Arial"/>
                <a:cs typeface="Arial"/>
              </a:rPr>
              <a:t>INVENTORY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4671" y="3054468"/>
            <a:ext cx="550799" cy="58829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623402" y="1571500"/>
            <a:ext cx="5589905" cy="1499870"/>
          </a:xfrm>
          <a:custGeom>
            <a:avLst/>
            <a:gdLst/>
            <a:ahLst/>
            <a:cxnLst/>
            <a:rect l="l" t="t" r="r" b="b"/>
            <a:pathLst>
              <a:path w="5589905" h="1499870">
                <a:moveTo>
                  <a:pt x="0" y="1499725"/>
                </a:moveTo>
                <a:lnTo>
                  <a:pt x="740130" y="780674"/>
                </a:lnTo>
                <a:lnTo>
                  <a:pt x="740130" y="0"/>
                </a:lnTo>
                <a:lnTo>
                  <a:pt x="5589630" y="0"/>
                </a:lnTo>
                <a:lnTo>
                  <a:pt x="5589630" y="1338299"/>
                </a:lnTo>
                <a:lnTo>
                  <a:pt x="740130" y="1338299"/>
                </a:lnTo>
                <a:lnTo>
                  <a:pt x="740130" y="1115249"/>
                </a:lnTo>
                <a:lnTo>
                  <a:pt x="0" y="149972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88958" y="1706425"/>
            <a:ext cx="3656329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spc="10" dirty="0">
                <a:latin typeface="Arial"/>
                <a:cs typeface="Arial"/>
              </a:rPr>
              <a:t>INVENTORY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</a:pPr>
            <a:r>
              <a:rPr sz="1600" spc="15" dirty="0">
                <a:latin typeface="Microsoft Sans Serif"/>
                <a:cs typeface="Microsoft Sans Serif"/>
              </a:rPr>
              <a:t>List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of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systems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in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your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infrastructure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that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a</a:t>
            </a:r>
            <a:r>
              <a:rPr sz="1600" spc="85" dirty="0">
                <a:latin typeface="Microsoft Sans Serif"/>
                <a:cs typeface="Microsoft Sans Serif"/>
              </a:rPr>
              <a:t>u</a:t>
            </a:r>
            <a:r>
              <a:rPr sz="1600" spc="10" dirty="0">
                <a:latin typeface="Microsoft Sans Serif"/>
                <a:cs typeface="Microsoft Sans Serif"/>
              </a:rPr>
              <a:t>tom</a:t>
            </a:r>
            <a:r>
              <a:rPr sz="1600" spc="-30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tion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is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e</a:t>
            </a:r>
            <a:r>
              <a:rPr sz="1600" spc="-90" dirty="0">
                <a:latin typeface="Microsoft Sans Serif"/>
                <a:cs typeface="Microsoft Sans Serif"/>
              </a:rPr>
              <a:t>x</a:t>
            </a:r>
            <a:r>
              <a:rPr sz="1600" spc="45" dirty="0">
                <a:latin typeface="Microsoft Sans Serif"/>
                <a:cs typeface="Microsoft Sans Serif"/>
              </a:rPr>
              <a:t>ecu</a:t>
            </a:r>
            <a:r>
              <a:rPr sz="1600" spc="-10" dirty="0">
                <a:latin typeface="Microsoft Sans Serif"/>
                <a:cs typeface="Microsoft Sans Serif"/>
              </a:rPr>
              <a:t>t</a:t>
            </a:r>
            <a:r>
              <a:rPr sz="1600" spc="30" dirty="0">
                <a:latin typeface="Microsoft Sans Serif"/>
                <a:cs typeface="Microsoft Sans Serif"/>
              </a:rPr>
              <a:t>ed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again</a:t>
            </a:r>
            <a:r>
              <a:rPr sz="1600" spc="-60" dirty="0">
                <a:latin typeface="Microsoft Sans Serif"/>
                <a:cs typeface="Microsoft Sans Serif"/>
              </a:rPr>
              <a:t>s</a:t>
            </a:r>
            <a:r>
              <a:rPr sz="1600" spc="135" dirty="0">
                <a:latin typeface="Microsoft Sans Serif"/>
                <a:cs typeface="Microsoft Sans Serif"/>
              </a:rPr>
              <a:t>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3933" y="2423599"/>
            <a:ext cx="4000500" cy="3958590"/>
          </a:xfrm>
          <a:custGeom>
            <a:avLst/>
            <a:gdLst/>
            <a:ahLst/>
            <a:cxnLst/>
            <a:rect l="l" t="t" r="r" b="b"/>
            <a:pathLst>
              <a:path w="4000500" h="3958590">
                <a:moveTo>
                  <a:pt x="3999899" y="3958499"/>
                </a:moveTo>
                <a:lnTo>
                  <a:pt x="0" y="3958499"/>
                </a:lnTo>
                <a:lnTo>
                  <a:pt x="0" y="0"/>
                </a:lnTo>
                <a:lnTo>
                  <a:pt x="3999899" y="0"/>
                </a:lnTo>
                <a:lnTo>
                  <a:pt x="3999899" y="39584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3626" y="2488116"/>
            <a:ext cx="22053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[web]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webserver1.example.com  webserver2.example.com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3653" y="3402515"/>
            <a:ext cx="2105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[db]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dbserver1.example.com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33653" y="4088316"/>
            <a:ext cx="190753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[switches]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leaf01.internal.com  leaf02.internal.com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3653" y="5002716"/>
            <a:ext cx="2501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[firewalls]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checkpoint01.internal.com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3653" y="5688516"/>
            <a:ext cx="1808480" cy="482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Courier New"/>
                <a:cs typeface="Courier New"/>
              </a:rPr>
              <a:t>[lb]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latin typeface="Courier New"/>
                <a:cs typeface="Courier New"/>
              </a:rPr>
              <a:t>f5-01.internal.com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658969" y="3812756"/>
            <a:ext cx="8126730" cy="2753360"/>
            <a:chOff x="3658969" y="3812756"/>
            <a:chExt cx="8126730" cy="2753360"/>
          </a:xfrm>
        </p:grpSpPr>
        <p:sp>
          <p:nvSpPr>
            <p:cNvPr id="52" name="object 52"/>
            <p:cNvSpPr/>
            <p:nvPr/>
          </p:nvSpPr>
          <p:spPr>
            <a:xfrm>
              <a:off x="3706957" y="3833252"/>
              <a:ext cx="1026160" cy="0"/>
            </a:xfrm>
            <a:custGeom>
              <a:avLst/>
              <a:gdLst/>
              <a:ahLst/>
              <a:cxnLst/>
              <a:rect l="l" t="t" r="r" b="b"/>
              <a:pathLst>
                <a:path w="1026160">
                  <a:moveTo>
                    <a:pt x="10255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3E3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63731" y="38175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FC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63731" y="38175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FC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09159" y="6311553"/>
              <a:ext cx="1076009" cy="254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2485</Words>
  <Application>Microsoft Office PowerPoint</Application>
  <PresentationFormat>Widescreen</PresentationFormat>
  <Paragraphs>440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Arial MT</vt:lpstr>
      <vt:lpstr>Calibri</vt:lpstr>
      <vt:lpstr>Consolas</vt:lpstr>
      <vt:lpstr>Courier New</vt:lpstr>
      <vt:lpstr>Lucida Sans Unicode</vt:lpstr>
      <vt:lpstr>Microsoft Sans Serif</vt:lpstr>
      <vt:lpstr>Times New Roman</vt:lpstr>
      <vt:lpstr>Trebuchet MS</vt:lpstr>
      <vt:lpstr>Office Theme</vt:lpstr>
      <vt:lpstr>Getting Started with Ansible</vt:lpstr>
      <vt:lpstr>What is the Red Hat Ansible Automation Platform?</vt:lpstr>
      <vt:lpstr>Why Ansible?</vt:lpstr>
      <vt:lpstr>With Ansible you can automate: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Ansible</vt:lpstr>
      <vt:lpstr>Ad-hoc commands</vt:lpstr>
      <vt:lpstr>Ad-hoc example</vt:lpstr>
      <vt:lpstr>Inventory</vt:lpstr>
      <vt:lpstr>Ansible Playbooks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Tips/Best Practices</vt:lpstr>
      <vt:lpstr>Simplicity</vt:lpstr>
      <vt:lpstr>Simplicity</vt:lpstr>
      <vt:lpstr>Simplicity</vt:lpstr>
      <vt:lpstr>Naming example</vt:lpstr>
      <vt:lpstr>Inventory</vt:lpstr>
      <vt:lpstr>Inventory</vt:lpstr>
      <vt:lpstr>Dynamic Inventories</vt:lpstr>
      <vt:lpstr>YAML Syntax</vt:lpstr>
      <vt:lpstr>YAML and Syntax</vt:lpstr>
      <vt:lpstr>YAML and Syntax</vt:lpstr>
      <vt:lpstr>YAML and Syntax</vt:lpstr>
      <vt:lpstr>ansible-playbook playbook.yml --syntax-check</vt:lpstr>
      <vt:lpstr>Roles</vt:lpstr>
      <vt:lpstr>Roles</vt:lpstr>
      <vt:lpstr>Variable  Precedence</vt:lpstr>
      <vt:lpstr>The order in which the same variable from  different sources will override each other.</vt:lpstr>
      <vt:lpstr>Variable Precedence</vt:lpstr>
      <vt:lpstr>Things to Avoid</vt:lpstr>
      <vt:lpstr>Things to Avoid</vt:lpstr>
      <vt:lpstr>Ansible Content  Collections</vt:lpstr>
      <vt:lpstr>Collections Q and A</vt:lpstr>
      <vt:lpstr>Collection Directory Structure</vt:lpstr>
      <vt:lpstr>Collections: Let’s Go!</vt:lpstr>
      <vt:lpstr>Thank you</vt:lpstr>
      <vt:lpstr>Resource Link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Ansible</dc:title>
  <cp:lastModifiedBy>robert victor</cp:lastModifiedBy>
  <cp:revision>1</cp:revision>
  <dcterms:created xsi:type="dcterms:W3CDTF">2023-05-13T00:23:45Z</dcterms:created>
  <dcterms:modified xsi:type="dcterms:W3CDTF">2023-05-13T00:25:49Z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