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71"/>
  </p:normalViewPr>
  <p:slideViewPr>
    <p:cSldViewPr snapToGrid="0" snapToObjects="1">
      <p:cViewPr varScale="1">
        <p:scale>
          <a:sx n="103" d="100"/>
          <a:sy n="103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1pPr>
            <a:lvl2pPr marL="0" marR="0" lvl="1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2pPr>
            <a:lvl3pPr marL="0" marR="0" lvl="2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3pPr>
            <a:lvl4pPr marL="0" marR="0" lvl="3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4pPr>
            <a:lvl5pPr marL="0" marR="0" lvl="4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5pPr>
            <a:lvl6pPr marL="0" marR="0" lvl="5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6pPr>
            <a:lvl7pPr marL="0" marR="0" lvl="6" indent="114300" algn="l" rtl="0">
              <a:spcBef>
                <a:spcPts val="0"/>
              </a:spcBef>
              <a:buSzPct val="100000"/>
              <a:buFont typeface="Arial"/>
              <a:buChar char="●"/>
              <a:defRPr sz="1800" b="0" i="0" u="none" strike="noStrike" cap="none"/>
            </a:lvl7pPr>
            <a:lvl8pPr marL="0" marR="0" lvl="7" indent="114300" algn="l" rtl="0">
              <a:spcBef>
                <a:spcPts val="0"/>
              </a:spcBef>
              <a:buSzPct val="100000"/>
              <a:buFont typeface="Arial"/>
              <a:buChar char="○"/>
              <a:defRPr sz="1800" b="0" i="0" u="none" strike="noStrike" cap="none"/>
            </a:lvl8pPr>
            <a:lvl9pPr marL="0" marR="0" lvl="8" indent="114300" algn="l" rtl="0">
              <a:spcBef>
                <a:spcPts val="0"/>
              </a:spcBef>
              <a:buSzPct val="100000"/>
              <a:buFont typeface="Arial"/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SzPct val="100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3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Bulle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199" y="1231260"/>
            <a:ext cx="8319621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708454" y="141896"/>
            <a:ext cx="7978345" cy="510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6330" cy="685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875" y="6070600"/>
            <a:ext cx="1082215" cy="5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 amt="34901"/>
          </a:blip>
          <a:srcRect/>
          <a:stretch/>
        </p:blipFill>
        <p:spPr>
          <a:xfrm>
            <a:off x="5840412" y="0"/>
            <a:ext cx="2958735" cy="682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875" y="357187"/>
            <a:ext cx="1872714" cy="54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075112" y="320675"/>
            <a:ext cx="2047875" cy="8302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25" bIns="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298"/>
              </a:buClr>
              <a:buSzPct val="100000"/>
              <a:buFont typeface="Arial Narrow"/>
              <a:buNone/>
            </a:pPr>
            <a:r>
              <a:rPr lang="en-US" sz="1800" b="1" i="0" u="none" strike="noStrike" cap="none">
                <a:solidFill>
                  <a:srgbClr val="006298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US" sz="1800" b="1" i="0" u="none" strike="noStrike" cap="none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BIOINFORMATICS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Narrow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PLATFORM</a:t>
            </a:r>
          </a:p>
        </p:txBody>
      </p:sp>
      <p:grpSp>
        <p:nvGrpSpPr>
          <p:cNvPr id="14" name="Shape 14"/>
          <p:cNvGrpSpPr/>
          <p:nvPr/>
        </p:nvGrpSpPr>
        <p:grpSpPr>
          <a:xfrm>
            <a:off x="1534561" y="5310393"/>
            <a:ext cx="3437264" cy="969246"/>
            <a:chOff x="0" y="0"/>
            <a:chExt cx="2147483647" cy="2147483647"/>
          </a:xfrm>
        </p:grpSpPr>
        <p:pic>
          <p:nvPicPr>
            <p:cNvPr id="15" name="Shape 15"/>
            <p:cNvPicPr preferRelativeResize="0"/>
            <p:nvPr/>
          </p:nvPicPr>
          <p:blipFill rotWithShape="1">
            <a:blip r:embed="rId7">
              <a:alphaModFix amt="60000"/>
            </a:blip>
            <a:srcRect/>
            <a:stretch/>
          </p:blipFill>
          <p:spPr>
            <a:xfrm>
              <a:off x="4518477" y="833684451"/>
              <a:ext cx="193071879" cy="63180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Shape 16"/>
            <p:cNvSpPr txBox="1"/>
            <p:nvPr/>
          </p:nvSpPr>
          <p:spPr>
            <a:xfrm>
              <a:off x="180191173" y="0"/>
              <a:ext cx="877795707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7" name="Shape 17"/>
            <p:cNvPicPr preferRelativeResize="0"/>
            <p:nvPr/>
          </p:nvPicPr>
          <p:blipFill rotWithShape="1">
            <a:blip r:embed="rId8">
              <a:alphaModFix amt="60000"/>
            </a:blip>
            <a:srcRect/>
            <a:stretch/>
          </p:blipFill>
          <p:spPr>
            <a:xfrm>
              <a:off x="2426762" y="1443420502"/>
              <a:ext cx="193784811" cy="6341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18"/>
            <p:cNvSpPr txBox="1"/>
            <p:nvPr/>
          </p:nvSpPr>
          <p:spPr>
            <a:xfrm>
              <a:off x="172943686" y="745850401"/>
              <a:ext cx="1974539960" cy="8100872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8826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9286"/>
                <a:buFont typeface="Arial"/>
                <a:buNone/>
              </a:pPr>
              <a:r>
                <a:rPr lang="en-US" sz="1395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180191173" y="1414510302"/>
              <a:ext cx="1755591415" cy="732973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754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93940"/>
                <a:buFont typeface="Arial"/>
                <a:buNone/>
              </a:pPr>
              <a:r>
                <a:rPr lang="en-US" sz="126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20" name="Shape 20"/>
            <p:cNvPicPr preferRelativeResize="0"/>
            <p:nvPr/>
          </p:nvPicPr>
          <p:blipFill rotWithShape="1">
            <a:blip r:embed="rId9">
              <a:alphaModFix amt="60000"/>
            </a:blip>
            <a:srcRect/>
            <a:stretch/>
          </p:blipFill>
          <p:spPr>
            <a:xfrm>
              <a:off x="0" y="44874347"/>
              <a:ext cx="204612571" cy="6694951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615315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0" y="0"/>
            <a:ext cx="9144000" cy="71913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808080">
                <a:alpha val="34509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l="24073"/>
          <a:stretch/>
        </p:blipFill>
        <p:spPr>
          <a:xfrm>
            <a:off x="0" y="0"/>
            <a:ext cx="4082705" cy="71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0" y="6332537"/>
            <a:ext cx="1242505" cy="3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0767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Narrow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lang="en-US"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615898" y="6661146"/>
            <a:ext cx="24441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100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6022131" y="6132741"/>
            <a:ext cx="3306069" cy="737219"/>
            <a:chOff x="0" y="0"/>
            <a:chExt cx="2147483581" cy="2147483585"/>
          </a:xfrm>
        </p:grpSpPr>
        <p:pic>
          <p:nvPicPr>
            <p:cNvPr id="180" name="Shape 180"/>
            <p:cNvPicPr preferRelativeResize="0"/>
            <p:nvPr/>
          </p:nvPicPr>
          <p:blipFill rotWithShape="1">
            <a:blip r:embed="rId5">
              <a:alphaModFix amt="60000"/>
            </a:blip>
            <a:srcRect/>
            <a:stretch/>
          </p:blipFill>
          <p:spPr>
            <a:xfrm>
              <a:off x="8312470" y="776949000"/>
              <a:ext cx="166224619" cy="6389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150088263" y="0"/>
              <a:ext cx="1979797668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@MonashBioinfo</a:t>
              </a: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6">
              <a:alphaModFix amt="60000"/>
            </a:blip>
            <a:srcRect/>
            <a:stretch/>
          </p:blipFill>
          <p:spPr>
            <a:xfrm>
              <a:off x="0" y="1333290000"/>
              <a:ext cx="185422163" cy="71273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Shape 183"/>
            <p:cNvSpPr txBox="1"/>
            <p:nvPr/>
          </p:nvSpPr>
          <p:spPr>
            <a:xfrm>
              <a:off x="154487488" y="625645050"/>
              <a:ext cx="1992996094" cy="913103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Bioinformatics.Platform@monash.edu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145688675" y="1251288700"/>
              <a:ext cx="1992996094" cy="89619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76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http://bioinformatics.erc.monash.edu</a:t>
              </a:r>
            </a:p>
          </p:txBody>
        </p:sp>
        <p:pic>
          <p:nvPicPr>
            <p:cNvPr id="185" name="Shape 18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595106" y="145150375"/>
              <a:ext cx="170694761" cy="6561287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274637" y="2130425"/>
            <a:ext cx="5351462" cy="773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Narrow"/>
              <a:buNone/>
            </a:pPr>
            <a:r>
              <a:rPr lang="en-AU" sz="3000" b="0" i="0" u="none" strike="noStrike" cap="none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Introducing R</a:t>
            </a:r>
            <a:endParaRPr sz="3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ubTitle" idx="1"/>
          </p:nvPr>
        </p:nvSpPr>
        <p:spPr>
          <a:xfrm>
            <a:off x="274637" y="2903838"/>
            <a:ext cx="5351462" cy="1342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18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 to R Workshop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dirty="0" smtClean="0"/>
              <a:t>Trainers </a:t>
            </a:r>
            <a:r>
              <a:rPr lang="mr-IN" dirty="0" smtClean="0"/>
              <a:t>–</a:t>
            </a:r>
            <a:r>
              <a:rPr lang="en-AU" dirty="0" smtClean="0"/>
              <a:t> Nick Wong, Paul Harrison, Haroon </a:t>
            </a:r>
            <a:r>
              <a:rPr lang="en-AU" dirty="0" err="1" smtClean="0"/>
              <a:t>Naeem</a:t>
            </a:r>
            <a:endParaRPr lang="en-AU" dirty="0" smtClean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AU" sz="1800" b="0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Helpers - </a:t>
            </a:r>
            <a:endParaRPr sz="18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27" y="2853670"/>
            <a:ext cx="5659394" cy="306820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out in R </a:t>
            </a:r>
            <a:r>
              <a:rPr lang="mr-IN" dirty="0" smtClean="0"/>
              <a:t>–</a:t>
            </a:r>
            <a:r>
              <a:rPr lang="en-US" dirty="0" smtClean="0"/>
              <a:t> Nick</a:t>
            </a:r>
          </a:p>
          <a:p>
            <a:r>
              <a:rPr lang="en-US" dirty="0" smtClean="0"/>
              <a:t>Working with data in a matrix </a:t>
            </a:r>
            <a:r>
              <a:rPr lang="mr-IN" dirty="0" smtClean="0"/>
              <a:t>–</a:t>
            </a:r>
            <a:r>
              <a:rPr lang="en-US" dirty="0" smtClean="0"/>
              <a:t> Nick</a:t>
            </a:r>
          </a:p>
          <a:p>
            <a:r>
              <a:rPr lang="en-US" dirty="0" smtClean="0"/>
              <a:t>Working with data frames </a:t>
            </a:r>
            <a:r>
              <a:rPr lang="mr-IN" dirty="0" smtClean="0"/>
              <a:t>–</a:t>
            </a:r>
            <a:r>
              <a:rPr lang="en-US" dirty="0" smtClean="0"/>
              <a:t> Paul</a:t>
            </a:r>
          </a:p>
          <a:p>
            <a:r>
              <a:rPr lang="en-US" dirty="0" smtClean="0"/>
              <a:t>For loops </a:t>
            </a:r>
            <a:r>
              <a:rPr lang="mr-IN" dirty="0" smtClean="0"/>
              <a:t>–</a:t>
            </a:r>
            <a:r>
              <a:rPr lang="en-US" dirty="0" smtClean="0"/>
              <a:t> Haroon</a:t>
            </a:r>
          </a:p>
          <a:p>
            <a:r>
              <a:rPr lang="en-US" dirty="0" smtClean="0"/>
              <a:t>Plotting with ggplot2 - Haroon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7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Sticky notes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today’s workshop works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 for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start of your R journey, many others are at the same stage, share your questions.</a:t>
            </a:r>
          </a:p>
          <a:p>
            <a:r>
              <a:rPr lang="en-US" dirty="0" smtClean="0"/>
              <a:t>Attend this workshop again, and others we offer</a:t>
            </a:r>
          </a:p>
          <a:p>
            <a:pPr lvl="1"/>
            <a:r>
              <a:rPr lang="en-US" dirty="0" smtClean="0"/>
              <a:t>Advanced R</a:t>
            </a:r>
          </a:p>
          <a:p>
            <a:pPr lvl="1"/>
            <a:r>
              <a:rPr lang="en-US" dirty="0" err="1" smtClean="0"/>
              <a:t>Specialised</a:t>
            </a:r>
            <a:r>
              <a:rPr lang="en-US" dirty="0" smtClean="0"/>
              <a:t> use-cases with R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RNASeq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MBP have Friday help sessions at Clayton 3:30pm.</a:t>
            </a:r>
          </a:p>
          <a:p>
            <a:pPr lvl="1"/>
            <a:r>
              <a:rPr lang="en-US" dirty="0" smtClean="0"/>
              <a:t>Alfred to be determined, contact Nick for questions.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4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yourself to your </a:t>
            </a:r>
            <a:r>
              <a:rPr lang="en-US" dirty="0" err="1" smtClean="0"/>
              <a:t>neighbour</a:t>
            </a:r>
            <a:r>
              <a:rPr lang="en-US" dirty="0" smtClean="0"/>
              <a:t>(s) and tell them why you are here and what you want to achieve.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breaker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is a programming language and your code can be recorded in an R script file. </a:t>
            </a:r>
          </a:p>
          <a:p>
            <a:endParaRPr lang="en-US" dirty="0" smtClean="0"/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Assignment operator            </a:t>
            </a:r>
            <a:r>
              <a:rPr lang="en-US" b="1" dirty="0" smtClean="0"/>
              <a:t>&lt;-</a:t>
            </a:r>
          </a:p>
          <a:p>
            <a:r>
              <a:rPr lang="en-US" dirty="0" smtClean="0"/>
              <a:t>Functions                              </a:t>
            </a:r>
            <a:r>
              <a:rPr lang="en-US" b="1" dirty="0" smtClean="0"/>
              <a:t>name()</a:t>
            </a:r>
          </a:p>
          <a:p>
            <a:endParaRPr lang="en-US" b="1" dirty="0"/>
          </a:p>
          <a:p>
            <a:r>
              <a:rPr lang="en-US" dirty="0" smtClean="0"/>
              <a:t>Run code from R script	       </a:t>
            </a:r>
            <a:r>
              <a:rPr lang="en-US" b="1" dirty="0" smtClean="0"/>
              <a:t>command/control &lt;enter&gt;</a:t>
            </a:r>
          </a:p>
          <a:p>
            <a:r>
              <a:rPr lang="en-US" dirty="0" smtClean="0"/>
              <a:t>Swap between panes           </a:t>
            </a:r>
            <a:r>
              <a:rPr lang="en-US" b="1" dirty="0" smtClean="0"/>
              <a:t>control 1/2   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R and take home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R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basics of R – data objects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plotting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find more information for a specific task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start of the journey, a network of R learners/users around you. </a:t>
            </a:r>
            <a:endParaRPr lang="en-US" dirty="0"/>
          </a:p>
          <a:p>
            <a:r>
              <a:rPr lang="en-US" dirty="0" smtClean="0"/>
              <a:t>Entry </a:t>
            </a:r>
            <a:r>
              <a:rPr lang="en-US" dirty="0"/>
              <a:t>into more advanced and </a:t>
            </a:r>
            <a:r>
              <a:rPr lang="en-US" dirty="0" err="1"/>
              <a:t>specialised</a:t>
            </a:r>
            <a:r>
              <a:rPr lang="en-US" dirty="0"/>
              <a:t> uses of R for your research.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Objective(s) </a:t>
            </a:r>
            <a:r>
              <a:rPr lang="mr-IN" dirty="0" smtClean="0"/>
              <a:t>–</a:t>
            </a:r>
            <a:r>
              <a:rPr lang="en-US" dirty="0" smtClean="0"/>
              <a:t> What we hope you will get out of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231260"/>
            <a:ext cx="8319621" cy="4638199"/>
          </a:xfrm>
        </p:spPr>
        <p:txBody>
          <a:bodyPr/>
          <a:lstStyle/>
          <a:p>
            <a:r>
              <a:rPr lang="en-US" dirty="0" smtClean="0"/>
              <a:t>It’s free, legally free. Active development. </a:t>
            </a:r>
          </a:p>
          <a:p>
            <a:r>
              <a:rPr lang="en-US" dirty="0" smtClean="0"/>
              <a:t>Reproducible analysis.</a:t>
            </a:r>
          </a:p>
          <a:p>
            <a:pPr lvl="1"/>
            <a:r>
              <a:rPr lang="en-US" dirty="0" smtClean="0"/>
              <a:t>Document what you have done with your data in code. </a:t>
            </a:r>
          </a:p>
          <a:p>
            <a:pPr lvl="1"/>
            <a:r>
              <a:rPr lang="en-US" dirty="0" smtClean="0"/>
              <a:t>Come back to it in days, months, years and you should know what was done.</a:t>
            </a:r>
          </a:p>
          <a:p>
            <a:r>
              <a:rPr lang="en-US" dirty="0" smtClean="0"/>
              <a:t>Low risk of inadvertent data loss/mutation.</a:t>
            </a:r>
          </a:p>
          <a:p>
            <a:pPr lvl="1"/>
            <a:r>
              <a:rPr lang="en-US" dirty="0" smtClean="0"/>
              <a:t>By design, R requires you to load your data in, what you do with the data is then written in code (R language). </a:t>
            </a:r>
          </a:p>
          <a:p>
            <a:r>
              <a:rPr lang="en-US" dirty="0" smtClean="0"/>
              <a:t>R can handle really large datasets.</a:t>
            </a:r>
          </a:p>
          <a:p>
            <a:pPr lvl="1"/>
            <a:r>
              <a:rPr lang="en-US" dirty="0" smtClean="0"/>
              <a:t>Excel is limited by 1,048,576 rows and 16,384 columns.</a:t>
            </a:r>
          </a:p>
          <a:p>
            <a:r>
              <a:rPr lang="en-US" dirty="0" smtClean="0"/>
              <a:t>Collaborative.</a:t>
            </a:r>
          </a:p>
          <a:p>
            <a:pPr lvl="1"/>
            <a:r>
              <a:rPr lang="en-US" dirty="0" smtClean="0"/>
              <a:t>Share your data and analysis.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49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 (as opposed to Excel?)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9144000" cy="49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23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3027" y="1433384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cran.r-project.org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libraries used in 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the interfaces 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3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the interfaces 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9144000" cy="5508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239" y="5214551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55714"/>
      </p:ext>
    </p:extLst>
  </p:cSld>
  <p:clrMapOvr>
    <a:masterClrMapping/>
  </p:clrMapOvr>
</p:sld>
</file>

<file path=ppt/theme/theme1.xml><?xml version="1.0" encoding="utf-8"?>
<a:theme xmlns:a="http://schemas.openxmlformats.org/drawingml/2006/main" name="4_Title slide_2">
  <a:themeElements>
    <a:clrScheme name="Monash Black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400</Words>
  <Application>Microsoft Macintosh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Noto Sans Symbols</vt:lpstr>
      <vt:lpstr>Calibri</vt:lpstr>
      <vt:lpstr>Arial Narrow</vt:lpstr>
      <vt:lpstr>4_Title slide_2</vt:lpstr>
      <vt:lpstr>4_Standard slide</vt:lpstr>
      <vt:lpstr>Introducing R</vt:lpstr>
      <vt:lpstr>Today’s Objective(s) – What we hope you will get out of today</vt:lpstr>
      <vt:lpstr>Why R? (as opposed to Excel?)</vt:lpstr>
      <vt:lpstr>Why R? (as opposed to Excel?)</vt:lpstr>
      <vt:lpstr>Why R? (as opposed to Excel?)</vt:lpstr>
      <vt:lpstr>How to get R?</vt:lpstr>
      <vt:lpstr>Tools and libraries used in R?</vt:lpstr>
      <vt:lpstr>R and the interfaces to R</vt:lpstr>
      <vt:lpstr>R and the interfaces to R</vt:lpstr>
      <vt:lpstr>Today’s agenda</vt:lpstr>
      <vt:lpstr>How today’s workshop works – signalling for help</vt:lpstr>
      <vt:lpstr>Rounding up</vt:lpstr>
      <vt:lpstr>Ice breaker activity</vt:lpstr>
      <vt:lpstr>Basic concepts of R and take home messages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</dc:title>
  <cp:lastModifiedBy>Nick Wong</cp:lastModifiedBy>
  <cp:revision>5</cp:revision>
  <dcterms:modified xsi:type="dcterms:W3CDTF">2017-11-01T00:27:36Z</dcterms:modified>
</cp:coreProperties>
</file>