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83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1pPr>
            <a:lvl2pPr marL="0" marR="0" lvl="1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2pPr>
            <a:lvl3pPr marL="0" marR="0" lvl="2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3pPr>
            <a:lvl4pPr marL="0" marR="0" lvl="3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4pPr>
            <a:lvl5pPr marL="0" marR="0" lvl="4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5pPr>
            <a:lvl6pPr marL="0" marR="0" lvl="5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6pPr>
            <a:lvl7pPr marL="0" marR="0" lvl="6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7pPr>
            <a:lvl8pPr marL="0" marR="0" lvl="7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8pPr>
            <a:lvl9pPr marL="0" marR="0" lvl="8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SzPct val="100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3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Bullet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199" y="1231260"/>
            <a:ext cx="8319621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708454" y="141896"/>
            <a:ext cx="7978345" cy="510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330" cy="685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875" y="6070600"/>
            <a:ext cx="1082215" cy="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 amt="34901"/>
          </a:blip>
          <a:srcRect/>
          <a:stretch/>
        </p:blipFill>
        <p:spPr>
          <a:xfrm>
            <a:off x="5840412" y="0"/>
            <a:ext cx="2958735" cy="682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875" y="357187"/>
            <a:ext cx="1872714" cy="54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075112" y="320675"/>
            <a:ext cx="2047875" cy="8302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91425" bIns="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98"/>
              </a:buClr>
              <a:buSzPct val="100000"/>
              <a:buFont typeface="Arial Narrow"/>
              <a:buNone/>
            </a:pPr>
            <a:r>
              <a:rPr lang="en-US" sz="1800" b="1" i="0" u="none" strike="noStrike" cap="none">
                <a:solidFill>
                  <a:srgbClr val="006298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BIOINFORMATICS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PLATFORM</a:t>
            </a:r>
          </a:p>
        </p:txBody>
      </p:sp>
      <p:grpSp>
        <p:nvGrpSpPr>
          <p:cNvPr id="14" name="Shape 14"/>
          <p:cNvGrpSpPr/>
          <p:nvPr/>
        </p:nvGrpSpPr>
        <p:grpSpPr>
          <a:xfrm>
            <a:off x="1534561" y="5310393"/>
            <a:ext cx="3437264" cy="969246"/>
            <a:chOff x="0" y="0"/>
            <a:chExt cx="2147483647" cy="2147483647"/>
          </a:xfrm>
        </p:grpSpPr>
        <p:pic>
          <p:nvPicPr>
            <p:cNvPr id="15" name="Shape 15"/>
            <p:cNvPicPr preferRelativeResize="0"/>
            <p:nvPr/>
          </p:nvPicPr>
          <p:blipFill rotWithShape="1">
            <a:blip r:embed="rId7">
              <a:alphaModFix amt="60000"/>
            </a:blip>
            <a:srcRect/>
            <a:stretch/>
          </p:blipFill>
          <p:spPr>
            <a:xfrm>
              <a:off x="4518477" y="833684451"/>
              <a:ext cx="193071879" cy="63180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16"/>
            <p:cNvSpPr txBox="1"/>
            <p:nvPr/>
          </p:nvSpPr>
          <p:spPr>
            <a:xfrm>
              <a:off x="180191173" y="0"/>
              <a:ext cx="877795707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7" name="Shape 17"/>
            <p:cNvPicPr preferRelativeResize="0"/>
            <p:nvPr/>
          </p:nvPicPr>
          <p:blipFill rotWithShape="1">
            <a:blip r:embed="rId8">
              <a:alphaModFix amt="60000"/>
            </a:blip>
            <a:srcRect/>
            <a:stretch/>
          </p:blipFill>
          <p:spPr>
            <a:xfrm>
              <a:off x="2426762" y="1443420502"/>
              <a:ext cx="193784811" cy="6341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 txBox="1"/>
            <p:nvPr/>
          </p:nvSpPr>
          <p:spPr>
            <a:xfrm>
              <a:off x="172943686" y="745850401"/>
              <a:ext cx="1974539960" cy="8100872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8826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9286"/>
                <a:buFont typeface="Arial"/>
                <a:buNone/>
              </a:pPr>
              <a:r>
                <a:rPr lang="en-US" sz="1395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180191173" y="1414510302"/>
              <a:ext cx="1755591415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20" name="Shape 20"/>
            <p:cNvPicPr preferRelativeResize="0"/>
            <p:nvPr/>
          </p:nvPicPr>
          <p:blipFill rotWithShape="1">
            <a:blip r:embed="rId9">
              <a:alphaModFix amt="60000"/>
            </a:blip>
            <a:srcRect/>
            <a:stretch/>
          </p:blipFill>
          <p:spPr>
            <a:xfrm>
              <a:off x="0" y="44874347"/>
              <a:ext cx="204612571" cy="6694951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615315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0" y="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l="24073"/>
          <a:stretch/>
        </p:blipFill>
        <p:spPr>
          <a:xfrm>
            <a:off x="0" y="0"/>
            <a:ext cx="4082705" cy="71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0" y="6332537"/>
            <a:ext cx="1242505" cy="3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0767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615898" y="6661146"/>
            <a:ext cx="2444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6022131" y="6132741"/>
            <a:ext cx="3306069" cy="737219"/>
            <a:chOff x="0" y="0"/>
            <a:chExt cx="2147483581" cy="2147483585"/>
          </a:xfrm>
        </p:grpSpPr>
        <p:pic>
          <p:nvPicPr>
            <p:cNvPr id="180" name="Shape 180"/>
            <p:cNvPicPr preferRelativeResize="0"/>
            <p:nvPr/>
          </p:nvPicPr>
          <p:blipFill rotWithShape="1">
            <a:blip r:embed="rId5">
              <a:alphaModFix amt="60000"/>
            </a:blip>
            <a:srcRect/>
            <a:stretch/>
          </p:blipFill>
          <p:spPr>
            <a:xfrm>
              <a:off x="8312470" y="776949000"/>
              <a:ext cx="166224619" cy="63894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 txBox="1"/>
            <p:nvPr/>
          </p:nvSpPr>
          <p:spPr>
            <a:xfrm>
              <a:off x="150088263" y="0"/>
              <a:ext cx="1979797668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82" name="Shape 182"/>
            <p:cNvPicPr preferRelativeResize="0"/>
            <p:nvPr/>
          </p:nvPicPr>
          <p:blipFill rotWithShape="1">
            <a:blip r:embed="rId6">
              <a:alphaModFix amt="60000"/>
            </a:blip>
            <a:srcRect/>
            <a:stretch/>
          </p:blipFill>
          <p:spPr>
            <a:xfrm>
              <a:off x="0" y="1333290000"/>
              <a:ext cx="185422163" cy="71273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 txBox="1"/>
            <p:nvPr/>
          </p:nvSpPr>
          <p:spPr>
            <a:xfrm>
              <a:off x="154487488" y="625645050"/>
              <a:ext cx="1992996094" cy="913103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45688675" y="1251288700"/>
              <a:ext cx="1992996094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185" name="Shape 18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595106" y="145150375"/>
              <a:ext cx="170694761" cy="6561287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phoenixbioinformatics.org/" TargetMode="External"/><Relationship Id="rId5" Type="http://schemas.openxmlformats.org/officeDocument/2006/relationships/hyperlink" Target="https://www.biocuration.org/about/executive-commitee/" TargetMode="External"/><Relationship Id="rId6" Type="http://schemas.openxmlformats.org/officeDocument/2006/relationships/hyperlink" Target="http://genomearchitect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274637" y="2130425"/>
            <a:ext cx="5351462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lang="en-AU" sz="3000" b="0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Welcome to Intro to R Workshop</a:t>
            </a:r>
            <a:endParaRPr sz="3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ubTitle" idx="1"/>
          </p:nvPr>
        </p:nvSpPr>
        <p:spPr>
          <a:xfrm>
            <a:off x="274637" y="3613150"/>
            <a:ext cx="5351462" cy="633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sz="1800" b="0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Friday 3 November 2017</a:t>
            </a:r>
            <a:endParaRPr sz="18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489"/>
            <a:ext cx="9144000" cy="45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 - Genome </a:t>
            </a:r>
            <a:r>
              <a:rPr lang="en-US" dirty="0" smtClean="0"/>
              <a:t>annotation using Apollo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0" r="29340" b="20360"/>
          <a:stretch/>
        </p:blipFill>
        <p:spPr>
          <a:xfrm>
            <a:off x="708454" y="1609301"/>
            <a:ext cx="1562320" cy="213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5" r="1"/>
          <a:stretch/>
        </p:blipFill>
        <p:spPr>
          <a:xfrm>
            <a:off x="3277709" y="914646"/>
            <a:ext cx="5409090" cy="3122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377" y="946345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material by: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377" y="4199927"/>
            <a:ext cx="44058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Monica Munoz-Torres from </a:t>
            </a:r>
          </a:p>
          <a:p>
            <a:r>
              <a:rPr lang="en-US" dirty="0" smtClean="0">
                <a:hlinkClick r:id="rId4"/>
              </a:rPr>
              <a:t>Phoenix Bioinformatics</a:t>
            </a:r>
            <a:r>
              <a:rPr lang="en-US" dirty="0" smtClean="0"/>
              <a:t> who is an expert in genome annotation, </a:t>
            </a:r>
            <a:r>
              <a:rPr lang="en-US" dirty="0" smtClean="0">
                <a:hlinkClick r:id="rId5"/>
              </a:rPr>
              <a:t>current chair of the International Society for Biocuration Executive Committee</a:t>
            </a:r>
            <a:r>
              <a:rPr lang="en-US" dirty="0" smtClean="0"/>
              <a:t>, and </a:t>
            </a:r>
          </a:p>
          <a:p>
            <a:r>
              <a:rPr lang="en-US" dirty="0" smtClean="0"/>
              <a:t>former Project Manager of the </a:t>
            </a:r>
            <a:r>
              <a:rPr lang="en-US" dirty="0" smtClean="0">
                <a:hlinkClick r:id="rId6"/>
              </a:rPr>
              <a:t>Apollo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377" y="5593755"/>
            <a:ext cx="565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expression of interest email </a:t>
            </a:r>
            <a:r>
              <a:rPr lang="en-US" dirty="0" err="1" smtClean="0"/>
              <a:t>sonika.tyagi@monash.edu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8504" y="4446148"/>
            <a:ext cx="4843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 21-11-2017</a:t>
            </a:r>
          </a:p>
          <a:p>
            <a:r>
              <a:rPr lang="en-US" dirty="0" smtClean="0"/>
              <a:t>Venue: Clayton Campus</a:t>
            </a:r>
          </a:p>
          <a:p>
            <a:r>
              <a:rPr lang="en-US" dirty="0" smtClean="0"/>
              <a:t>Instructors: Monash Bioinformatics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 - </a:t>
            </a:r>
            <a:r>
              <a:rPr lang="en-US" smtClean="0"/>
              <a:t>Bioinfosummer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Title slide_2">
  <a:themeElements>
    <a:clrScheme name="Monash Black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Standard slide">
  <a:themeElements>
    <a:clrScheme name="Monash University">
      <a:dk1>
        <a:srgbClr val="000000"/>
      </a:dk1>
      <a:lt1>
        <a:srgbClr val="FFFFFF"/>
      </a:lt1>
      <a:dk2>
        <a:srgbClr val="006DAE"/>
      </a:dk2>
      <a:lt2>
        <a:srgbClr val="CCCCCC"/>
      </a:lt2>
      <a:accent1>
        <a:srgbClr val="FF002B"/>
      </a:accent1>
      <a:accent2>
        <a:srgbClr val="FC622E"/>
      </a:accent2>
      <a:accent3>
        <a:srgbClr val="829356"/>
      </a:accent3>
      <a:accent4>
        <a:srgbClr val="00AC3E"/>
      </a:accent4>
      <a:accent5>
        <a:srgbClr val="009FDA"/>
      </a:accent5>
      <a:accent6>
        <a:srgbClr val="8177E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</Words>
  <Application>Microsoft Macintosh PowerPoint</Application>
  <PresentationFormat>On-screen Show (4:3)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Arial Narrow</vt:lpstr>
      <vt:lpstr>4_Title slide_2</vt:lpstr>
      <vt:lpstr>4_Standard slide</vt:lpstr>
      <vt:lpstr>Welcome to Intro to R Workshop</vt:lpstr>
      <vt:lpstr>PowerPoint Presentation</vt:lpstr>
      <vt:lpstr>Upcoming events - Genome annotation using Apollo</vt:lpstr>
      <vt:lpstr>Upcoming events - Bioinfosummer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Intro to R Workshop</dc:title>
  <cp:lastModifiedBy>Nick Wong</cp:lastModifiedBy>
  <cp:revision>4</cp:revision>
  <dcterms:modified xsi:type="dcterms:W3CDTF">2017-11-02T21:43:02Z</dcterms:modified>
</cp:coreProperties>
</file>