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47" r:id="rId2"/>
    <p:sldId id="462" r:id="rId3"/>
    <p:sldId id="465" r:id="rId4"/>
    <p:sldId id="464" r:id="rId5"/>
    <p:sldId id="463" r:id="rId6"/>
    <p:sldId id="461" r:id="rId7"/>
    <p:sldId id="468" r:id="rId8"/>
    <p:sldId id="474" r:id="rId9"/>
    <p:sldId id="475" r:id="rId10"/>
    <p:sldId id="478" r:id="rId11"/>
    <p:sldId id="479" r:id="rId12"/>
    <p:sldId id="480" r:id="rId13"/>
    <p:sldId id="460" r:id="rId14"/>
    <p:sldId id="466" r:id="rId15"/>
    <p:sldId id="467" r:id="rId16"/>
    <p:sldId id="469" r:id="rId17"/>
    <p:sldId id="470" r:id="rId18"/>
    <p:sldId id="471" r:id="rId19"/>
    <p:sldId id="472" r:id="rId20"/>
    <p:sldId id="473" r:id="rId21"/>
    <p:sldId id="476" r:id="rId22"/>
    <p:sldId id="481" r:id="rId23"/>
    <p:sldId id="482" r:id="rId24"/>
    <p:sldId id="4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A9F"/>
    <a:srgbClr val="93E58D"/>
    <a:srgbClr val="35B14A"/>
    <a:srgbClr val="77ED8B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4" autoAdjust="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A2F53-4649-4336-9599-E152F2C8CFC1}" type="datetimeFigureOut">
              <a:rPr lang="en-AU" smtClean="0"/>
              <a:t>14/01/2021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007D2-15F6-412A-A63A-2F5491F1D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4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0804-BAAB-D942-A332-52AA6138B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1: Why does the network not collapse to a trivial solution? </a:t>
            </a:r>
          </a:p>
          <a:p>
            <a:r>
              <a:rPr lang="en-US" dirty="0"/>
              <a:t>The trivial solution is itself unstable. For example, the predictor could be </a:t>
            </a:r>
            <a:r>
              <a:rPr lang="en-US"/>
              <a:t>an identity-like </a:t>
            </a:r>
            <a:r>
              <a:rPr lang="en-US" dirty="0"/>
              <a:t>function, but that means the projector is a constant, which is very unlikely </a:t>
            </a:r>
            <a:r>
              <a:rPr lang="en-US"/>
              <a:t>to happen.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Question 2: How can this system learn when it does not utilize any labels and essentially learns from itself?</a:t>
            </a:r>
          </a:p>
          <a:p>
            <a:r>
              <a:rPr lang="en-US" dirty="0"/>
              <a:t>My intuition of this paper:</a:t>
            </a:r>
            <a:br>
              <a:rPr lang="en-US" dirty="0"/>
            </a:br>
            <a:r>
              <a:rPr lang="en-US" dirty="0"/>
              <a:t>The predictor is essentially predicting what past versions of itself would have “projected”.</a:t>
            </a:r>
          </a:p>
          <a:p>
            <a:r>
              <a:rPr lang="en-US" dirty="0"/>
              <a:t>This is similar to meta learning; learning about how past-selves would learn.</a:t>
            </a:r>
          </a:p>
          <a:p>
            <a:r>
              <a:rPr lang="en-US" dirty="0"/>
              <a:t>Think about how learning math over a lifetime is like (primary, secondary school, </a:t>
            </a:r>
            <a:r>
              <a:rPr lang="en-US" dirty="0" err="1"/>
              <a:t>uni</a:t>
            </a:r>
            <a:r>
              <a:rPr lang="en-US" dirty="0"/>
              <a:t>). </a:t>
            </a:r>
          </a:p>
          <a:p>
            <a:r>
              <a:rPr lang="en-US" dirty="0"/>
              <a:t>If there is a math problem asking about integration, how do you (your current self) think your younger selves would solve the problem?</a:t>
            </a:r>
          </a:p>
          <a:p>
            <a:r>
              <a:rPr lang="en-US" dirty="0"/>
              <a:t>Your primary school self would give a bad guess. Your secondary school self would provide a better answer, etc.</a:t>
            </a:r>
          </a:p>
          <a:p>
            <a:r>
              <a:rPr lang="en-US" dirty="0"/>
              <a:t>How do you know this? That is because you understand the math problem and its context – because you understand math!</a:t>
            </a:r>
          </a:p>
          <a:p>
            <a:r>
              <a:rPr lang="en-US" dirty="0"/>
              <a:t>If you are trained to predict how your younger self would respond to the math problem, you are indirectly being forced to learn the math.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32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lide copy_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6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7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6060" y="978761"/>
            <a:ext cx="7451725" cy="466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SUB HEADING (24PT, UPPER CASE)</a:t>
            </a:r>
            <a:endParaRPr lang="en-US" dirty="0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7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5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HEADING (42PT, UPPER CASE)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62" y="1729725"/>
            <a:ext cx="10809615" cy="401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INTRO HEADING 1 (20PT, ARIAL NARROW,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2097683"/>
            <a:ext cx="10815464" cy="3299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Body copy (20pt, Arial)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2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967" y="6298369"/>
            <a:ext cx="1267288" cy="3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SUB HEADLINE / PRESENTER (28PT ARIAL NARROW, UPPER CASE)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DATE (20PT ARIAL NARROW, UPPER CASE)</a:t>
            </a:r>
            <a:br>
              <a:rPr lang="en-AU" dirty="0"/>
            </a:b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LOCATION/ EXTRA LINE (20PT ARIAL NARROW, UPPER CASE)</a:t>
            </a:r>
            <a:br>
              <a:rPr lang="en-AU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2" b="6466"/>
          <a:stretch/>
        </p:blipFill>
        <p:spPr>
          <a:xfrm>
            <a:off x="8618530" y="0"/>
            <a:ext cx="3014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7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7733.pdf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7733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800" dirty="0"/>
              <a:t>Semi-Supervised Deep Learning </a:t>
            </a:r>
            <a:br>
              <a:rPr lang="en-GB" sz="4800" dirty="0"/>
            </a:br>
            <a:endParaRPr lang="en-AU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DF329E-63AC-4B0A-85AB-7F0C29DFC414}"/>
              </a:ext>
            </a:extLst>
          </p:cNvPr>
          <p:cNvSpPr txBox="1">
            <a:spLocks/>
          </p:cNvSpPr>
          <p:nvPr/>
        </p:nvSpPr>
        <p:spPr>
          <a:xfrm>
            <a:off x="6629400" y="6613124"/>
            <a:ext cx="1905000" cy="2448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200" dirty="0"/>
              <a:t>Developed by Titus Tang 2021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AC0AC-6C90-4ADC-A1F0-7371F880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03291"/>
            <a:ext cx="6172199" cy="27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40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Assumptions of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1143000" y="1981200"/>
            <a:ext cx="3657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smoothness assumption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“If two samples are close in the input space, so too should their labels.”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i="1" dirty="0"/>
              <a:t>If they look similar, they are similar.</a:t>
            </a:r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AU" dirty="0"/>
          </a:p>
        </p:txBody>
      </p:sp>
      <p:pic>
        <p:nvPicPr>
          <p:cNvPr id="8" name="Graphic 7" descr="Bear with solid fill">
            <a:extLst>
              <a:ext uri="{FF2B5EF4-FFF2-40B4-BE49-F238E27FC236}">
                <a16:creationId xmlns:a16="http://schemas.microsoft.com/office/drawing/2014/main" id="{56C60790-F7FD-4439-A5A6-9FEFC59E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8091" y="2186943"/>
            <a:ext cx="543459" cy="543459"/>
          </a:xfrm>
          <a:prstGeom prst="rect">
            <a:avLst/>
          </a:prstGeom>
        </p:spPr>
      </p:pic>
      <p:pic>
        <p:nvPicPr>
          <p:cNvPr id="10" name="Graphic 9" descr="Clownfish with solid fill">
            <a:extLst>
              <a:ext uri="{FF2B5EF4-FFF2-40B4-BE49-F238E27FC236}">
                <a16:creationId xmlns:a16="http://schemas.microsoft.com/office/drawing/2014/main" id="{2353050D-1F2D-4797-896D-9A4C59EADF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6585" y="2286000"/>
            <a:ext cx="478654" cy="478654"/>
          </a:xfrm>
          <a:prstGeom prst="rect">
            <a:avLst/>
          </a:prstGeom>
        </p:spPr>
      </p:pic>
      <p:pic>
        <p:nvPicPr>
          <p:cNvPr id="12" name="Graphic 11" descr="Clownfish with solid fill">
            <a:extLst>
              <a:ext uri="{FF2B5EF4-FFF2-40B4-BE49-F238E27FC236}">
                <a16:creationId xmlns:a16="http://schemas.microsoft.com/office/drawing/2014/main" id="{3ACDA3CC-F8DF-42CD-9F09-0EE67CA4F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2904" y="2902013"/>
            <a:ext cx="478654" cy="47865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Graphic 12" descr="Clownfish with solid fill">
            <a:extLst>
              <a:ext uri="{FF2B5EF4-FFF2-40B4-BE49-F238E27FC236}">
                <a16:creationId xmlns:a16="http://schemas.microsoft.com/office/drawing/2014/main" id="{7AEF08BE-F51A-4EB5-94B9-20ABC725D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1600" y="2901701"/>
            <a:ext cx="478654" cy="47865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Bear with solid fill">
            <a:extLst>
              <a:ext uri="{FF2B5EF4-FFF2-40B4-BE49-F238E27FC236}">
                <a16:creationId xmlns:a16="http://schemas.microsoft.com/office/drawing/2014/main" id="{6415E7B2-F4F5-4AA9-A796-9EB41C891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1178" y="2730401"/>
            <a:ext cx="698599" cy="698599"/>
          </a:xfrm>
          <a:prstGeom prst="rect">
            <a:avLst/>
          </a:prstGeom>
        </p:spPr>
      </p:pic>
      <p:pic>
        <p:nvPicPr>
          <p:cNvPr id="15" name="Graphic 14" descr="Bear with solid fill">
            <a:extLst>
              <a:ext uri="{FF2B5EF4-FFF2-40B4-BE49-F238E27FC236}">
                <a16:creationId xmlns:a16="http://schemas.microsoft.com/office/drawing/2014/main" id="{F3056AB4-C763-4B6D-A99D-2DF2F5AED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2427" y="2822916"/>
            <a:ext cx="543459" cy="54345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6C45176-3950-43E2-9BD9-98C8B69A3629}"/>
              </a:ext>
            </a:extLst>
          </p:cNvPr>
          <p:cNvSpPr/>
          <p:nvPr/>
        </p:nvSpPr>
        <p:spPr>
          <a:xfrm>
            <a:off x="6019800" y="1981200"/>
            <a:ext cx="2362200" cy="18288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544A8-4682-4E92-B79F-2496201FA061}"/>
              </a:ext>
            </a:extLst>
          </p:cNvPr>
          <p:cNvSpPr/>
          <p:nvPr/>
        </p:nvSpPr>
        <p:spPr>
          <a:xfrm>
            <a:off x="8470081" y="1981200"/>
            <a:ext cx="2362200" cy="18288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5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40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Assumptions of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1143000" y="1981200"/>
            <a:ext cx="365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low-density assumption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“The decision boundary of a model should not pass through high density areas in the input space.”</a:t>
            </a:r>
          </a:p>
          <a:p>
            <a:pPr algn="ctr"/>
            <a:endParaRPr lang="en-US" dirty="0"/>
          </a:p>
          <a:p>
            <a:pPr algn="ctr"/>
            <a:r>
              <a:rPr lang="en-US" sz="1600" i="1" dirty="0"/>
              <a:t>Low density regions are good class boundaries.</a:t>
            </a:r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AU" dirty="0"/>
          </a:p>
        </p:txBody>
      </p:sp>
      <p:pic>
        <p:nvPicPr>
          <p:cNvPr id="8" name="Graphic 7" descr="Bear with solid fill">
            <a:extLst>
              <a:ext uri="{FF2B5EF4-FFF2-40B4-BE49-F238E27FC236}">
                <a16:creationId xmlns:a16="http://schemas.microsoft.com/office/drawing/2014/main" id="{56C60790-F7FD-4439-A5A6-9FEFC59E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7127" y="1724068"/>
            <a:ext cx="543459" cy="543459"/>
          </a:xfrm>
          <a:prstGeom prst="rect">
            <a:avLst/>
          </a:prstGeom>
        </p:spPr>
      </p:pic>
      <p:pic>
        <p:nvPicPr>
          <p:cNvPr id="10" name="Graphic 9" descr="Clownfish with solid fill">
            <a:extLst>
              <a:ext uri="{FF2B5EF4-FFF2-40B4-BE49-F238E27FC236}">
                <a16:creationId xmlns:a16="http://schemas.microsoft.com/office/drawing/2014/main" id="{2353050D-1F2D-4797-896D-9A4C59EADF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8454" y="1995797"/>
            <a:ext cx="478654" cy="478654"/>
          </a:xfrm>
          <a:prstGeom prst="rect">
            <a:avLst/>
          </a:prstGeom>
        </p:spPr>
      </p:pic>
      <p:pic>
        <p:nvPicPr>
          <p:cNvPr id="12" name="Graphic 11" descr="Clownfish with solid fill">
            <a:extLst>
              <a:ext uri="{FF2B5EF4-FFF2-40B4-BE49-F238E27FC236}">
                <a16:creationId xmlns:a16="http://schemas.microsoft.com/office/drawing/2014/main" id="{3ACDA3CC-F8DF-42CD-9F09-0EE67CA4F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9600" y="3459424"/>
            <a:ext cx="478654" cy="47865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Graphic 12" descr="Clownfish with solid fill">
            <a:extLst>
              <a:ext uri="{FF2B5EF4-FFF2-40B4-BE49-F238E27FC236}">
                <a16:creationId xmlns:a16="http://schemas.microsoft.com/office/drawing/2014/main" id="{7AEF08BE-F51A-4EB5-94B9-20ABC725D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1600" y="2901701"/>
            <a:ext cx="478654" cy="47865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Bear with solid fill">
            <a:extLst>
              <a:ext uri="{FF2B5EF4-FFF2-40B4-BE49-F238E27FC236}">
                <a16:creationId xmlns:a16="http://schemas.microsoft.com/office/drawing/2014/main" id="{6415E7B2-F4F5-4AA9-A796-9EB41C891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978" y="2413196"/>
            <a:ext cx="698599" cy="698599"/>
          </a:xfrm>
          <a:prstGeom prst="rect">
            <a:avLst/>
          </a:prstGeom>
        </p:spPr>
      </p:pic>
      <p:pic>
        <p:nvPicPr>
          <p:cNvPr id="15" name="Graphic 14" descr="Bear with solid fill">
            <a:extLst>
              <a:ext uri="{FF2B5EF4-FFF2-40B4-BE49-F238E27FC236}">
                <a16:creationId xmlns:a16="http://schemas.microsoft.com/office/drawing/2014/main" id="{F3056AB4-C763-4B6D-A99D-2DF2F5AED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4586" y="2413196"/>
            <a:ext cx="543459" cy="54345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A59558-1283-4218-AC92-E379E6F07F3C}"/>
              </a:ext>
            </a:extLst>
          </p:cNvPr>
          <p:cNvCxnSpPr/>
          <p:nvPr/>
        </p:nvCxnSpPr>
        <p:spPr>
          <a:xfrm flipV="1">
            <a:off x="6094588" y="1600200"/>
            <a:ext cx="0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2F329A-E0F7-4D87-920A-375799AD01FF}"/>
              </a:ext>
            </a:extLst>
          </p:cNvPr>
          <p:cNvCxnSpPr/>
          <p:nvPr/>
        </p:nvCxnSpPr>
        <p:spPr>
          <a:xfrm>
            <a:off x="6094588" y="4495800"/>
            <a:ext cx="3770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5499B7-039B-4E5F-85FA-9BF905BBA66A}"/>
              </a:ext>
            </a:extLst>
          </p:cNvPr>
          <p:cNvSpPr txBox="1"/>
          <p:nvPr/>
        </p:nvSpPr>
        <p:spPr>
          <a:xfrm>
            <a:off x="8958454" y="4634814"/>
            <a:ext cx="13638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 Space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03EFC0E-AEAC-442F-85CE-9F1A9F43CEBA}"/>
              </a:ext>
            </a:extLst>
          </p:cNvPr>
          <p:cNvSpPr/>
          <p:nvPr/>
        </p:nvSpPr>
        <p:spPr>
          <a:xfrm rot="6499156">
            <a:off x="5033252" y="32255"/>
            <a:ext cx="5010368" cy="2526289"/>
          </a:xfrm>
          <a:prstGeom prst="arc">
            <a:avLst>
              <a:gd name="adj1" fmla="val 16200000"/>
              <a:gd name="adj2" fmla="val 2151845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634FF3D-D1DE-4908-B40E-D182CFB68CD2}"/>
              </a:ext>
            </a:extLst>
          </p:cNvPr>
          <p:cNvSpPr/>
          <p:nvPr/>
        </p:nvSpPr>
        <p:spPr>
          <a:xfrm rot="18578551">
            <a:off x="8627856" y="1540898"/>
            <a:ext cx="1498374" cy="1213670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582E7-8004-4CF0-BE8E-666E23037537}"/>
              </a:ext>
            </a:extLst>
          </p:cNvPr>
          <p:cNvSpPr txBox="1"/>
          <p:nvPr/>
        </p:nvSpPr>
        <p:spPr>
          <a:xfrm>
            <a:off x="9564358" y="1543842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Decision boundary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0324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40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Assumptions of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1143000" y="1981200"/>
            <a:ext cx="365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manifold assumption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“Data points on the same low dimensional manifold should have the same label.”</a:t>
            </a:r>
          </a:p>
          <a:p>
            <a:pPr algn="ctr"/>
            <a:endParaRPr lang="en-US" dirty="0"/>
          </a:p>
          <a:p>
            <a:pPr algn="ctr"/>
            <a:r>
              <a:rPr lang="en-US" sz="1600" i="1" dirty="0"/>
              <a:t>Data points that have the same features should have the same label.</a:t>
            </a:r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AU" dirty="0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7C8FF1F3-9BD9-48C8-B5BA-7FB738A324CF}"/>
              </a:ext>
            </a:extLst>
          </p:cNvPr>
          <p:cNvSpPr/>
          <p:nvPr/>
        </p:nvSpPr>
        <p:spPr>
          <a:xfrm>
            <a:off x="5562600" y="1676400"/>
            <a:ext cx="2362200" cy="1676400"/>
          </a:xfrm>
          <a:prstGeom prst="cloud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76EE234F-6196-4D0E-8954-1B28DBD4BC64}"/>
              </a:ext>
            </a:extLst>
          </p:cNvPr>
          <p:cNvSpPr/>
          <p:nvPr/>
        </p:nvSpPr>
        <p:spPr>
          <a:xfrm rot="11303077">
            <a:off x="8763000" y="1676400"/>
            <a:ext cx="2362200" cy="1676400"/>
          </a:xfrm>
          <a:prstGeom prst="cloud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Graphic 8" descr="Alterations &amp; Tailoring with solid fill">
            <a:extLst>
              <a:ext uri="{FF2B5EF4-FFF2-40B4-BE49-F238E27FC236}">
                <a16:creationId xmlns:a16="http://schemas.microsoft.com/office/drawing/2014/main" id="{6071E9A1-D4A3-4C44-B8B9-85C03B0FC8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700" y="2547202"/>
            <a:ext cx="388200" cy="388200"/>
          </a:xfrm>
          <a:prstGeom prst="rect">
            <a:avLst/>
          </a:prstGeom>
        </p:spPr>
      </p:pic>
      <p:pic>
        <p:nvPicPr>
          <p:cNvPr id="21" name="Graphic 20" descr="Aperture with solid fill">
            <a:extLst>
              <a:ext uri="{FF2B5EF4-FFF2-40B4-BE49-F238E27FC236}">
                <a16:creationId xmlns:a16="http://schemas.microsoft.com/office/drawing/2014/main" id="{D1A905FC-4B27-4031-B5BC-2A9E6C482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3364" y="2620207"/>
            <a:ext cx="388200" cy="388200"/>
          </a:xfrm>
          <a:prstGeom prst="rect">
            <a:avLst/>
          </a:prstGeom>
        </p:spPr>
      </p:pic>
      <p:pic>
        <p:nvPicPr>
          <p:cNvPr id="23" name="Graphic 22" descr="Atom with solid fill">
            <a:extLst>
              <a:ext uri="{FF2B5EF4-FFF2-40B4-BE49-F238E27FC236}">
                <a16:creationId xmlns:a16="http://schemas.microsoft.com/office/drawing/2014/main" id="{0F8367D6-779B-445D-A245-6675A0224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7100" y="2175300"/>
            <a:ext cx="388200" cy="388200"/>
          </a:xfrm>
          <a:prstGeom prst="rect">
            <a:avLst/>
          </a:prstGeom>
        </p:spPr>
      </p:pic>
      <p:pic>
        <p:nvPicPr>
          <p:cNvPr id="25" name="Graphic 24" descr="Bullseye with solid fill">
            <a:extLst>
              <a:ext uri="{FF2B5EF4-FFF2-40B4-BE49-F238E27FC236}">
                <a16:creationId xmlns:a16="http://schemas.microsoft.com/office/drawing/2014/main" id="{1712CF78-E97C-441E-A849-A1A4E4CD1E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8800" y="1981200"/>
            <a:ext cx="388200" cy="388200"/>
          </a:xfrm>
          <a:prstGeom prst="rect">
            <a:avLst/>
          </a:prstGeom>
        </p:spPr>
      </p:pic>
      <p:pic>
        <p:nvPicPr>
          <p:cNvPr id="27" name="Graphic 26" descr="Camel with solid fill">
            <a:extLst>
              <a:ext uri="{FF2B5EF4-FFF2-40B4-BE49-F238E27FC236}">
                <a16:creationId xmlns:a16="http://schemas.microsoft.com/office/drawing/2014/main" id="{20AD26A5-699A-4D64-8A33-702DB55FA4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7118" y="2119200"/>
            <a:ext cx="390600" cy="390600"/>
          </a:xfrm>
          <a:prstGeom prst="rect">
            <a:avLst/>
          </a:prstGeom>
        </p:spPr>
      </p:pic>
      <p:pic>
        <p:nvPicPr>
          <p:cNvPr id="29" name="Graphic 28" descr="Turtle with solid fill">
            <a:extLst>
              <a:ext uri="{FF2B5EF4-FFF2-40B4-BE49-F238E27FC236}">
                <a16:creationId xmlns:a16="http://schemas.microsoft.com/office/drawing/2014/main" id="{DB2FD3DD-6664-4486-8B56-29B6F8B4B19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4009" y="2350702"/>
            <a:ext cx="390600" cy="390600"/>
          </a:xfrm>
          <a:prstGeom prst="rect">
            <a:avLst/>
          </a:prstGeom>
        </p:spPr>
      </p:pic>
      <p:pic>
        <p:nvPicPr>
          <p:cNvPr id="31" name="Graphic 30" descr="Rat with solid fill">
            <a:extLst>
              <a:ext uri="{FF2B5EF4-FFF2-40B4-BE49-F238E27FC236}">
                <a16:creationId xmlns:a16="http://schemas.microsoft.com/office/drawing/2014/main" id="{5B2FDECE-84A9-4CB2-AED8-2A16A97507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71918" y="2606262"/>
            <a:ext cx="390600" cy="390600"/>
          </a:xfrm>
          <a:prstGeom prst="rect">
            <a:avLst/>
          </a:prstGeom>
        </p:spPr>
      </p:pic>
      <p:pic>
        <p:nvPicPr>
          <p:cNvPr id="33" name="Graphic 32" descr="Puppy with solid fill">
            <a:extLst>
              <a:ext uri="{FF2B5EF4-FFF2-40B4-BE49-F238E27FC236}">
                <a16:creationId xmlns:a16="http://schemas.microsoft.com/office/drawing/2014/main" id="{35D79262-12D1-4D3D-8C89-A60D479A28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0300" y="1946655"/>
            <a:ext cx="390600" cy="390600"/>
          </a:xfrm>
          <a:prstGeom prst="rect">
            <a:avLst/>
          </a:prstGeom>
        </p:spPr>
      </p:pic>
      <p:pic>
        <p:nvPicPr>
          <p:cNvPr id="35" name="Graphic 34" descr="Unicorn with solid fill">
            <a:extLst>
              <a:ext uri="{FF2B5EF4-FFF2-40B4-BE49-F238E27FC236}">
                <a16:creationId xmlns:a16="http://schemas.microsoft.com/office/drawing/2014/main" id="{B56C766A-8901-4C90-A2E6-DB2ED33D38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70273" y="4191000"/>
            <a:ext cx="576200" cy="576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9BD362-FB2D-42A4-A677-12C4C3A37818}"/>
              </a:ext>
            </a:extLst>
          </p:cNvPr>
          <p:cNvCxnSpPr>
            <a:cxnSpLocks/>
          </p:cNvCxnSpPr>
          <p:nvPr/>
        </p:nvCxnSpPr>
        <p:spPr>
          <a:xfrm flipH="1" flipV="1">
            <a:off x="7450900" y="3429001"/>
            <a:ext cx="619373" cy="76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1119F7-CDBC-4BA4-9EE6-3EC795D1C262}"/>
              </a:ext>
            </a:extLst>
          </p:cNvPr>
          <p:cNvCxnSpPr>
            <a:cxnSpLocks/>
          </p:cNvCxnSpPr>
          <p:nvPr/>
        </p:nvCxnSpPr>
        <p:spPr>
          <a:xfrm flipV="1">
            <a:off x="8839200" y="3429000"/>
            <a:ext cx="525667" cy="7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034FE7D5-A6DA-48CF-964C-C8C02C32261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20082" y="3859964"/>
            <a:ext cx="248336" cy="248336"/>
          </a:xfrm>
          <a:prstGeom prst="rect">
            <a:avLst/>
          </a:prstGeom>
        </p:spPr>
      </p:pic>
      <p:pic>
        <p:nvPicPr>
          <p:cNvPr id="42" name="Graphic 41" descr="Close with solid fill">
            <a:extLst>
              <a:ext uri="{FF2B5EF4-FFF2-40B4-BE49-F238E27FC236}">
                <a16:creationId xmlns:a16="http://schemas.microsoft.com/office/drawing/2014/main" id="{4493EF88-8BD5-4471-9366-553A1FD312A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31517" y="3850782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4A045ABC-4399-4F0F-AEBC-F996BD35295B}"/>
              </a:ext>
            </a:extLst>
          </p:cNvPr>
          <p:cNvSpPr/>
          <p:nvPr/>
        </p:nvSpPr>
        <p:spPr>
          <a:xfrm rot="5400000">
            <a:off x="3187926" y="20193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420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Wrapper Methods : Self-Training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80E8B-74F5-4F20-ABE2-087EA3016DA8}"/>
              </a:ext>
            </a:extLst>
          </p:cNvPr>
          <p:cNvSpPr txBox="1"/>
          <p:nvPr/>
        </p:nvSpPr>
        <p:spPr>
          <a:xfrm>
            <a:off x="1625826" y="1905000"/>
            <a:ext cx="990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Some Labelled Data</a:t>
            </a:r>
            <a:endParaRPr lang="en-A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552D0-3FC9-4551-B5D5-1080E6DFCFA4}"/>
              </a:ext>
            </a:extLst>
          </p:cNvPr>
          <p:cNvSpPr txBox="1"/>
          <p:nvPr/>
        </p:nvSpPr>
        <p:spPr>
          <a:xfrm>
            <a:off x="3465046" y="213943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5797D-8246-418B-86D7-3EDC49F6DFA7}"/>
              </a:ext>
            </a:extLst>
          </p:cNvPr>
          <p:cNvSpPr txBox="1"/>
          <p:nvPr/>
        </p:nvSpPr>
        <p:spPr>
          <a:xfrm>
            <a:off x="1016226" y="1676400"/>
            <a:ext cx="288862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99F2D1-0AF1-4F24-98BD-05A6848B48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16426" y="2320499"/>
            <a:ext cx="609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9C266D1-658A-4C4B-9A21-6A1B6799245B}"/>
              </a:ext>
            </a:extLst>
          </p:cNvPr>
          <p:cNvSpPr txBox="1"/>
          <p:nvPr/>
        </p:nvSpPr>
        <p:spPr>
          <a:xfrm>
            <a:off x="1016226" y="3429000"/>
            <a:ext cx="288862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3187926" y="38481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1B8-F9D8-45A6-A0D9-8B4FCDDA2CF5}"/>
              </a:ext>
            </a:extLst>
          </p:cNvPr>
          <p:cNvSpPr txBox="1"/>
          <p:nvPr/>
        </p:nvSpPr>
        <p:spPr>
          <a:xfrm>
            <a:off x="1473426" y="3810000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Unlabelled Data</a:t>
            </a:r>
            <a:endParaRPr lang="en-AU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6BC5D-8398-4B61-972A-69A4DB572190}"/>
              </a:ext>
            </a:extLst>
          </p:cNvPr>
          <p:cNvSpPr txBox="1"/>
          <p:nvPr/>
        </p:nvSpPr>
        <p:spPr>
          <a:xfrm>
            <a:off x="3465046" y="396823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D483F-7D2C-4E2F-A1ED-749879E2DC0C}"/>
              </a:ext>
            </a:extLst>
          </p:cNvPr>
          <p:cNvCxnSpPr>
            <a:cxnSpLocks/>
          </p:cNvCxnSpPr>
          <p:nvPr/>
        </p:nvCxnSpPr>
        <p:spPr>
          <a:xfrm>
            <a:off x="2616426" y="4114800"/>
            <a:ext cx="609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4140426" y="4114800"/>
            <a:ext cx="1066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21F3E3-10DB-44CD-B28C-E423F98D8B28}"/>
              </a:ext>
            </a:extLst>
          </p:cNvPr>
          <p:cNvSpPr txBox="1"/>
          <p:nvPr/>
        </p:nvSpPr>
        <p:spPr>
          <a:xfrm>
            <a:off x="4114800" y="380702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Predictions</a:t>
            </a:r>
            <a:endParaRPr lang="en-AU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ACE47B-D671-4AA6-AC98-B589E592B878}"/>
              </a:ext>
            </a:extLst>
          </p:cNvPr>
          <p:cNvCxnSpPr>
            <a:cxnSpLocks/>
          </p:cNvCxnSpPr>
          <p:nvPr/>
        </p:nvCxnSpPr>
        <p:spPr>
          <a:xfrm flipV="1">
            <a:off x="2083026" y="4724400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48E7D0DA-0E64-4662-985E-291E1E45A92D}"/>
              </a:ext>
            </a:extLst>
          </p:cNvPr>
          <p:cNvSpPr/>
          <p:nvPr/>
        </p:nvSpPr>
        <p:spPr>
          <a:xfrm>
            <a:off x="1968728" y="4394775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21E845-C830-4B8C-BF2B-CCC15A368339}"/>
              </a:ext>
            </a:extLst>
          </p:cNvPr>
          <p:cNvCxnSpPr>
            <a:cxnSpLocks/>
          </p:cNvCxnSpPr>
          <p:nvPr/>
        </p:nvCxnSpPr>
        <p:spPr>
          <a:xfrm>
            <a:off x="2083025" y="5029200"/>
            <a:ext cx="251460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C6A987-F734-4FF9-B61C-43E8F1586A85}"/>
              </a:ext>
            </a:extLst>
          </p:cNvPr>
          <p:cNvCxnSpPr>
            <a:cxnSpLocks/>
          </p:cNvCxnSpPr>
          <p:nvPr/>
        </p:nvCxnSpPr>
        <p:spPr>
          <a:xfrm flipV="1">
            <a:off x="4597626" y="4137511"/>
            <a:ext cx="0" cy="8916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87BE6F88-AE4C-4342-A8C4-70B525BB296C}"/>
              </a:ext>
            </a:extLst>
          </p:cNvPr>
          <p:cNvSpPr/>
          <p:nvPr/>
        </p:nvSpPr>
        <p:spPr>
          <a:xfrm rot="18578551">
            <a:off x="3661124" y="1667603"/>
            <a:ext cx="1498374" cy="1213670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C642BC-E9B9-4E7E-ADA6-F95060CA5126}"/>
              </a:ext>
            </a:extLst>
          </p:cNvPr>
          <p:cNvSpPr txBox="1"/>
          <p:nvPr/>
        </p:nvSpPr>
        <p:spPr>
          <a:xfrm>
            <a:off x="4597626" y="1670547"/>
            <a:ext cx="11430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Partially trained model</a:t>
            </a:r>
            <a:endParaRPr lang="en-AU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3855A3-8F1F-4C76-84F6-6E1BBA162F04}"/>
              </a:ext>
            </a:extLst>
          </p:cNvPr>
          <p:cNvSpPr txBox="1"/>
          <p:nvPr/>
        </p:nvSpPr>
        <p:spPr>
          <a:xfrm>
            <a:off x="1752600" y="5153468"/>
            <a:ext cx="31390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Predictions are used to self-label data</a:t>
            </a:r>
            <a:endParaRPr lang="en-A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934200" y="1923473"/>
            <a:ext cx="386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 the first stage, a model is trained on any available labelled data, resulting in a partially trained model.</a:t>
            </a:r>
            <a:endParaRPr lang="en-AU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076953-F3B9-47CC-BDDC-B552C67D0FDC}"/>
              </a:ext>
            </a:extLst>
          </p:cNvPr>
          <p:cNvSpPr txBox="1"/>
          <p:nvPr/>
        </p:nvSpPr>
        <p:spPr>
          <a:xfrm>
            <a:off x="6934200" y="3810000"/>
            <a:ext cx="3860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 the second stage, the partially trained model makes predictions on unlabelled data. These predictions are used as labels for further training.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00570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4A045ABC-4399-4F0F-AEBC-F996BD35295B}"/>
              </a:ext>
            </a:extLst>
          </p:cNvPr>
          <p:cNvSpPr/>
          <p:nvPr/>
        </p:nvSpPr>
        <p:spPr>
          <a:xfrm rot="5400000">
            <a:off x="3187926" y="20193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407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Wrapper Methods : Co-Training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552D0-3FC9-4551-B5D5-1080E6DFCFA4}"/>
              </a:ext>
            </a:extLst>
          </p:cNvPr>
          <p:cNvSpPr txBox="1"/>
          <p:nvPr/>
        </p:nvSpPr>
        <p:spPr>
          <a:xfrm>
            <a:off x="3465046" y="213943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3187926" y="38481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1B8-F9D8-45A6-A0D9-8B4FCDDA2CF5}"/>
              </a:ext>
            </a:extLst>
          </p:cNvPr>
          <p:cNvSpPr txBox="1"/>
          <p:nvPr/>
        </p:nvSpPr>
        <p:spPr>
          <a:xfrm>
            <a:off x="1473426" y="3810000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Unlabelled Data</a:t>
            </a:r>
            <a:endParaRPr lang="en-AU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6BC5D-8398-4B61-972A-69A4DB572190}"/>
              </a:ext>
            </a:extLst>
          </p:cNvPr>
          <p:cNvSpPr txBox="1"/>
          <p:nvPr/>
        </p:nvSpPr>
        <p:spPr>
          <a:xfrm>
            <a:off x="3465046" y="396823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D483F-7D2C-4E2F-A1ED-749879E2DC0C}"/>
              </a:ext>
            </a:extLst>
          </p:cNvPr>
          <p:cNvCxnSpPr>
            <a:cxnSpLocks/>
          </p:cNvCxnSpPr>
          <p:nvPr/>
        </p:nvCxnSpPr>
        <p:spPr>
          <a:xfrm>
            <a:off x="2616426" y="4114800"/>
            <a:ext cx="609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4140426" y="4114800"/>
            <a:ext cx="1066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21F3E3-10DB-44CD-B28C-E423F98D8B28}"/>
              </a:ext>
            </a:extLst>
          </p:cNvPr>
          <p:cNvSpPr txBox="1"/>
          <p:nvPr/>
        </p:nvSpPr>
        <p:spPr>
          <a:xfrm>
            <a:off x="3733800" y="2924807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Confident Predictions</a:t>
            </a:r>
            <a:endParaRPr lang="en-AU" sz="1400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48E7D0DA-0E64-4662-985E-291E1E45A92D}"/>
              </a:ext>
            </a:extLst>
          </p:cNvPr>
          <p:cNvSpPr/>
          <p:nvPr/>
        </p:nvSpPr>
        <p:spPr>
          <a:xfrm>
            <a:off x="1968728" y="3657600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934200" y="1981200"/>
            <a:ext cx="3860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Start with 2 or more base models separately trained on some labelled data.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Infer unlabelled data through the models.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Most confident predictions from one model are used as labels for the other models.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May train on different views of the data, e.g. using data augmentation techniques.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8BDA5-FD1A-4FA9-8A75-6113844B8B57}"/>
              </a:ext>
            </a:extLst>
          </p:cNvPr>
          <p:cNvSpPr txBox="1"/>
          <p:nvPr/>
        </p:nvSpPr>
        <p:spPr>
          <a:xfrm>
            <a:off x="1473426" y="2023210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Unlabelled Data</a:t>
            </a:r>
            <a:endParaRPr lang="en-AU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6CB72-4621-4322-B655-5EC70128F420}"/>
              </a:ext>
            </a:extLst>
          </p:cNvPr>
          <p:cNvCxnSpPr>
            <a:cxnSpLocks/>
          </p:cNvCxnSpPr>
          <p:nvPr/>
        </p:nvCxnSpPr>
        <p:spPr>
          <a:xfrm>
            <a:off x="2616426" y="2328010"/>
            <a:ext cx="609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lus Sign 26">
            <a:extLst>
              <a:ext uri="{FF2B5EF4-FFF2-40B4-BE49-F238E27FC236}">
                <a16:creationId xmlns:a16="http://schemas.microsoft.com/office/drawing/2014/main" id="{72BFCA5C-E064-4860-A97B-66489CD86B47}"/>
              </a:ext>
            </a:extLst>
          </p:cNvPr>
          <p:cNvSpPr/>
          <p:nvPr/>
        </p:nvSpPr>
        <p:spPr>
          <a:xfrm>
            <a:off x="1981200" y="2590800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8194F-0B83-4984-B543-6AABC8FC1A33}"/>
              </a:ext>
            </a:extLst>
          </p:cNvPr>
          <p:cNvCxnSpPr>
            <a:cxnSpLocks/>
          </p:cNvCxnSpPr>
          <p:nvPr/>
        </p:nvCxnSpPr>
        <p:spPr>
          <a:xfrm>
            <a:off x="4114800" y="2308711"/>
            <a:ext cx="1066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E7488-8222-42E4-A768-EFC8731CE72C}"/>
              </a:ext>
            </a:extLst>
          </p:cNvPr>
          <p:cNvCxnSpPr>
            <a:cxnSpLocks/>
          </p:cNvCxnSpPr>
          <p:nvPr/>
        </p:nvCxnSpPr>
        <p:spPr>
          <a:xfrm flipV="1">
            <a:off x="4597626" y="2308626"/>
            <a:ext cx="0" cy="3964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05AE9B-7B69-4C42-9DA5-6C6F1062734B}"/>
              </a:ext>
            </a:extLst>
          </p:cNvPr>
          <p:cNvCxnSpPr>
            <a:cxnSpLocks/>
          </p:cNvCxnSpPr>
          <p:nvPr/>
        </p:nvCxnSpPr>
        <p:spPr>
          <a:xfrm flipV="1">
            <a:off x="4597626" y="3705913"/>
            <a:ext cx="0" cy="3964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ADFFA4-AE51-4492-8617-68337F2592A0}"/>
              </a:ext>
            </a:extLst>
          </p:cNvPr>
          <p:cNvCxnSpPr>
            <a:cxnSpLocks/>
          </p:cNvCxnSpPr>
          <p:nvPr/>
        </p:nvCxnSpPr>
        <p:spPr>
          <a:xfrm flipH="1">
            <a:off x="2209795" y="2714555"/>
            <a:ext cx="2387831" cy="98887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66E9EC-7944-42B7-9E91-903A338523FB}"/>
              </a:ext>
            </a:extLst>
          </p:cNvPr>
          <p:cNvCxnSpPr>
            <a:cxnSpLocks/>
          </p:cNvCxnSpPr>
          <p:nvPr/>
        </p:nvCxnSpPr>
        <p:spPr>
          <a:xfrm flipH="1" flipV="1">
            <a:off x="2209794" y="2805334"/>
            <a:ext cx="2387832" cy="8980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0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4A045ABC-4399-4F0F-AEBC-F996BD35295B}"/>
              </a:ext>
            </a:extLst>
          </p:cNvPr>
          <p:cNvSpPr/>
          <p:nvPr/>
        </p:nvSpPr>
        <p:spPr>
          <a:xfrm rot="5400000">
            <a:off x="3797526" y="3090446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509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Wrapper Methods : Boosting &amp; Bagging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552D0-3FC9-4551-B5D5-1080E6DFCFA4}"/>
              </a:ext>
            </a:extLst>
          </p:cNvPr>
          <p:cNvSpPr txBox="1"/>
          <p:nvPr/>
        </p:nvSpPr>
        <p:spPr>
          <a:xfrm>
            <a:off x="4074646" y="321058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1385545" y="3090446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1B8-F9D8-45A6-A0D9-8B4FCDDA2CF5}"/>
              </a:ext>
            </a:extLst>
          </p:cNvPr>
          <p:cNvSpPr txBox="1"/>
          <p:nvPr/>
        </p:nvSpPr>
        <p:spPr>
          <a:xfrm>
            <a:off x="1907054" y="4919246"/>
            <a:ext cx="22714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Self/Co-Labelled Data</a:t>
            </a:r>
            <a:endParaRPr lang="en-AU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6BC5D-8398-4B61-972A-69A4DB572190}"/>
              </a:ext>
            </a:extLst>
          </p:cNvPr>
          <p:cNvSpPr txBox="1"/>
          <p:nvPr/>
        </p:nvSpPr>
        <p:spPr>
          <a:xfrm>
            <a:off x="1662665" y="321058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D483F-7D2C-4E2F-A1ED-749879E2DC0C}"/>
              </a:ext>
            </a:extLst>
          </p:cNvPr>
          <p:cNvCxnSpPr>
            <a:cxnSpLocks/>
          </p:cNvCxnSpPr>
          <p:nvPr/>
        </p:nvCxnSpPr>
        <p:spPr>
          <a:xfrm>
            <a:off x="2296618" y="3395246"/>
            <a:ext cx="632125" cy="126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990600" y="3407941"/>
            <a:ext cx="533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7770037" y="1601212"/>
            <a:ext cx="3507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Pseudo-labelled data obtained through self/co-training.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 Bagging, multiple base models are trained separately.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 Boosting, a model’s predictions are used to weight the data to train the next model.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Final prediction is a linear combination of all models.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6CB72-4621-4322-B655-5EC70128F420}"/>
              </a:ext>
            </a:extLst>
          </p:cNvPr>
          <p:cNvCxnSpPr>
            <a:cxnSpLocks/>
          </p:cNvCxnSpPr>
          <p:nvPr/>
        </p:nvCxnSpPr>
        <p:spPr>
          <a:xfrm flipV="1">
            <a:off x="2971800" y="3186383"/>
            <a:ext cx="913018" cy="1934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>
            <a:extLst>
              <a:ext uri="{FF2B5EF4-FFF2-40B4-BE49-F238E27FC236}">
                <a16:creationId xmlns:a16="http://schemas.microsoft.com/office/drawing/2014/main" id="{548BD64A-3C22-4241-9F87-C6E01B678518}"/>
              </a:ext>
            </a:extLst>
          </p:cNvPr>
          <p:cNvSpPr/>
          <p:nvPr/>
        </p:nvSpPr>
        <p:spPr>
          <a:xfrm rot="5400000">
            <a:off x="6210300" y="3128546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D56E3E-2BC8-43B9-9671-2ECF3BBCD8C4}"/>
              </a:ext>
            </a:extLst>
          </p:cNvPr>
          <p:cNvSpPr txBox="1"/>
          <p:nvPr/>
        </p:nvSpPr>
        <p:spPr>
          <a:xfrm>
            <a:off x="6487420" y="324868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578C41-2899-4968-9613-621FE60C662B}"/>
              </a:ext>
            </a:extLst>
          </p:cNvPr>
          <p:cNvCxnSpPr>
            <a:cxnSpLocks/>
          </p:cNvCxnSpPr>
          <p:nvPr/>
        </p:nvCxnSpPr>
        <p:spPr>
          <a:xfrm>
            <a:off x="2960677" y="3401593"/>
            <a:ext cx="924141" cy="1460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F9B75170-BD3D-4D40-96BE-35629F33B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8148" y="2938046"/>
            <a:ext cx="248336" cy="248336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5E102773-DBFE-41BD-B977-66C67CAD03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9784" y="3641031"/>
            <a:ext cx="266700" cy="2667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2622E7-8D53-4C95-B9A8-596B9CA5C6DD}"/>
              </a:ext>
            </a:extLst>
          </p:cNvPr>
          <p:cNvCxnSpPr>
            <a:cxnSpLocks/>
          </p:cNvCxnSpPr>
          <p:nvPr/>
        </p:nvCxnSpPr>
        <p:spPr>
          <a:xfrm flipH="1" flipV="1">
            <a:off x="2959081" y="3408485"/>
            <a:ext cx="1596" cy="15012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2C6AD9-5EDB-4C32-B41A-F91245030E54}"/>
              </a:ext>
            </a:extLst>
          </p:cNvPr>
          <p:cNvSpPr txBox="1"/>
          <p:nvPr/>
        </p:nvSpPr>
        <p:spPr>
          <a:xfrm>
            <a:off x="2928743" y="2491627"/>
            <a:ext cx="114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Correct Predictions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0F8AF-9F5B-4340-84AC-43A807C707C0}"/>
              </a:ext>
            </a:extLst>
          </p:cNvPr>
          <p:cNvSpPr txBox="1"/>
          <p:nvPr/>
        </p:nvSpPr>
        <p:spPr>
          <a:xfrm>
            <a:off x="2895600" y="3904205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Wrong Predictions</a:t>
            </a:r>
          </a:p>
          <a:p>
            <a:pPr algn="ctr"/>
            <a:r>
              <a:rPr lang="en-US" sz="1200" dirty="0"/>
              <a:t>weighted more</a:t>
            </a:r>
            <a:endParaRPr lang="en-AU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27CC0F-C06B-4244-BD85-CF58A523467B}"/>
              </a:ext>
            </a:extLst>
          </p:cNvPr>
          <p:cNvCxnSpPr>
            <a:cxnSpLocks/>
          </p:cNvCxnSpPr>
          <p:nvPr/>
        </p:nvCxnSpPr>
        <p:spPr>
          <a:xfrm>
            <a:off x="990600" y="4538246"/>
            <a:ext cx="439431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38F3DE-9B78-4DCA-809B-8F4E22763F6D}"/>
              </a:ext>
            </a:extLst>
          </p:cNvPr>
          <p:cNvCxnSpPr>
            <a:cxnSpLocks/>
          </p:cNvCxnSpPr>
          <p:nvPr/>
        </p:nvCxnSpPr>
        <p:spPr>
          <a:xfrm>
            <a:off x="4736400" y="3395247"/>
            <a:ext cx="64809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FAAB8C-4897-4A62-A12F-2238690A3FDD}"/>
              </a:ext>
            </a:extLst>
          </p:cNvPr>
          <p:cNvCxnSpPr>
            <a:cxnSpLocks/>
          </p:cNvCxnSpPr>
          <p:nvPr/>
        </p:nvCxnSpPr>
        <p:spPr>
          <a:xfrm flipV="1">
            <a:off x="5418865" y="3186383"/>
            <a:ext cx="905735" cy="1934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FC6246-0294-4312-9B4F-D72E88662CC3}"/>
              </a:ext>
            </a:extLst>
          </p:cNvPr>
          <p:cNvCxnSpPr>
            <a:cxnSpLocks/>
          </p:cNvCxnSpPr>
          <p:nvPr/>
        </p:nvCxnSpPr>
        <p:spPr>
          <a:xfrm>
            <a:off x="5418865" y="3395246"/>
            <a:ext cx="905735" cy="1524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3377B85E-F9C4-4B61-BBA1-F17733FE1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7930" y="2938046"/>
            <a:ext cx="248336" cy="248336"/>
          </a:xfrm>
          <a:prstGeom prst="rect">
            <a:avLst/>
          </a:prstGeom>
        </p:spPr>
      </p:pic>
      <p:pic>
        <p:nvPicPr>
          <p:cNvPr id="51" name="Graphic 50" descr="Close with solid fill">
            <a:extLst>
              <a:ext uri="{FF2B5EF4-FFF2-40B4-BE49-F238E27FC236}">
                <a16:creationId xmlns:a16="http://schemas.microsoft.com/office/drawing/2014/main" id="{838FCABD-DEFE-4A88-A508-417B70672F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9566" y="3641031"/>
            <a:ext cx="266700" cy="2667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822820-4C43-4569-9F02-F728A4AD35F6}"/>
              </a:ext>
            </a:extLst>
          </p:cNvPr>
          <p:cNvCxnSpPr>
            <a:cxnSpLocks/>
          </p:cNvCxnSpPr>
          <p:nvPr/>
        </p:nvCxnSpPr>
        <p:spPr>
          <a:xfrm flipH="1" flipV="1">
            <a:off x="5384910" y="3417958"/>
            <a:ext cx="415" cy="11202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3CBE68A-7F22-4713-ACCA-2C146A52E72A}"/>
              </a:ext>
            </a:extLst>
          </p:cNvPr>
          <p:cNvCxnSpPr>
            <a:cxnSpLocks/>
          </p:cNvCxnSpPr>
          <p:nvPr/>
        </p:nvCxnSpPr>
        <p:spPr>
          <a:xfrm flipV="1">
            <a:off x="990600" y="3417958"/>
            <a:ext cx="0" cy="11202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5229570-4170-4182-9238-1A694A432657}"/>
              </a:ext>
            </a:extLst>
          </p:cNvPr>
          <p:cNvSpPr txBox="1"/>
          <p:nvPr/>
        </p:nvSpPr>
        <p:spPr>
          <a:xfrm>
            <a:off x="341211" y="991581"/>
            <a:ext cx="22714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Boosting shown here</a:t>
            </a:r>
            <a:endParaRPr lang="en-AU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5F47FD-E85F-43B5-B98F-B0464DF6EE0D}"/>
              </a:ext>
            </a:extLst>
          </p:cNvPr>
          <p:cNvCxnSpPr>
            <a:cxnSpLocks/>
          </p:cNvCxnSpPr>
          <p:nvPr/>
        </p:nvCxnSpPr>
        <p:spPr>
          <a:xfrm flipH="1" flipV="1">
            <a:off x="5047878" y="2259569"/>
            <a:ext cx="415" cy="11202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430526-3A3D-442B-98A2-50E22A6BCDA9}"/>
              </a:ext>
            </a:extLst>
          </p:cNvPr>
          <p:cNvCxnSpPr>
            <a:cxnSpLocks/>
          </p:cNvCxnSpPr>
          <p:nvPr/>
        </p:nvCxnSpPr>
        <p:spPr>
          <a:xfrm flipV="1">
            <a:off x="7086600" y="3407941"/>
            <a:ext cx="304800" cy="8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0021F4-EEF1-4A59-9AE8-D3DDFDF90345}"/>
              </a:ext>
            </a:extLst>
          </p:cNvPr>
          <p:cNvCxnSpPr>
            <a:cxnSpLocks/>
          </p:cNvCxnSpPr>
          <p:nvPr/>
        </p:nvCxnSpPr>
        <p:spPr>
          <a:xfrm flipH="1" flipV="1">
            <a:off x="7391259" y="2122559"/>
            <a:ext cx="1" cy="127031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lus Sign 78">
            <a:extLst>
              <a:ext uri="{FF2B5EF4-FFF2-40B4-BE49-F238E27FC236}">
                <a16:creationId xmlns:a16="http://schemas.microsoft.com/office/drawing/2014/main" id="{972A6025-9448-4564-9B86-CC271966DBFA}"/>
              </a:ext>
            </a:extLst>
          </p:cNvPr>
          <p:cNvSpPr/>
          <p:nvPr/>
        </p:nvSpPr>
        <p:spPr>
          <a:xfrm>
            <a:off x="4933580" y="2008259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E60166-EF1C-492E-B145-AE61C38C3D34}"/>
              </a:ext>
            </a:extLst>
          </p:cNvPr>
          <p:cNvCxnSpPr>
            <a:cxnSpLocks/>
          </p:cNvCxnSpPr>
          <p:nvPr/>
        </p:nvCxnSpPr>
        <p:spPr>
          <a:xfrm flipH="1">
            <a:off x="5249642" y="2128906"/>
            <a:ext cx="214120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7CF0A2A-B913-4A90-9E74-C9629793E3B1}"/>
              </a:ext>
            </a:extLst>
          </p:cNvPr>
          <p:cNvCxnSpPr>
            <a:cxnSpLocks/>
          </p:cNvCxnSpPr>
          <p:nvPr/>
        </p:nvCxnSpPr>
        <p:spPr>
          <a:xfrm flipH="1" flipV="1">
            <a:off x="2599784" y="2120198"/>
            <a:ext cx="1" cy="127031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CF7DA00-0099-4D1D-A0FB-E075B52C49D0}"/>
              </a:ext>
            </a:extLst>
          </p:cNvPr>
          <p:cNvCxnSpPr>
            <a:cxnSpLocks/>
          </p:cNvCxnSpPr>
          <p:nvPr/>
        </p:nvCxnSpPr>
        <p:spPr>
          <a:xfrm>
            <a:off x="2599784" y="2120198"/>
            <a:ext cx="227548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BF8006-D9DF-43B6-B38B-B74FAE3E33D1}"/>
              </a:ext>
            </a:extLst>
          </p:cNvPr>
          <p:cNvCxnSpPr>
            <a:cxnSpLocks/>
          </p:cNvCxnSpPr>
          <p:nvPr/>
        </p:nvCxnSpPr>
        <p:spPr>
          <a:xfrm flipH="1" flipV="1">
            <a:off x="5047877" y="1734713"/>
            <a:ext cx="1" cy="25081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CCCD80-188D-4580-AF41-EA0C5E816DF1}"/>
              </a:ext>
            </a:extLst>
          </p:cNvPr>
          <p:cNvSpPr txBox="1"/>
          <p:nvPr/>
        </p:nvSpPr>
        <p:spPr>
          <a:xfrm>
            <a:off x="4476377" y="1426045"/>
            <a:ext cx="1143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Final Prediction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71519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7914602F-E0E7-4107-98C1-74528733806D}"/>
              </a:ext>
            </a:extLst>
          </p:cNvPr>
          <p:cNvSpPr txBox="1"/>
          <p:nvPr/>
        </p:nvSpPr>
        <p:spPr>
          <a:xfrm>
            <a:off x="4114800" y="3755024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Predictions</a:t>
            </a:r>
            <a:endParaRPr lang="en-AU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621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Unsupervised </a:t>
            </a:r>
            <a:r>
              <a:rPr lang="en-AU" sz="2400" dirty="0" err="1"/>
              <a:t>Preprocessing</a:t>
            </a:r>
            <a:r>
              <a:rPr lang="en-AU" sz="2400" dirty="0"/>
              <a:t> : Feature Extraction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2533756" y="2064724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1B8-F9D8-45A6-A0D9-8B4FCDDA2CF5}"/>
              </a:ext>
            </a:extLst>
          </p:cNvPr>
          <p:cNvSpPr txBox="1"/>
          <p:nvPr/>
        </p:nvSpPr>
        <p:spPr>
          <a:xfrm>
            <a:off x="2533073" y="2900450"/>
            <a:ext cx="9631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Extracted Features</a:t>
            </a:r>
            <a:endParaRPr lang="en-AU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2057400" y="2386401"/>
            <a:ext cx="533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934200" y="1788855"/>
            <a:ext cx="3962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Usually a 2 stage process: unsupervised then supervised.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the unsupervised stage, a model (e.g. autoencoder) is trained to learn features in the data.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supervised training, the decoder is discarded and the pre-trained encoder is fine tuned.</a:t>
            </a: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3B91090F-FA1D-473E-A992-982425539369}"/>
              </a:ext>
            </a:extLst>
          </p:cNvPr>
          <p:cNvSpPr/>
          <p:nvPr/>
        </p:nvSpPr>
        <p:spPr>
          <a:xfrm rot="16200000">
            <a:off x="3390899" y="2064724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CAB772-ADF1-41C6-B570-710EC7789594}"/>
              </a:ext>
            </a:extLst>
          </p:cNvPr>
          <p:cNvSpPr/>
          <p:nvPr/>
        </p:nvSpPr>
        <p:spPr>
          <a:xfrm>
            <a:off x="3385901" y="2027626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036" y="2081601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1269990" y="2081601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3" name="Graphic 42" descr="Chameleon with solid fill">
            <a:extLst>
              <a:ext uri="{FF2B5EF4-FFF2-40B4-BE49-F238E27FC236}">
                <a16:creationId xmlns:a16="http://schemas.microsoft.com/office/drawing/2014/main" id="{A3F87EBF-8DEB-4CBD-9009-D71B55F79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9200" y="2081601"/>
            <a:ext cx="609600" cy="609600"/>
          </a:xfrm>
          <a:prstGeom prst="rect">
            <a:avLst/>
          </a:prstGeom>
          <a:effectLst/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F87F605-4128-4E7B-BE59-0FECC3E69FB3}"/>
              </a:ext>
            </a:extLst>
          </p:cNvPr>
          <p:cNvSpPr/>
          <p:nvPr/>
        </p:nvSpPr>
        <p:spPr>
          <a:xfrm>
            <a:off x="4977154" y="2081601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55F063-C3E0-452C-A2EC-E4C4DF458D8F}"/>
              </a:ext>
            </a:extLst>
          </p:cNvPr>
          <p:cNvCxnSpPr>
            <a:cxnSpLocks/>
          </p:cNvCxnSpPr>
          <p:nvPr/>
        </p:nvCxnSpPr>
        <p:spPr>
          <a:xfrm>
            <a:off x="4343400" y="2386401"/>
            <a:ext cx="533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B952D0-A271-4A8F-9713-8EE90B918B5C}"/>
              </a:ext>
            </a:extLst>
          </p:cNvPr>
          <p:cNvSpPr txBox="1"/>
          <p:nvPr/>
        </p:nvSpPr>
        <p:spPr>
          <a:xfrm>
            <a:off x="2804308" y="1524000"/>
            <a:ext cx="12953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Autoencoder</a:t>
            </a:r>
            <a:endParaRPr lang="en-AU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891A16-7F52-4787-B221-44C6817A1F5E}"/>
              </a:ext>
            </a:extLst>
          </p:cNvPr>
          <p:cNvCxnSpPr>
            <a:cxnSpLocks/>
          </p:cNvCxnSpPr>
          <p:nvPr/>
        </p:nvCxnSpPr>
        <p:spPr>
          <a:xfrm>
            <a:off x="3452006" y="2800234"/>
            <a:ext cx="0" cy="72916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2D262C9-1634-4620-9983-774F1E2D7254}"/>
              </a:ext>
            </a:extLst>
          </p:cNvPr>
          <p:cNvSpPr txBox="1"/>
          <p:nvPr/>
        </p:nvSpPr>
        <p:spPr>
          <a:xfrm>
            <a:off x="2805929" y="22127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Enc</a:t>
            </a:r>
            <a:endParaRPr lang="en-AU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5BFD45-05D9-4E33-BD56-4E19C57E5941}"/>
              </a:ext>
            </a:extLst>
          </p:cNvPr>
          <p:cNvSpPr txBox="1"/>
          <p:nvPr/>
        </p:nvSpPr>
        <p:spPr>
          <a:xfrm>
            <a:off x="3670513" y="219856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Dec</a:t>
            </a:r>
            <a:endParaRPr lang="en-AU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EB3B3F-6CC9-4722-A475-8A20413AFA87}"/>
              </a:ext>
            </a:extLst>
          </p:cNvPr>
          <p:cNvSpPr/>
          <p:nvPr/>
        </p:nvSpPr>
        <p:spPr>
          <a:xfrm>
            <a:off x="3372988" y="3681801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rapezoid 61">
            <a:extLst>
              <a:ext uri="{FF2B5EF4-FFF2-40B4-BE49-F238E27FC236}">
                <a16:creationId xmlns:a16="http://schemas.microsoft.com/office/drawing/2014/main" id="{46C7F211-E1DD-4991-A33E-F2DC687CD0EA}"/>
              </a:ext>
            </a:extLst>
          </p:cNvPr>
          <p:cNvSpPr/>
          <p:nvPr/>
        </p:nvSpPr>
        <p:spPr>
          <a:xfrm rot="5400000">
            <a:off x="3502968" y="3765502"/>
            <a:ext cx="680437" cy="513036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40D3B2-81F4-4950-B218-DE570D34122F}"/>
              </a:ext>
            </a:extLst>
          </p:cNvPr>
          <p:cNvCxnSpPr>
            <a:cxnSpLocks/>
          </p:cNvCxnSpPr>
          <p:nvPr/>
        </p:nvCxnSpPr>
        <p:spPr>
          <a:xfrm>
            <a:off x="4191000" y="4016621"/>
            <a:ext cx="111697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2C9114-51E0-4A9C-94F6-89C65070487E}"/>
              </a:ext>
            </a:extLst>
          </p:cNvPr>
          <p:cNvSpPr txBox="1"/>
          <p:nvPr/>
        </p:nvSpPr>
        <p:spPr>
          <a:xfrm>
            <a:off x="4129406" y="4486872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Classification Head</a:t>
            </a:r>
            <a:endParaRPr lang="en-AU" sz="1400" dirty="0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15522B84-B74E-45DC-AB50-B037374E9683}"/>
              </a:ext>
            </a:extLst>
          </p:cNvPr>
          <p:cNvSpPr/>
          <p:nvPr/>
        </p:nvSpPr>
        <p:spPr>
          <a:xfrm rot="15504803" flipH="1">
            <a:off x="3693085" y="4104649"/>
            <a:ext cx="813240" cy="48259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8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628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Unsupervised </a:t>
            </a:r>
            <a:r>
              <a:rPr lang="en-AU" sz="2400" dirty="0" err="1"/>
              <a:t>Preprocessing</a:t>
            </a:r>
            <a:r>
              <a:rPr lang="en-AU" sz="2400" dirty="0"/>
              <a:t> : Cluster-then-Label</a:t>
            </a:r>
            <a:endParaRPr 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7862455" y="2187475"/>
            <a:ext cx="32789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 feature extractor is trained on unlabelled data.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Extracted features are compared and clustered.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Unlabelled data adopts label of closest labelled neighbour.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22E17A-D5BF-4D28-88D5-AC9C471076B4}"/>
              </a:ext>
            </a:extLst>
          </p:cNvPr>
          <p:cNvSpPr/>
          <p:nvPr/>
        </p:nvSpPr>
        <p:spPr>
          <a:xfrm>
            <a:off x="3053294" y="2803236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811DFF-79E8-4750-A093-A95800371B6A}"/>
              </a:ext>
            </a:extLst>
          </p:cNvPr>
          <p:cNvSpPr/>
          <p:nvPr/>
        </p:nvSpPr>
        <p:spPr>
          <a:xfrm>
            <a:off x="2208167" y="3736109"/>
            <a:ext cx="152400" cy="152400"/>
          </a:xfrm>
          <a:prstGeom prst="ellipse">
            <a:avLst/>
          </a:prstGeom>
          <a:noFill/>
          <a:ln>
            <a:solidFill>
              <a:srgbClr val="93E5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E6FD8E-2E51-4D7A-85AB-BDE61CA992F1}"/>
              </a:ext>
            </a:extLst>
          </p:cNvPr>
          <p:cNvSpPr/>
          <p:nvPr/>
        </p:nvSpPr>
        <p:spPr>
          <a:xfrm>
            <a:off x="3658276" y="3657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A927FF-1B4E-4E87-BD72-195B99FCA1FF}"/>
              </a:ext>
            </a:extLst>
          </p:cNvPr>
          <p:cNvSpPr/>
          <p:nvPr/>
        </p:nvSpPr>
        <p:spPr>
          <a:xfrm>
            <a:off x="1831785" y="39624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CE8903-63F9-45A7-BE87-345C0577E3F4}"/>
              </a:ext>
            </a:extLst>
          </p:cNvPr>
          <p:cNvSpPr/>
          <p:nvPr/>
        </p:nvSpPr>
        <p:spPr>
          <a:xfrm>
            <a:off x="2284367" y="33528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1088AC-5D43-4DE2-BCFC-9C98A9185CC5}"/>
              </a:ext>
            </a:extLst>
          </p:cNvPr>
          <p:cNvSpPr/>
          <p:nvPr/>
        </p:nvSpPr>
        <p:spPr>
          <a:xfrm>
            <a:off x="2686149" y="3562927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2EFF73-D77C-4868-A9B4-B501477DA032}"/>
              </a:ext>
            </a:extLst>
          </p:cNvPr>
          <p:cNvSpPr/>
          <p:nvPr/>
        </p:nvSpPr>
        <p:spPr>
          <a:xfrm>
            <a:off x="3180294" y="3588327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D7CB22-D164-4798-92BD-339449E922EB}"/>
              </a:ext>
            </a:extLst>
          </p:cNvPr>
          <p:cNvSpPr/>
          <p:nvPr/>
        </p:nvSpPr>
        <p:spPr>
          <a:xfrm>
            <a:off x="3879949" y="3066127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0158272-CB40-4BAE-9B0C-9C0C409B3ED8}"/>
              </a:ext>
            </a:extLst>
          </p:cNvPr>
          <p:cNvSpPr/>
          <p:nvPr/>
        </p:nvSpPr>
        <p:spPr>
          <a:xfrm>
            <a:off x="2686149" y="41148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507F41-775F-4E3E-B3FC-423AB6FC5AE4}"/>
              </a:ext>
            </a:extLst>
          </p:cNvPr>
          <p:cNvSpPr/>
          <p:nvPr/>
        </p:nvSpPr>
        <p:spPr>
          <a:xfrm>
            <a:off x="2727713" y="2553855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4044D1-62DB-4021-9253-55FE035959D9}"/>
              </a:ext>
            </a:extLst>
          </p:cNvPr>
          <p:cNvSpPr/>
          <p:nvPr/>
        </p:nvSpPr>
        <p:spPr>
          <a:xfrm>
            <a:off x="3448149" y="2064327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303FB-12C1-40F6-AFB5-58F36995D939}"/>
              </a:ext>
            </a:extLst>
          </p:cNvPr>
          <p:cNvSpPr/>
          <p:nvPr/>
        </p:nvSpPr>
        <p:spPr>
          <a:xfrm>
            <a:off x="3205694" y="24384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ADA626-ECA5-4E30-BC37-844C50942866}"/>
              </a:ext>
            </a:extLst>
          </p:cNvPr>
          <p:cNvSpPr/>
          <p:nvPr/>
        </p:nvSpPr>
        <p:spPr>
          <a:xfrm>
            <a:off x="3877640" y="3971463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F781E3-3DBA-4767-A434-5A52D9CEE121}"/>
              </a:ext>
            </a:extLst>
          </p:cNvPr>
          <p:cNvSpPr/>
          <p:nvPr/>
        </p:nvSpPr>
        <p:spPr>
          <a:xfrm>
            <a:off x="2360567" y="4022436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977BE8-64A2-462C-9069-F371F3F1EBBA}"/>
              </a:ext>
            </a:extLst>
          </p:cNvPr>
          <p:cNvSpPr/>
          <p:nvPr/>
        </p:nvSpPr>
        <p:spPr>
          <a:xfrm>
            <a:off x="3600549" y="33782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F51F73-5D7A-400C-A7FF-2E9C5573DED4}"/>
              </a:ext>
            </a:extLst>
          </p:cNvPr>
          <p:cNvSpPr/>
          <p:nvPr/>
        </p:nvSpPr>
        <p:spPr>
          <a:xfrm>
            <a:off x="3612094" y="2650836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0B2D4E-C21D-4F22-8050-45647752FDA3}"/>
              </a:ext>
            </a:extLst>
          </p:cNvPr>
          <p:cNvSpPr/>
          <p:nvPr/>
        </p:nvSpPr>
        <p:spPr>
          <a:xfrm>
            <a:off x="2914750" y="3091872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37528B-4099-4F51-8483-D493FC83FEF5}"/>
              </a:ext>
            </a:extLst>
          </p:cNvPr>
          <p:cNvSpPr/>
          <p:nvPr/>
        </p:nvSpPr>
        <p:spPr>
          <a:xfrm>
            <a:off x="1898749" y="2992236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4CB2D3-538F-4602-A51A-FFFBA3ADCD34}"/>
              </a:ext>
            </a:extLst>
          </p:cNvPr>
          <p:cNvSpPr/>
          <p:nvPr/>
        </p:nvSpPr>
        <p:spPr>
          <a:xfrm>
            <a:off x="2196622" y="2286000"/>
            <a:ext cx="152400" cy="152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782B7-EE2E-4281-97AA-93375F5408C0}"/>
              </a:ext>
            </a:extLst>
          </p:cNvPr>
          <p:cNvSpPr/>
          <p:nvPr/>
        </p:nvSpPr>
        <p:spPr>
          <a:xfrm>
            <a:off x="6032021" y="2796309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48433C-7F50-43A4-B6FC-007BC6B70307}"/>
              </a:ext>
            </a:extLst>
          </p:cNvPr>
          <p:cNvSpPr/>
          <p:nvPr/>
        </p:nvSpPr>
        <p:spPr>
          <a:xfrm>
            <a:off x="5186894" y="3729182"/>
            <a:ext cx="152400" cy="152400"/>
          </a:xfrm>
          <a:prstGeom prst="ellipse">
            <a:avLst/>
          </a:prstGeom>
          <a:noFill/>
          <a:ln>
            <a:solidFill>
              <a:srgbClr val="93E5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1A4EF0-14B8-492E-BABE-E5176E140873}"/>
              </a:ext>
            </a:extLst>
          </p:cNvPr>
          <p:cNvSpPr/>
          <p:nvPr/>
        </p:nvSpPr>
        <p:spPr>
          <a:xfrm>
            <a:off x="6637003" y="3650673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7D1CAB-F736-491B-989D-1C2B39E79129}"/>
              </a:ext>
            </a:extLst>
          </p:cNvPr>
          <p:cNvSpPr/>
          <p:nvPr/>
        </p:nvSpPr>
        <p:spPr>
          <a:xfrm>
            <a:off x="4810512" y="3955473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CF7C61-726D-49CB-BC0C-DDA6306DCB41}"/>
              </a:ext>
            </a:extLst>
          </p:cNvPr>
          <p:cNvSpPr/>
          <p:nvPr/>
        </p:nvSpPr>
        <p:spPr>
          <a:xfrm>
            <a:off x="5263094" y="3345873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BDEEC1-D074-477B-B9BA-9DB03FC6DB0C}"/>
              </a:ext>
            </a:extLst>
          </p:cNvPr>
          <p:cNvSpPr/>
          <p:nvPr/>
        </p:nvSpPr>
        <p:spPr>
          <a:xfrm>
            <a:off x="5664876" y="3556000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2836B7C-36DE-40F2-AED9-EEA24F00E93D}"/>
              </a:ext>
            </a:extLst>
          </p:cNvPr>
          <p:cNvSpPr/>
          <p:nvPr/>
        </p:nvSpPr>
        <p:spPr>
          <a:xfrm>
            <a:off x="6159021" y="35814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14D12BF-8115-49F5-93F8-36CA0473EB97}"/>
              </a:ext>
            </a:extLst>
          </p:cNvPr>
          <p:cNvSpPr/>
          <p:nvPr/>
        </p:nvSpPr>
        <p:spPr>
          <a:xfrm>
            <a:off x="6858676" y="30592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F9F307-6ADD-4BC5-B19F-13F286556FD7}"/>
              </a:ext>
            </a:extLst>
          </p:cNvPr>
          <p:cNvSpPr/>
          <p:nvPr/>
        </p:nvSpPr>
        <p:spPr>
          <a:xfrm>
            <a:off x="5664876" y="4107873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F82CCC-562E-4E52-8E9B-DA1E803F14B0}"/>
              </a:ext>
            </a:extLst>
          </p:cNvPr>
          <p:cNvSpPr/>
          <p:nvPr/>
        </p:nvSpPr>
        <p:spPr>
          <a:xfrm>
            <a:off x="5706440" y="2546928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D6C16E-3C07-456A-9B05-27180A5AC19F}"/>
              </a:ext>
            </a:extLst>
          </p:cNvPr>
          <p:cNvSpPr/>
          <p:nvPr/>
        </p:nvSpPr>
        <p:spPr>
          <a:xfrm>
            <a:off x="6426876" y="2057400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8FFDC1D-B7BE-49C7-8E3F-75D4BAD050EC}"/>
              </a:ext>
            </a:extLst>
          </p:cNvPr>
          <p:cNvSpPr/>
          <p:nvPr/>
        </p:nvSpPr>
        <p:spPr>
          <a:xfrm>
            <a:off x="6184421" y="2431473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99C26A6-BD5E-482B-9EA5-5AB42BD7589E}"/>
              </a:ext>
            </a:extLst>
          </p:cNvPr>
          <p:cNvSpPr/>
          <p:nvPr/>
        </p:nvSpPr>
        <p:spPr>
          <a:xfrm>
            <a:off x="6856367" y="39645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78EE26-5BDE-4D62-8450-8C4E91D8A5BD}"/>
              </a:ext>
            </a:extLst>
          </p:cNvPr>
          <p:cNvSpPr/>
          <p:nvPr/>
        </p:nvSpPr>
        <p:spPr>
          <a:xfrm>
            <a:off x="5339294" y="4015509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970632-C5B9-4ACB-96C7-3CE2E9A797AA}"/>
              </a:ext>
            </a:extLst>
          </p:cNvPr>
          <p:cNvSpPr/>
          <p:nvPr/>
        </p:nvSpPr>
        <p:spPr>
          <a:xfrm>
            <a:off x="6579276" y="3371273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9426CEC-301C-4E79-A566-273598F09447}"/>
              </a:ext>
            </a:extLst>
          </p:cNvPr>
          <p:cNvSpPr/>
          <p:nvPr/>
        </p:nvSpPr>
        <p:spPr>
          <a:xfrm>
            <a:off x="6590821" y="2643909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F1B5D37-415C-4556-A6D6-C54AEE7AFEF4}"/>
              </a:ext>
            </a:extLst>
          </p:cNvPr>
          <p:cNvSpPr/>
          <p:nvPr/>
        </p:nvSpPr>
        <p:spPr>
          <a:xfrm>
            <a:off x="5893477" y="3084945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783FEFB-BB51-4315-AB73-D6EF71276DF6}"/>
              </a:ext>
            </a:extLst>
          </p:cNvPr>
          <p:cNvSpPr/>
          <p:nvPr/>
        </p:nvSpPr>
        <p:spPr>
          <a:xfrm>
            <a:off x="4877476" y="2985309"/>
            <a:ext cx="152400" cy="152400"/>
          </a:xfrm>
          <a:prstGeom prst="ellipse">
            <a:avLst/>
          </a:prstGeom>
          <a:noFill/>
          <a:ln>
            <a:solidFill>
              <a:srgbClr val="8ADA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E47F648-D84E-4F56-BE61-B1B0CB9E312A}"/>
              </a:ext>
            </a:extLst>
          </p:cNvPr>
          <p:cNvSpPr/>
          <p:nvPr/>
        </p:nvSpPr>
        <p:spPr>
          <a:xfrm>
            <a:off x="5175349" y="2279073"/>
            <a:ext cx="152400" cy="152400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386BF5-5328-48D9-B476-A1B3103626E9}"/>
              </a:ext>
            </a:extLst>
          </p:cNvPr>
          <p:cNvCxnSpPr>
            <a:cxnSpLocks/>
          </p:cNvCxnSpPr>
          <p:nvPr/>
        </p:nvCxnSpPr>
        <p:spPr>
          <a:xfrm flipV="1">
            <a:off x="4496476" y="1649656"/>
            <a:ext cx="0" cy="35071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FE3CB9E-A91C-41C2-9781-4F074A286FA3}"/>
              </a:ext>
            </a:extLst>
          </p:cNvPr>
          <p:cNvSpPr txBox="1"/>
          <p:nvPr/>
        </p:nvSpPr>
        <p:spPr>
          <a:xfrm>
            <a:off x="776373" y="1781928"/>
            <a:ext cx="10392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Unlabelled data</a:t>
            </a:r>
            <a:endParaRPr lang="en-AU" sz="1400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268635B1-3F84-48CC-A4C0-A37EE7A8608B}"/>
              </a:ext>
            </a:extLst>
          </p:cNvPr>
          <p:cNvSpPr/>
          <p:nvPr/>
        </p:nvSpPr>
        <p:spPr>
          <a:xfrm rot="3030100" flipH="1">
            <a:off x="1539465" y="3634859"/>
            <a:ext cx="813240" cy="48259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DE4634F3-7723-4129-A944-F22372E19447}"/>
              </a:ext>
            </a:extLst>
          </p:cNvPr>
          <p:cNvSpPr/>
          <p:nvPr/>
        </p:nvSpPr>
        <p:spPr>
          <a:xfrm rot="3030100" flipH="1">
            <a:off x="1581199" y="2094695"/>
            <a:ext cx="813240" cy="48259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B83823-F4D0-4ECF-B95F-3116C30CC458}"/>
              </a:ext>
            </a:extLst>
          </p:cNvPr>
          <p:cNvSpPr txBox="1"/>
          <p:nvPr/>
        </p:nvSpPr>
        <p:spPr>
          <a:xfrm>
            <a:off x="863121" y="3429000"/>
            <a:ext cx="8139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Labelled data</a:t>
            </a:r>
            <a:endParaRPr lang="en-AU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FB7CB-BB61-49A7-8D56-5F0EFA843B74}"/>
              </a:ext>
            </a:extLst>
          </p:cNvPr>
          <p:cNvSpPr txBox="1"/>
          <p:nvPr/>
        </p:nvSpPr>
        <p:spPr>
          <a:xfrm>
            <a:off x="1744379" y="4572000"/>
            <a:ext cx="21332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Labelled and unlabelled data</a:t>
            </a:r>
            <a:endParaRPr lang="en-AU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54CD2C-DA65-4148-9D64-DA1BD0FBC224}"/>
              </a:ext>
            </a:extLst>
          </p:cNvPr>
          <p:cNvSpPr txBox="1"/>
          <p:nvPr/>
        </p:nvSpPr>
        <p:spPr>
          <a:xfrm>
            <a:off x="4967531" y="4648200"/>
            <a:ext cx="22714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After clustering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7193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638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Intrinsically Semi-Supervised : Perturbation based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3473872" y="2622573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2997516" y="2944250"/>
            <a:ext cx="533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858000" y="2017455"/>
            <a:ext cx="3962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Perturbate the data, e.g. if images, by transformations in brightness, contrast, crop size, skew, rotation,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model learns to interpolate the feature space between sparse labels.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Based on the assumption that the feature space between similar data points is smooth.</a:t>
            </a:r>
          </a:p>
          <a:p>
            <a:pPr algn="just"/>
            <a:endParaRPr lang="en-US" sz="1600" dirty="0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152" y="2639450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2210106" y="263945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D262C9-1634-4620-9983-774F1E2D7254}"/>
              </a:ext>
            </a:extLst>
          </p:cNvPr>
          <p:cNvSpPr txBox="1"/>
          <p:nvPr/>
        </p:nvSpPr>
        <p:spPr>
          <a:xfrm>
            <a:off x="3746045" y="277062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40D3B2-81F4-4950-B218-DE570D34122F}"/>
              </a:ext>
            </a:extLst>
          </p:cNvPr>
          <p:cNvCxnSpPr>
            <a:cxnSpLocks/>
          </p:cNvCxnSpPr>
          <p:nvPr/>
        </p:nvCxnSpPr>
        <p:spPr>
          <a:xfrm>
            <a:off x="4412395" y="2918442"/>
            <a:ext cx="49012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hameleon with solid fill">
            <a:extLst>
              <a:ext uri="{FF2B5EF4-FFF2-40B4-BE49-F238E27FC236}">
                <a16:creationId xmlns:a16="http://schemas.microsoft.com/office/drawing/2014/main" id="{D07554A9-4464-4F77-8B39-64812F62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2613642"/>
            <a:ext cx="609600" cy="609600"/>
          </a:xfrm>
          <a:prstGeom prst="rect">
            <a:avLst/>
          </a:prstGeom>
          <a:effectLst/>
        </p:spPr>
      </p:pic>
      <p:pic>
        <p:nvPicPr>
          <p:cNvPr id="26" name="Graphic 25" descr="Chameleon with solid fill">
            <a:extLst>
              <a:ext uri="{FF2B5EF4-FFF2-40B4-BE49-F238E27FC236}">
                <a16:creationId xmlns:a16="http://schemas.microsoft.com/office/drawing/2014/main" id="{8AD372A3-E245-4259-9A67-FEB483126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595" y="190500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1F4D17-17E6-4B27-8626-3BAD3F729E17}"/>
              </a:ext>
            </a:extLst>
          </p:cNvPr>
          <p:cNvSpPr/>
          <p:nvPr/>
        </p:nvSpPr>
        <p:spPr>
          <a:xfrm>
            <a:off x="2615549" y="19050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8" name="Graphic 27" descr="Chameleon with solid fill">
            <a:extLst>
              <a:ext uri="{FF2B5EF4-FFF2-40B4-BE49-F238E27FC236}">
                <a16:creationId xmlns:a16="http://schemas.microsoft.com/office/drawing/2014/main" id="{7884B17C-E737-462A-928D-351A2AFD3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362" y="1910977"/>
            <a:ext cx="609600" cy="609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218C0B6-88BE-4CD0-8B5C-937A66FB85CD}"/>
              </a:ext>
            </a:extLst>
          </p:cNvPr>
          <p:cNvSpPr/>
          <p:nvPr/>
        </p:nvSpPr>
        <p:spPr>
          <a:xfrm>
            <a:off x="1778316" y="1910977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Graphic 29" descr="Chameleon with solid fill">
            <a:extLst>
              <a:ext uri="{FF2B5EF4-FFF2-40B4-BE49-F238E27FC236}">
                <a16:creationId xmlns:a16="http://schemas.microsoft.com/office/drawing/2014/main" id="{E10EE0BA-8E62-423D-9C8A-17F04941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8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362" y="3377249"/>
            <a:ext cx="609600" cy="609600"/>
          </a:xfrm>
          <a:prstGeom prst="rect">
            <a:avLst/>
          </a:prstGeom>
          <a:effectLst/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6CC93F-E764-4C0B-AF01-F5227079482C}"/>
              </a:ext>
            </a:extLst>
          </p:cNvPr>
          <p:cNvSpPr/>
          <p:nvPr/>
        </p:nvSpPr>
        <p:spPr>
          <a:xfrm>
            <a:off x="1778316" y="3377249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Graphic 31" descr="Chameleon with solid fill">
            <a:extLst>
              <a:ext uri="{FF2B5EF4-FFF2-40B4-BE49-F238E27FC236}">
                <a16:creationId xmlns:a16="http://schemas.microsoft.com/office/drawing/2014/main" id="{E56C7551-1CAE-4305-BEF6-F444177A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562" y="3377249"/>
            <a:ext cx="609600" cy="609600"/>
          </a:xfrm>
          <a:prstGeom prst="rect">
            <a:avLst/>
          </a:prstGeom>
          <a:effectLst/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CF11E7-7F74-4524-A016-5B557F62B14C}"/>
              </a:ext>
            </a:extLst>
          </p:cNvPr>
          <p:cNvSpPr/>
          <p:nvPr/>
        </p:nvSpPr>
        <p:spPr>
          <a:xfrm>
            <a:off x="2616516" y="3377249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Graphic 33" descr="Chameleon with solid fill">
            <a:extLst>
              <a:ext uri="{FF2B5EF4-FFF2-40B4-BE49-F238E27FC236}">
                <a16:creationId xmlns:a16="http://schemas.microsoft.com/office/drawing/2014/main" id="{10C4145E-9712-4F21-9B61-68F7B72F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362" y="2633721"/>
            <a:ext cx="609600" cy="6096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02D6D30-1922-4187-A046-0EF677A6368A}"/>
              </a:ext>
            </a:extLst>
          </p:cNvPr>
          <p:cNvSpPr/>
          <p:nvPr/>
        </p:nvSpPr>
        <p:spPr>
          <a:xfrm>
            <a:off x="1397316" y="2633721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1B8AC-86BD-4EC0-A4D4-5CF1F90AA4A7}"/>
              </a:ext>
            </a:extLst>
          </p:cNvPr>
          <p:cNvSpPr txBox="1"/>
          <p:nvPr/>
        </p:nvSpPr>
        <p:spPr>
          <a:xfrm>
            <a:off x="1304226" y="4333847"/>
            <a:ext cx="22714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Perturbation of the data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6530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638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Intrinsically Semi-Supervised : Perturbation based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2540416" y="2140923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1633496" y="2462600"/>
            <a:ext cx="963964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858000" y="2017455"/>
            <a:ext cx="39623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Perturbate 2 or more models by adding noise layers (e.g. dropout).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Minimise the differences in the final layer activations of the networks.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Based on the assumption that the feature space represented by the model weights is smooth.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8696" y="2819400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1276650" y="28194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40D3B2-81F4-4950-B218-DE570D34122F}"/>
              </a:ext>
            </a:extLst>
          </p:cNvPr>
          <p:cNvCxnSpPr>
            <a:cxnSpLocks/>
          </p:cNvCxnSpPr>
          <p:nvPr/>
        </p:nvCxnSpPr>
        <p:spPr>
          <a:xfrm>
            <a:off x="3437958" y="2434878"/>
            <a:ext cx="21863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61B8AC-86BD-4EC0-A4D4-5CF1F90AA4A7}"/>
              </a:ext>
            </a:extLst>
          </p:cNvPr>
          <p:cNvSpPr txBox="1"/>
          <p:nvPr/>
        </p:nvSpPr>
        <p:spPr>
          <a:xfrm>
            <a:off x="1921377" y="4495800"/>
            <a:ext cx="26838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Perturbation of the model</a:t>
            </a:r>
            <a:endParaRPr lang="en-AU" sz="1600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8DB81674-3C67-4C7B-B16F-1B9CB6D73F0E}"/>
              </a:ext>
            </a:extLst>
          </p:cNvPr>
          <p:cNvSpPr/>
          <p:nvPr/>
        </p:nvSpPr>
        <p:spPr>
          <a:xfrm rot="5400000">
            <a:off x="2540887" y="3390899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E9A50A-D9AF-45E0-B28E-928ECBEBF9A4}"/>
              </a:ext>
            </a:extLst>
          </p:cNvPr>
          <p:cNvCxnSpPr>
            <a:cxnSpLocks/>
          </p:cNvCxnSpPr>
          <p:nvPr/>
        </p:nvCxnSpPr>
        <p:spPr>
          <a:xfrm>
            <a:off x="1625944" y="3737046"/>
            <a:ext cx="963964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015EF7-3470-41AE-9189-025BDD0798F5}"/>
              </a:ext>
            </a:extLst>
          </p:cNvPr>
          <p:cNvCxnSpPr>
            <a:cxnSpLocks/>
          </p:cNvCxnSpPr>
          <p:nvPr/>
        </p:nvCxnSpPr>
        <p:spPr>
          <a:xfrm flipV="1">
            <a:off x="1626569" y="2462600"/>
            <a:ext cx="6927" cy="3523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CB55B5-58C7-4DDF-A9CB-7D3ED42FC570}"/>
              </a:ext>
            </a:extLst>
          </p:cNvPr>
          <p:cNvCxnSpPr>
            <a:cxnSpLocks/>
          </p:cNvCxnSpPr>
          <p:nvPr/>
        </p:nvCxnSpPr>
        <p:spPr>
          <a:xfrm flipV="1">
            <a:off x="1629941" y="3434673"/>
            <a:ext cx="1" cy="30237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74E612-65EB-4F53-AD81-F67B46040D23}"/>
              </a:ext>
            </a:extLst>
          </p:cNvPr>
          <p:cNvCxnSpPr>
            <a:cxnSpLocks/>
          </p:cNvCxnSpPr>
          <p:nvPr/>
        </p:nvCxnSpPr>
        <p:spPr>
          <a:xfrm flipV="1">
            <a:off x="2876850" y="2017455"/>
            <a:ext cx="0" cy="875324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6D1874-F0D5-4EAB-A5D0-6C4C4F3E36F3}"/>
              </a:ext>
            </a:extLst>
          </p:cNvPr>
          <p:cNvCxnSpPr>
            <a:cxnSpLocks/>
            <a:stCxn id="37" idx="3"/>
            <a:endCxn id="37" idx="1"/>
          </p:cNvCxnSpPr>
          <p:nvPr/>
        </p:nvCxnSpPr>
        <p:spPr>
          <a:xfrm flipV="1">
            <a:off x="3035716" y="2026623"/>
            <a:ext cx="0" cy="83820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791641-FB99-4F06-B6ED-F0329CF89C40}"/>
              </a:ext>
            </a:extLst>
          </p:cNvPr>
          <p:cNvCxnSpPr>
            <a:cxnSpLocks/>
          </p:cNvCxnSpPr>
          <p:nvPr/>
        </p:nvCxnSpPr>
        <p:spPr>
          <a:xfrm flipV="1">
            <a:off x="3188116" y="2131992"/>
            <a:ext cx="0" cy="682982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95D9EE-34AC-43C7-8D0E-5BDCB0B0A9D8}"/>
              </a:ext>
            </a:extLst>
          </p:cNvPr>
          <p:cNvCxnSpPr>
            <a:cxnSpLocks/>
          </p:cNvCxnSpPr>
          <p:nvPr/>
        </p:nvCxnSpPr>
        <p:spPr>
          <a:xfrm flipV="1">
            <a:off x="2876850" y="3239476"/>
            <a:ext cx="0" cy="875324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0795B4-F283-464F-8DF6-977AF9C30BF3}"/>
              </a:ext>
            </a:extLst>
          </p:cNvPr>
          <p:cNvCxnSpPr>
            <a:cxnSpLocks/>
          </p:cNvCxnSpPr>
          <p:nvPr/>
        </p:nvCxnSpPr>
        <p:spPr>
          <a:xfrm flipV="1">
            <a:off x="3035716" y="3248644"/>
            <a:ext cx="0" cy="83820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9272B-DE2B-4445-9882-B988B6598C6D}"/>
              </a:ext>
            </a:extLst>
          </p:cNvPr>
          <p:cNvCxnSpPr>
            <a:cxnSpLocks/>
          </p:cNvCxnSpPr>
          <p:nvPr/>
        </p:nvCxnSpPr>
        <p:spPr>
          <a:xfrm flipV="1">
            <a:off x="3188116" y="3354013"/>
            <a:ext cx="0" cy="682982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1CD3E4-60BF-4870-A9A0-72EF68BE6C59}"/>
              </a:ext>
            </a:extLst>
          </p:cNvPr>
          <p:cNvSpPr txBox="1"/>
          <p:nvPr/>
        </p:nvSpPr>
        <p:spPr>
          <a:xfrm rot="10800000" flipV="1">
            <a:off x="3365917" y="1541114"/>
            <a:ext cx="1088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Noise layers</a:t>
            </a:r>
            <a:endParaRPr lang="en-AU" sz="1400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7777805-1F4A-45CA-8C7A-F4A5C089AFA5}"/>
              </a:ext>
            </a:extLst>
          </p:cNvPr>
          <p:cNvSpPr/>
          <p:nvPr/>
        </p:nvSpPr>
        <p:spPr>
          <a:xfrm rot="15504803">
            <a:off x="3272773" y="1482288"/>
            <a:ext cx="350400" cy="79622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4A32796-50A5-496A-B6BB-2E2157ED95C6}"/>
              </a:ext>
            </a:extLst>
          </p:cNvPr>
          <p:cNvSpPr/>
          <p:nvPr/>
        </p:nvSpPr>
        <p:spPr>
          <a:xfrm>
            <a:off x="3740950" y="2094660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D27810-9F14-4B18-AECA-E4CEA7B0F97A}"/>
              </a:ext>
            </a:extLst>
          </p:cNvPr>
          <p:cNvCxnSpPr>
            <a:cxnSpLocks/>
          </p:cNvCxnSpPr>
          <p:nvPr/>
        </p:nvCxnSpPr>
        <p:spPr>
          <a:xfrm>
            <a:off x="3437958" y="3694231"/>
            <a:ext cx="21863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53FA9B5-3E5A-40C6-B81B-1D6961A1E47C}"/>
              </a:ext>
            </a:extLst>
          </p:cNvPr>
          <p:cNvSpPr/>
          <p:nvPr/>
        </p:nvSpPr>
        <p:spPr>
          <a:xfrm>
            <a:off x="3740950" y="3354013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ED08C7F6-9EFC-499B-A1C6-8441E784DE46}"/>
              </a:ext>
            </a:extLst>
          </p:cNvPr>
          <p:cNvSpPr/>
          <p:nvPr/>
        </p:nvSpPr>
        <p:spPr>
          <a:xfrm>
            <a:off x="4352358" y="2899935"/>
            <a:ext cx="275865" cy="381000"/>
          </a:xfrm>
          <a:prstGeom prst="mathMin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E1A60C-19FF-4926-94CD-5086A1D88767}"/>
              </a:ext>
            </a:extLst>
          </p:cNvPr>
          <p:cNvCxnSpPr>
            <a:cxnSpLocks/>
          </p:cNvCxnSpPr>
          <p:nvPr/>
        </p:nvCxnSpPr>
        <p:spPr>
          <a:xfrm>
            <a:off x="4012168" y="2438400"/>
            <a:ext cx="48696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7B3256-215E-41E9-AEED-3CAB9A08D256}"/>
              </a:ext>
            </a:extLst>
          </p:cNvPr>
          <p:cNvCxnSpPr>
            <a:cxnSpLocks/>
          </p:cNvCxnSpPr>
          <p:nvPr/>
        </p:nvCxnSpPr>
        <p:spPr>
          <a:xfrm>
            <a:off x="4012168" y="3681756"/>
            <a:ext cx="48696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D8D13F-FE43-4C2B-8A28-801FB868CEC7}"/>
              </a:ext>
            </a:extLst>
          </p:cNvPr>
          <p:cNvCxnSpPr>
            <a:cxnSpLocks/>
          </p:cNvCxnSpPr>
          <p:nvPr/>
        </p:nvCxnSpPr>
        <p:spPr>
          <a:xfrm>
            <a:off x="4499129" y="2437753"/>
            <a:ext cx="0" cy="5032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57D80F-D263-4279-B3B7-CBA00FFCCFDA}"/>
              </a:ext>
            </a:extLst>
          </p:cNvPr>
          <p:cNvCxnSpPr>
            <a:cxnSpLocks/>
          </p:cNvCxnSpPr>
          <p:nvPr/>
        </p:nvCxnSpPr>
        <p:spPr>
          <a:xfrm flipV="1">
            <a:off x="4499129" y="3248644"/>
            <a:ext cx="0" cy="4284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24FC7C9-3689-4E47-ABC8-1B36BF31A81A}"/>
              </a:ext>
            </a:extLst>
          </p:cNvPr>
          <p:cNvSpPr txBox="1"/>
          <p:nvPr/>
        </p:nvSpPr>
        <p:spPr>
          <a:xfrm rot="10800000" flipV="1">
            <a:off x="4549957" y="2635103"/>
            <a:ext cx="108884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Minimise model latent vectors</a:t>
            </a:r>
            <a:endParaRPr lang="en-A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D5CCA-897F-491A-895B-8B3A6BD0ED56}"/>
              </a:ext>
            </a:extLst>
          </p:cNvPr>
          <p:cNvSpPr txBox="1"/>
          <p:nvPr/>
        </p:nvSpPr>
        <p:spPr>
          <a:xfrm rot="10800000" flipV="1">
            <a:off x="4073902" y="1813614"/>
            <a:ext cx="1353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  <a:endParaRPr lang="en-AU" sz="1400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BA030557-164B-42DE-98C6-1A885D60E4C9}"/>
              </a:ext>
            </a:extLst>
          </p:cNvPr>
          <p:cNvSpPr/>
          <p:nvPr/>
        </p:nvSpPr>
        <p:spPr>
          <a:xfrm rot="15504803">
            <a:off x="4144346" y="1780772"/>
            <a:ext cx="93302" cy="477962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69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A79FD-E46C-4EFC-9B77-DBA6C9354562}"/>
              </a:ext>
            </a:extLst>
          </p:cNvPr>
          <p:cNvSpPr txBox="1"/>
          <p:nvPr/>
        </p:nvSpPr>
        <p:spPr>
          <a:xfrm>
            <a:off x="838200" y="457200"/>
            <a:ext cx="258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Workshop Itinerary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17AD97-D363-4BD2-840C-245115DC0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46237"/>
              </p:ext>
            </p:extLst>
          </p:nvPr>
        </p:nvGraphicFramePr>
        <p:xfrm>
          <a:off x="1295400" y="1354545"/>
          <a:ext cx="830580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3568945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52060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8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Lecture introducing semi-supervised DL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8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Break and stretch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Hands-on workshop implementing SSDL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5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Lecture continuation covering misc. advanced/</a:t>
                      </a:r>
                      <a:r>
                        <a:rPr lang="en-AU" sz="2000" dirty="0" err="1"/>
                        <a:t>SotA</a:t>
                      </a:r>
                      <a:r>
                        <a:rPr lang="en-AU" sz="2000" dirty="0"/>
                        <a:t>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4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Summary and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3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0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255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Generative Models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3148872" y="2326409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B4BF9-FF41-4892-A820-010B61AC6610}"/>
              </a:ext>
            </a:extLst>
          </p:cNvPr>
          <p:cNvCxnSpPr>
            <a:cxnSpLocks/>
          </p:cNvCxnSpPr>
          <p:nvPr/>
        </p:nvCxnSpPr>
        <p:spPr>
          <a:xfrm>
            <a:off x="2794375" y="2895600"/>
            <a:ext cx="5298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477000" y="1565352"/>
            <a:ext cx="3962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Train a GAN with N+1 classes.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If the data point is fake, fake class = 1.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If the data point is real, and labelled, the corresponding class = 1.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If the data point is real, and unlabelled, the sum of N classes = 1.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Alternatively, train with only N classes and measure entropy (confidence) of predictions.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846" y="2878733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1447800" y="2878733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1B8AC-86BD-4EC0-A4D4-5CF1F90AA4A7}"/>
              </a:ext>
            </a:extLst>
          </p:cNvPr>
          <p:cNvSpPr txBox="1"/>
          <p:nvPr/>
        </p:nvSpPr>
        <p:spPr>
          <a:xfrm>
            <a:off x="1676400" y="3990290"/>
            <a:ext cx="32893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GAN with a discriminator that learns N real classes and 1 fake class</a:t>
            </a:r>
            <a:endParaRPr lang="en-AU" sz="1600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8DB81674-3C67-4C7B-B16F-1B9CB6D73F0E}"/>
              </a:ext>
            </a:extLst>
          </p:cNvPr>
          <p:cNvSpPr/>
          <p:nvPr/>
        </p:nvSpPr>
        <p:spPr>
          <a:xfrm rot="16200000">
            <a:off x="1309346" y="1790700"/>
            <a:ext cx="990600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015EF7-3470-41AE-9189-025BDD0798F5}"/>
              </a:ext>
            </a:extLst>
          </p:cNvPr>
          <p:cNvCxnSpPr>
            <a:cxnSpLocks/>
          </p:cNvCxnSpPr>
          <p:nvPr/>
        </p:nvCxnSpPr>
        <p:spPr>
          <a:xfrm flipH="1" flipV="1">
            <a:off x="2797839" y="2890670"/>
            <a:ext cx="664" cy="30973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1CD3E4-60BF-4870-A9A0-72EF68BE6C59}"/>
              </a:ext>
            </a:extLst>
          </p:cNvPr>
          <p:cNvSpPr txBox="1"/>
          <p:nvPr/>
        </p:nvSpPr>
        <p:spPr>
          <a:xfrm rot="10800000" flipV="1">
            <a:off x="4317742" y="2729031"/>
            <a:ext cx="1150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fake class</a:t>
            </a:r>
            <a:endParaRPr lang="en-AU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E1A60C-19FF-4926-94CD-5086A1D88767}"/>
              </a:ext>
            </a:extLst>
          </p:cNvPr>
          <p:cNvCxnSpPr>
            <a:cxnSpLocks/>
          </p:cNvCxnSpPr>
          <p:nvPr/>
        </p:nvCxnSpPr>
        <p:spPr>
          <a:xfrm>
            <a:off x="2109445" y="3200400"/>
            <a:ext cx="68493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1D5CCA-897F-491A-895B-8B3A6BD0ED56}"/>
              </a:ext>
            </a:extLst>
          </p:cNvPr>
          <p:cNvSpPr txBox="1"/>
          <p:nvPr/>
        </p:nvSpPr>
        <p:spPr>
          <a:xfrm rot="10800000" flipV="1">
            <a:off x="4284502" y="2391740"/>
            <a:ext cx="1353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real classes</a:t>
            </a:r>
            <a:endParaRPr lang="en-AU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35CA17-82A1-407C-B791-C0CC6FC891FC}"/>
              </a:ext>
            </a:extLst>
          </p:cNvPr>
          <p:cNvCxnSpPr>
            <a:cxnSpLocks/>
          </p:cNvCxnSpPr>
          <p:nvPr/>
        </p:nvCxnSpPr>
        <p:spPr>
          <a:xfrm>
            <a:off x="2794375" y="2438400"/>
            <a:ext cx="5298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7E939A-6537-4CDE-B851-896B60604DDC}"/>
              </a:ext>
            </a:extLst>
          </p:cNvPr>
          <p:cNvCxnSpPr>
            <a:cxnSpLocks/>
          </p:cNvCxnSpPr>
          <p:nvPr/>
        </p:nvCxnSpPr>
        <p:spPr>
          <a:xfrm flipH="1" flipV="1">
            <a:off x="2814146" y="2135909"/>
            <a:ext cx="664" cy="30973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103C11-D837-40C1-B92D-48AE3910AE23}"/>
              </a:ext>
            </a:extLst>
          </p:cNvPr>
          <p:cNvCxnSpPr>
            <a:cxnSpLocks/>
          </p:cNvCxnSpPr>
          <p:nvPr/>
        </p:nvCxnSpPr>
        <p:spPr>
          <a:xfrm>
            <a:off x="2129216" y="2135909"/>
            <a:ext cx="68493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5C8D9DB-4FEC-48A2-9AC3-CF8CF44C7C40}"/>
              </a:ext>
            </a:extLst>
          </p:cNvPr>
          <p:cNvSpPr txBox="1"/>
          <p:nvPr/>
        </p:nvSpPr>
        <p:spPr>
          <a:xfrm>
            <a:off x="1658750" y="192622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endParaRPr lang="en-AU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7EE954-76F9-42A2-B210-450A728CAD36}"/>
              </a:ext>
            </a:extLst>
          </p:cNvPr>
          <p:cNvSpPr txBox="1"/>
          <p:nvPr/>
        </p:nvSpPr>
        <p:spPr>
          <a:xfrm>
            <a:off x="3499717" y="2461932"/>
            <a:ext cx="28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endParaRPr lang="en-AU" sz="16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F6D2B1B-446C-4300-88E8-6AE2412E3979}"/>
              </a:ext>
            </a:extLst>
          </p:cNvPr>
          <p:cNvSpPr/>
          <p:nvPr/>
        </p:nvSpPr>
        <p:spPr>
          <a:xfrm>
            <a:off x="3953164" y="2290990"/>
            <a:ext cx="132212" cy="68043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A57F9D-3A52-4FB9-A8E5-F76100014DC1}"/>
              </a:ext>
            </a:extLst>
          </p:cNvPr>
          <p:cNvCxnSpPr>
            <a:cxnSpLocks/>
          </p:cNvCxnSpPr>
          <p:nvPr/>
        </p:nvCxnSpPr>
        <p:spPr>
          <a:xfrm>
            <a:off x="3939608" y="2800486"/>
            <a:ext cx="15672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813567D4-4C60-4FD6-910A-FED3AC2F6516}"/>
              </a:ext>
            </a:extLst>
          </p:cNvPr>
          <p:cNvSpPr/>
          <p:nvPr/>
        </p:nvSpPr>
        <p:spPr>
          <a:xfrm>
            <a:off x="4191000" y="2290774"/>
            <a:ext cx="156720" cy="509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0BA3B8-4BE6-42BF-A757-B9DA01D0BCD6}"/>
              </a:ext>
            </a:extLst>
          </p:cNvPr>
          <p:cNvCxnSpPr>
            <a:cxnSpLocks/>
          </p:cNvCxnSpPr>
          <p:nvPr/>
        </p:nvCxnSpPr>
        <p:spPr>
          <a:xfrm flipH="1" flipV="1">
            <a:off x="4119924" y="2889694"/>
            <a:ext cx="227796" cy="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514A00-39C8-4173-BF06-03FA282435E9}"/>
              </a:ext>
            </a:extLst>
          </p:cNvPr>
          <p:cNvSpPr txBox="1"/>
          <p:nvPr/>
        </p:nvSpPr>
        <p:spPr>
          <a:xfrm rot="10800000" flipV="1">
            <a:off x="2173886" y="1781621"/>
            <a:ext cx="1150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Fake data</a:t>
            </a:r>
            <a:endParaRPr lang="en-AU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59595-9C5B-4FF6-9FB8-EFFDD843CC52}"/>
              </a:ext>
            </a:extLst>
          </p:cNvPr>
          <p:cNvSpPr txBox="1"/>
          <p:nvPr/>
        </p:nvSpPr>
        <p:spPr>
          <a:xfrm rot="10800000" flipV="1">
            <a:off x="2161491" y="3223235"/>
            <a:ext cx="1150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Real data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2273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279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Contrastive Methods</a:t>
            </a:r>
            <a:endParaRPr lang="en-US" sz="2400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91F7A903-DBC7-401A-ABA4-920638DAE53F}"/>
              </a:ext>
            </a:extLst>
          </p:cNvPr>
          <p:cNvSpPr/>
          <p:nvPr/>
        </p:nvSpPr>
        <p:spPr>
          <a:xfrm rot="5400000">
            <a:off x="1157903" y="2910503"/>
            <a:ext cx="3322993" cy="609600"/>
          </a:xfrm>
          <a:prstGeom prst="trapezoi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E79389-8140-4702-9505-0D954EB92FF4}"/>
              </a:ext>
            </a:extLst>
          </p:cNvPr>
          <p:cNvSpPr txBox="1"/>
          <p:nvPr/>
        </p:nvSpPr>
        <p:spPr>
          <a:xfrm>
            <a:off x="6477000" y="1829812"/>
            <a:ext cx="3962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model learns to predict a representation vector.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Its objective is to </a:t>
            </a:r>
            <a:r>
              <a:rPr lang="en-US" sz="1600" dirty="0" err="1"/>
              <a:t>minimise</a:t>
            </a:r>
            <a:r>
              <a:rPr lang="en-US" sz="1600" dirty="0"/>
              <a:t> distance between vectors of similar object classes and </a:t>
            </a:r>
            <a:r>
              <a:rPr lang="en-US" sz="1600" dirty="0" err="1"/>
              <a:t>maximise</a:t>
            </a:r>
            <a:r>
              <a:rPr lang="en-US" sz="1600" dirty="0"/>
              <a:t> distance between vectors of different object classes.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inference, compare vector distance between clusters.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5" name="Graphic 4" descr="Chameleon with solid fill">
            <a:extLst>
              <a:ext uri="{FF2B5EF4-FFF2-40B4-BE49-F238E27FC236}">
                <a16:creationId xmlns:a16="http://schemas.microsoft.com/office/drawing/2014/main" id="{16B19D98-530C-42F3-8F7F-CD95D371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1" y="1752600"/>
            <a:ext cx="609600" cy="60960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7C6A5-453F-44AB-BE42-B723147A1BEA}"/>
              </a:ext>
            </a:extLst>
          </p:cNvPr>
          <p:cNvSpPr/>
          <p:nvPr/>
        </p:nvSpPr>
        <p:spPr>
          <a:xfrm>
            <a:off x="1243355" y="17526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35CA17-82A1-407C-B791-C0CC6FC891FC}"/>
              </a:ext>
            </a:extLst>
          </p:cNvPr>
          <p:cNvCxnSpPr>
            <a:cxnSpLocks/>
          </p:cNvCxnSpPr>
          <p:nvPr/>
        </p:nvCxnSpPr>
        <p:spPr>
          <a:xfrm>
            <a:off x="3276600" y="2049107"/>
            <a:ext cx="914400" cy="4953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67EE954-76F9-42A2-B210-450A728CAD36}"/>
              </a:ext>
            </a:extLst>
          </p:cNvPr>
          <p:cNvSpPr txBox="1"/>
          <p:nvPr/>
        </p:nvSpPr>
        <p:spPr>
          <a:xfrm>
            <a:off x="2606046" y="3038134"/>
            <a:ext cx="44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NN</a:t>
            </a:r>
            <a:endParaRPr lang="en-AU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514A00-39C8-4173-BF06-03FA282435E9}"/>
              </a:ext>
            </a:extLst>
          </p:cNvPr>
          <p:cNvSpPr txBox="1"/>
          <p:nvPr/>
        </p:nvSpPr>
        <p:spPr>
          <a:xfrm rot="10800000" flipV="1">
            <a:off x="4412298" y="2382194"/>
            <a:ext cx="1150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Minimise difference</a:t>
            </a:r>
            <a:endParaRPr lang="en-AU" sz="1400" dirty="0"/>
          </a:p>
        </p:txBody>
      </p:sp>
      <p:pic>
        <p:nvPicPr>
          <p:cNvPr id="29" name="Graphic 28" descr="Chameleon with solid fill">
            <a:extLst>
              <a:ext uri="{FF2B5EF4-FFF2-40B4-BE49-F238E27FC236}">
                <a16:creationId xmlns:a16="http://schemas.microsoft.com/office/drawing/2014/main" id="{08D27079-9CF9-4589-A9D7-715DAF60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2895600"/>
            <a:ext cx="609600" cy="609600"/>
          </a:xfrm>
          <a:prstGeom prst="rect">
            <a:avLst/>
          </a:prstGeom>
          <a:effectLst/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3F412B-34AB-4F1B-A8FA-F5796B1A8FCA}"/>
              </a:ext>
            </a:extLst>
          </p:cNvPr>
          <p:cNvSpPr/>
          <p:nvPr/>
        </p:nvSpPr>
        <p:spPr>
          <a:xfrm>
            <a:off x="1243354" y="28956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8D441D-DD56-463A-B21B-2CE0A9D83F03}"/>
              </a:ext>
            </a:extLst>
          </p:cNvPr>
          <p:cNvCxnSpPr>
            <a:cxnSpLocks/>
          </p:cNvCxnSpPr>
          <p:nvPr/>
        </p:nvCxnSpPr>
        <p:spPr>
          <a:xfrm flipV="1">
            <a:off x="3276600" y="2743200"/>
            <a:ext cx="914400" cy="46421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E6EA30-1B63-48D0-A7C8-DF8694FD3FEB}"/>
              </a:ext>
            </a:extLst>
          </p:cNvPr>
          <p:cNvCxnSpPr>
            <a:cxnSpLocks/>
          </p:cNvCxnSpPr>
          <p:nvPr/>
        </p:nvCxnSpPr>
        <p:spPr>
          <a:xfrm>
            <a:off x="1984787" y="2057400"/>
            <a:ext cx="4536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EA5DFC-F741-45AE-B7D7-6FE75736C6D3}"/>
              </a:ext>
            </a:extLst>
          </p:cNvPr>
          <p:cNvCxnSpPr>
            <a:cxnSpLocks/>
          </p:cNvCxnSpPr>
          <p:nvPr/>
        </p:nvCxnSpPr>
        <p:spPr>
          <a:xfrm>
            <a:off x="1984787" y="3200400"/>
            <a:ext cx="4536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F1F29C-E9EA-4B77-ACC9-CCCA4F325601}"/>
              </a:ext>
            </a:extLst>
          </p:cNvPr>
          <p:cNvCxnSpPr>
            <a:cxnSpLocks/>
          </p:cNvCxnSpPr>
          <p:nvPr/>
        </p:nvCxnSpPr>
        <p:spPr>
          <a:xfrm>
            <a:off x="1984787" y="4343400"/>
            <a:ext cx="4536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ECFCE7B-CA3D-4ABE-923C-314AC78FE20E}"/>
              </a:ext>
            </a:extLst>
          </p:cNvPr>
          <p:cNvSpPr/>
          <p:nvPr/>
        </p:nvSpPr>
        <p:spPr>
          <a:xfrm>
            <a:off x="1243355" y="4038600"/>
            <a:ext cx="661645" cy="60960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3900"/>
                      <a:gd name="connsiteY0" fmla="*/ 120652 h 838194"/>
                      <a:gd name="connsiteX1" fmla="*/ 120652 w 723900"/>
                      <a:gd name="connsiteY1" fmla="*/ 0 h 838194"/>
                      <a:gd name="connsiteX2" fmla="*/ 603248 w 723900"/>
                      <a:gd name="connsiteY2" fmla="*/ 0 h 838194"/>
                      <a:gd name="connsiteX3" fmla="*/ 723900 w 723900"/>
                      <a:gd name="connsiteY3" fmla="*/ 120652 h 838194"/>
                      <a:gd name="connsiteX4" fmla="*/ 723900 w 723900"/>
                      <a:gd name="connsiteY4" fmla="*/ 717542 h 838194"/>
                      <a:gd name="connsiteX5" fmla="*/ 603248 w 723900"/>
                      <a:gd name="connsiteY5" fmla="*/ 838194 h 838194"/>
                      <a:gd name="connsiteX6" fmla="*/ 120652 w 723900"/>
                      <a:gd name="connsiteY6" fmla="*/ 838194 h 838194"/>
                      <a:gd name="connsiteX7" fmla="*/ 0 w 723900"/>
                      <a:gd name="connsiteY7" fmla="*/ 717542 h 838194"/>
                      <a:gd name="connsiteX8" fmla="*/ 0 w 723900"/>
                      <a:gd name="connsiteY8" fmla="*/ 120652 h 83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23900" h="838194" extrusionOk="0">
                        <a:moveTo>
                          <a:pt x="0" y="120652"/>
                        </a:moveTo>
                        <a:cubicBezTo>
                          <a:pt x="-10357" y="47630"/>
                          <a:pt x="41190" y="4815"/>
                          <a:pt x="120652" y="0"/>
                        </a:cubicBezTo>
                        <a:cubicBezTo>
                          <a:pt x="332320" y="21443"/>
                          <a:pt x="406853" y="-9177"/>
                          <a:pt x="603248" y="0"/>
                        </a:cubicBezTo>
                        <a:cubicBezTo>
                          <a:pt x="660157" y="-7397"/>
                          <a:pt x="719793" y="62447"/>
                          <a:pt x="723900" y="120652"/>
                        </a:cubicBezTo>
                        <a:cubicBezTo>
                          <a:pt x="714704" y="405478"/>
                          <a:pt x="739586" y="429690"/>
                          <a:pt x="723900" y="717542"/>
                        </a:cubicBezTo>
                        <a:cubicBezTo>
                          <a:pt x="724932" y="782053"/>
                          <a:pt x="654234" y="835798"/>
                          <a:pt x="603248" y="838194"/>
                        </a:cubicBezTo>
                        <a:cubicBezTo>
                          <a:pt x="481529" y="821322"/>
                          <a:pt x="292128" y="855526"/>
                          <a:pt x="120652" y="838194"/>
                        </a:cubicBezTo>
                        <a:cubicBezTo>
                          <a:pt x="48689" y="847010"/>
                          <a:pt x="-4076" y="779448"/>
                          <a:pt x="0" y="717542"/>
                        </a:cubicBezTo>
                        <a:cubicBezTo>
                          <a:pt x="-20023" y="483233"/>
                          <a:pt x="5819" y="374944"/>
                          <a:pt x="0" y="1206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Graphic 3" descr="Octopus with solid fill">
            <a:extLst>
              <a:ext uri="{FF2B5EF4-FFF2-40B4-BE49-F238E27FC236}">
                <a16:creationId xmlns:a16="http://schemas.microsoft.com/office/drawing/2014/main" id="{1AD50584-201B-4B16-8B5B-BDE127295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400" y="4063688"/>
            <a:ext cx="559424" cy="55942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420C9F-47E4-4AFC-8C6B-D8B999610A8B}"/>
              </a:ext>
            </a:extLst>
          </p:cNvPr>
          <p:cNvCxnSpPr>
            <a:cxnSpLocks/>
          </p:cNvCxnSpPr>
          <p:nvPr/>
        </p:nvCxnSpPr>
        <p:spPr>
          <a:xfrm>
            <a:off x="3276600" y="3200400"/>
            <a:ext cx="914400" cy="4953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D16986-8A72-4D70-8B56-DBD38936856C}"/>
              </a:ext>
            </a:extLst>
          </p:cNvPr>
          <p:cNvCxnSpPr>
            <a:cxnSpLocks/>
          </p:cNvCxnSpPr>
          <p:nvPr/>
        </p:nvCxnSpPr>
        <p:spPr>
          <a:xfrm flipV="1">
            <a:off x="3276600" y="3894493"/>
            <a:ext cx="914400" cy="46421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6BB4EB-A018-40E0-A228-F76AC7D10385}"/>
              </a:ext>
            </a:extLst>
          </p:cNvPr>
          <p:cNvSpPr txBox="1"/>
          <p:nvPr/>
        </p:nvSpPr>
        <p:spPr>
          <a:xfrm rot="10800000" flipV="1">
            <a:off x="4412298" y="3515380"/>
            <a:ext cx="1150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Maximise</a:t>
            </a:r>
            <a:r>
              <a:rPr lang="en-US" sz="1400" dirty="0"/>
              <a:t> difference</a:t>
            </a:r>
            <a:endParaRPr lang="en-AU" sz="1400" dirty="0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B140A1F2-A264-42CC-9813-BD75A891594A}"/>
              </a:ext>
            </a:extLst>
          </p:cNvPr>
          <p:cNvSpPr/>
          <p:nvPr/>
        </p:nvSpPr>
        <p:spPr>
          <a:xfrm>
            <a:off x="4243567" y="2467551"/>
            <a:ext cx="275865" cy="381000"/>
          </a:xfrm>
          <a:prstGeom prst="mathMin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68B4DBC4-9C16-4518-95EF-EFACCB41752E}"/>
              </a:ext>
            </a:extLst>
          </p:cNvPr>
          <p:cNvSpPr/>
          <p:nvPr/>
        </p:nvSpPr>
        <p:spPr>
          <a:xfrm>
            <a:off x="4262324" y="3686464"/>
            <a:ext cx="228595" cy="228600"/>
          </a:xfrm>
          <a:prstGeom prst="mathPlus">
            <a:avLst/>
          </a:prstGeom>
          <a:solidFill>
            <a:srgbClr val="8AD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77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326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Self-Supervised Learning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87CD9-7B70-4494-BACF-9C91025B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47096"/>
            <a:ext cx="6324600" cy="47638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324C55-945B-4103-9AE5-CFB02E464A94}"/>
              </a:ext>
            </a:extLst>
          </p:cNvPr>
          <p:cNvSpPr txBox="1"/>
          <p:nvPr/>
        </p:nvSpPr>
        <p:spPr>
          <a:xfrm>
            <a:off x="7620000" y="2514600"/>
            <a:ext cx="3962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Bootstrap Your Own Latent</a:t>
            </a:r>
          </a:p>
          <a:p>
            <a:pPr algn="ctr"/>
            <a:endParaRPr lang="en-AU" sz="1600" dirty="0"/>
          </a:p>
          <a:p>
            <a:pPr algn="ctr"/>
            <a:r>
              <a:rPr lang="en-US" sz="1600" dirty="0">
                <a:hlinkClick r:id="rId3"/>
              </a:rPr>
              <a:t>https://arxiv.org/pdf/2006.07733.pdf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September 2020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971A481-EE9D-44B7-9D5B-40C6627D42A1}"/>
              </a:ext>
            </a:extLst>
          </p:cNvPr>
          <p:cNvSpPr/>
          <p:nvPr/>
        </p:nvSpPr>
        <p:spPr>
          <a:xfrm>
            <a:off x="4152900" y="4544292"/>
            <a:ext cx="2628900" cy="1524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312628-B7AE-4FDC-854A-E05601F5651E}"/>
              </a:ext>
            </a:extLst>
          </p:cNvPr>
          <p:cNvSpPr/>
          <p:nvPr/>
        </p:nvSpPr>
        <p:spPr>
          <a:xfrm>
            <a:off x="1524000" y="4696692"/>
            <a:ext cx="5257800" cy="1524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FB4B2D-6464-4DC1-91FD-2E1F2D208724}"/>
              </a:ext>
            </a:extLst>
          </p:cNvPr>
          <p:cNvSpPr/>
          <p:nvPr/>
        </p:nvSpPr>
        <p:spPr>
          <a:xfrm>
            <a:off x="1524000" y="4849092"/>
            <a:ext cx="5257800" cy="1524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EC87A09-4D17-467D-A4C6-1E7717C53A73}"/>
              </a:ext>
            </a:extLst>
          </p:cNvPr>
          <p:cNvSpPr/>
          <p:nvPr/>
        </p:nvSpPr>
        <p:spPr>
          <a:xfrm>
            <a:off x="1524000" y="5001492"/>
            <a:ext cx="1295400" cy="132696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40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354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Bootstrap Your Own Latent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8860E-09F2-4DE0-BA18-8547127C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8497124" cy="3727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E62C0-4B1D-4701-BD3E-FF6D7450A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810760"/>
            <a:ext cx="2665033" cy="424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3180F-676C-4A5B-AF27-9FCBB2929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544" y="3962400"/>
            <a:ext cx="1711573" cy="323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D1D709-3545-422B-8C75-BAD44785E670}"/>
              </a:ext>
            </a:extLst>
          </p:cNvPr>
          <p:cNvSpPr txBox="1"/>
          <p:nvPr/>
        </p:nvSpPr>
        <p:spPr>
          <a:xfrm rot="10800000" flipV="1">
            <a:off x="9685480" y="3653135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Target update: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5F608F-041A-4953-B0FE-A7265456B254}"/>
              </a:ext>
            </a:extLst>
          </p:cNvPr>
          <p:cNvCxnSpPr>
            <a:cxnSpLocks/>
          </p:cNvCxnSpPr>
          <p:nvPr/>
        </p:nvCxnSpPr>
        <p:spPr>
          <a:xfrm flipV="1">
            <a:off x="10323944" y="4267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C0D2E6-E616-4F6F-BF2E-2B16338C5162}"/>
              </a:ext>
            </a:extLst>
          </p:cNvPr>
          <p:cNvSpPr txBox="1"/>
          <p:nvPr/>
        </p:nvSpPr>
        <p:spPr>
          <a:xfrm rot="10800000" flipV="1">
            <a:off x="9676244" y="4492823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Decay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D54BB-E952-48F4-8781-A5F6EC0E073B}"/>
              </a:ext>
            </a:extLst>
          </p:cNvPr>
          <p:cNvSpPr txBox="1"/>
          <p:nvPr/>
        </p:nvSpPr>
        <p:spPr>
          <a:xfrm rot="10800000" flipV="1">
            <a:off x="10820400" y="4495800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Online 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798F5E-251E-4B43-88FE-04BD22866525}"/>
              </a:ext>
            </a:extLst>
          </p:cNvPr>
          <p:cNvCxnSpPr>
            <a:cxnSpLocks/>
          </p:cNvCxnSpPr>
          <p:nvPr/>
        </p:nvCxnSpPr>
        <p:spPr>
          <a:xfrm flipV="1">
            <a:off x="11448472" y="426422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17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4A9FBA3-871E-415C-A196-86773039AB63}"/>
              </a:ext>
            </a:extLst>
          </p:cNvPr>
          <p:cNvSpPr txBox="1"/>
          <p:nvPr/>
        </p:nvSpPr>
        <p:spPr>
          <a:xfrm>
            <a:off x="685800" y="452735"/>
            <a:ext cx="354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Bootstrap Your Own Latent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E4F06-6FCE-4406-8E97-DE7B4EF7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62200"/>
            <a:ext cx="8515391" cy="28196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81E3DF-B7DB-492C-9882-020EF7C52B13}"/>
              </a:ext>
            </a:extLst>
          </p:cNvPr>
          <p:cNvCxnSpPr/>
          <p:nvPr/>
        </p:nvCxnSpPr>
        <p:spPr>
          <a:xfrm>
            <a:off x="1828800" y="2133600"/>
            <a:ext cx="152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29809-B2B0-46BD-BC67-79CA844DBE33}"/>
              </a:ext>
            </a:extLst>
          </p:cNvPr>
          <p:cNvSpPr txBox="1"/>
          <p:nvPr/>
        </p:nvSpPr>
        <p:spPr>
          <a:xfrm rot="10800000" flipV="1">
            <a:off x="1066800" y="1333381"/>
            <a:ext cx="1524000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augmentations</a:t>
            </a:r>
          </a:p>
          <a:p>
            <a:pPr algn="ctr"/>
            <a:r>
              <a:rPr lang="en-US" sz="900" dirty="0"/>
              <a:t>Flip, </a:t>
            </a:r>
            <a:r>
              <a:rPr lang="en-US" sz="900" dirty="0" err="1"/>
              <a:t>colour</a:t>
            </a:r>
            <a:r>
              <a:rPr lang="en-US" sz="900" dirty="0"/>
              <a:t> distortion, brightness, contrast, blur…</a:t>
            </a:r>
            <a:endParaRPr lang="en-AU" sz="9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03EBB-6EAC-458F-B7CA-9F8107E73F9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314701" y="2133600"/>
            <a:ext cx="419099" cy="53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B96817-F152-4EAD-9164-AD8AB1538BEA}"/>
              </a:ext>
            </a:extLst>
          </p:cNvPr>
          <p:cNvSpPr txBox="1"/>
          <p:nvPr/>
        </p:nvSpPr>
        <p:spPr>
          <a:xfrm rot="10800000" flipV="1">
            <a:off x="2667001" y="1425714"/>
            <a:ext cx="1295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Online network</a:t>
            </a:r>
          </a:p>
          <a:p>
            <a:pPr algn="ctr"/>
            <a:r>
              <a:rPr lang="en-US" sz="1100" dirty="0"/>
              <a:t>(ResNet-50)</a:t>
            </a:r>
            <a:endParaRPr lang="en-AU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0D1417-DF30-435A-933A-62CACD621FA1}"/>
              </a:ext>
            </a:extLst>
          </p:cNvPr>
          <p:cNvCxnSpPr>
            <a:cxnSpLocks/>
          </p:cNvCxnSpPr>
          <p:nvPr/>
        </p:nvCxnSpPr>
        <p:spPr>
          <a:xfrm flipV="1">
            <a:off x="3657600" y="5151848"/>
            <a:ext cx="76200" cy="2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1E0C69-9E89-4AAA-9E0D-589074C55187}"/>
              </a:ext>
            </a:extLst>
          </p:cNvPr>
          <p:cNvSpPr txBox="1"/>
          <p:nvPr/>
        </p:nvSpPr>
        <p:spPr>
          <a:xfrm rot="10800000" flipV="1">
            <a:off x="2911419" y="5317868"/>
            <a:ext cx="129540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Target network</a:t>
            </a:r>
          </a:p>
          <a:p>
            <a:pPr algn="ctr"/>
            <a:r>
              <a:rPr lang="en-US" sz="1100" dirty="0"/>
              <a:t>(ResNet-50)</a:t>
            </a:r>
            <a:endParaRPr lang="en-AU" sz="1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F5B809-6C20-4B85-9930-2F1BC8AD2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967" y="3733800"/>
            <a:ext cx="2665033" cy="4247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B94CA-FE49-453A-BA54-2795E8259ABE}"/>
              </a:ext>
            </a:extLst>
          </p:cNvPr>
          <p:cNvCxnSpPr>
            <a:cxnSpLocks/>
          </p:cNvCxnSpPr>
          <p:nvPr/>
        </p:nvCxnSpPr>
        <p:spPr>
          <a:xfrm>
            <a:off x="4629150" y="1981883"/>
            <a:ext cx="0" cy="32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9C7B87-CAF9-4905-95FC-83674496EBA1}"/>
              </a:ext>
            </a:extLst>
          </p:cNvPr>
          <p:cNvSpPr txBox="1"/>
          <p:nvPr/>
        </p:nvSpPr>
        <p:spPr>
          <a:xfrm rot="10800000" flipV="1">
            <a:off x="3962400" y="1281691"/>
            <a:ext cx="1352545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of final average pooling </a:t>
            </a:r>
            <a:r>
              <a:rPr lang="en-US" sz="1100" dirty="0"/>
              <a:t>(1x2048)</a:t>
            </a:r>
            <a:endParaRPr lang="en-AU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CC57A-AF65-4B44-A853-94DD19E3AFED}"/>
              </a:ext>
            </a:extLst>
          </p:cNvPr>
          <p:cNvCxnSpPr>
            <a:cxnSpLocks/>
          </p:cNvCxnSpPr>
          <p:nvPr/>
        </p:nvCxnSpPr>
        <p:spPr>
          <a:xfrm flipH="1">
            <a:off x="5486405" y="1981883"/>
            <a:ext cx="304795" cy="68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057D25-ADDA-4A89-AD5C-EFF629F63779}"/>
              </a:ext>
            </a:extLst>
          </p:cNvPr>
          <p:cNvSpPr txBox="1"/>
          <p:nvPr/>
        </p:nvSpPr>
        <p:spPr>
          <a:xfrm rot="10800000" flipV="1">
            <a:off x="5657855" y="1219201"/>
            <a:ext cx="13525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 layer MLP (4096, 256) with BN, </a:t>
            </a:r>
            <a:r>
              <a:rPr lang="en-US" sz="1400" dirty="0" err="1"/>
              <a:t>ReLU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702899-8AF0-4131-BF06-CFB5972CAB34}"/>
              </a:ext>
            </a:extLst>
          </p:cNvPr>
          <p:cNvCxnSpPr>
            <a:cxnSpLocks/>
          </p:cNvCxnSpPr>
          <p:nvPr/>
        </p:nvCxnSpPr>
        <p:spPr>
          <a:xfrm>
            <a:off x="6905644" y="1969815"/>
            <a:ext cx="333356" cy="69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391235E-C813-4B35-BDB4-9739A88ED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1229380"/>
            <a:ext cx="1711573" cy="323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BA4D5D-D9E3-4B43-BA29-6FBED26887A7}"/>
              </a:ext>
            </a:extLst>
          </p:cNvPr>
          <p:cNvSpPr txBox="1"/>
          <p:nvPr/>
        </p:nvSpPr>
        <p:spPr>
          <a:xfrm rot="10800000" flipV="1">
            <a:off x="8305800" y="1226402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Target update: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92999E-02E7-440F-849D-49DD7172297F}"/>
              </a:ext>
            </a:extLst>
          </p:cNvPr>
          <p:cNvCxnSpPr>
            <a:cxnSpLocks/>
          </p:cNvCxnSpPr>
          <p:nvPr/>
        </p:nvCxnSpPr>
        <p:spPr>
          <a:xfrm flipV="1">
            <a:off x="10058400" y="153418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0E0261-599D-4A7B-9EFB-C73B08765534}"/>
              </a:ext>
            </a:extLst>
          </p:cNvPr>
          <p:cNvSpPr txBox="1"/>
          <p:nvPr/>
        </p:nvSpPr>
        <p:spPr>
          <a:xfrm rot="10800000" flipV="1">
            <a:off x="9410700" y="1759803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Decay rate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748136-C5CF-4B90-805C-7B1EEB209902}"/>
              </a:ext>
            </a:extLst>
          </p:cNvPr>
          <p:cNvSpPr txBox="1"/>
          <p:nvPr/>
        </p:nvSpPr>
        <p:spPr>
          <a:xfrm rot="10800000" flipV="1">
            <a:off x="10554856" y="1762780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Online parameters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0497B9-F8EB-4BE8-86F7-087B3F515CCB}"/>
              </a:ext>
            </a:extLst>
          </p:cNvPr>
          <p:cNvCxnSpPr>
            <a:cxnSpLocks/>
          </p:cNvCxnSpPr>
          <p:nvPr/>
        </p:nvCxnSpPr>
        <p:spPr>
          <a:xfrm flipV="1">
            <a:off x="11182928" y="153120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762000" y="457200"/>
            <a:ext cx="299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What’s in the Lecture?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89351-4701-4BDB-8E96-EA5F7ADD615D}"/>
              </a:ext>
            </a:extLst>
          </p:cNvPr>
          <p:cNvSpPr txBox="1"/>
          <p:nvPr/>
        </p:nvSpPr>
        <p:spPr>
          <a:xfrm>
            <a:off x="1295400" y="1143000"/>
            <a:ext cx="7315200" cy="30839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Introduce Semi-Supervised Deep Learning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Discuss various methods of SSDL in the literature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Talk about its strengths and weaknesses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Set expectations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527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D94BA-6475-42CA-A053-1E855EB35D80}"/>
              </a:ext>
            </a:extLst>
          </p:cNvPr>
          <p:cNvSpPr txBox="1"/>
          <p:nvPr/>
        </p:nvSpPr>
        <p:spPr>
          <a:xfrm>
            <a:off x="685800" y="457200"/>
            <a:ext cx="3330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What’s in the Workshop?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F68BE-612C-4AA7-A8D6-80AB18207681}"/>
              </a:ext>
            </a:extLst>
          </p:cNvPr>
          <p:cNvSpPr txBox="1"/>
          <p:nvPr/>
        </p:nvSpPr>
        <p:spPr>
          <a:xfrm>
            <a:off x="1219200" y="1143000"/>
            <a:ext cx="7315200" cy="1852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</a:t>
            </a:r>
            <a:r>
              <a:rPr lang="en-AU" sz="2000" dirty="0"/>
              <a:t>ands-on, guided exercise implementing one method of SSDL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Implement your own variant of SSDL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Show and tell your solution to the group</a:t>
            </a:r>
          </a:p>
        </p:txBody>
      </p:sp>
    </p:spTree>
    <p:extLst>
      <p:ext uri="{BB962C8B-B14F-4D97-AF65-F5344CB8AC3E}">
        <p14:creationId xmlns:p14="http://schemas.microsoft.com/office/powerpoint/2010/main" val="29987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4B4C9-9262-4571-B51E-94DD6931C243}"/>
              </a:ext>
            </a:extLst>
          </p:cNvPr>
          <p:cNvSpPr txBox="1"/>
          <p:nvPr/>
        </p:nvSpPr>
        <p:spPr>
          <a:xfrm>
            <a:off x="838200" y="457200"/>
            <a:ext cx="27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Assumed Knowledge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32837-8B0D-470B-A819-4F5255A8EF8F}"/>
              </a:ext>
            </a:extLst>
          </p:cNvPr>
          <p:cNvSpPr txBox="1"/>
          <p:nvPr/>
        </p:nvSpPr>
        <p:spPr>
          <a:xfrm>
            <a:off x="1371600" y="1143001"/>
            <a:ext cx="7315200" cy="32762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This is an advanced course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Assumes fair knowledge of Python programming and TensorFlow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Assumes fair knowledge of key areas of deep learning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dirty="0"/>
              <a:t>Autoencoders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dirty="0"/>
              <a:t>Generative Adversarial Networks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dirty="0"/>
              <a:t>Pre-training, transfer learning,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99052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29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What is Semi-Supervised Deep Learning?</a:t>
            </a:r>
            <a:endParaRPr lang="en-US" sz="24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B29194C-86DC-4368-AD73-6CE06A79052D}"/>
              </a:ext>
            </a:extLst>
          </p:cNvPr>
          <p:cNvSpPr/>
          <p:nvPr/>
        </p:nvSpPr>
        <p:spPr>
          <a:xfrm>
            <a:off x="3810000" y="2209800"/>
            <a:ext cx="3733800" cy="1981200"/>
          </a:xfrm>
          <a:prstGeom prst="triangl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4757A-AB9A-4D4B-8E35-8921E805B8B2}"/>
              </a:ext>
            </a:extLst>
          </p:cNvPr>
          <p:cNvSpPr txBox="1"/>
          <p:nvPr/>
        </p:nvSpPr>
        <p:spPr>
          <a:xfrm>
            <a:off x="4337366" y="1447800"/>
            <a:ext cx="2731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Reinforcement Learning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FA28B-24E8-4B68-A899-211750E7EC28}"/>
              </a:ext>
            </a:extLst>
          </p:cNvPr>
          <p:cNvSpPr txBox="1"/>
          <p:nvPr/>
        </p:nvSpPr>
        <p:spPr>
          <a:xfrm>
            <a:off x="7771427" y="3790890"/>
            <a:ext cx="262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Unsupervised Learning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8AB2A-A880-40AC-B63E-5F86A2E17B12}"/>
              </a:ext>
            </a:extLst>
          </p:cNvPr>
          <p:cNvSpPr txBox="1"/>
          <p:nvPr/>
        </p:nvSpPr>
        <p:spPr>
          <a:xfrm>
            <a:off x="1295400" y="3790890"/>
            <a:ext cx="2334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Supervised Learning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EA05F-2A24-4372-BE41-900671E07F9A}"/>
              </a:ext>
            </a:extLst>
          </p:cNvPr>
          <p:cNvSpPr txBox="1"/>
          <p:nvPr/>
        </p:nvSpPr>
        <p:spPr>
          <a:xfrm>
            <a:off x="4019938" y="1819686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AU" dirty="0"/>
              <a:t>nteractions with an environment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B7AC6-773B-42D7-BABE-76D44B3ABED8}"/>
              </a:ext>
            </a:extLst>
          </p:cNvPr>
          <p:cNvSpPr txBox="1"/>
          <p:nvPr/>
        </p:nvSpPr>
        <p:spPr>
          <a:xfrm>
            <a:off x="1743408" y="4191000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 labelled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59620-0102-487F-A375-3A07794D58F3}"/>
              </a:ext>
            </a:extLst>
          </p:cNvPr>
          <p:cNvSpPr txBox="1"/>
          <p:nvPr/>
        </p:nvSpPr>
        <p:spPr>
          <a:xfrm>
            <a:off x="7771427" y="4191000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Unlabelled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FCF3E-2C24-4F66-BB85-90842BD9801F}"/>
              </a:ext>
            </a:extLst>
          </p:cNvPr>
          <p:cNvSpPr txBox="1"/>
          <p:nvPr/>
        </p:nvSpPr>
        <p:spPr>
          <a:xfrm>
            <a:off x="4843594" y="3320626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Deep Learning</a:t>
            </a:r>
            <a:endParaRPr lang="en-US" sz="2000" b="1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1C75361-A7A4-4860-B9ED-162E9B4202BD}"/>
              </a:ext>
            </a:extLst>
          </p:cNvPr>
          <p:cNvSpPr/>
          <p:nvPr/>
        </p:nvSpPr>
        <p:spPr>
          <a:xfrm rot="5400000">
            <a:off x="5562600" y="3074432"/>
            <a:ext cx="228600" cy="297180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DC097-6AC0-43C1-ACAB-F2495692D4EE}"/>
              </a:ext>
            </a:extLst>
          </p:cNvPr>
          <p:cNvSpPr txBox="1"/>
          <p:nvPr/>
        </p:nvSpPr>
        <p:spPr>
          <a:xfrm>
            <a:off x="4245976" y="4729609"/>
            <a:ext cx="291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Semi-supervised Learning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B9AF9-E98C-46E4-AC75-50E0F39C5984}"/>
              </a:ext>
            </a:extLst>
          </p:cNvPr>
          <p:cNvSpPr txBox="1"/>
          <p:nvPr/>
        </p:nvSpPr>
        <p:spPr>
          <a:xfrm>
            <a:off x="4630505" y="5147751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Partially labelled data</a:t>
            </a:r>
          </a:p>
        </p:txBody>
      </p:sp>
    </p:spTree>
    <p:extLst>
      <p:ext uri="{BB962C8B-B14F-4D97-AF65-F5344CB8AC3E}">
        <p14:creationId xmlns:p14="http://schemas.microsoft.com/office/powerpoint/2010/main" val="359594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2072E-1EC8-40AF-922E-D2DAF783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2400"/>
            <a:ext cx="7444412" cy="5668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20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Taxonomy of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695036" y="1295400"/>
            <a:ext cx="4029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Based on the review paper:</a:t>
            </a:r>
          </a:p>
          <a:p>
            <a:endParaRPr lang="en-AU" b="1" dirty="0"/>
          </a:p>
          <a:p>
            <a:r>
              <a:rPr lang="en-AU" b="1" dirty="0"/>
              <a:t>A survey on semi-supervised learning</a:t>
            </a:r>
            <a:endParaRPr lang="en-AU" b="1" dirty="0">
              <a:hlinkClick r:id="rId3"/>
            </a:endParaRPr>
          </a:p>
          <a:p>
            <a:r>
              <a:rPr lang="en-AU" dirty="0">
                <a:hlinkClick r:id="rId3"/>
              </a:rPr>
              <a:t>https://arxiv.org/pdf/2006.07733.pdf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177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Disclaimer on Semi-Supervised Learning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F86C3-36FD-486D-981E-ED376C32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7168967" cy="3962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504F30-5DF8-4715-9E06-1974976CC60B}"/>
              </a:ext>
            </a:extLst>
          </p:cNvPr>
          <p:cNvSpPr/>
          <p:nvPr/>
        </p:nvSpPr>
        <p:spPr>
          <a:xfrm>
            <a:off x="6400801" y="1447800"/>
            <a:ext cx="2971800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BAFACD-767A-4C5A-B07A-9964C1C17B8E}"/>
              </a:ext>
            </a:extLst>
          </p:cNvPr>
          <p:cNvSpPr/>
          <p:nvPr/>
        </p:nvSpPr>
        <p:spPr>
          <a:xfrm>
            <a:off x="2253673" y="1676400"/>
            <a:ext cx="6433127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297D01-CE2A-49FB-955C-99321EBCA0B4}"/>
              </a:ext>
            </a:extLst>
          </p:cNvPr>
          <p:cNvSpPr/>
          <p:nvPr/>
        </p:nvSpPr>
        <p:spPr>
          <a:xfrm>
            <a:off x="2809332" y="1900382"/>
            <a:ext cx="6563268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14A895-0F19-47FD-A22B-3A01091F1D64}"/>
              </a:ext>
            </a:extLst>
          </p:cNvPr>
          <p:cNvSpPr/>
          <p:nvPr/>
        </p:nvSpPr>
        <p:spPr>
          <a:xfrm>
            <a:off x="2286000" y="2133600"/>
            <a:ext cx="1066800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8A015B-773C-4B44-87BF-72F179F64BA7}"/>
              </a:ext>
            </a:extLst>
          </p:cNvPr>
          <p:cNvSpPr/>
          <p:nvPr/>
        </p:nvSpPr>
        <p:spPr>
          <a:xfrm>
            <a:off x="2534240" y="3773054"/>
            <a:ext cx="6838360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53231F-56BE-4E3F-A8AB-B7E99A5D2351}"/>
              </a:ext>
            </a:extLst>
          </p:cNvPr>
          <p:cNvSpPr/>
          <p:nvPr/>
        </p:nvSpPr>
        <p:spPr>
          <a:xfrm>
            <a:off x="2336040" y="4001654"/>
            <a:ext cx="5588760" cy="2286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4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C659F-A321-4169-8CA2-B8F4B4A79472}"/>
              </a:ext>
            </a:extLst>
          </p:cNvPr>
          <p:cNvSpPr txBox="1"/>
          <p:nvPr/>
        </p:nvSpPr>
        <p:spPr>
          <a:xfrm>
            <a:off x="685800" y="452735"/>
            <a:ext cx="5177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Disclaimer on Semi-Supervised Learning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3F8E-BD25-445E-8200-F4C84972206E}"/>
              </a:ext>
            </a:extLst>
          </p:cNvPr>
          <p:cNvSpPr txBox="1"/>
          <p:nvPr/>
        </p:nvSpPr>
        <p:spPr>
          <a:xfrm>
            <a:off x="1066800" y="1295400"/>
            <a:ext cx="9296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There is no free lunch!</a:t>
            </a:r>
          </a:p>
          <a:p>
            <a:endParaRPr lang="en-AU" dirty="0"/>
          </a:p>
          <a:p>
            <a:r>
              <a:rPr lang="en-AU" dirty="0"/>
              <a:t>Semi-supervised learning (SSL) helps only in some narrow settings.</a:t>
            </a:r>
          </a:p>
          <a:p>
            <a:endParaRPr lang="en-AU" dirty="0"/>
          </a:p>
          <a:p>
            <a:r>
              <a:rPr lang="en-AU" dirty="0"/>
              <a:t>(Generally,) the better the model’s performance, the less likely SSL will help.</a:t>
            </a:r>
          </a:p>
          <a:p>
            <a:endParaRPr lang="en-AU" dirty="0"/>
          </a:p>
          <a:p>
            <a:r>
              <a:rPr lang="en-AU" dirty="0"/>
              <a:t>SSL is only a single tool in a toolbox. Use your own judgement.</a:t>
            </a:r>
          </a:p>
          <a:p>
            <a:endParaRPr lang="en-AU" dirty="0"/>
          </a:p>
          <a:p>
            <a:endParaRPr lang="en-AU" dirty="0"/>
          </a:p>
          <a:p>
            <a:br>
              <a:rPr lang="en-AU" dirty="0"/>
            </a:br>
            <a:r>
              <a:rPr lang="en-AU" dirty="0"/>
              <a:t>Many ideas in SSL are applicable broadly across Deep Learning.</a:t>
            </a:r>
          </a:p>
          <a:p>
            <a:endParaRPr lang="en-AU" dirty="0"/>
          </a:p>
          <a:p>
            <a:r>
              <a:rPr lang="en-AU" dirty="0"/>
              <a:t>If SSL does not work for you, the ideas and techniques you learn today still might!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456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43008</TotalTime>
  <Words>1271</Words>
  <Application>Microsoft Office PowerPoint</Application>
  <PresentationFormat>Widescreen</PresentationFormat>
  <Paragraphs>227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 and Tensorflow</dc:title>
  <dc:creator>Titus Tang</dc:creator>
  <cp:lastModifiedBy>Titus Tang</cp:lastModifiedBy>
  <cp:revision>135</cp:revision>
  <dcterms:created xsi:type="dcterms:W3CDTF">2006-08-16T00:00:00Z</dcterms:created>
  <dcterms:modified xsi:type="dcterms:W3CDTF">2021-01-15T02:16:06Z</dcterms:modified>
</cp:coreProperties>
</file>