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48" r:id="rId2"/>
    <p:sldId id="462" r:id="rId3"/>
    <p:sldId id="479" r:id="rId4"/>
    <p:sldId id="464" r:id="rId5"/>
    <p:sldId id="463" r:id="rId6"/>
    <p:sldId id="465" r:id="rId7"/>
    <p:sldId id="466" r:id="rId8"/>
    <p:sldId id="478" r:id="rId9"/>
    <p:sldId id="467" r:id="rId10"/>
    <p:sldId id="477" r:id="rId11"/>
    <p:sldId id="475" r:id="rId12"/>
    <p:sldId id="480" r:id="rId13"/>
    <p:sldId id="474" r:id="rId14"/>
    <p:sldId id="473" r:id="rId15"/>
    <p:sldId id="472" r:id="rId16"/>
    <p:sldId id="471" r:id="rId17"/>
    <p:sldId id="470" r:id="rId18"/>
    <p:sldId id="469" r:id="rId19"/>
    <p:sldId id="4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14A"/>
    <a:srgbClr val="8ADA9F"/>
    <a:srgbClr val="77ED8B"/>
    <a:srgbClr val="00E668"/>
    <a:srgbClr val="93E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6C3BB-5ECA-468C-B969-3BE553A9856E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957F-3051-4EC6-B480-87D032BB7E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08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3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6" y="4463088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9" y="1959607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3375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3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9" y="440726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1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4800" dirty="0"/>
              <a:t>Deep Learning for </a:t>
            </a:r>
          </a:p>
          <a:p>
            <a:pPr marL="0" indent="0">
              <a:buNone/>
            </a:pPr>
            <a:r>
              <a:rPr lang="en-GB" sz="4800" dirty="0"/>
              <a:t>Natural Language Processing</a:t>
            </a:r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DF329E-63AC-4B0A-85AB-7F0C29DFC414}"/>
              </a:ext>
            </a:extLst>
          </p:cNvPr>
          <p:cNvSpPr txBox="1">
            <a:spLocks/>
          </p:cNvSpPr>
          <p:nvPr/>
        </p:nvSpPr>
        <p:spPr>
          <a:xfrm>
            <a:off x="6629400" y="6613124"/>
            <a:ext cx="1905000" cy="2448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 2020</a:t>
            </a:r>
            <a:endParaRPr lang="en-US" sz="1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6435C6-9417-4E65-9973-76AC1361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341" y="4114800"/>
            <a:ext cx="2172099" cy="152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5DED38F-7339-48D8-BD7E-EBC55DE8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6" y="3962400"/>
            <a:ext cx="1694073" cy="173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95B1751-A50F-4BD3-AC42-86BDE18B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4741" y="4191000"/>
            <a:ext cx="223005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5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B043947-C536-40AD-8A12-507DE5DC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33400"/>
            <a:ext cx="7329487" cy="38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8A322-1027-475F-8B0C-44277DACDD1C}"/>
              </a:ext>
            </a:extLst>
          </p:cNvPr>
          <p:cNvSpPr txBox="1"/>
          <p:nvPr/>
        </p:nvSpPr>
        <p:spPr>
          <a:xfrm>
            <a:off x="1676400" y="4450141"/>
            <a:ext cx="46482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Useful as a switch.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Useful to select a portion of something.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4AE9D-4F7F-4C58-B24F-F33CB9ECDB39}"/>
              </a:ext>
            </a:extLst>
          </p:cNvPr>
          <p:cNvSpPr txBox="1"/>
          <p:nvPr/>
        </p:nvSpPr>
        <p:spPr>
          <a:xfrm>
            <a:off x="6477000" y="4471785"/>
            <a:ext cx="46482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Squeeze all values down to -1 </a:t>
            </a:r>
            <a:r>
              <a:rPr lang="en-AU" sz="2000" dirty="0">
                <a:sym typeface="Wingdings" pitchFamily="2" charset="2"/>
              </a:rPr>
              <a:t> 1.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>
                <a:sym typeface="Wingdings" pitchFamily="2" charset="2"/>
              </a:rPr>
              <a:t> Avoids numerical explosion.</a:t>
            </a:r>
            <a:endParaRPr lang="en-AU" sz="2000" dirty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616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6BDA9-7187-4072-8A71-CE91CEAAAD0F}"/>
              </a:ext>
            </a:extLst>
          </p:cNvPr>
          <p:cNvSpPr/>
          <p:nvPr/>
        </p:nvSpPr>
        <p:spPr>
          <a:xfrm>
            <a:off x="609600" y="479794"/>
            <a:ext cx="4303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Long Short Term Memory (LSTM)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9B189-A629-4FFF-A0C9-2BFB5674B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40" y="1524000"/>
            <a:ext cx="4972050" cy="2895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DEAF43-EA44-4083-9620-400AEE262BE7}"/>
              </a:ext>
            </a:extLst>
          </p:cNvPr>
          <p:cNvCxnSpPr/>
          <p:nvPr/>
        </p:nvCxnSpPr>
        <p:spPr>
          <a:xfrm>
            <a:off x="1926140" y="2971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F1479-61F4-4DC3-8BE3-77F5DC5FE8CA}"/>
              </a:ext>
            </a:extLst>
          </p:cNvPr>
          <p:cNvSpPr txBox="1"/>
          <p:nvPr/>
        </p:nvSpPr>
        <p:spPr>
          <a:xfrm>
            <a:off x="533400" y="2754868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Forget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E6FC0-AB9A-473C-A9B2-FE183E86FA47}"/>
              </a:ext>
            </a:extLst>
          </p:cNvPr>
          <p:cNvCxnSpPr/>
          <p:nvPr/>
        </p:nvCxnSpPr>
        <p:spPr>
          <a:xfrm flipV="1">
            <a:off x="3145340" y="3383340"/>
            <a:ext cx="0" cy="5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AC41C6-63E2-4C4A-9539-19CDED58B3BC}"/>
              </a:ext>
            </a:extLst>
          </p:cNvPr>
          <p:cNvSpPr txBox="1"/>
          <p:nvPr/>
        </p:nvSpPr>
        <p:spPr>
          <a:xfrm>
            <a:off x="2611940" y="3945404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E5F8B-4178-4546-A2E9-34A1BEB55DE8}"/>
              </a:ext>
            </a:extLst>
          </p:cNvPr>
          <p:cNvSpPr txBox="1"/>
          <p:nvPr/>
        </p:nvSpPr>
        <p:spPr>
          <a:xfrm>
            <a:off x="4440740" y="3962400"/>
            <a:ext cx="14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Output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AB967-64A1-42E7-9ECF-D91212AD0AFB}"/>
              </a:ext>
            </a:extLst>
          </p:cNvPr>
          <p:cNvCxnSpPr/>
          <p:nvPr/>
        </p:nvCxnSpPr>
        <p:spPr>
          <a:xfrm flipH="1" flipV="1">
            <a:off x="4135940" y="3200400"/>
            <a:ext cx="304800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D21ABD-B1A7-4703-926F-0644A1CC6149}"/>
              </a:ext>
            </a:extLst>
          </p:cNvPr>
          <p:cNvSpPr txBox="1"/>
          <p:nvPr/>
        </p:nvSpPr>
        <p:spPr>
          <a:xfrm>
            <a:off x="4817528" y="328826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98F03-ADF2-43C2-B23E-57E9E75A066C}"/>
              </a:ext>
            </a:extLst>
          </p:cNvPr>
          <p:cNvSpPr txBox="1"/>
          <p:nvPr/>
        </p:nvSpPr>
        <p:spPr>
          <a:xfrm>
            <a:off x="4851855" y="2455783"/>
            <a:ext cx="114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state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5B1C5CC-4D69-4FBB-88A9-7F210C0A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712" y="1600200"/>
            <a:ext cx="3237147" cy="43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3249102F-053A-4EB7-8FBF-9703EBB7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873" y="2552873"/>
            <a:ext cx="3354527" cy="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69C19C6-E0EB-424C-B8BB-A010140D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912" y="3789605"/>
            <a:ext cx="2540545" cy="3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A5B3DB76-D61B-4E48-A9D0-9D01D1A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8825" y="4665073"/>
            <a:ext cx="2801770" cy="71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8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6BDA9-7187-4072-8A71-CE91CEAAAD0F}"/>
              </a:ext>
            </a:extLst>
          </p:cNvPr>
          <p:cNvSpPr/>
          <p:nvPr/>
        </p:nvSpPr>
        <p:spPr>
          <a:xfrm>
            <a:off x="609600" y="479794"/>
            <a:ext cx="4303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Long Short Term Memory (LSTM)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9B189-A629-4FFF-A0C9-2BFB5674B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40" y="1524000"/>
            <a:ext cx="4972050" cy="2895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DEAF43-EA44-4083-9620-400AEE262BE7}"/>
              </a:ext>
            </a:extLst>
          </p:cNvPr>
          <p:cNvCxnSpPr/>
          <p:nvPr/>
        </p:nvCxnSpPr>
        <p:spPr>
          <a:xfrm>
            <a:off x="1926140" y="2971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F1479-61F4-4DC3-8BE3-77F5DC5FE8CA}"/>
              </a:ext>
            </a:extLst>
          </p:cNvPr>
          <p:cNvSpPr txBox="1"/>
          <p:nvPr/>
        </p:nvSpPr>
        <p:spPr>
          <a:xfrm>
            <a:off x="533400" y="2754868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Forget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E6FC0-AB9A-473C-A9B2-FE183E86FA47}"/>
              </a:ext>
            </a:extLst>
          </p:cNvPr>
          <p:cNvCxnSpPr/>
          <p:nvPr/>
        </p:nvCxnSpPr>
        <p:spPr>
          <a:xfrm flipV="1">
            <a:off x="3145340" y="3383340"/>
            <a:ext cx="0" cy="5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AC41C6-63E2-4C4A-9539-19CDED58B3BC}"/>
              </a:ext>
            </a:extLst>
          </p:cNvPr>
          <p:cNvSpPr txBox="1"/>
          <p:nvPr/>
        </p:nvSpPr>
        <p:spPr>
          <a:xfrm>
            <a:off x="2611940" y="3945404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E5F8B-4178-4546-A2E9-34A1BEB55DE8}"/>
              </a:ext>
            </a:extLst>
          </p:cNvPr>
          <p:cNvSpPr txBox="1"/>
          <p:nvPr/>
        </p:nvSpPr>
        <p:spPr>
          <a:xfrm>
            <a:off x="4440740" y="3962400"/>
            <a:ext cx="14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Output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AB967-64A1-42E7-9ECF-D91212AD0AFB}"/>
              </a:ext>
            </a:extLst>
          </p:cNvPr>
          <p:cNvCxnSpPr/>
          <p:nvPr/>
        </p:nvCxnSpPr>
        <p:spPr>
          <a:xfrm flipH="1" flipV="1">
            <a:off x="4135940" y="3200400"/>
            <a:ext cx="304800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D21ABD-B1A7-4703-926F-0644A1CC6149}"/>
              </a:ext>
            </a:extLst>
          </p:cNvPr>
          <p:cNvSpPr txBox="1"/>
          <p:nvPr/>
        </p:nvSpPr>
        <p:spPr>
          <a:xfrm>
            <a:off x="4817528" y="328826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98F03-ADF2-43C2-B23E-57E9E75A066C}"/>
              </a:ext>
            </a:extLst>
          </p:cNvPr>
          <p:cNvSpPr txBox="1"/>
          <p:nvPr/>
        </p:nvSpPr>
        <p:spPr>
          <a:xfrm>
            <a:off x="4851855" y="2455783"/>
            <a:ext cx="114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state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5B1C5CC-4D69-4FBB-88A9-7F210C0A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712" y="1600200"/>
            <a:ext cx="3237147" cy="43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3249102F-053A-4EB7-8FBF-9703EBB7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873" y="2552873"/>
            <a:ext cx="3354527" cy="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69C19C6-E0EB-424C-B8BB-A010140D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912" y="3789605"/>
            <a:ext cx="2540545" cy="3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A5B3DB76-D61B-4E48-A9D0-9D01D1A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8825" y="4665073"/>
            <a:ext cx="2801770" cy="71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9C5081-E2A6-4289-B18A-DEC8F7A1C998}"/>
              </a:ext>
            </a:extLst>
          </p:cNvPr>
          <p:cNvSpPr txBox="1"/>
          <p:nvPr/>
        </p:nvSpPr>
        <p:spPr>
          <a:xfrm>
            <a:off x="8524521" y="1371600"/>
            <a:ext cx="84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Old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4222-E44C-4908-B092-51627A2329B9}"/>
              </a:ext>
            </a:extLst>
          </p:cNvPr>
          <p:cNvSpPr txBox="1"/>
          <p:nvPr/>
        </p:nvSpPr>
        <p:spPr>
          <a:xfrm>
            <a:off x="9441913" y="1371600"/>
            <a:ext cx="93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4297EE-ABE3-4375-BC3D-AB577E804559}"/>
              </a:ext>
            </a:extLst>
          </p:cNvPr>
          <p:cNvSpPr txBox="1"/>
          <p:nvPr/>
        </p:nvSpPr>
        <p:spPr>
          <a:xfrm>
            <a:off x="6317713" y="137160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forget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C7A16D-0C1C-41C8-869C-2011E88AB316}"/>
              </a:ext>
            </a:extLst>
          </p:cNvPr>
          <p:cNvSpPr/>
          <p:nvPr/>
        </p:nvSpPr>
        <p:spPr>
          <a:xfrm>
            <a:off x="609600" y="479794"/>
            <a:ext cx="4303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Long Short Term Memory (LSTM)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0126E-E000-4911-B57F-92E7C2D52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40" y="1524000"/>
            <a:ext cx="4972050" cy="2895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206A8E-C81A-4908-A729-4203E467F439}"/>
              </a:ext>
            </a:extLst>
          </p:cNvPr>
          <p:cNvCxnSpPr/>
          <p:nvPr/>
        </p:nvCxnSpPr>
        <p:spPr>
          <a:xfrm>
            <a:off x="1926140" y="2971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C1EB83-A5F2-448F-AF58-05FF94DD340C}"/>
              </a:ext>
            </a:extLst>
          </p:cNvPr>
          <p:cNvSpPr txBox="1"/>
          <p:nvPr/>
        </p:nvSpPr>
        <p:spPr>
          <a:xfrm>
            <a:off x="533400" y="2754868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Forget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915F2-C757-4CF8-B93D-DC325F4C0632}"/>
              </a:ext>
            </a:extLst>
          </p:cNvPr>
          <p:cNvCxnSpPr/>
          <p:nvPr/>
        </p:nvCxnSpPr>
        <p:spPr>
          <a:xfrm flipV="1">
            <a:off x="3145340" y="3383340"/>
            <a:ext cx="0" cy="5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B35270-BCB6-46FA-8C72-36E7829DF699}"/>
              </a:ext>
            </a:extLst>
          </p:cNvPr>
          <p:cNvSpPr txBox="1"/>
          <p:nvPr/>
        </p:nvSpPr>
        <p:spPr>
          <a:xfrm>
            <a:off x="2611940" y="3945404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0919D-6402-43DB-ABE7-F052C9F658B2}"/>
              </a:ext>
            </a:extLst>
          </p:cNvPr>
          <p:cNvSpPr txBox="1"/>
          <p:nvPr/>
        </p:nvSpPr>
        <p:spPr>
          <a:xfrm>
            <a:off x="4440740" y="3962400"/>
            <a:ext cx="14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Output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7F92A-1C18-457B-A813-081212286DDE}"/>
              </a:ext>
            </a:extLst>
          </p:cNvPr>
          <p:cNvCxnSpPr/>
          <p:nvPr/>
        </p:nvCxnSpPr>
        <p:spPr>
          <a:xfrm flipH="1" flipV="1">
            <a:off x="4135940" y="3200400"/>
            <a:ext cx="304800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5D44A-C116-4A10-AD26-3C5890F81628}"/>
              </a:ext>
            </a:extLst>
          </p:cNvPr>
          <p:cNvSpPr txBox="1"/>
          <p:nvPr/>
        </p:nvSpPr>
        <p:spPr>
          <a:xfrm>
            <a:off x="4817528" y="328826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2BDCF-9865-4AC8-A3F0-5FE385DAAB40}"/>
              </a:ext>
            </a:extLst>
          </p:cNvPr>
          <p:cNvSpPr txBox="1"/>
          <p:nvPr/>
        </p:nvSpPr>
        <p:spPr>
          <a:xfrm>
            <a:off x="4851855" y="2455783"/>
            <a:ext cx="114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state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18B076-0D4F-431D-85B7-49AA9F3C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712" y="1600200"/>
            <a:ext cx="3237147" cy="43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A083437D-8E82-4BC6-8CF2-C6B07769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873" y="2552873"/>
            <a:ext cx="3354527" cy="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7C6B304-E8B0-47AD-95E9-B5B9D386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912" y="3789605"/>
            <a:ext cx="2540545" cy="3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81F23B07-22A1-4B97-B43B-9100D205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8825" y="4665073"/>
            <a:ext cx="2801770" cy="71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1794C4-100D-4836-B7E6-B37D0AA2FCEF}"/>
              </a:ext>
            </a:extLst>
          </p:cNvPr>
          <p:cNvSpPr txBox="1"/>
          <p:nvPr/>
        </p:nvSpPr>
        <p:spPr>
          <a:xfrm>
            <a:off x="8524521" y="1371600"/>
            <a:ext cx="84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Old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2D9FA-7138-43E9-B934-B81E1D80DED4}"/>
              </a:ext>
            </a:extLst>
          </p:cNvPr>
          <p:cNvSpPr txBox="1"/>
          <p:nvPr/>
        </p:nvSpPr>
        <p:spPr>
          <a:xfrm>
            <a:off x="9441913" y="1371600"/>
            <a:ext cx="93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9D26A-7440-4D9D-B2D3-62611F5CC3DD}"/>
              </a:ext>
            </a:extLst>
          </p:cNvPr>
          <p:cNvSpPr txBox="1"/>
          <p:nvPr/>
        </p:nvSpPr>
        <p:spPr>
          <a:xfrm>
            <a:off x="6317713" y="137160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forget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DE4BB-8476-46AB-A098-1E4D9EEAB2D4}"/>
              </a:ext>
            </a:extLst>
          </p:cNvPr>
          <p:cNvSpPr txBox="1"/>
          <p:nvPr/>
        </p:nvSpPr>
        <p:spPr>
          <a:xfrm>
            <a:off x="6392733" y="2299348"/>
            <a:ext cx="149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learn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1C9D8-E32F-4D2A-9751-F44DD847CF64}"/>
              </a:ext>
            </a:extLst>
          </p:cNvPr>
          <p:cNvSpPr txBox="1"/>
          <p:nvPr/>
        </p:nvSpPr>
        <p:spPr>
          <a:xfrm>
            <a:off x="6552456" y="3234348"/>
            <a:ext cx="133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What to learn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12B90-1228-4F0B-AEC3-7D800A7D9CB7}"/>
              </a:ext>
            </a:extLst>
          </p:cNvPr>
          <p:cNvSpPr txBox="1"/>
          <p:nvPr/>
        </p:nvSpPr>
        <p:spPr>
          <a:xfrm>
            <a:off x="6352593" y="3547646"/>
            <a:ext cx="1530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Stuff in memory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5AD65-31FE-4720-9407-BDD80FA010F3}"/>
              </a:ext>
            </a:extLst>
          </p:cNvPr>
          <p:cNvSpPr txBox="1"/>
          <p:nvPr/>
        </p:nvSpPr>
        <p:spPr>
          <a:xfrm>
            <a:off x="7854827" y="4061887"/>
            <a:ext cx="1462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Stuff remaining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0C66C-D105-4F0D-A242-70D7D516C78D}"/>
              </a:ext>
            </a:extLst>
          </p:cNvPr>
          <p:cNvSpPr txBox="1"/>
          <p:nvPr/>
        </p:nvSpPr>
        <p:spPr>
          <a:xfrm>
            <a:off x="9635950" y="3505586"/>
            <a:ext cx="16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stuff learned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E1C1A-20B0-4B45-8FB5-4710783E54CF}"/>
              </a:ext>
            </a:extLst>
          </p:cNvPr>
          <p:cNvSpPr/>
          <p:nvPr/>
        </p:nvSpPr>
        <p:spPr>
          <a:xfrm>
            <a:off x="609600" y="479794"/>
            <a:ext cx="4303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Long Short Term Memory (LSTM)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82009-2F7A-43F8-8E36-CA1343998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40" y="1524000"/>
            <a:ext cx="4972050" cy="2895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FCB4F1-3FB5-40C8-824D-B36892CAEF22}"/>
              </a:ext>
            </a:extLst>
          </p:cNvPr>
          <p:cNvCxnSpPr/>
          <p:nvPr/>
        </p:nvCxnSpPr>
        <p:spPr>
          <a:xfrm>
            <a:off x="1926140" y="2971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B861A1-3822-4C1C-8AC5-E036A05E51EB}"/>
              </a:ext>
            </a:extLst>
          </p:cNvPr>
          <p:cNvSpPr txBox="1"/>
          <p:nvPr/>
        </p:nvSpPr>
        <p:spPr>
          <a:xfrm>
            <a:off x="533400" y="2754868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Forget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17FF4-4866-4C24-BCB4-54B4974F86C2}"/>
              </a:ext>
            </a:extLst>
          </p:cNvPr>
          <p:cNvCxnSpPr/>
          <p:nvPr/>
        </p:nvCxnSpPr>
        <p:spPr>
          <a:xfrm flipV="1">
            <a:off x="3145340" y="3383340"/>
            <a:ext cx="0" cy="5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53130E-9845-4208-AF01-91A42B896C1B}"/>
              </a:ext>
            </a:extLst>
          </p:cNvPr>
          <p:cNvSpPr txBox="1"/>
          <p:nvPr/>
        </p:nvSpPr>
        <p:spPr>
          <a:xfrm>
            <a:off x="2611940" y="3945404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A005-3F26-48D5-8482-BE804578A44B}"/>
              </a:ext>
            </a:extLst>
          </p:cNvPr>
          <p:cNvSpPr txBox="1"/>
          <p:nvPr/>
        </p:nvSpPr>
        <p:spPr>
          <a:xfrm>
            <a:off x="4440740" y="3962400"/>
            <a:ext cx="14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Output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A6C1AC-BCA9-4799-A121-A9499A7050A4}"/>
              </a:ext>
            </a:extLst>
          </p:cNvPr>
          <p:cNvCxnSpPr/>
          <p:nvPr/>
        </p:nvCxnSpPr>
        <p:spPr>
          <a:xfrm flipH="1" flipV="1">
            <a:off x="4135940" y="3200400"/>
            <a:ext cx="304800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E9CBC-A98C-4FA2-9327-1D4B4398B044}"/>
              </a:ext>
            </a:extLst>
          </p:cNvPr>
          <p:cNvSpPr txBox="1"/>
          <p:nvPr/>
        </p:nvSpPr>
        <p:spPr>
          <a:xfrm>
            <a:off x="4817528" y="328826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1D538-7A78-4D87-B3C2-651579CE8FB4}"/>
              </a:ext>
            </a:extLst>
          </p:cNvPr>
          <p:cNvSpPr txBox="1"/>
          <p:nvPr/>
        </p:nvSpPr>
        <p:spPr>
          <a:xfrm>
            <a:off x="4851855" y="2455783"/>
            <a:ext cx="114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state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72F2666-D49C-4CDF-9154-D5514D82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712" y="1600200"/>
            <a:ext cx="3237147" cy="43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AEFBAA5-6493-4558-86C4-D25B96D8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873" y="2552873"/>
            <a:ext cx="3354527" cy="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B496F66-C454-4A3B-9D34-FD1DFCE5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912" y="3789605"/>
            <a:ext cx="2540545" cy="3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86B66E45-DA1F-4F80-83E8-7A0FBA0B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8825" y="4665073"/>
            <a:ext cx="2801770" cy="71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FB2049-8027-4B3F-A94D-3D48CBA3190B}"/>
              </a:ext>
            </a:extLst>
          </p:cNvPr>
          <p:cNvSpPr txBox="1"/>
          <p:nvPr/>
        </p:nvSpPr>
        <p:spPr>
          <a:xfrm>
            <a:off x="8524521" y="1371600"/>
            <a:ext cx="84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Old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3EA4F-F371-43EB-B154-36291EB62FA7}"/>
              </a:ext>
            </a:extLst>
          </p:cNvPr>
          <p:cNvSpPr txBox="1"/>
          <p:nvPr/>
        </p:nvSpPr>
        <p:spPr>
          <a:xfrm>
            <a:off x="9441913" y="1371600"/>
            <a:ext cx="93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3808D-91C0-4A92-B47A-2BBF528D4DC7}"/>
              </a:ext>
            </a:extLst>
          </p:cNvPr>
          <p:cNvSpPr txBox="1"/>
          <p:nvPr/>
        </p:nvSpPr>
        <p:spPr>
          <a:xfrm>
            <a:off x="6317713" y="137160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forget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5D7A2-C7FF-409D-A043-328291E6D381}"/>
              </a:ext>
            </a:extLst>
          </p:cNvPr>
          <p:cNvSpPr txBox="1"/>
          <p:nvPr/>
        </p:nvSpPr>
        <p:spPr>
          <a:xfrm>
            <a:off x="6392733" y="2299348"/>
            <a:ext cx="149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learn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26D2E-8940-48A7-B1F2-B635F5896796}"/>
              </a:ext>
            </a:extLst>
          </p:cNvPr>
          <p:cNvSpPr txBox="1"/>
          <p:nvPr/>
        </p:nvSpPr>
        <p:spPr>
          <a:xfrm>
            <a:off x="6552456" y="3234348"/>
            <a:ext cx="133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What to learn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107AB1-4B85-47F2-BC9F-F8AFC655E9A8}"/>
              </a:ext>
            </a:extLst>
          </p:cNvPr>
          <p:cNvSpPr txBox="1"/>
          <p:nvPr/>
        </p:nvSpPr>
        <p:spPr>
          <a:xfrm>
            <a:off x="6352593" y="3547646"/>
            <a:ext cx="1530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Stuff in memory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AE4F0-7DA1-4E09-B17B-D34E3FDABF38}"/>
              </a:ext>
            </a:extLst>
          </p:cNvPr>
          <p:cNvSpPr txBox="1"/>
          <p:nvPr/>
        </p:nvSpPr>
        <p:spPr>
          <a:xfrm>
            <a:off x="7854827" y="4061887"/>
            <a:ext cx="1462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Stuff remaining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ABF56-F43C-46F5-9C99-B5D4B7D93275}"/>
              </a:ext>
            </a:extLst>
          </p:cNvPr>
          <p:cNvSpPr txBox="1"/>
          <p:nvPr/>
        </p:nvSpPr>
        <p:spPr>
          <a:xfrm>
            <a:off x="9635950" y="3505586"/>
            <a:ext cx="16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stuff learned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7B146-2D77-4B57-B324-527E8A0AC31B}"/>
              </a:ext>
            </a:extLst>
          </p:cNvPr>
          <p:cNvSpPr txBox="1"/>
          <p:nvPr/>
        </p:nvSpPr>
        <p:spPr>
          <a:xfrm>
            <a:off x="6245512" y="4426010"/>
            <a:ext cx="163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output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A7B7E-B9F1-4DFD-A0A1-DF0CB0D935E0}"/>
              </a:ext>
            </a:extLst>
          </p:cNvPr>
          <p:cNvSpPr txBox="1"/>
          <p:nvPr/>
        </p:nvSpPr>
        <p:spPr>
          <a:xfrm>
            <a:off x="7087840" y="5385138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Output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8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B60F2-D4DC-4E43-9143-4F9F6DA638A3}"/>
              </a:ext>
            </a:extLst>
          </p:cNvPr>
          <p:cNvSpPr/>
          <p:nvPr/>
        </p:nvSpPr>
        <p:spPr>
          <a:xfrm>
            <a:off x="536730" y="376536"/>
            <a:ext cx="3654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Gated Recurrent Unit (GRU)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E411F-B0D7-4C98-84FA-DDD2209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197" y="1600200"/>
            <a:ext cx="6783603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F20E1C-2A13-4C86-BB24-2E9C25C22A79}"/>
              </a:ext>
            </a:extLst>
          </p:cNvPr>
          <p:cNvCxnSpPr>
            <a:cxnSpLocks/>
          </p:cNvCxnSpPr>
          <p:nvPr/>
        </p:nvCxnSpPr>
        <p:spPr>
          <a:xfrm>
            <a:off x="2386000" y="3036331"/>
            <a:ext cx="101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2F57B0-10CB-490D-BC98-C65A628254BF}"/>
              </a:ext>
            </a:extLst>
          </p:cNvPr>
          <p:cNvSpPr txBox="1"/>
          <p:nvPr/>
        </p:nvSpPr>
        <p:spPr>
          <a:xfrm>
            <a:off x="1117383" y="2861845"/>
            <a:ext cx="126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Reset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B8068E-FEB9-4C59-A36B-1044753DC9D0}"/>
              </a:ext>
            </a:extLst>
          </p:cNvPr>
          <p:cNvCxnSpPr>
            <a:cxnSpLocks/>
          </p:cNvCxnSpPr>
          <p:nvPr/>
        </p:nvCxnSpPr>
        <p:spPr>
          <a:xfrm flipV="1">
            <a:off x="4165383" y="3200399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3C5056-0122-442C-8A9C-22CE0CBDC380}"/>
              </a:ext>
            </a:extLst>
          </p:cNvPr>
          <p:cNvSpPr txBox="1"/>
          <p:nvPr/>
        </p:nvSpPr>
        <p:spPr>
          <a:xfrm>
            <a:off x="3392707" y="411479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Update gate</a:t>
            </a:r>
          </a:p>
        </p:txBody>
      </p:sp>
    </p:spTree>
    <p:extLst>
      <p:ext uri="{BB962C8B-B14F-4D97-AF65-F5344CB8AC3E}">
        <p14:creationId xmlns:p14="http://schemas.microsoft.com/office/powerpoint/2010/main" val="426653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A43CF3-0D9E-4FAA-A840-D15AEF862152}"/>
              </a:ext>
            </a:extLst>
          </p:cNvPr>
          <p:cNvSpPr/>
          <p:nvPr/>
        </p:nvSpPr>
        <p:spPr>
          <a:xfrm>
            <a:off x="536730" y="376536"/>
            <a:ext cx="3654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Gated Recurrent Unit (GRU)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3120E-A81B-492C-8DBD-5DA76AD0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197" y="1600200"/>
            <a:ext cx="6783603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BEA15E-08FF-46A6-8005-F21AAAFB219D}"/>
              </a:ext>
            </a:extLst>
          </p:cNvPr>
          <p:cNvCxnSpPr>
            <a:cxnSpLocks/>
          </p:cNvCxnSpPr>
          <p:nvPr/>
        </p:nvCxnSpPr>
        <p:spPr>
          <a:xfrm>
            <a:off x="2386000" y="3036331"/>
            <a:ext cx="101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CC2E80-D509-41E3-BA99-849A3C7CD7C6}"/>
              </a:ext>
            </a:extLst>
          </p:cNvPr>
          <p:cNvSpPr txBox="1"/>
          <p:nvPr/>
        </p:nvSpPr>
        <p:spPr>
          <a:xfrm>
            <a:off x="1117383" y="2861845"/>
            <a:ext cx="126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Reset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F020A-5802-4396-BE0D-69C6C3990CD1}"/>
              </a:ext>
            </a:extLst>
          </p:cNvPr>
          <p:cNvCxnSpPr>
            <a:cxnSpLocks/>
          </p:cNvCxnSpPr>
          <p:nvPr/>
        </p:nvCxnSpPr>
        <p:spPr>
          <a:xfrm flipV="1">
            <a:off x="4165383" y="3200399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44697D-1C5E-443B-8525-5DEFBFF70F96}"/>
              </a:ext>
            </a:extLst>
          </p:cNvPr>
          <p:cNvSpPr txBox="1"/>
          <p:nvPr/>
        </p:nvSpPr>
        <p:spPr>
          <a:xfrm>
            <a:off x="3392707" y="411479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Update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1D095-CF55-4750-9B0F-95354BDB2849}"/>
              </a:ext>
            </a:extLst>
          </p:cNvPr>
          <p:cNvSpPr txBox="1"/>
          <p:nvPr/>
        </p:nvSpPr>
        <p:spPr>
          <a:xfrm>
            <a:off x="8286369" y="1996752"/>
            <a:ext cx="165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update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0D117-B379-43DA-9A0F-F542F7A03A01}"/>
              </a:ext>
            </a:extLst>
          </p:cNvPr>
          <p:cNvSpPr txBox="1"/>
          <p:nvPr/>
        </p:nvSpPr>
        <p:spPr>
          <a:xfrm>
            <a:off x="8286369" y="2421524"/>
            <a:ext cx="1490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Portion to reset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09027-CD4D-48BB-8513-5EC884FE8B7A}"/>
              </a:ext>
            </a:extLst>
          </p:cNvPr>
          <p:cNvSpPr txBox="1"/>
          <p:nvPr/>
        </p:nvSpPr>
        <p:spPr>
          <a:xfrm>
            <a:off x="9010341" y="2870193"/>
            <a:ext cx="22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Existing old and new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80B5E-0EB3-43D2-B865-37F11933DC2A}"/>
              </a:ext>
            </a:extLst>
          </p:cNvPr>
          <p:cNvSpPr txBox="1"/>
          <p:nvPr/>
        </p:nvSpPr>
        <p:spPr>
          <a:xfrm>
            <a:off x="4851183" y="3707822"/>
            <a:ext cx="154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Stuff in Memory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26655-824A-4346-913C-A50A822697EA}"/>
              </a:ext>
            </a:extLst>
          </p:cNvPr>
          <p:cNvSpPr txBox="1"/>
          <p:nvPr/>
        </p:nvSpPr>
        <p:spPr>
          <a:xfrm>
            <a:off x="6947178" y="3707822"/>
            <a:ext cx="841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Old info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ADD76-ABF5-4956-AFA2-FFCE4566A46E}"/>
              </a:ext>
            </a:extLst>
          </p:cNvPr>
          <p:cNvSpPr txBox="1"/>
          <p:nvPr/>
        </p:nvSpPr>
        <p:spPr>
          <a:xfrm>
            <a:off x="8077200" y="3700045"/>
            <a:ext cx="933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New info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0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4A7899-658C-4445-8C0F-E82633C6133B}"/>
              </a:ext>
            </a:extLst>
          </p:cNvPr>
          <p:cNvSpPr/>
          <p:nvPr/>
        </p:nvSpPr>
        <p:spPr>
          <a:xfrm>
            <a:off x="609600" y="443210"/>
            <a:ext cx="817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BERT : Bidirectional Encoder Representations from Transformers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7AC2C-5917-4508-9FD1-17B0636F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3124201" cy="455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B6A590-85C1-4E7F-9666-07F250467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1371600"/>
            <a:ext cx="1803166" cy="227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A247F-EDE8-4ECA-841D-6B9ED942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1" y="1371600"/>
            <a:ext cx="1752599" cy="240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9BF72-E56B-49D2-A61F-0D0689C42BA1}"/>
              </a:ext>
            </a:extLst>
          </p:cNvPr>
          <p:cNvSpPr txBox="1"/>
          <p:nvPr/>
        </p:nvSpPr>
        <p:spPr>
          <a:xfrm>
            <a:off x="4953000" y="4161472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AU" dirty="0"/>
              <a:t>Attention mechanism learns what features to pay attention to.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dirty="0"/>
              <a:t>V = Values to pay attention to.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dirty="0"/>
              <a:t>K = Keys weighing importance of values depending on context.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dirty="0"/>
              <a:t>Q = Query – the current context.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10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120F4-F9A4-4154-982D-92D60F633176}"/>
              </a:ext>
            </a:extLst>
          </p:cNvPr>
          <p:cNvSpPr txBox="1"/>
          <p:nvPr/>
        </p:nvSpPr>
        <p:spPr>
          <a:xfrm>
            <a:off x="7391400" y="1859101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/>
              <a:t>Learning how to generate captions for videos.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/>
              <a:t>A CNN summarises information in the image.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000" dirty="0"/>
              <a:t>LSTM predicts next word based on image and previous word.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4CC30-9438-4C11-B52B-426A73DE0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41317"/>
            <a:ext cx="5486400" cy="4444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0BF163-BC27-4496-8271-F2FD78482BE7}"/>
              </a:ext>
            </a:extLst>
          </p:cNvPr>
          <p:cNvSpPr/>
          <p:nvPr/>
        </p:nvSpPr>
        <p:spPr>
          <a:xfrm>
            <a:off x="533400" y="376535"/>
            <a:ext cx="3771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Combining CNNs with LSTMs</a:t>
            </a:r>
          </a:p>
        </p:txBody>
      </p:sp>
    </p:spTree>
    <p:extLst>
      <p:ext uri="{BB962C8B-B14F-4D97-AF65-F5344CB8AC3E}">
        <p14:creationId xmlns:p14="http://schemas.microsoft.com/office/powerpoint/2010/main" val="417702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F7645-4482-4311-B4F7-ACBE10543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98" y="1066800"/>
            <a:ext cx="9175702" cy="3581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16B3C8-5E01-467C-ADAF-C16366432EDD}"/>
              </a:ext>
            </a:extLst>
          </p:cNvPr>
          <p:cNvSpPr/>
          <p:nvPr/>
        </p:nvSpPr>
        <p:spPr>
          <a:xfrm>
            <a:off x="609600" y="152400"/>
            <a:ext cx="3442353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400" dirty="0"/>
              <a:t>Visual question answering</a:t>
            </a: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id="{71FE5828-FB84-4E8D-BEAD-15E3D61253A2}"/>
              </a:ext>
            </a:extLst>
          </p:cNvPr>
          <p:cNvSpPr txBox="1"/>
          <p:nvPr/>
        </p:nvSpPr>
        <p:spPr>
          <a:xfrm>
            <a:off x="1828800" y="5029200"/>
            <a:ext cx="8946824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AU" sz="2000" dirty="0"/>
              <a:t>CNN + LSTM + Fully-connected layers to answer questions based on visual context.</a:t>
            </a:r>
          </a:p>
        </p:txBody>
      </p:sp>
    </p:spTree>
    <p:extLst>
      <p:ext uri="{BB962C8B-B14F-4D97-AF65-F5344CB8AC3E}">
        <p14:creationId xmlns:p14="http://schemas.microsoft.com/office/powerpoint/2010/main" val="12367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79FD-E46C-4EFC-9B77-DBA6C9354562}"/>
              </a:ext>
            </a:extLst>
          </p:cNvPr>
          <p:cNvSpPr txBox="1"/>
          <p:nvPr/>
        </p:nvSpPr>
        <p:spPr>
          <a:xfrm>
            <a:off x="838200" y="609600"/>
            <a:ext cx="258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Itinerary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17AD97-D363-4BD2-840C-245115DC0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58014"/>
              </p:ext>
            </p:extLst>
          </p:nvPr>
        </p:nvGraphicFramePr>
        <p:xfrm>
          <a:off x="1295400" y="1354545"/>
          <a:ext cx="8305800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3568945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52060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09:00 – 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Arrival and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09:15 – 10:15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Lecture-Demo 1 – Text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10:15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9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Workshop 1 – Text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11:30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5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11:45 – 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Lecture 2 – Recurrent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4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12:45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Workshop 2 – Recurrent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14:00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Question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762000" y="609600"/>
            <a:ext cx="35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Content – Part 1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89351-4701-4BDB-8E96-EA5F7ADD615D}"/>
              </a:ext>
            </a:extLst>
          </p:cNvPr>
          <p:cNvSpPr txBox="1"/>
          <p:nvPr/>
        </p:nvSpPr>
        <p:spPr>
          <a:xfrm>
            <a:off x="1295400" y="1143000"/>
            <a:ext cx="76962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to recognise text as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how to process text data using various software packages.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Hands-on processing of text data for use in training a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5089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D94BA-6475-42CA-A053-1E855EB35D80}"/>
              </a:ext>
            </a:extLst>
          </p:cNvPr>
          <p:cNvSpPr txBox="1"/>
          <p:nvPr/>
        </p:nvSpPr>
        <p:spPr>
          <a:xfrm>
            <a:off x="685800" y="609600"/>
            <a:ext cx="35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Workshop Content – Part 2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F68BE-612C-4AA7-A8D6-80AB18207681}"/>
              </a:ext>
            </a:extLst>
          </p:cNvPr>
          <p:cNvSpPr txBox="1"/>
          <p:nvPr/>
        </p:nvSpPr>
        <p:spPr>
          <a:xfrm>
            <a:off x="1219200" y="1143000"/>
            <a:ext cx="77724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Learn about recurrent neural networks and how they 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Build a recurrent neural network using TensorFlow.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Train and test the network using the dataset that you have prepared.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Explore the behaviour and capabilities of the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29987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4B4C9-9262-4571-B51E-94DD6931C243}"/>
              </a:ext>
            </a:extLst>
          </p:cNvPr>
          <p:cNvSpPr txBox="1"/>
          <p:nvPr/>
        </p:nvSpPr>
        <p:spPr>
          <a:xfrm>
            <a:off x="838200" y="609600"/>
            <a:ext cx="27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Assumed Knowledge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32837-8B0D-470B-A819-4F5255A8EF8F}"/>
              </a:ext>
            </a:extLst>
          </p:cNvPr>
          <p:cNvSpPr txBox="1"/>
          <p:nvPr/>
        </p:nvSpPr>
        <p:spPr>
          <a:xfrm>
            <a:off x="1371600" y="1143001"/>
            <a:ext cx="73152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Basic understanding of fundamental deep learning concepts.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Basic Python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9905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C8B95BE-0A2E-4C1E-ADD1-85469ACB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7162800" cy="16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C3839-7FD0-40AE-A58B-D5787CA6C264}"/>
              </a:ext>
            </a:extLst>
          </p:cNvPr>
          <p:cNvSpPr txBox="1"/>
          <p:nvPr/>
        </p:nvSpPr>
        <p:spPr>
          <a:xfrm>
            <a:off x="685800" y="410387"/>
            <a:ext cx="784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How do neural networks process language (time series) data?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2DAD5-2C31-4B00-93C3-DADDA7C7CEEF}"/>
              </a:ext>
            </a:extLst>
          </p:cNvPr>
          <p:cNvSpPr txBox="1"/>
          <p:nvPr/>
        </p:nvSpPr>
        <p:spPr>
          <a:xfrm>
            <a:off x="1755100" y="3352800"/>
            <a:ext cx="94463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Clean data and define a scope of words: a dictionary.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Machines only work with numbers: convert all words into numbers.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Feed data into network one at a time.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Network must have some concept of memory to remember past words.</a:t>
            </a:r>
          </a:p>
        </p:txBody>
      </p:sp>
    </p:spTree>
    <p:extLst>
      <p:ext uri="{BB962C8B-B14F-4D97-AF65-F5344CB8AC3E}">
        <p14:creationId xmlns:p14="http://schemas.microsoft.com/office/powerpoint/2010/main" val="405276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16B4D-61BD-40E6-8BEB-0DD52AB1CFE2}"/>
              </a:ext>
            </a:extLst>
          </p:cNvPr>
          <p:cNvSpPr txBox="1"/>
          <p:nvPr/>
        </p:nvSpPr>
        <p:spPr>
          <a:xfrm>
            <a:off x="3048001" y="4343400"/>
            <a:ext cx="6095999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Network design for dealing with time series data.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Each node provides a feedback to itself over time.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A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3E891-3727-4445-9AAF-8AAF4C0CC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34" y="1219200"/>
            <a:ext cx="6588266" cy="268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28FCC-0BDE-41CD-871F-523968C440A4}"/>
              </a:ext>
            </a:extLst>
          </p:cNvPr>
          <p:cNvSpPr txBox="1"/>
          <p:nvPr/>
        </p:nvSpPr>
        <p:spPr>
          <a:xfrm>
            <a:off x="609600" y="447759"/>
            <a:ext cx="358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4810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16B4D-61BD-40E6-8BEB-0DD52AB1CFE2}"/>
              </a:ext>
            </a:extLst>
          </p:cNvPr>
          <p:cNvSpPr txBox="1"/>
          <p:nvPr/>
        </p:nvSpPr>
        <p:spPr>
          <a:xfrm>
            <a:off x="1371600" y="1143000"/>
            <a:ext cx="7391400" cy="34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This model is too simple.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1600" dirty="0"/>
              <a:t> Needs a more sophisticated model that has: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/>
              <a:t>Control over what is learned.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/>
              <a:t>Ability to forget.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/>
              <a:t>Control over what to output.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/>
              <a:t>Ability to associate ideas related over both short and longer time frames.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A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28FCC-0BDE-41CD-871F-523968C440A4}"/>
              </a:ext>
            </a:extLst>
          </p:cNvPr>
          <p:cNvSpPr txBox="1"/>
          <p:nvPr/>
        </p:nvSpPr>
        <p:spPr>
          <a:xfrm>
            <a:off x="609600" y="447759"/>
            <a:ext cx="358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0479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EC6597-D6BD-40F4-AF98-2DAD76BB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47800"/>
            <a:ext cx="4972050" cy="28956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3E81F4-F056-4A61-9AFA-B5F28DE70411}"/>
              </a:ext>
            </a:extLst>
          </p:cNvPr>
          <p:cNvCxnSpPr/>
          <p:nvPr/>
        </p:nvCxnSpPr>
        <p:spPr>
          <a:xfrm flipV="1">
            <a:off x="3581400" y="2895600"/>
            <a:ext cx="1371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790688-3078-4DBA-99AD-27306504622B}"/>
              </a:ext>
            </a:extLst>
          </p:cNvPr>
          <p:cNvSpPr txBox="1"/>
          <p:nvPr/>
        </p:nvSpPr>
        <p:spPr>
          <a:xfrm>
            <a:off x="2362200" y="2754868"/>
            <a:ext cx="135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Forget gate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943B1F-6D41-4054-9DEF-C106150F8845}"/>
              </a:ext>
            </a:extLst>
          </p:cNvPr>
          <p:cNvCxnSpPr/>
          <p:nvPr/>
        </p:nvCxnSpPr>
        <p:spPr>
          <a:xfrm flipV="1">
            <a:off x="5715000" y="3307140"/>
            <a:ext cx="0" cy="5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D8196-48A9-4F9E-B2AC-2CA36BF29BD0}"/>
              </a:ext>
            </a:extLst>
          </p:cNvPr>
          <p:cNvSpPr txBox="1"/>
          <p:nvPr/>
        </p:nvSpPr>
        <p:spPr>
          <a:xfrm>
            <a:off x="5181600" y="3869204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Input 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12742-6C3C-4F82-92B2-D932F2DC33C4}"/>
              </a:ext>
            </a:extLst>
          </p:cNvPr>
          <p:cNvSpPr txBox="1"/>
          <p:nvPr/>
        </p:nvSpPr>
        <p:spPr>
          <a:xfrm>
            <a:off x="7010400" y="3886200"/>
            <a:ext cx="14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Output gate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8F0F16-916F-4F68-BE56-AA363F9A5D1F}"/>
              </a:ext>
            </a:extLst>
          </p:cNvPr>
          <p:cNvCxnSpPr/>
          <p:nvPr/>
        </p:nvCxnSpPr>
        <p:spPr>
          <a:xfrm flipH="1" flipV="1">
            <a:off x="6705600" y="3124200"/>
            <a:ext cx="304800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B354F3-CB4A-43CB-ACEC-1D87FF9EEFAB}"/>
              </a:ext>
            </a:extLst>
          </p:cNvPr>
          <p:cNvSpPr txBox="1"/>
          <p:nvPr/>
        </p:nvSpPr>
        <p:spPr>
          <a:xfrm>
            <a:off x="7446460" y="315911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04BFA-C6A3-4D04-A1B9-21A5D7A3621A}"/>
              </a:ext>
            </a:extLst>
          </p:cNvPr>
          <p:cNvSpPr txBox="1"/>
          <p:nvPr/>
        </p:nvSpPr>
        <p:spPr>
          <a:xfrm>
            <a:off x="7421514" y="2379583"/>
            <a:ext cx="223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Cell state (memory)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2F84133B-918E-4CB1-9835-17A3D0E49339}"/>
              </a:ext>
            </a:extLst>
          </p:cNvPr>
          <p:cNvSpPr txBox="1"/>
          <p:nvPr/>
        </p:nvSpPr>
        <p:spPr>
          <a:xfrm>
            <a:off x="2667000" y="4894418"/>
            <a:ext cx="731246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AU" sz="2000" dirty="0"/>
              <a:t>Avoids the issue of forgetting distant but important information.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06F5E-3695-4F1E-B2FB-3BF935DFA582}"/>
              </a:ext>
            </a:extLst>
          </p:cNvPr>
          <p:cNvSpPr/>
          <p:nvPr/>
        </p:nvSpPr>
        <p:spPr>
          <a:xfrm>
            <a:off x="609600" y="479794"/>
            <a:ext cx="4303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202132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615</Words>
  <Application>Microsoft Office PowerPoint</Application>
  <PresentationFormat>Widescreen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 Tang</cp:lastModifiedBy>
  <cp:revision>140</cp:revision>
  <dcterms:created xsi:type="dcterms:W3CDTF">2006-08-16T00:00:00Z</dcterms:created>
  <dcterms:modified xsi:type="dcterms:W3CDTF">2020-06-18T05:20:43Z</dcterms:modified>
</cp:coreProperties>
</file>