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47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A9F"/>
    <a:srgbClr val="77ED8B"/>
    <a:srgbClr val="35B14A"/>
    <a:srgbClr val="93E58D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44330-69DB-436B-950E-CC2A2234DE37}" type="datetimeFigureOut">
              <a:rPr lang="en-AU" smtClean="0"/>
              <a:t>15/04/20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81C87-AAAD-4545-8F14-AAA6638CE6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19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0804-BAAB-D942-A332-52AA6138B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lide copy_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6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7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6060" y="978761"/>
            <a:ext cx="7451725" cy="466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SUB HEADING (24PT, UPPER CASE)</a:t>
            </a:r>
            <a:endParaRPr lang="en-US" dirty="0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7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5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HEADING (42PT, UPPER CASE)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62" y="1729725"/>
            <a:ext cx="10809615" cy="401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AU" dirty="0"/>
              <a:t>INTRO HEADING 1 (20PT, ARIAL NARROW,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2097683"/>
            <a:ext cx="10815464" cy="3299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/>
              <a:t>Body copy (20pt, Arial)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2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967" y="6298369"/>
            <a:ext cx="1267288" cy="3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SUB HEADLINE / PRESENTER (28PT ARIAL NARROW, UPPER CASE)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DATE (20PT ARIAL NARROW, UPPER CASE)</a:t>
            </a:r>
            <a:br>
              <a:rPr lang="en-AU" dirty="0"/>
            </a:b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LOCATION/ EXTRA LINE (20PT ARIAL NARROW, UPPER CASE)</a:t>
            </a:r>
            <a:br>
              <a:rPr lang="en-AU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2" b="6466"/>
          <a:stretch/>
        </p:blipFill>
        <p:spPr>
          <a:xfrm>
            <a:off x="8618530" y="0"/>
            <a:ext cx="3014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800" dirty="0"/>
              <a:t>Introduction to </a:t>
            </a:r>
            <a:br>
              <a:rPr lang="en-GB" sz="4800" dirty="0"/>
            </a:br>
            <a:r>
              <a:rPr lang="en-GB" sz="4800" dirty="0"/>
              <a:t>Convolutional Neural Networks</a:t>
            </a:r>
            <a:endParaRPr lang="en-AU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8D67474-42E0-4A28-95FC-D4D26B34D6E1}"/>
              </a:ext>
            </a:extLst>
          </p:cNvPr>
          <p:cNvSpPr txBox="1">
            <a:spLocks/>
          </p:cNvSpPr>
          <p:nvPr/>
        </p:nvSpPr>
        <p:spPr>
          <a:xfrm>
            <a:off x="6629400" y="6613124"/>
            <a:ext cx="1905000" cy="2448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200" dirty="0"/>
              <a:t>Developed by Titus Tang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26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BD125-1B1D-491E-9021-EAB63526BBBC}"/>
              </a:ext>
            </a:extLst>
          </p:cNvPr>
          <p:cNvSpPr txBox="1"/>
          <p:nvPr/>
        </p:nvSpPr>
        <p:spPr>
          <a:xfrm>
            <a:off x="609600" y="381000"/>
            <a:ext cx="303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Fully Connected Layers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13EDE-466E-4862-A0F1-4EE526814618}"/>
              </a:ext>
            </a:extLst>
          </p:cNvPr>
          <p:cNvSpPr txBox="1"/>
          <p:nvPr/>
        </p:nvSpPr>
        <p:spPr>
          <a:xfrm>
            <a:off x="5428536" y="1800717"/>
            <a:ext cx="509317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sz="2000" dirty="0"/>
              <a:t> Nodes in one layer are connected to every node in the next layer.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  <a:p>
            <a:pPr>
              <a:buFont typeface="Wingdings" pitchFamily="2" charset="2"/>
              <a:buChar char="ü"/>
            </a:pPr>
            <a:r>
              <a:rPr lang="en-AU" sz="2000" dirty="0"/>
              <a:t> Used to “see the big picture” of what is happening.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  <a:p>
            <a:pPr>
              <a:buFont typeface="Wingdings" pitchFamily="2" charset="2"/>
              <a:buChar char="ü"/>
            </a:pPr>
            <a:r>
              <a:rPr lang="en-AU" sz="2000" dirty="0"/>
              <a:t> An aggregator of information.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5CCAC9-4D22-46DB-B37B-CEB5FFF956FA}"/>
              </a:ext>
            </a:extLst>
          </p:cNvPr>
          <p:cNvSpPr/>
          <p:nvPr/>
        </p:nvSpPr>
        <p:spPr>
          <a:xfrm>
            <a:off x="1524000" y="19812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6F6BD-0979-4A08-8BE5-9D3E2681801F}"/>
              </a:ext>
            </a:extLst>
          </p:cNvPr>
          <p:cNvCxnSpPr/>
          <p:nvPr/>
        </p:nvCxnSpPr>
        <p:spPr>
          <a:xfrm>
            <a:off x="2048774" y="2209425"/>
            <a:ext cx="1677834" cy="296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FD875-77F9-4A12-ADF2-8F1FED4380F8}"/>
              </a:ext>
            </a:extLst>
          </p:cNvPr>
          <p:cNvCxnSpPr/>
          <p:nvPr/>
        </p:nvCxnSpPr>
        <p:spPr>
          <a:xfrm flipV="1">
            <a:off x="2032956" y="3200025"/>
            <a:ext cx="170084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339B38-5F72-49C5-B721-DF33926AE506}"/>
              </a:ext>
            </a:extLst>
          </p:cNvPr>
          <p:cNvSpPr/>
          <p:nvPr/>
        </p:nvSpPr>
        <p:spPr>
          <a:xfrm>
            <a:off x="1524000" y="26670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517BD2-789C-4570-91EB-7B3B7EB52BFE}"/>
              </a:ext>
            </a:extLst>
          </p:cNvPr>
          <p:cNvSpPr/>
          <p:nvPr/>
        </p:nvSpPr>
        <p:spPr>
          <a:xfrm>
            <a:off x="1524000" y="33528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4F2B73-8D94-4271-9D19-2A8B65334EC0}"/>
              </a:ext>
            </a:extLst>
          </p:cNvPr>
          <p:cNvSpPr/>
          <p:nvPr/>
        </p:nvSpPr>
        <p:spPr>
          <a:xfrm>
            <a:off x="3759678" y="22860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4CEF04-36BE-42F3-8ABA-FA4784C2D070}"/>
              </a:ext>
            </a:extLst>
          </p:cNvPr>
          <p:cNvSpPr/>
          <p:nvPr/>
        </p:nvSpPr>
        <p:spPr>
          <a:xfrm>
            <a:off x="3759678" y="2971800"/>
            <a:ext cx="4572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54D54-348B-4CD6-B0AE-FFBD71E2B756}"/>
              </a:ext>
            </a:extLst>
          </p:cNvPr>
          <p:cNvCxnSpPr/>
          <p:nvPr/>
        </p:nvCxnSpPr>
        <p:spPr>
          <a:xfrm>
            <a:off x="2048774" y="2209425"/>
            <a:ext cx="1685026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1A65A3-6B72-44EB-9A04-3431BCCA2964}"/>
              </a:ext>
            </a:extLst>
          </p:cNvPr>
          <p:cNvCxnSpPr/>
          <p:nvPr/>
        </p:nvCxnSpPr>
        <p:spPr>
          <a:xfrm flipV="1">
            <a:off x="2024330" y="2505599"/>
            <a:ext cx="1702278" cy="389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80F10C-CF3F-4227-AB8E-37BE2013F193}"/>
              </a:ext>
            </a:extLst>
          </p:cNvPr>
          <p:cNvCxnSpPr/>
          <p:nvPr/>
        </p:nvCxnSpPr>
        <p:spPr>
          <a:xfrm flipV="1">
            <a:off x="2032956" y="2505599"/>
            <a:ext cx="1693652" cy="1075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75B7E4-F12E-475B-8F92-C31ECBFB436E}"/>
              </a:ext>
            </a:extLst>
          </p:cNvPr>
          <p:cNvCxnSpPr/>
          <p:nvPr/>
        </p:nvCxnSpPr>
        <p:spPr>
          <a:xfrm>
            <a:off x="2024330" y="2895225"/>
            <a:ext cx="170947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6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B0CC4-0224-4CC2-96FB-575466FDC7EF}"/>
              </a:ext>
            </a:extLst>
          </p:cNvPr>
          <p:cNvSpPr txBox="1"/>
          <p:nvPr/>
        </p:nvSpPr>
        <p:spPr>
          <a:xfrm>
            <a:off x="609600" y="381000"/>
            <a:ext cx="1207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Softmax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04B7B-4573-4CC7-9D83-99F1A8157AF2}"/>
              </a:ext>
            </a:extLst>
          </p:cNvPr>
          <p:cNvSpPr txBox="1"/>
          <p:nvPr/>
        </p:nvSpPr>
        <p:spPr>
          <a:xfrm>
            <a:off x="5638800" y="1201239"/>
            <a:ext cx="6172200" cy="30839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Converts all input to a range between 0 and +infinity.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Then normalises all values between 0 and 1.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A convenient way to interpret network output as probabilities.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      used because it is easily differentiable.   </a:t>
            </a:r>
            <a:endParaRPr lang="en-US" sz="2000" dirty="0"/>
          </a:p>
        </p:txBody>
      </p:sp>
      <p:pic>
        <p:nvPicPr>
          <p:cNvPr id="4" name="Picture 2" descr="D:\Dropbox\Deep Learning Workshops\Media\ex.png">
            <a:extLst>
              <a:ext uri="{FF2B5EF4-FFF2-40B4-BE49-F238E27FC236}">
                <a16:creationId xmlns:a16="http://schemas.microsoft.com/office/drawing/2014/main" id="{6A9B3640-D355-4D50-872D-D65ACBF1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743200"/>
            <a:ext cx="2981326" cy="2817353"/>
          </a:xfrm>
          <a:prstGeom prst="rect">
            <a:avLst/>
          </a:prstGeom>
          <a:noFill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F79D70E-B6FB-4859-8005-4821F634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1" y="1371600"/>
            <a:ext cx="3286125" cy="857250"/>
          </a:xfrm>
          <a:prstGeom prst="rect">
            <a:avLst/>
          </a:prstGeom>
          <a:noFill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44FAAAB-DC36-431E-8598-95EC2422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8462" y="3941641"/>
            <a:ext cx="228600" cy="288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431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822BF-D64C-4751-870B-E2C4768F3AD9}"/>
              </a:ext>
            </a:extLst>
          </p:cNvPr>
          <p:cNvSpPr txBox="1"/>
          <p:nvPr/>
        </p:nvSpPr>
        <p:spPr>
          <a:xfrm>
            <a:off x="609600" y="361890"/>
            <a:ext cx="4631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Building a Convolutional Neural Net</a:t>
            </a:r>
            <a:endParaRPr lang="en-US" sz="2400" dirty="0"/>
          </a:p>
        </p:txBody>
      </p:sp>
      <p:pic>
        <p:nvPicPr>
          <p:cNvPr id="3" name="Picture 2" descr="D:\Dropbox\Deep Learning Workshops\Media\vgg16.png">
            <a:extLst>
              <a:ext uri="{FF2B5EF4-FFF2-40B4-BE49-F238E27FC236}">
                <a16:creationId xmlns:a16="http://schemas.microsoft.com/office/drawing/2014/main" id="{BBE6A3DF-974C-4056-8F37-0650898C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5839239" cy="3429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4DC84-15C4-4F76-B94B-70DE148313DF}"/>
              </a:ext>
            </a:extLst>
          </p:cNvPr>
          <p:cNvSpPr txBox="1"/>
          <p:nvPr/>
        </p:nvSpPr>
        <p:spPr>
          <a:xfrm>
            <a:off x="7467600" y="1580227"/>
            <a:ext cx="39624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Convolutions to find features, activations to filter good features, pooling to select the best features.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Repeat stacking of layers to find features of features -&gt; high level features.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783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C16A429-CC3C-45E4-A137-550DA51F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"/>
            <a:ext cx="4707339" cy="554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BF2B-F585-4B4C-A1BF-09C9563D30C4}"/>
              </a:ext>
            </a:extLst>
          </p:cNvPr>
          <p:cNvSpPr txBox="1"/>
          <p:nvPr/>
        </p:nvSpPr>
        <p:spPr>
          <a:xfrm>
            <a:off x="7772400" y="2601097"/>
            <a:ext cx="3657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Variants of the VGG network</a:t>
            </a:r>
          </a:p>
        </p:txBody>
      </p:sp>
    </p:spTree>
    <p:extLst>
      <p:ext uri="{BB962C8B-B14F-4D97-AF65-F5344CB8AC3E}">
        <p14:creationId xmlns:p14="http://schemas.microsoft.com/office/powerpoint/2010/main" val="23724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4D0E6-5BE7-41D8-B7C6-59800D045D10}"/>
              </a:ext>
            </a:extLst>
          </p:cNvPr>
          <p:cNvSpPr txBox="1"/>
          <p:nvPr/>
        </p:nvSpPr>
        <p:spPr>
          <a:xfrm>
            <a:off x="533400" y="304800"/>
            <a:ext cx="611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Visualising Layers of a Convolutional Neural Net</a:t>
            </a:r>
            <a:endParaRPr lang="en-US" sz="2400" dirty="0"/>
          </a:p>
        </p:txBody>
      </p:sp>
      <p:pic>
        <p:nvPicPr>
          <p:cNvPr id="3" name="Picture 2" descr="D:\Dropbox\Deep Learning Workshops\Media\convnet layers.png">
            <a:extLst>
              <a:ext uri="{FF2B5EF4-FFF2-40B4-BE49-F238E27FC236}">
                <a16:creationId xmlns:a16="http://schemas.microsoft.com/office/drawing/2014/main" id="{823E88B7-DA7A-4A66-B3EB-4B6D529A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14426"/>
            <a:ext cx="7458075" cy="315277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A6AC14-7AF1-46C5-ABBA-BE6F0BFEBDFC}"/>
              </a:ext>
            </a:extLst>
          </p:cNvPr>
          <p:cNvSpPr txBox="1"/>
          <p:nvPr/>
        </p:nvSpPr>
        <p:spPr>
          <a:xfrm>
            <a:off x="828674" y="4538246"/>
            <a:ext cx="2209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Low level features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CFD5C-7D43-49B9-814F-5AC6246D7348}"/>
              </a:ext>
            </a:extLst>
          </p:cNvPr>
          <p:cNvSpPr txBox="1"/>
          <p:nvPr/>
        </p:nvSpPr>
        <p:spPr>
          <a:xfrm>
            <a:off x="5857874" y="4538246"/>
            <a:ext cx="2209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High level features</a:t>
            </a: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D33612-B3DD-41BA-8D2E-F04287D2650D}"/>
              </a:ext>
            </a:extLst>
          </p:cNvPr>
          <p:cNvCxnSpPr/>
          <p:nvPr/>
        </p:nvCxnSpPr>
        <p:spPr>
          <a:xfrm>
            <a:off x="3267074" y="4724400"/>
            <a:ext cx="228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9CAEA6-FE7E-49E1-8F8D-C6B72B6BB358}"/>
              </a:ext>
            </a:extLst>
          </p:cNvPr>
          <p:cNvSpPr txBox="1"/>
          <p:nvPr/>
        </p:nvSpPr>
        <p:spPr>
          <a:xfrm>
            <a:off x="8305800" y="1794808"/>
            <a:ext cx="36576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Low level features consists of simple geometrical patterns.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The higher you go, the more object-like patterns you can identify.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0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ED5A3-FCC2-4AB4-A5DD-D5BEC6E6DC37}"/>
              </a:ext>
            </a:extLst>
          </p:cNvPr>
          <p:cNvSpPr txBox="1"/>
          <p:nvPr/>
        </p:nvSpPr>
        <p:spPr>
          <a:xfrm>
            <a:off x="838200" y="457200"/>
            <a:ext cx="152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GoogleNet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35B7E-3C42-465A-9B86-227BCE01B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8788280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B26912-21E2-449E-A033-DA6F6B44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276601"/>
            <a:ext cx="4800600" cy="24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367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9F6ED-808A-4798-A9D9-20C3294F72FB}"/>
              </a:ext>
            </a:extLst>
          </p:cNvPr>
          <p:cNvSpPr txBox="1"/>
          <p:nvPr/>
        </p:nvSpPr>
        <p:spPr>
          <a:xfrm>
            <a:off x="609600" y="304800"/>
            <a:ext cx="3582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Residual Networks - </a:t>
            </a:r>
            <a:r>
              <a:rPr lang="en-AU" sz="2400" dirty="0" err="1"/>
              <a:t>Resnet</a:t>
            </a:r>
            <a:endParaRPr lang="en-US" sz="2400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9F435795-B177-4364-9356-44791BCA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28701"/>
            <a:ext cx="3238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33D5D4D-80C2-41F6-9E0F-BE49FB77F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1" y="1066800"/>
            <a:ext cx="3714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260CE-34F3-4F42-B0C6-C11F68CE934E}"/>
              </a:ext>
            </a:extLst>
          </p:cNvPr>
          <p:cNvSpPr txBox="1"/>
          <p:nvPr/>
        </p:nvSpPr>
        <p:spPr>
          <a:xfrm>
            <a:off x="5467351" y="5528845"/>
            <a:ext cx="1752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Resnet-56, 2015 </a:t>
            </a:r>
            <a:endParaRPr lang="en-US" sz="16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0F7797-5F92-4162-998C-B1E20DAE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1" y="1066801"/>
            <a:ext cx="1443793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6D7AC-926B-472B-B771-385569B3BE55}"/>
              </a:ext>
            </a:extLst>
          </p:cNvPr>
          <p:cNvCxnSpPr>
            <a:cxnSpLocks/>
          </p:cNvCxnSpPr>
          <p:nvPr/>
        </p:nvCxnSpPr>
        <p:spPr>
          <a:xfrm flipV="1">
            <a:off x="2362200" y="1066800"/>
            <a:ext cx="1447800" cy="19050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D39E39-1F8E-4B0D-AA9D-008AAD78A50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381250" y="3462338"/>
            <a:ext cx="1428750" cy="23669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907D7D-5E2B-416B-A178-A4C217B2E058}"/>
              </a:ext>
            </a:extLst>
          </p:cNvPr>
          <p:cNvSpPr/>
          <p:nvPr/>
        </p:nvSpPr>
        <p:spPr>
          <a:xfrm>
            <a:off x="2133600" y="3014930"/>
            <a:ext cx="2286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B4D01-B889-49F3-89D3-0A3B97CD4743}"/>
              </a:ext>
            </a:extLst>
          </p:cNvPr>
          <p:cNvSpPr txBox="1"/>
          <p:nvPr/>
        </p:nvSpPr>
        <p:spPr>
          <a:xfrm>
            <a:off x="6172200" y="1255455"/>
            <a:ext cx="51816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The right branch contains the typical layers of a conv-net.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The left branch allows the backpropagated errors to flow directly through without being diminished through the layers on the right.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Avoids the vanishing gradient problem.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35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CF2B5-1CC8-43D6-A4E1-705B353CC37D}"/>
              </a:ext>
            </a:extLst>
          </p:cNvPr>
          <p:cNvSpPr txBox="1"/>
          <p:nvPr/>
        </p:nvSpPr>
        <p:spPr>
          <a:xfrm>
            <a:off x="609600" y="380999"/>
            <a:ext cx="5119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Pixel-wise Predictions for Segmentation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6B050-01F7-492B-9AFE-53F06C0CB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66637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13051C-7F77-444B-89AE-9D32B71446A0}"/>
              </a:ext>
            </a:extLst>
          </p:cNvPr>
          <p:cNvSpPr txBox="1"/>
          <p:nvPr/>
        </p:nvSpPr>
        <p:spPr>
          <a:xfrm>
            <a:off x="8839200" y="1447800"/>
            <a:ext cx="26670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Regenerates an output the same size as the input.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Skip connections are vital in maintaining spatial coherency.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Often called a U-net architecture.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80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8BF00-8DD9-4B66-B277-ED5F3F8709D4}"/>
              </a:ext>
            </a:extLst>
          </p:cNvPr>
          <p:cNvSpPr txBox="1"/>
          <p:nvPr/>
        </p:nvSpPr>
        <p:spPr>
          <a:xfrm>
            <a:off x="609600" y="381000"/>
            <a:ext cx="5119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Pixel-wise Predictions for Segmentation</a:t>
            </a:r>
            <a:endParaRPr lang="en-US" sz="2400" dirty="0"/>
          </a:p>
        </p:txBody>
      </p:sp>
      <p:pic>
        <p:nvPicPr>
          <p:cNvPr id="3" name="Picture 2" descr="D:\Dropbox\Deep Learning Workshops\Media\segmentation net.png">
            <a:extLst>
              <a:ext uri="{FF2B5EF4-FFF2-40B4-BE49-F238E27FC236}">
                <a16:creationId xmlns:a16="http://schemas.microsoft.com/office/drawing/2014/main" id="{FFC738F2-DBE6-4D3C-980F-37715B18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8460064" cy="3950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357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822AC6-E135-48C6-AA4B-2FFDB257A151}"/>
              </a:ext>
            </a:extLst>
          </p:cNvPr>
          <p:cNvSpPr txBox="1"/>
          <p:nvPr/>
        </p:nvSpPr>
        <p:spPr>
          <a:xfrm>
            <a:off x="609599" y="381000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FC </a:t>
            </a:r>
            <a:r>
              <a:rPr lang="en-AU" sz="2400" dirty="0" err="1"/>
              <a:t>Densenet</a:t>
            </a:r>
            <a:endParaRPr lang="en-US" sz="2400" dirty="0"/>
          </a:p>
        </p:txBody>
      </p:sp>
      <p:pic>
        <p:nvPicPr>
          <p:cNvPr id="3" name="Picture 2" descr="https://www.jeremyjordan.me/content/images/2018/05/Screen-Shot-2018-05-20-at-3.42.24-PM.png">
            <a:extLst>
              <a:ext uri="{FF2B5EF4-FFF2-40B4-BE49-F238E27FC236}">
                <a16:creationId xmlns:a16="http://schemas.microsoft.com/office/drawing/2014/main" id="{E84F2BEB-7133-4D1B-81EA-D7E422D06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3931" r="15385"/>
          <a:stretch/>
        </p:blipFill>
        <p:spPr bwMode="auto">
          <a:xfrm>
            <a:off x="914400" y="1295401"/>
            <a:ext cx="5410201" cy="4438652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08FEE-329B-4FB4-B5E7-74E486E7F83D}"/>
              </a:ext>
            </a:extLst>
          </p:cNvPr>
          <p:cNvSpPr txBox="1"/>
          <p:nvPr/>
        </p:nvSpPr>
        <p:spPr>
          <a:xfrm>
            <a:off x="7010400" y="1600200"/>
            <a:ext cx="37338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The input to a layer is a concatenation of the outputs of all layers before it within a block.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Allows each layer to “see” low and high level features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21378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96BC9-AD16-4D4F-B173-AA789BC2EF55}"/>
              </a:ext>
            </a:extLst>
          </p:cNvPr>
          <p:cNvSpPr txBox="1"/>
          <p:nvPr/>
        </p:nvSpPr>
        <p:spPr>
          <a:xfrm>
            <a:off x="581025" y="300335"/>
            <a:ext cx="359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Beating humans since 2015</a:t>
            </a:r>
            <a:endParaRPr lang="en-US" sz="2400" dirty="0"/>
          </a:p>
        </p:txBody>
      </p:sp>
      <p:pic>
        <p:nvPicPr>
          <p:cNvPr id="3" name="Picture 2" descr="D:\Dropbox\Deep Learning Workshops\Media\Winner-results-of-the-ImageNet-large-scale-visual-recognition-challenge-LSVRC-of-the.png">
            <a:extLst>
              <a:ext uri="{FF2B5EF4-FFF2-40B4-BE49-F238E27FC236}">
                <a16:creationId xmlns:a16="http://schemas.microsoft.com/office/drawing/2014/main" id="{27C964F9-85A8-45D5-8C39-3FA41ECE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4" y="1371600"/>
            <a:ext cx="5972176" cy="310615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2A4A6-2A35-4F1D-9368-308A401635F5}"/>
              </a:ext>
            </a:extLst>
          </p:cNvPr>
          <p:cNvSpPr txBox="1"/>
          <p:nvPr/>
        </p:nvSpPr>
        <p:spPr>
          <a:xfrm>
            <a:off x="7010400" y="2286000"/>
            <a:ext cx="475297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err="1"/>
              <a:t>ImageNet</a:t>
            </a:r>
            <a:r>
              <a:rPr lang="en-AU" sz="2000" dirty="0"/>
              <a:t> Large Scale Visual Recognition Challenge (ILSVRC)</a:t>
            </a:r>
          </a:p>
          <a:p>
            <a:pPr algn="ctr"/>
            <a:r>
              <a:rPr lang="en-AU" sz="2000" dirty="0"/>
              <a:t>Object localisation on 1000 categories.</a:t>
            </a:r>
          </a:p>
          <a:p>
            <a:pPr algn="ctr"/>
            <a:r>
              <a:rPr lang="en-AU" sz="2000" dirty="0"/>
              <a:t>Test and validation set of 150,000 images.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073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6943A-A496-43A3-BF14-A520E03F0B8D}"/>
              </a:ext>
            </a:extLst>
          </p:cNvPr>
          <p:cNvSpPr txBox="1"/>
          <p:nvPr/>
        </p:nvSpPr>
        <p:spPr>
          <a:xfrm>
            <a:off x="609600" y="381000"/>
            <a:ext cx="336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Bounding Box Predictions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120F4-4D52-488B-B554-EB42321E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21167"/>
            <a:ext cx="6324600" cy="237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CE2840-B699-4E44-A0AB-8DB8F3A3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159222"/>
            <a:ext cx="4133850" cy="265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D9545A-40AE-453D-B29F-FFE993078F48}"/>
              </a:ext>
            </a:extLst>
          </p:cNvPr>
          <p:cNvSpPr txBox="1"/>
          <p:nvPr/>
        </p:nvSpPr>
        <p:spPr>
          <a:xfrm>
            <a:off x="1295400" y="4495800"/>
            <a:ext cx="8686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Conv-net that predicts the location and size of boxes enveloping an object.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Can represent an entire object with just 5 values: x, y, h, w, class.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52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21FFD-CDB4-420F-97FE-746432BC50ED}"/>
              </a:ext>
            </a:extLst>
          </p:cNvPr>
          <p:cNvSpPr txBox="1"/>
          <p:nvPr/>
        </p:nvSpPr>
        <p:spPr>
          <a:xfrm>
            <a:off x="4038600" y="4391669"/>
            <a:ext cx="990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Pixel values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F108E-1781-4980-AB5C-FE6EF4302C5F}"/>
              </a:ext>
            </a:extLst>
          </p:cNvPr>
          <p:cNvSpPr txBox="1"/>
          <p:nvPr/>
        </p:nvSpPr>
        <p:spPr>
          <a:xfrm>
            <a:off x="5562600" y="4267200"/>
            <a:ext cx="990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>
                <a:solidFill>
                  <a:srgbClr val="FF0000"/>
                </a:solidFill>
              </a:rPr>
              <a:t>?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13CCF-9C0E-4E9A-80EC-27092A5F0524}"/>
              </a:ext>
            </a:extLst>
          </p:cNvPr>
          <p:cNvSpPr txBox="1"/>
          <p:nvPr/>
        </p:nvSpPr>
        <p:spPr>
          <a:xfrm>
            <a:off x="7086600" y="4523100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8D8AFA-01B0-45E7-A4B1-1390839126C9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5029200" y="4682698"/>
            <a:ext cx="533400" cy="1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310F30-A410-476F-8483-D775BC9D7486}"/>
              </a:ext>
            </a:extLst>
          </p:cNvPr>
          <p:cNvCxnSpPr>
            <a:stCxn id="3" idx="3"/>
          </p:cNvCxnSpPr>
          <p:nvPr/>
        </p:nvCxnSpPr>
        <p:spPr>
          <a:xfrm>
            <a:off x="6553200" y="4682698"/>
            <a:ext cx="533400" cy="1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Dropbox\Deep Learning Workshops\Media\CV tasks.jpeg">
            <a:extLst>
              <a:ext uri="{FF2B5EF4-FFF2-40B4-BE49-F238E27FC236}">
                <a16:creationId xmlns:a16="http://schemas.microsoft.com/office/drawing/2014/main" id="{271FE509-36C1-40CE-ABA7-640ED32D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35844"/>
            <a:ext cx="6858000" cy="285035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77E79-D928-4EF8-BA1D-28A6A47BA0C4}"/>
              </a:ext>
            </a:extLst>
          </p:cNvPr>
          <p:cNvSpPr txBox="1"/>
          <p:nvPr/>
        </p:nvSpPr>
        <p:spPr>
          <a:xfrm>
            <a:off x="685800" y="285690"/>
            <a:ext cx="2988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Computer Vision Tasks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17571-F6F5-4D63-BCCF-A8D12229BBD2}"/>
              </a:ext>
            </a:extLst>
          </p:cNvPr>
          <p:cNvSpPr txBox="1"/>
          <p:nvPr/>
        </p:nvSpPr>
        <p:spPr>
          <a:xfrm>
            <a:off x="2895600" y="5452645"/>
            <a:ext cx="6324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How do you process visual information at the pixel level?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804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40172-3C07-46C6-8417-02EF92B8ECD0}"/>
              </a:ext>
            </a:extLst>
          </p:cNvPr>
          <p:cNvSpPr txBox="1"/>
          <p:nvPr/>
        </p:nvSpPr>
        <p:spPr>
          <a:xfrm>
            <a:off x="685800" y="304800"/>
            <a:ext cx="4004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Can we use a Multilayer Perceptron?</a:t>
            </a:r>
            <a:endParaRPr lang="en-US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F14F94-200F-43EA-98E2-869EB563F7CC}"/>
              </a:ext>
            </a:extLst>
          </p:cNvPr>
          <p:cNvSpPr/>
          <p:nvPr/>
        </p:nvSpPr>
        <p:spPr>
          <a:xfrm>
            <a:off x="1725714" y="1752600"/>
            <a:ext cx="600974" cy="51875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4D68B-58F3-4549-8C89-E82ABCF081C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353574" y="2011603"/>
            <a:ext cx="1677834" cy="448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9E5779-AFD9-4CAB-BE00-32E81AED1EC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337756" y="3152745"/>
            <a:ext cx="1700844" cy="5499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4373BBA-B1BD-4790-AD38-B15094E78A06}"/>
              </a:ext>
            </a:extLst>
          </p:cNvPr>
          <p:cNvSpPr/>
          <p:nvPr/>
        </p:nvSpPr>
        <p:spPr>
          <a:xfrm>
            <a:off x="1709218" y="2605444"/>
            <a:ext cx="600974" cy="51875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200BCA-E943-4CAF-A63A-326C0979B14F}"/>
              </a:ext>
            </a:extLst>
          </p:cNvPr>
          <p:cNvSpPr/>
          <p:nvPr/>
        </p:nvSpPr>
        <p:spPr>
          <a:xfrm>
            <a:off x="1725714" y="3443644"/>
            <a:ext cx="600974" cy="51875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7A5B2C-B2E6-4DCB-ABF5-CFCBB6709517}"/>
              </a:ext>
            </a:extLst>
          </p:cNvPr>
          <p:cNvSpPr/>
          <p:nvPr/>
        </p:nvSpPr>
        <p:spPr>
          <a:xfrm>
            <a:off x="4064478" y="2209800"/>
            <a:ext cx="600974" cy="51875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FD1904-39E7-44BA-8464-9355D0C7050C}"/>
              </a:ext>
            </a:extLst>
          </p:cNvPr>
          <p:cNvSpPr/>
          <p:nvPr/>
        </p:nvSpPr>
        <p:spPr>
          <a:xfrm>
            <a:off x="4064478" y="2895600"/>
            <a:ext cx="600974" cy="51875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42E8-1241-4FF2-9657-C2055312E2A8}"/>
              </a:ext>
            </a:extLst>
          </p:cNvPr>
          <p:cNvSpPr txBox="1"/>
          <p:nvPr/>
        </p:nvSpPr>
        <p:spPr>
          <a:xfrm>
            <a:off x="1719530" y="1811548"/>
            <a:ext cx="6340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N11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D19F4-ACED-4FC3-9754-879100771CD7}"/>
              </a:ext>
            </a:extLst>
          </p:cNvPr>
          <p:cNvSpPr txBox="1"/>
          <p:nvPr/>
        </p:nvSpPr>
        <p:spPr>
          <a:xfrm>
            <a:off x="1703034" y="2664392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N12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9050A-0813-456A-BC90-0E998CBA0EF4}"/>
              </a:ext>
            </a:extLst>
          </p:cNvPr>
          <p:cNvSpPr txBox="1"/>
          <p:nvPr/>
        </p:nvSpPr>
        <p:spPr>
          <a:xfrm>
            <a:off x="1719530" y="3502592"/>
            <a:ext cx="6182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N13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957DB-6F27-4E21-8C7E-F13068A9433C}"/>
              </a:ext>
            </a:extLst>
          </p:cNvPr>
          <p:cNvSpPr txBox="1"/>
          <p:nvPr/>
        </p:nvSpPr>
        <p:spPr>
          <a:xfrm>
            <a:off x="4031408" y="2260122"/>
            <a:ext cx="6786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N21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22A2F-6D18-41E1-AFA0-34D864635C8E}"/>
              </a:ext>
            </a:extLst>
          </p:cNvPr>
          <p:cNvSpPr txBox="1"/>
          <p:nvPr/>
        </p:nvSpPr>
        <p:spPr>
          <a:xfrm>
            <a:off x="4038600" y="2952690"/>
            <a:ext cx="6786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N22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6CB550-8C1A-48DB-B905-BEE633B2CB46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2353574" y="2011603"/>
            <a:ext cx="1685026" cy="11411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498EE-1CBC-4665-9665-DF16942EC5F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312634" y="2460177"/>
            <a:ext cx="1718774" cy="404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BC9336-C04D-4B02-924B-B1404451433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337756" y="2460177"/>
            <a:ext cx="1693652" cy="1242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2A98D2-2A3D-496A-B732-FD2AD63997A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312634" y="2864447"/>
            <a:ext cx="1725966" cy="288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66C75D-9458-4581-B011-B846FC413047}"/>
              </a:ext>
            </a:extLst>
          </p:cNvPr>
          <p:cNvSpPr txBox="1"/>
          <p:nvPr/>
        </p:nvSpPr>
        <p:spPr>
          <a:xfrm>
            <a:off x="1066800" y="2571690"/>
            <a:ext cx="533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...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90E75-1E02-4DB5-900E-A2CA31E6FE56}"/>
              </a:ext>
            </a:extLst>
          </p:cNvPr>
          <p:cNvSpPr txBox="1"/>
          <p:nvPr/>
        </p:nvSpPr>
        <p:spPr>
          <a:xfrm>
            <a:off x="4800600" y="2571690"/>
            <a:ext cx="533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...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B961A-3EF7-4554-93C7-9BC0B9BD0DB2}"/>
              </a:ext>
            </a:extLst>
          </p:cNvPr>
          <p:cNvSpPr txBox="1"/>
          <p:nvPr/>
        </p:nvSpPr>
        <p:spPr>
          <a:xfrm>
            <a:off x="2895600" y="1856602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W11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BA882-F803-4801-B980-DE6DB085D71B}"/>
              </a:ext>
            </a:extLst>
          </p:cNvPr>
          <p:cNvSpPr txBox="1"/>
          <p:nvPr/>
        </p:nvSpPr>
        <p:spPr>
          <a:xfrm>
            <a:off x="2133600" y="21760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W12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91443-6A9F-4A15-B3E1-9FD7560FF580}"/>
              </a:ext>
            </a:extLst>
          </p:cNvPr>
          <p:cNvSpPr txBox="1"/>
          <p:nvPr/>
        </p:nvSpPr>
        <p:spPr>
          <a:xfrm>
            <a:off x="2895600" y="34714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W32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5A053-0E90-4FFE-9B39-0AE4EA6AA7D0}"/>
              </a:ext>
            </a:extLst>
          </p:cNvPr>
          <p:cNvSpPr txBox="1"/>
          <p:nvPr/>
        </p:nvSpPr>
        <p:spPr>
          <a:xfrm>
            <a:off x="2133600" y="24046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W21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73B115-356E-45ED-80E6-5F6ACAAF0AB9}"/>
              </a:ext>
            </a:extLst>
          </p:cNvPr>
          <p:cNvSpPr txBox="1"/>
          <p:nvPr/>
        </p:nvSpPr>
        <p:spPr>
          <a:xfrm>
            <a:off x="2133600" y="29380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W22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2F667-097B-4C3C-856D-4E0A32CF5F44}"/>
              </a:ext>
            </a:extLst>
          </p:cNvPr>
          <p:cNvSpPr txBox="1"/>
          <p:nvPr/>
        </p:nvSpPr>
        <p:spPr>
          <a:xfrm>
            <a:off x="2133600" y="3166646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W31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B5340-4610-4D6D-9044-2E2464A32AD2}"/>
              </a:ext>
            </a:extLst>
          </p:cNvPr>
          <p:cNvSpPr txBox="1"/>
          <p:nvPr/>
        </p:nvSpPr>
        <p:spPr>
          <a:xfrm>
            <a:off x="6248400" y="1328678"/>
            <a:ext cx="4874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sz="2000" dirty="0"/>
              <a:t> Each perceptron in layer N will have #Perceptrons(Layer(N-1))+1 weights.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  <a:p>
            <a:pPr>
              <a:buFont typeface="Wingdings" pitchFamily="2" charset="2"/>
              <a:buChar char="ü"/>
            </a:pPr>
            <a:r>
              <a:rPr lang="en-AU" sz="2000" dirty="0"/>
              <a:t> 1000x1000 pixel image = 1M weights per perceptron.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  <a:p>
            <a:pPr>
              <a:buFont typeface="Wingdings" pitchFamily="2" charset="2"/>
              <a:buChar char="ü"/>
            </a:pPr>
            <a:r>
              <a:rPr lang="en-AU" sz="2000" dirty="0"/>
              <a:t> If 1 perceptron per pixel, there will be ~1,000,000,000,000 weights in each of N layers. Intractable!</a:t>
            </a:r>
          </a:p>
        </p:txBody>
      </p:sp>
    </p:spTree>
    <p:extLst>
      <p:ext uri="{BB962C8B-B14F-4D97-AF65-F5344CB8AC3E}">
        <p14:creationId xmlns:p14="http://schemas.microsoft.com/office/powerpoint/2010/main" val="249444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58C87-B002-476D-8273-A587B3054B61}"/>
              </a:ext>
            </a:extLst>
          </p:cNvPr>
          <p:cNvSpPr txBox="1"/>
          <p:nvPr/>
        </p:nvSpPr>
        <p:spPr>
          <a:xfrm>
            <a:off x="762000" y="304800"/>
            <a:ext cx="725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Overview of a Convolutional Neural Net for Classification</a:t>
            </a:r>
            <a:endParaRPr lang="en-US" sz="2400" dirty="0"/>
          </a:p>
        </p:txBody>
      </p:sp>
      <p:pic>
        <p:nvPicPr>
          <p:cNvPr id="3" name="Picture 2" descr="D:\Dropbox\Deep Learning Workshops\Media\vgg16.png">
            <a:extLst>
              <a:ext uri="{FF2B5EF4-FFF2-40B4-BE49-F238E27FC236}">
                <a16:creationId xmlns:a16="http://schemas.microsoft.com/office/drawing/2014/main" id="{A7059324-C8E4-43EB-8093-C3422770D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5839239" cy="3429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A7205-EF63-4B5B-8718-16E516C47B24}"/>
              </a:ext>
            </a:extLst>
          </p:cNvPr>
          <p:cNvSpPr txBox="1"/>
          <p:nvPr/>
        </p:nvSpPr>
        <p:spPr>
          <a:xfrm>
            <a:off x="7239000" y="1965692"/>
            <a:ext cx="4191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The aim is to choose layers that go from a large input image to a specific desired output format.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000" dirty="0"/>
              <a:t>Repeated stacking of layers in a specific order.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596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49CE4-63A8-4E06-AED3-3A5DDCF67F61}"/>
              </a:ext>
            </a:extLst>
          </p:cNvPr>
          <p:cNvSpPr txBox="1"/>
          <p:nvPr/>
        </p:nvSpPr>
        <p:spPr>
          <a:xfrm>
            <a:off x="685800" y="304800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Convolutions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CA5CD-D120-4E71-A706-F568E1147DF0}"/>
              </a:ext>
            </a:extLst>
          </p:cNvPr>
          <p:cNvSpPr txBox="1"/>
          <p:nvPr/>
        </p:nvSpPr>
        <p:spPr>
          <a:xfrm>
            <a:off x="5943600" y="1718607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sz="2000" dirty="0"/>
              <a:t> The kernel represents the pattern to be detected.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  <a:p>
            <a:pPr>
              <a:buFont typeface="Wingdings" pitchFamily="2" charset="2"/>
              <a:buChar char="ü"/>
            </a:pPr>
            <a:r>
              <a:rPr lang="en-AU" sz="2000" dirty="0"/>
              <a:t> The more the input matches the kernel, the more positive the output response would be.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  <a:p>
            <a:pPr>
              <a:buFont typeface="Wingdings" pitchFamily="2" charset="2"/>
              <a:buChar char="ü"/>
            </a:pPr>
            <a:r>
              <a:rPr lang="en-AU" sz="2000" dirty="0"/>
              <a:t> Convolutions are pattern detectors.</a:t>
            </a:r>
          </a:p>
        </p:txBody>
      </p:sp>
      <p:pic>
        <p:nvPicPr>
          <p:cNvPr id="4" name="Picture 2" descr="D:\Dropbox\Deep Learning Workshops\Media\convolution.png">
            <a:extLst>
              <a:ext uri="{FF2B5EF4-FFF2-40B4-BE49-F238E27FC236}">
                <a16:creationId xmlns:a16="http://schemas.microsoft.com/office/drawing/2014/main" id="{C6CAAE3E-3013-4C90-BC05-1E46D7BD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99" y="1295400"/>
            <a:ext cx="3967745" cy="2387187"/>
          </a:xfrm>
          <a:prstGeom prst="rect">
            <a:avLst/>
          </a:prstGeom>
          <a:noFill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EB7D106-FD22-4010-8AA8-79836CC9C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1" y="4124980"/>
            <a:ext cx="3281019" cy="523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840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833F3-D8AE-4E25-8E8C-B214EE10F3E7}"/>
              </a:ext>
            </a:extLst>
          </p:cNvPr>
          <p:cNvSpPr txBox="1"/>
          <p:nvPr/>
        </p:nvSpPr>
        <p:spPr>
          <a:xfrm>
            <a:off x="685800" y="304800"/>
            <a:ext cx="2820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Convolution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195F4-F093-443C-93F8-5F923716B6CC}"/>
              </a:ext>
            </a:extLst>
          </p:cNvPr>
          <p:cNvSpPr txBox="1"/>
          <p:nvPr/>
        </p:nvSpPr>
        <p:spPr>
          <a:xfrm>
            <a:off x="1447800" y="1033046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Input patch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826866-6E7D-478D-9A4B-38BA2F1C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66816"/>
              </p:ext>
            </p:extLst>
          </p:nvPr>
        </p:nvGraphicFramePr>
        <p:xfrm>
          <a:off x="1524000" y="1524000"/>
          <a:ext cx="137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16AAD-C05F-48E6-865B-5FBFB2157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33134"/>
              </p:ext>
            </p:extLst>
          </p:nvPr>
        </p:nvGraphicFramePr>
        <p:xfrm>
          <a:off x="3657600" y="1524000"/>
          <a:ext cx="137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8DA15E-AB4C-4C45-9B33-4F548527F4CB}"/>
              </a:ext>
            </a:extLst>
          </p:cNvPr>
          <p:cNvSpPr txBox="1"/>
          <p:nvPr/>
        </p:nvSpPr>
        <p:spPr>
          <a:xfrm>
            <a:off x="3099756" y="190500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*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6FA9F-5870-4EF4-9C54-AD625EC61DE5}"/>
              </a:ext>
            </a:extLst>
          </p:cNvPr>
          <p:cNvSpPr txBox="1"/>
          <p:nvPr/>
        </p:nvSpPr>
        <p:spPr>
          <a:xfrm>
            <a:off x="5334000" y="182880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=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C1FF6-19F0-40F6-BE98-CCABB16B21F7}"/>
              </a:ext>
            </a:extLst>
          </p:cNvPr>
          <p:cNvSpPr/>
          <p:nvPr/>
        </p:nvSpPr>
        <p:spPr>
          <a:xfrm>
            <a:off x="6006977" y="1905000"/>
            <a:ext cx="444353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39</a:t>
            </a:r>
            <a:endParaRPr lang="en-US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E8543-5835-49B9-88A5-3BD9DD9A4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67295"/>
              </p:ext>
            </p:extLst>
          </p:nvPr>
        </p:nvGraphicFramePr>
        <p:xfrm>
          <a:off x="1524000" y="3048000"/>
          <a:ext cx="137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CBEE76-4E7F-4373-B959-1CBF85AD5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20937"/>
              </p:ext>
            </p:extLst>
          </p:nvPr>
        </p:nvGraphicFramePr>
        <p:xfrm>
          <a:off x="3657600" y="3048000"/>
          <a:ext cx="137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F5FE9CE-607B-4FB0-B4C9-39A26A789328}"/>
              </a:ext>
            </a:extLst>
          </p:cNvPr>
          <p:cNvSpPr txBox="1"/>
          <p:nvPr/>
        </p:nvSpPr>
        <p:spPr>
          <a:xfrm>
            <a:off x="3099756" y="342900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*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E9516-9BC4-40BA-96A1-0CF024E61AE9}"/>
              </a:ext>
            </a:extLst>
          </p:cNvPr>
          <p:cNvSpPr txBox="1"/>
          <p:nvPr/>
        </p:nvSpPr>
        <p:spPr>
          <a:xfrm>
            <a:off x="5334000" y="335280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=</a:t>
            </a:r>
            <a:endParaRPr lang="en-US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9F4E1-2622-4DC3-83E9-6CB666906C69}"/>
              </a:ext>
            </a:extLst>
          </p:cNvPr>
          <p:cNvSpPr/>
          <p:nvPr/>
        </p:nvSpPr>
        <p:spPr>
          <a:xfrm>
            <a:off x="6061058" y="3429000"/>
            <a:ext cx="398690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sz="2000" dirty="0"/>
              <a:t>8</a:t>
            </a:r>
            <a:endParaRPr lang="en-US" sz="20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EBF1C0-5572-41AB-9254-D8893F35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1670"/>
              </p:ext>
            </p:extLst>
          </p:nvPr>
        </p:nvGraphicFramePr>
        <p:xfrm>
          <a:off x="1524000" y="4602480"/>
          <a:ext cx="137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E3B70F-9577-41C2-95FE-904FBE426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17520"/>
              </p:ext>
            </p:extLst>
          </p:nvPr>
        </p:nvGraphicFramePr>
        <p:xfrm>
          <a:off x="3657600" y="4602480"/>
          <a:ext cx="137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0AAB49-D9C9-4BA5-9063-B3AD3A4BCF20}"/>
              </a:ext>
            </a:extLst>
          </p:cNvPr>
          <p:cNvSpPr txBox="1"/>
          <p:nvPr/>
        </p:nvSpPr>
        <p:spPr>
          <a:xfrm>
            <a:off x="3099756" y="498348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*</a:t>
            </a:r>
            <a:endParaRPr 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09AFA1-B618-40CB-8899-2C4698B8A0B5}"/>
              </a:ext>
            </a:extLst>
          </p:cNvPr>
          <p:cNvSpPr txBox="1"/>
          <p:nvPr/>
        </p:nvSpPr>
        <p:spPr>
          <a:xfrm>
            <a:off x="5334000" y="490728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=</a:t>
            </a:r>
            <a:endParaRPr lang="en-US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CA133-7CB7-4103-BC12-61B441312471}"/>
              </a:ext>
            </a:extLst>
          </p:cNvPr>
          <p:cNvSpPr/>
          <p:nvPr/>
        </p:nvSpPr>
        <p:spPr>
          <a:xfrm>
            <a:off x="6094363" y="4983480"/>
            <a:ext cx="39305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-7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153DE-6310-4369-A18D-87ADE42624F8}"/>
              </a:ext>
            </a:extLst>
          </p:cNvPr>
          <p:cNvSpPr txBox="1"/>
          <p:nvPr/>
        </p:nvSpPr>
        <p:spPr>
          <a:xfrm>
            <a:off x="3581400" y="1033046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Kernel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F07902-09EB-4128-AC30-7AA2757E22FB}"/>
              </a:ext>
            </a:extLst>
          </p:cNvPr>
          <p:cNvSpPr txBox="1"/>
          <p:nvPr/>
        </p:nvSpPr>
        <p:spPr>
          <a:xfrm>
            <a:off x="5486400" y="1033046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Output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B3706-7C8D-4FF6-ABBF-F198402DCCC8}"/>
              </a:ext>
            </a:extLst>
          </p:cNvPr>
          <p:cNvSpPr txBox="1"/>
          <p:nvPr/>
        </p:nvSpPr>
        <p:spPr>
          <a:xfrm>
            <a:off x="6934200" y="1905000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Good match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B8BB2C-E9A4-46A0-A8F3-A2704130E025}"/>
              </a:ext>
            </a:extLst>
          </p:cNvPr>
          <p:cNvSpPr txBox="1"/>
          <p:nvPr/>
        </p:nvSpPr>
        <p:spPr>
          <a:xfrm>
            <a:off x="6934200" y="3429000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Poor match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6A1210-104A-4C6F-A90D-DD7BEA4ECB8C}"/>
              </a:ext>
            </a:extLst>
          </p:cNvPr>
          <p:cNvSpPr txBox="1"/>
          <p:nvPr/>
        </p:nvSpPr>
        <p:spPr>
          <a:xfrm>
            <a:off x="6934200" y="4995446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Poor match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57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F825E-E702-4F20-828F-CEAAF3E7DC70}"/>
              </a:ext>
            </a:extLst>
          </p:cNvPr>
          <p:cNvSpPr txBox="1"/>
          <p:nvPr/>
        </p:nvSpPr>
        <p:spPr>
          <a:xfrm>
            <a:off x="685800" y="304800"/>
            <a:ext cx="110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Pooling</a:t>
            </a:r>
            <a:endParaRPr lang="en-AU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1CB97-57C5-4108-B42B-2F61CECE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60311"/>
              </p:ext>
            </p:extLst>
          </p:nvPr>
        </p:nvGraphicFramePr>
        <p:xfrm>
          <a:off x="1219200" y="1633478"/>
          <a:ext cx="16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113725-2CC8-43AE-B271-81782B1F1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94679"/>
              </p:ext>
            </p:extLst>
          </p:nvPr>
        </p:nvGraphicFramePr>
        <p:xfrm>
          <a:off x="4191000" y="2014478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BB63DC-C5FE-466F-86D3-AF93338B9DBC}"/>
              </a:ext>
            </a:extLst>
          </p:cNvPr>
          <p:cNvCxnSpPr/>
          <p:nvPr/>
        </p:nvCxnSpPr>
        <p:spPr>
          <a:xfrm flipV="1">
            <a:off x="3276600" y="2395478"/>
            <a:ext cx="533400" cy="1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B157A8F-8309-4917-9ED7-C73BD73A7F86}"/>
              </a:ext>
            </a:extLst>
          </p:cNvPr>
          <p:cNvSpPr/>
          <p:nvPr/>
        </p:nvSpPr>
        <p:spPr>
          <a:xfrm>
            <a:off x="1236452" y="1667982"/>
            <a:ext cx="762000" cy="68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50F98-C559-4659-9DD0-00E02FE91BDA}"/>
              </a:ext>
            </a:extLst>
          </p:cNvPr>
          <p:cNvSpPr/>
          <p:nvPr/>
        </p:nvSpPr>
        <p:spPr>
          <a:xfrm>
            <a:off x="2040148" y="1667982"/>
            <a:ext cx="762000" cy="685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E933F-FB7A-48FA-99CE-338F281B90F7}"/>
              </a:ext>
            </a:extLst>
          </p:cNvPr>
          <p:cNvSpPr/>
          <p:nvPr/>
        </p:nvSpPr>
        <p:spPr>
          <a:xfrm>
            <a:off x="1236452" y="2404104"/>
            <a:ext cx="762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35AE7-3003-4E8F-BAE6-E2CB34E70EDF}"/>
              </a:ext>
            </a:extLst>
          </p:cNvPr>
          <p:cNvSpPr/>
          <p:nvPr/>
        </p:nvSpPr>
        <p:spPr>
          <a:xfrm>
            <a:off x="2040148" y="2404104"/>
            <a:ext cx="762000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17A17-3377-464F-876F-10AE832A87D2}"/>
              </a:ext>
            </a:extLst>
          </p:cNvPr>
          <p:cNvSpPr/>
          <p:nvPr/>
        </p:nvSpPr>
        <p:spPr>
          <a:xfrm>
            <a:off x="4191000" y="2014478"/>
            <a:ext cx="4572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3750-8E4A-4D87-AA3C-471922BF85A6}"/>
              </a:ext>
            </a:extLst>
          </p:cNvPr>
          <p:cNvSpPr/>
          <p:nvPr/>
        </p:nvSpPr>
        <p:spPr>
          <a:xfrm>
            <a:off x="4648200" y="2014478"/>
            <a:ext cx="4572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9D8B5-94E2-44C7-B510-5C25B37082B0}"/>
              </a:ext>
            </a:extLst>
          </p:cNvPr>
          <p:cNvSpPr/>
          <p:nvPr/>
        </p:nvSpPr>
        <p:spPr>
          <a:xfrm>
            <a:off x="4191000" y="2395478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49B42-04DB-4A10-BE8B-A47EC56927D6}"/>
              </a:ext>
            </a:extLst>
          </p:cNvPr>
          <p:cNvSpPr/>
          <p:nvPr/>
        </p:nvSpPr>
        <p:spPr>
          <a:xfrm>
            <a:off x="4648200" y="2395478"/>
            <a:ext cx="457200" cy="381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E355A-92F5-4CF2-9147-61E9FE7C2FA6}"/>
              </a:ext>
            </a:extLst>
          </p:cNvPr>
          <p:cNvSpPr txBox="1"/>
          <p:nvPr/>
        </p:nvSpPr>
        <p:spPr>
          <a:xfrm>
            <a:off x="5943600" y="1404878"/>
            <a:ext cx="563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sz="2000" dirty="0"/>
              <a:t> Slide a window across the input and pick a value at every window position.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  <a:p>
            <a:pPr>
              <a:buFont typeface="Wingdings" pitchFamily="2" charset="2"/>
              <a:buChar char="ü"/>
            </a:pPr>
            <a:r>
              <a:rPr lang="en-AU" sz="2000" dirty="0"/>
              <a:t> Max pooling – take the max value.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  <a:p>
            <a:pPr>
              <a:buFont typeface="Wingdings" pitchFamily="2" charset="2"/>
              <a:buChar char="ü"/>
            </a:pPr>
            <a:r>
              <a:rPr lang="en-AU" sz="2000" dirty="0"/>
              <a:t> Average pooling – take the average value.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  <a:p>
            <a:pPr>
              <a:buFont typeface="Wingdings" pitchFamily="2" charset="2"/>
              <a:buChar char="ü"/>
            </a:pPr>
            <a:r>
              <a:rPr lang="en-AU" sz="2000" dirty="0"/>
              <a:t> Pooling layers are information filters.</a:t>
            </a:r>
          </a:p>
          <a:p>
            <a:pPr>
              <a:buFont typeface="Wingdings" pitchFamily="2" charset="2"/>
              <a:buChar char="ü"/>
            </a:pPr>
            <a:endParaRPr lang="en-A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DDC7E-F79D-408C-9E32-1B8D447481D2}"/>
              </a:ext>
            </a:extLst>
          </p:cNvPr>
          <p:cNvSpPr txBox="1"/>
          <p:nvPr/>
        </p:nvSpPr>
        <p:spPr>
          <a:xfrm>
            <a:off x="2209800" y="3614678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Max pooling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4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31AD93-CA14-463C-996A-270DEEC248A0}"/>
              </a:ext>
            </a:extLst>
          </p:cNvPr>
          <p:cNvSpPr txBox="1"/>
          <p:nvPr/>
        </p:nvSpPr>
        <p:spPr>
          <a:xfrm>
            <a:off x="729306" y="381000"/>
            <a:ext cx="272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Activation Functions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DDF6-B915-4C0B-94F5-095D996A613F}"/>
              </a:ext>
            </a:extLst>
          </p:cNvPr>
          <p:cNvSpPr txBox="1"/>
          <p:nvPr/>
        </p:nvSpPr>
        <p:spPr>
          <a:xfrm>
            <a:off x="2209799" y="4038600"/>
            <a:ext cx="7848600" cy="1852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Introduces nonlinearities to the network.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Allows for the modelling of more complex non-linear functions.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AU" sz="2000" dirty="0"/>
              <a:t> Most popular is the </a:t>
            </a:r>
            <a:r>
              <a:rPr lang="en-AU" sz="2000" dirty="0" err="1"/>
              <a:t>ReLU</a:t>
            </a:r>
            <a:r>
              <a:rPr lang="en-AU" sz="2000" dirty="0"/>
              <a:t>.</a:t>
            </a:r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41CC9E-0D14-4656-8359-ECDA86F3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1"/>
            <a:ext cx="17430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516ED25-EB11-4485-8405-6713EA50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00200"/>
            <a:ext cx="1790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3241EA8-066D-40D3-B05F-2ACCFB31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9650" y="1419226"/>
            <a:ext cx="1733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3AFE07C-FBC0-4C76-B46F-C7B4DDEA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3725" y="1457326"/>
            <a:ext cx="14382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24FC2CD-BF89-49AD-B803-A8E6D49B7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53475" y="1466850"/>
            <a:ext cx="15335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211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</TotalTime>
  <Words>689</Words>
  <Application>Microsoft Office PowerPoint</Application>
  <PresentationFormat>Widescreen</PresentationFormat>
  <Paragraphs>189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 and Tensorflow</dc:title>
  <dc:creator>Titus Tang</dc:creator>
  <cp:lastModifiedBy>Titus Tang</cp:lastModifiedBy>
  <cp:revision>133</cp:revision>
  <dcterms:created xsi:type="dcterms:W3CDTF">2006-08-16T00:00:00Z</dcterms:created>
  <dcterms:modified xsi:type="dcterms:W3CDTF">2020-04-15T01:57:19Z</dcterms:modified>
</cp:coreProperties>
</file>