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447" r:id="rId2"/>
    <p:sldId id="462" r:id="rId3"/>
    <p:sldId id="465" r:id="rId4"/>
    <p:sldId id="464" r:id="rId5"/>
    <p:sldId id="463" r:id="rId6"/>
    <p:sldId id="461" r:id="rId7"/>
    <p:sldId id="460" r:id="rId8"/>
    <p:sldId id="459" r:id="rId9"/>
    <p:sldId id="458" r:id="rId10"/>
    <p:sldId id="457" r:id="rId11"/>
    <p:sldId id="456" r:id="rId12"/>
    <p:sldId id="455" r:id="rId13"/>
    <p:sldId id="454" r:id="rId14"/>
    <p:sldId id="453" r:id="rId15"/>
    <p:sldId id="452" r:id="rId16"/>
    <p:sldId id="451" r:id="rId17"/>
    <p:sldId id="45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B14A"/>
    <a:srgbClr val="8ADA9F"/>
    <a:srgbClr val="77ED8B"/>
    <a:srgbClr val="00E668"/>
    <a:srgbClr val="93E5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A2F53-4649-4336-9599-E152F2C8CFC1}" type="datetimeFigureOut">
              <a:rPr lang="en-AU" smtClean="0"/>
              <a:t>11/06/2020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007D2-15F6-412A-A63A-2F5491F1DE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9446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E0804-BAAB-D942-A332-52AA6138B3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74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slide copy_tex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867" y="6397306"/>
            <a:ext cx="1267288" cy="36873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219077" y="85725"/>
            <a:ext cx="2771775" cy="1162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/>
          </a:p>
        </p:txBody>
      </p:sp>
      <p:sp>
        <p:nvSpPr>
          <p:cNvPr id="3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06060" y="978761"/>
            <a:ext cx="7451725" cy="4664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AU" dirty="0"/>
              <a:t>SUB HEADING (24PT, UPPER CASE)</a:t>
            </a:r>
            <a:endParaRPr lang="en-US" dirty="0"/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306060" y="326309"/>
            <a:ext cx="7452027" cy="7369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50" b="1" baseline="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HEADING (42PT, UPPER CASE)</a:t>
            </a:r>
          </a:p>
        </p:txBody>
      </p:sp>
      <p:sp>
        <p:nvSpPr>
          <p:cNvPr id="40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306062" y="1729725"/>
            <a:ext cx="10809615" cy="401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="1" baseline="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AU" dirty="0"/>
              <a:t>INTRO HEADING 1 (20PT, ARIAL NARROW, UPPER CASE)</a:t>
            </a:r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300211" y="2097683"/>
            <a:ext cx="10815464" cy="32991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AU" dirty="0"/>
              <a:t>Body copy (20pt, Arial) </a:t>
            </a:r>
          </a:p>
          <a:p>
            <a:endParaRPr lang="en-AU" dirty="0"/>
          </a:p>
          <a:p>
            <a:endParaRPr lang="en-AU" dirty="0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267" y="6373902"/>
            <a:ext cx="1267288" cy="36873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6006108"/>
            <a:ext cx="12192000" cy="870942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0967" y="6298369"/>
            <a:ext cx="1267288" cy="36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57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imag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79112" y="2765699"/>
            <a:ext cx="6012163" cy="678126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SUB HEADLINE / PRESENTER (28PT ARIAL NARROW, UPPER CASE)</a:t>
            </a:r>
            <a:endParaRPr lang="en-US" dirty="0"/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70485" y="4463086"/>
            <a:ext cx="5649316" cy="409725"/>
          </a:xfrm>
          <a:prstGeom prst="rect">
            <a:avLst/>
          </a:prstGeo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DATE (20PT ARIAL NARROW, UPPER CASE)</a:t>
            </a:r>
            <a:br>
              <a:rPr lang="en-AU" dirty="0"/>
            </a:b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378808" y="1959605"/>
            <a:ext cx="6012467" cy="1180231"/>
          </a:xfrm>
          <a:prstGeom prst="rect">
            <a:avLst/>
          </a:prstGeom>
        </p:spPr>
        <p:txBody>
          <a:bodyPr/>
          <a:lstStyle>
            <a:lvl1pPr>
              <a:defRPr sz="4500" b="1" baseline="0">
                <a:solidFill>
                  <a:srgbClr val="006CAB"/>
                </a:solidFill>
              </a:defRPr>
            </a:lvl1pPr>
          </a:lstStyle>
          <a:p>
            <a:pPr lvl="0"/>
            <a:r>
              <a:rPr lang="en-US" dirty="0"/>
              <a:t>TITLE (UPPER CASE)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370183" y="4872811"/>
            <a:ext cx="5649617" cy="409725"/>
          </a:xfrm>
          <a:prstGeom prst="rect">
            <a:avLst/>
          </a:prstGeo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LOCATION/ EXTRA LINE (20PT ARIAL NARROW, UPPER CASE)</a:t>
            </a:r>
            <a:br>
              <a:rPr lang="en-AU" dirty="0"/>
            </a:b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68" y="440724"/>
            <a:ext cx="2270107" cy="6605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112" b="6466"/>
          <a:stretch/>
        </p:blipFill>
        <p:spPr>
          <a:xfrm>
            <a:off x="8618530" y="0"/>
            <a:ext cx="30141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046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sz="4800" dirty="0"/>
              <a:t>Introduction to Deep Learning </a:t>
            </a:r>
            <a:br>
              <a:rPr lang="en-GB" sz="4800" dirty="0"/>
            </a:br>
            <a:r>
              <a:rPr lang="en-GB" sz="4800" dirty="0"/>
              <a:t>and TensorFlow</a:t>
            </a:r>
            <a:endParaRPr lang="en-AU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5DF329E-63AC-4B0A-85AB-7F0C29DFC414}"/>
              </a:ext>
            </a:extLst>
          </p:cNvPr>
          <p:cNvSpPr txBox="1">
            <a:spLocks/>
          </p:cNvSpPr>
          <p:nvPr/>
        </p:nvSpPr>
        <p:spPr>
          <a:xfrm>
            <a:off x="6629400" y="6613124"/>
            <a:ext cx="1905000" cy="24487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AU" sz="1200" dirty="0"/>
              <a:t>Developed by Titus Tang 2020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02601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48429F-8A5A-4AFF-A681-EE97660979EB}"/>
              </a:ext>
            </a:extLst>
          </p:cNvPr>
          <p:cNvSpPr txBox="1"/>
          <p:nvPr/>
        </p:nvSpPr>
        <p:spPr>
          <a:xfrm>
            <a:off x="914400" y="609600"/>
            <a:ext cx="312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Modelling a perceptron</a:t>
            </a:r>
            <a:endParaRPr lang="en-US" sz="24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6801E7D-9E04-499F-8222-A4179E88FE58}"/>
              </a:ext>
            </a:extLst>
          </p:cNvPr>
          <p:cNvSpPr/>
          <p:nvPr/>
        </p:nvSpPr>
        <p:spPr>
          <a:xfrm>
            <a:off x="3276600" y="2667000"/>
            <a:ext cx="685800" cy="685800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C3FEED1-2D2C-409A-A702-0C3ABFFCE548}"/>
              </a:ext>
            </a:extLst>
          </p:cNvPr>
          <p:cNvCxnSpPr/>
          <p:nvPr/>
        </p:nvCxnSpPr>
        <p:spPr>
          <a:xfrm>
            <a:off x="3979652" y="3006304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9DDE771-92A6-499F-B4BF-69D8CE223046}"/>
              </a:ext>
            </a:extLst>
          </p:cNvPr>
          <p:cNvSpPr txBox="1"/>
          <p:nvPr/>
        </p:nvSpPr>
        <p:spPr>
          <a:xfrm>
            <a:off x="4495800" y="2819400"/>
            <a:ext cx="990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Output</a:t>
            </a:r>
            <a:endParaRPr lang="en-US" sz="16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225F642-D079-45B4-9DFF-CD7A43EC9A74}"/>
              </a:ext>
            </a:extLst>
          </p:cNvPr>
          <p:cNvCxnSpPr>
            <a:endCxn id="3" idx="2"/>
          </p:cNvCxnSpPr>
          <p:nvPr/>
        </p:nvCxnSpPr>
        <p:spPr>
          <a:xfrm>
            <a:off x="2133600" y="2590800"/>
            <a:ext cx="1143000" cy="4191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159A8F-4BDD-4063-B9C3-E4FAA9BF0CB5}"/>
              </a:ext>
            </a:extLst>
          </p:cNvPr>
          <p:cNvCxnSpPr>
            <a:endCxn id="3" idx="2"/>
          </p:cNvCxnSpPr>
          <p:nvPr/>
        </p:nvCxnSpPr>
        <p:spPr>
          <a:xfrm flipV="1">
            <a:off x="2133600" y="3009900"/>
            <a:ext cx="1143000" cy="4191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B1F598F-AF8A-4986-851C-84E7565F2B4A}"/>
              </a:ext>
            </a:extLst>
          </p:cNvPr>
          <p:cNvSpPr txBox="1"/>
          <p:nvPr/>
        </p:nvSpPr>
        <p:spPr>
          <a:xfrm>
            <a:off x="1219200" y="2362200"/>
            <a:ext cx="990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Input 1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9A45D3-C9C8-4641-B97F-013760FEF60E}"/>
              </a:ext>
            </a:extLst>
          </p:cNvPr>
          <p:cNvSpPr txBox="1"/>
          <p:nvPr/>
        </p:nvSpPr>
        <p:spPr>
          <a:xfrm>
            <a:off x="1219200" y="3276600"/>
            <a:ext cx="990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Input 2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111C2E-A482-4F60-828B-10E9058A0365}"/>
              </a:ext>
            </a:extLst>
          </p:cNvPr>
          <p:cNvSpPr txBox="1"/>
          <p:nvPr/>
        </p:nvSpPr>
        <p:spPr>
          <a:xfrm>
            <a:off x="2590800" y="2438400"/>
            <a:ext cx="533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W1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95455B-8064-4F9A-BE56-28AD2AE255F8}"/>
              </a:ext>
            </a:extLst>
          </p:cNvPr>
          <p:cNvSpPr txBox="1"/>
          <p:nvPr/>
        </p:nvSpPr>
        <p:spPr>
          <a:xfrm>
            <a:off x="2590800" y="3242846"/>
            <a:ext cx="533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W2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0D27BF-22F9-4989-81A5-77F916F123E7}"/>
              </a:ext>
            </a:extLst>
          </p:cNvPr>
          <p:cNvSpPr txBox="1"/>
          <p:nvPr/>
        </p:nvSpPr>
        <p:spPr>
          <a:xfrm>
            <a:off x="3352800" y="2691826"/>
            <a:ext cx="5334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3200" b="1" dirty="0"/>
              <a:t>+</a:t>
            </a:r>
            <a:endParaRPr lang="en-US" sz="3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96ED48-D4C7-452B-81FD-5CA0EF764635}"/>
              </a:ext>
            </a:extLst>
          </p:cNvPr>
          <p:cNvSpPr txBox="1"/>
          <p:nvPr/>
        </p:nvSpPr>
        <p:spPr>
          <a:xfrm>
            <a:off x="6705600" y="2943224"/>
            <a:ext cx="1524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In matrix form</a:t>
            </a:r>
            <a:endParaRPr lang="en-US" sz="1600" dirty="0"/>
          </a:p>
        </p:txBody>
      </p:sp>
      <p:pic>
        <p:nvPicPr>
          <p:cNvPr id="14" name="Picture 7">
            <a:extLst>
              <a:ext uri="{FF2B5EF4-FFF2-40B4-BE49-F238E27FC236}">
                <a16:creationId xmlns:a16="http://schemas.microsoft.com/office/drawing/2014/main" id="{D20F184D-3AC0-4B5D-94CB-874E2F3AC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0" y="2209800"/>
            <a:ext cx="3905250" cy="276225"/>
          </a:xfrm>
          <a:prstGeom prst="rect">
            <a:avLst/>
          </a:prstGeom>
          <a:noFill/>
        </p:spPr>
      </p:pic>
      <p:pic>
        <p:nvPicPr>
          <p:cNvPr id="15" name="Picture 9">
            <a:extLst>
              <a:ext uri="{FF2B5EF4-FFF2-40B4-BE49-F238E27FC236}">
                <a16:creationId xmlns:a16="http://schemas.microsoft.com/office/drawing/2014/main" id="{3F934883-2427-4A94-8AB5-E9BAEEAC6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0" y="3476625"/>
            <a:ext cx="2724150" cy="4857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97888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268EED-61F4-41C6-9618-732D20E615CC}"/>
              </a:ext>
            </a:extLst>
          </p:cNvPr>
          <p:cNvSpPr txBox="1"/>
          <p:nvPr/>
        </p:nvSpPr>
        <p:spPr>
          <a:xfrm>
            <a:off x="990600" y="609600"/>
            <a:ext cx="2851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Training a perceptron</a:t>
            </a:r>
            <a:endParaRPr lang="en-US" sz="24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235C262-4BD9-4163-91C7-AF82159CC063}"/>
              </a:ext>
            </a:extLst>
          </p:cNvPr>
          <p:cNvSpPr/>
          <p:nvPr/>
        </p:nvSpPr>
        <p:spPr>
          <a:xfrm>
            <a:off x="2362200" y="2057400"/>
            <a:ext cx="685800" cy="685800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D3CC735-CEC4-4DE5-9547-92988F808045}"/>
              </a:ext>
            </a:extLst>
          </p:cNvPr>
          <p:cNvCxnSpPr/>
          <p:nvPr/>
        </p:nvCxnSpPr>
        <p:spPr>
          <a:xfrm>
            <a:off x="3065252" y="2396704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A8FAA81-CC18-4FAE-B53E-D912DA6CF145}"/>
              </a:ext>
            </a:extLst>
          </p:cNvPr>
          <p:cNvSpPr txBox="1"/>
          <p:nvPr/>
        </p:nvSpPr>
        <p:spPr>
          <a:xfrm>
            <a:off x="3581400" y="2209800"/>
            <a:ext cx="990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Output</a:t>
            </a:r>
            <a:endParaRPr lang="en-US" sz="16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3262F29-5646-46D8-BD0A-C80C73EBCB42}"/>
              </a:ext>
            </a:extLst>
          </p:cNvPr>
          <p:cNvCxnSpPr>
            <a:endCxn id="3" idx="2"/>
          </p:cNvCxnSpPr>
          <p:nvPr/>
        </p:nvCxnSpPr>
        <p:spPr>
          <a:xfrm>
            <a:off x="1219200" y="1981200"/>
            <a:ext cx="1143000" cy="4191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E0EE687-3DF0-444E-9BE7-18048712351F}"/>
              </a:ext>
            </a:extLst>
          </p:cNvPr>
          <p:cNvCxnSpPr>
            <a:endCxn id="3" idx="2"/>
          </p:cNvCxnSpPr>
          <p:nvPr/>
        </p:nvCxnSpPr>
        <p:spPr>
          <a:xfrm flipV="1">
            <a:off x="1219200" y="2400300"/>
            <a:ext cx="1143000" cy="4191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A6129E8-9729-4AF1-9570-25FC037F9900}"/>
              </a:ext>
            </a:extLst>
          </p:cNvPr>
          <p:cNvSpPr txBox="1"/>
          <p:nvPr/>
        </p:nvSpPr>
        <p:spPr>
          <a:xfrm>
            <a:off x="304800" y="1752600"/>
            <a:ext cx="990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Input 1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ECEC45-0958-4683-B8CB-EBBEF5027C63}"/>
              </a:ext>
            </a:extLst>
          </p:cNvPr>
          <p:cNvSpPr txBox="1"/>
          <p:nvPr/>
        </p:nvSpPr>
        <p:spPr>
          <a:xfrm>
            <a:off x="304800" y="2667000"/>
            <a:ext cx="990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Input 2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A90534-F879-4176-A51D-9516A9DCF62F}"/>
              </a:ext>
            </a:extLst>
          </p:cNvPr>
          <p:cNvSpPr txBox="1"/>
          <p:nvPr/>
        </p:nvSpPr>
        <p:spPr>
          <a:xfrm>
            <a:off x="1676400" y="1828800"/>
            <a:ext cx="533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W1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224CA5-A1AB-4024-89F6-013D5CEC5F54}"/>
              </a:ext>
            </a:extLst>
          </p:cNvPr>
          <p:cNvSpPr txBox="1"/>
          <p:nvPr/>
        </p:nvSpPr>
        <p:spPr>
          <a:xfrm>
            <a:off x="1676400" y="2633246"/>
            <a:ext cx="533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W2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61FD6B-9610-4738-9AF4-BEB9D360B20D}"/>
              </a:ext>
            </a:extLst>
          </p:cNvPr>
          <p:cNvSpPr txBox="1"/>
          <p:nvPr/>
        </p:nvSpPr>
        <p:spPr>
          <a:xfrm>
            <a:off x="2438400" y="2082226"/>
            <a:ext cx="5334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3200" b="1" dirty="0"/>
              <a:t>+</a:t>
            </a:r>
            <a:endParaRPr lang="en-US" sz="3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5F8E3C-C312-48CF-A8BD-10371AD7D3E3}"/>
              </a:ext>
            </a:extLst>
          </p:cNvPr>
          <p:cNvSpPr txBox="1"/>
          <p:nvPr/>
        </p:nvSpPr>
        <p:spPr>
          <a:xfrm>
            <a:off x="6115975" y="1845677"/>
            <a:ext cx="5999821" cy="1993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en-AU" sz="1600" dirty="0"/>
              <a:t> Calculate the difference between the label (truth) and the output.</a:t>
            </a: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en-AU" sz="1600" dirty="0"/>
              <a:t> This is the </a:t>
            </a:r>
            <a:r>
              <a:rPr lang="en-AU" sz="1600" b="1" dirty="0"/>
              <a:t>loss</a:t>
            </a:r>
            <a:r>
              <a:rPr lang="en-AU" sz="1600" dirty="0"/>
              <a:t>.</a:t>
            </a: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en-AU" sz="1600" dirty="0"/>
              <a:t> Adjust the weights (behaviour) so that the output equals the label.</a:t>
            </a: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en-AU" sz="1600" dirty="0"/>
              <a:t> You are </a:t>
            </a:r>
            <a:r>
              <a:rPr lang="en-AU" sz="1600" b="1" dirty="0"/>
              <a:t>minimising the loss</a:t>
            </a:r>
            <a:r>
              <a:rPr lang="en-AU" sz="1600" dirty="0"/>
              <a:t>.</a:t>
            </a: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997435-37BE-4FBA-9702-E166F7B9080A}"/>
              </a:ext>
            </a:extLst>
          </p:cNvPr>
          <p:cNvSpPr txBox="1"/>
          <p:nvPr/>
        </p:nvSpPr>
        <p:spPr>
          <a:xfrm>
            <a:off x="4953000" y="2209800"/>
            <a:ext cx="990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Label</a:t>
            </a:r>
            <a:endParaRPr lang="en-US" sz="16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3D31F9E-CB34-4A4B-A008-B073D4EDDF99}"/>
              </a:ext>
            </a:extLst>
          </p:cNvPr>
          <p:cNvSpPr/>
          <p:nvPr/>
        </p:nvSpPr>
        <p:spPr>
          <a:xfrm>
            <a:off x="4572000" y="2844225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12091A-24B5-44EA-890F-75A15C2E7634}"/>
              </a:ext>
            </a:extLst>
          </p:cNvPr>
          <p:cNvSpPr txBox="1"/>
          <p:nvPr/>
        </p:nvSpPr>
        <p:spPr>
          <a:xfrm>
            <a:off x="4630948" y="2742148"/>
            <a:ext cx="3810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3200" b="1" dirty="0"/>
              <a:t>-</a:t>
            </a:r>
            <a:endParaRPr lang="en-US" sz="32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C90A23-E2C3-4CDE-AEED-74F625024DF7}"/>
              </a:ext>
            </a:extLst>
          </p:cNvPr>
          <p:cNvCxnSpPr/>
          <p:nvPr/>
        </p:nvCxnSpPr>
        <p:spPr>
          <a:xfrm>
            <a:off x="4343400" y="2514600"/>
            <a:ext cx="30480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8F7794-E031-4CEC-9961-E4F142D3E499}"/>
              </a:ext>
            </a:extLst>
          </p:cNvPr>
          <p:cNvCxnSpPr/>
          <p:nvPr/>
        </p:nvCxnSpPr>
        <p:spPr>
          <a:xfrm flipH="1">
            <a:off x="4953000" y="2514600"/>
            <a:ext cx="30480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E891D2-F857-4ADA-B1B8-37C8303927F4}"/>
              </a:ext>
            </a:extLst>
          </p:cNvPr>
          <p:cNvCxnSpPr/>
          <p:nvPr/>
        </p:nvCxnSpPr>
        <p:spPr>
          <a:xfrm>
            <a:off x="4800600" y="3302000"/>
            <a:ext cx="0" cy="228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90871F3-7AFE-41D2-81E4-5287AF18D956}"/>
              </a:ext>
            </a:extLst>
          </p:cNvPr>
          <p:cNvSpPr txBox="1"/>
          <p:nvPr/>
        </p:nvSpPr>
        <p:spPr>
          <a:xfrm>
            <a:off x="4305300" y="3581400"/>
            <a:ext cx="990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/>
              <a:t>Loss</a:t>
            </a:r>
            <a:endParaRPr lang="en-US" sz="1600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D373961-8BD4-42F2-93FD-41C43704D716}"/>
              </a:ext>
            </a:extLst>
          </p:cNvPr>
          <p:cNvCxnSpPr/>
          <p:nvPr/>
        </p:nvCxnSpPr>
        <p:spPr>
          <a:xfrm flipV="1">
            <a:off x="1905000" y="3048000"/>
            <a:ext cx="0" cy="68580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D9AFDB5-381A-4847-A2B8-C5871CD6020B}"/>
              </a:ext>
            </a:extLst>
          </p:cNvPr>
          <p:cNvCxnSpPr/>
          <p:nvPr/>
        </p:nvCxnSpPr>
        <p:spPr>
          <a:xfrm>
            <a:off x="1905000" y="3765550"/>
            <a:ext cx="2590800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345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C5A3FB-7173-4D97-8DD3-1AE2B1291B1B}"/>
              </a:ext>
            </a:extLst>
          </p:cNvPr>
          <p:cNvSpPr txBox="1"/>
          <p:nvPr/>
        </p:nvSpPr>
        <p:spPr>
          <a:xfrm>
            <a:off x="958835" y="609600"/>
            <a:ext cx="2851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Training a perceptron</a:t>
            </a:r>
            <a:endParaRPr lang="en-US" sz="24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DF83DDA-3C9A-4136-B94D-A736043B3492}"/>
              </a:ext>
            </a:extLst>
          </p:cNvPr>
          <p:cNvSpPr/>
          <p:nvPr/>
        </p:nvSpPr>
        <p:spPr>
          <a:xfrm>
            <a:off x="2819400" y="2328446"/>
            <a:ext cx="685800" cy="685800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7073C6C-ED76-40A7-B152-CA6C1D7BB1DB}"/>
              </a:ext>
            </a:extLst>
          </p:cNvPr>
          <p:cNvCxnSpPr/>
          <p:nvPr/>
        </p:nvCxnSpPr>
        <p:spPr>
          <a:xfrm>
            <a:off x="3522452" y="2667750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EC2A4F8-74BE-4146-AA37-15B7236871D9}"/>
              </a:ext>
            </a:extLst>
          </p:cNvPr>
          <p:cNvSpPr txBox="1"/>
          <p:nvPr/>
        </p:nvSpPr>
        <p:spPr>
          <a:xfrm>
            <a:off x="4038600" y="2480846"/>
            <a:ext cx="990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Output</a:t>
            </a:r>
            <a:endParaRPr lang="en-US" sz="16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8252161-F37B-45FB-A704-EFE1BED5C81C}"/>
              </a:ext>
            </a:extLst>
          </p:cNvPr>
          <p:cNvCxnSpPr>
            <a:endCxn id="3" idx="2"/>
          </p:cNvCxnSpPr>
          <p:nvPr/>
        </p:nvCxnSpPr>
        <p:spPr>
          <a:xfrm>
            <a:off x="1676400" y="2252246"/>
            <a:ext cx="1143000" cy="4191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50D343E-FE64-4800-B2A2-D27C231006F7}"/>
              </a:ext>
            </a:extLst>
          </p:cNvPr>
          <p:cNvCxnSpPr>
            <a:endCxn id="3" idx="2"/>
          </p:cNvCxnSpPr>
          <p:nvPr/>
        </p:nvCxnSpPr>
        <p:spPr>
          <a:xfrm flipV="1">
            <a:off x="1676400" y="2671346"/>
            <a:ext cx="1143000" cy="4191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D2392C8-D644-48A8-B52F-6283B2A4FF15}"/>
              </a:ext>
            </a:extLst>
          </p:cNvPr>
          <p:cNvSpPr txBox="1"/>
          <p:nvPr/>
        </p:nvSpPr>
        <p:spPr>
          <a:xfrm>
            <a:off x="762000" y="2023646"/>
            <a:ext cx="990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Input 1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4257DA-E16C-477F-B54D-6E5D590CB35D}"/>
              </a:ext>
            </a:extLst>
          </p:cNvPr>
          <p:cNvSpPr txBox="1"/>
          <p:nvPr/>
        </p:nvSpPr>
        <p:spPr>
          <a:xfrm>
            <a:off x="762000" y="2938046"/>
            <a:ext cx="990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Input 2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059742-0DA5-4F52-AA81-57EE2D9D0560}"/>
              </a:ext>
            </a:extLst>
          </p:cNvPr>
          <p:cNvSpPr txBox="1"/>
          <p:nvPr/>
        </p:nvSpPr>
        <p:spPr>
          <a:xfrm>
            <a:off x="2133600" y="2099846"/>
            <a:ext cx="533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W1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508062-15FC-4BB5-9678-86EC81A33FF0}"/>
              </a:ext>
            </a:extLst>
          </p:cNvPr>
          <p:cNvSpPr txBox="1"/>
          <p:nvPr/>
        </p:nvSpPr>
        <p:spPr>
          <a:xfrm>
            <a:off x="2133600" y="2904292"/>
            <a:ext cx="533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W2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F85A80-AEB5-4FD9-A405-84DD8903A83B}"/>
              </a:ext>
            </a:extLst>
          </p:cNvPr>
          <p:cNvSpPr txBox="1"/>
          <p:nvPr/>
        </p:nvSpPr>
        <p:spPr>
          <a:xfrm>
            <a:off x="2912852" y="2353272"/>
            <a:ext cx="5334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3200" b="1" dirty="0"/>
              <a:t>+</a:t>
            </a:r>
            <a:endParaRPr lang="en-US" sz="3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AF4EE1-22BC-4557-97A1-E195EE89EE21}"/>
              </a:ext>
            </a:extLst>
          </p:cNvPr>
          <p:cNvSpPr txBox="1"/>
          <p:nvPr/>
        </p:nvSpPr>
        <p:spPr>
          <a:xfrm>
            <a:off x="6651602" y="1982142"/>
            <a:ext cx="5387998" cy="20621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en-AU" sz="1600" dirty="0"/>
              <a:t> The weights represent “trust” for each input.</a:t>
            </a: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en-AU" sz="1600" dirty="0"/>
              <a:t> A negative weight means to take the opposite of the input.</a:t>
            </a: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en-AU" sz="1600" dirty="0"/>
              <a:t> The loss is used to update the weights W1 and W2.</a:t>
            </a: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en-AU" sz="1600" dirty="0"/>
              <a:t> How do you change the weights to minimise the loss?</a:t>
            </a: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94F4A4-EF41-4CBB-8420-441E971B4F23}"/>
              </a:ext>
            </a:extLst>
          </p:cNvPr>
          <p:cNvSpPr txBox="1"/>
          <p:nvPr/>
        </p:nvSpPr>
        <p:spPr>
          <a:xfrm>
            <a:off x="5410200" y="2480846"/>
            <a:ext cx="990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Label</a:t>
            </a:r>
            <a:endParaRPr lang="en-US" sz="16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3BD8726-7EAF-4196-9C4B-81A13C9DC2F0}"/>
              </a:ext>
            </a:extLst>
          </p:cNvPr>
          <p:cNvSpPr/>
          <p:nvPr/>
        </p:nvSpPr>
        <p:spPr>
          <a:xfrm>
            <a:off x="5029200" y="3115271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84C22D-6034-416F-AD71-5059859E4C5F}"/>
              </a:ext>
            </a:extLst>
          </p:cNvPr>
          <p:cNvSpPr txBox="1"/>
          <p:nvPr/>
        </p:nvSpPr>
        <p:spPr>
          <a:xfrm>
            <a:off x="5088148" y="3013194"/>
            <a:ext cx="3810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3200" b="1" dirty="0"/>
              <a:t>-</a:t>
            </a:r>
            <a:endParaRPr lang="en-US" sz="32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8B3E63-89D5-47A4-A524-046FC6B65C4E}"/>
              </a:ext>
            </a:extLst>
          </p:cNvPr>
          <p:cNvCxnSpPr/>
          <p:nvPr/>
        </p:nvCxnSpPr>
        <p:spPr>
          <a:xfrm>
            <a:off x="4800600" y="2785646"/>
            <a:ext cx="30480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73A8AA4-0AC8-408A-B5D1-057B72F13FFD}"/>
              </a:ext>
            </a:extLst>
          </p:cNvPr>
          <p:cNvCxnSpPr/>
          <p:nvPr/>
        </p:nvCxnSpPr>
        <p:spPr>
          <a:xfrm flipH="1">
            <a:off x="5410200" y="2785646"/>
            <a:ext cx="30480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E161136-5B70-4DE0-901D-697EF3C52B54}"/>
              </a:ext>
            </a:extLst>
          </p:cNvPr>
          <p:cNvCxnSpPr/>
          <p:nvPr/>
        </p:nvCxnSpPr>
        <p:spPr>
          <a:xfrm>
            <a:off x="5257800" y="3573046"/>
            <a:ext cx="0" cy="228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DC4E2E2-375F-4504-B9FC-CCB72E30A5AE}"/>
              </a:ext>
            </a:extLst>
          </p:cNvPr>
          <p:cNvSpPr txBox="1"/>
          <p:nvPr/>
        </p:nvSpPr>
        <p:spPr>
          <a:xfrm>
            <a:off x="4762500" y="3852446"/>
            <a:ext cx="990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/>
              <a:t>Loss</a:t>
            </a:r>
            <a:endParaRPr lang="en-US" sz="1600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7EE43CD-21E4-4E7F-843E-C4344DB417AD}"/>
              </a:ext>
            </a:extLst>
          </p:cNvPr>
          <p:cNvCxnSpPr/>
          <p:nvPr/>
        </p:nvCxnSpPr>
        <p:spPr>
          <a:xfrm flipV="1">
            <a:off x="2362200" y="3319046"/>
            <a:ext cx="0" cy="68580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FB5B48-A1BD-4FE8-8D4A-2CF618DEA044}"/>
              </a:ext>
            </a:extLst>
          </p:cNvPr>
          <p:cNvCxnSpPr/>
          <p:nvPr/>
        </p:nvCxnSpPr>
        <p:spPr>
          <a:xfrm>
            <a:off x="2362200" y="4036596"/>
            <a:ext cx="2590800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155067F-DFB8-4598-9162-B6CCD128059C}"/>
              </a:ext>
            </a:extLst>
          </p:cNvPr>
          <p:cNvSpPr txBox="1"/>
          <p:nvPr/>
        </p:nvSpPr>
        <p:spPr>
          <a:xfrm>
            <a:off x="990600" y="2311569"/>
            <a:ext cx="533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>
                <a:solidFill>
                  <a:srgbClr val="FF0000"/>
                </a:solidFill>
              </a:rPr>
              <a:t>0.8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661AAF-45C9-4E66-AB3A-6027F50505DD}"/>
              </a:ext>
            </a:extLst>
          </p:cNvPr>
          <p:cNvSpPr txBox="1"/>
          <p:nvPr/>
        </p:nvSpPr>
        <p:spPr>
          <a:xfrm>
            <a:off x="992076" y="3204746"/>
            <a:ext cx="533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>
                <a:solidFill>
                  <a:srgbClr val="FF0000"/>
                </a:solidFill>
              </a:rPr>
              <a:t>0.4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1AD28C-4DD6-4CA7-BA51-ADFE81248158}"/>
              </a:ext>
            </a:extLst>
          </p:cNvPr>
          <p:cNvSpPr txBox="1"/>
          <p:nvPr/>
        </p:nvSpPr>
        <p:spPr>
          <a:xfrm>
            <a:off x="2133600" y="1795046"/>
            <a:ext cx="533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>
                <a:solidFill>
                  <a:srgbClr val="FF0000"/>
                </a:solidFill>
              </a:rPr>
              <a:t>0.7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8E42BA-B33E-46A3-BD11-ED40611E62CA}"/>
              </a:ext>
            </a:extLst>
          </p:cNvPr>
          <p:cNvSpPr txBox="1"/>
          <p:nvPr/>
        </p:nvSpPr>
        <p:spPr>
          <a:xfrm>
            <a:off x="2438400" y="3166646"/>
            <a:ext cx="533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>
                <a:solidFill>
                  <a:srgbClr val="FF0000"/>
                </a:solidFill>
              </a:rPr>
              <a:t>-0.3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2F4883-470F-4425-BE2E-CC0608766BFE}"/>
              </a:ext>
            </a:extLst>
          </p:cNvPr>
          <p:cNvSpPr txBox="1"/>
          <p:nvPr/>
        </p:nvSpPr>
        <p:spPr>
          <a:xfrm>
            <a:off x="3581400" y="2176046"/>
            <a:ext cx="1905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>
                <a:solidFill>
                  <a:srgbClr val="FF0000"/>
                </a:solidFill>
              </a:rPr>
              <a:t>0.56+(-0.12) = 0.44 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C30E2D-62CE-4221-911E-1D66266C9235}"/>
              </a:ext>
            </a:extLst>
          </p:cNvPr>
          <p:cNvSpPr txBox="1"/>
          <p:nvPr/>
        </p:nvSpPr>
        <p:spPr>
          <a:xfrm>
            <a:off x="5638800" y="2785646"/>
            <a:ext cx="533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>
                <a:solidFill>
                  <a:srgbClr val="FF0000"/>
                </a:solidFill>
              </a:rPr>
              <a:t>1.0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1A6B23-37FA-475A-B303-925BB2721A81}"/>
              </a:ext>
            </a:extLst>
          </p:cNvPr>
          <p:cNvSpPr txBox="1"/>
          <p:nvPr/>
        </p:nvSpPr>
        <p:spPr>
          <a:xfrm>
            <a:off x="5562600" y="3852446"/>
            <a:ext cx="609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>
                <a:solidFill>
                  <a:srgbClr val="FF0000"/>
                </a:solidFill>
              </a:rPr>
              <a:t>0.56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394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2AA625-0023-46FC-A6FC-A0A448AB769E}"/>
              </a:ext>
            </a:extLst>
          </p:cNvPr>
          <p:cNvSpPr txBox="1"/>
          <p:nvPr/>
        </p:nvSpPr>
        <p:spPr>
          <a:xfrm>
            <a:off x="4733905" y="609600"/>
            <a:ext cx="2352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Gradient Descent</a:t>
            </a:r>
            <a:endParaRPr lang="en-US" sz="24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F9A7047-0E27-434C-AD2C-0374B073648C}"/>
              </a:ext>
            </a:extLst>
          </p:cNvPr>
          <p:cNvCxnSpPr/>
          <p:nvPr/>
        </p:nvCxnSpPr>
        <p:spPr>
          <a:xfrm>
            <a:off x="3886200" y="5105400"/>
            <a:ext cx="44958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B8ABD41-658C-4E08-955F-2CF22F9AA2DE}"/>
              </a:ext>
            </a:extLst>
          </p:cNvPr>
          <p:cNvCxnSpPr/>
          <p:nvPr/>
        </p:nvCxnSpPr>
        <p:spPr>
          <a:xfrm flipV="1">
            <a:off x="3886200" y="1600200"/>
            <a:ext cx="0" cy="35052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50">
            <a:extLst>
              <a:ext uri="{FF2B5EF4-FFF2-40B4-BE49-F238E27FC236}">
                <a16:creationId xmlns:a16="http://schemas.microsoft.com/office/drawing/2014/main" id="{D567007F-9DE5-4231-911A-3C36DE03ABC0}"/>
              </a:ext>
            </a:extLst>
          </p:cNvPr>
          <p:cNvSpPr/>
          <p:nvPr/>
        </p:nvSpPr>
        <p:spPr>
          <a:xfrm>
            <a:off x="4490049" y="2136476"/>
            <a:ext cx="3157268" cy="2536167"/>
          </a:xfrm>
          <a:custGeom>
            <a:avLst/>
            <a:gdLst>
              <a:gd name="connsiteX0" fmla="*/ 0 w 3157268"/>
              <a:gd name="connsiteY0" fmla="*/ 0 h 2536167"/>
              <a:gd name="connsiteX1" fmla="*/ 1570008 w 3157268"/>
              <a:gd name="connsiteY1" fmla="*/ 2536167 h 2536167"/>
              <a:gd name="connsiteX2" fmla="*/ 3157268 w 3157268"/>
              <a:gd name="connsiteY2" fmla="*/ 0 h 2536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57268" h="2536167">
                <a:moveTo>
                  <a:pt x="0" y="0"/>
                </a:moveTo>
                <a:cubicBezTo>
                  <a:pt x="521898" y="1268083"/>
                  <a:pt x="1043797" y="2536167"/>
                  <a:pt x="1570008" y="2536167"/>
                </a:cubicBezTo>
                <a:cubicBezTo>
                  <a:pt x="2096219" y="2536167"/>
                  <a:pt x="2626743" y="1268083"/>
                  <a:pt x="3157268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AC5275-2EFC-497A-A133-69E0924A6524}"/>
              </a:ext>
            </a:extLst>
          </p:cNvPr>
          <p:cNvSpPr txBox="1"/>
          <p:nvPr/>
        </p:nvSpPr>
        <p:spPr>
          <a:xfrm>
            <a:off x="7391400" y="5257800"/>
            <a:ext cx="17526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Weight value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7F4699-1F19-44AC-9D40-45AB6240BDE7}"/>
              </a:ext>
            </a:extLst>
          </p:cNvPr>
          <p:cNvSpPr txBox="1"/>
          <p:nvPr/>
        </p:nvSpPr>
        <p:spPr>
          <a:xfrm>
            <a:off x="2971800" y="1752600"/>
            <a:ext cx="9144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Loss</a:t>
            </a:r>
            <a:endParaRPr lang="en-US" sz="20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4ACB482-6965-4C1B-8B59-96BF7DC92718}"/>
              </a:ext>
            </a:extLst>
          </p:cNvPr>
          <p:cNvSpPr/>
          <p:nvPr/>
        </p:nvSpPr>
        <p:spPr>
          <a:xfrm>
            <a:off x="4766096" y="2895600"/>
            <a:ext cx="152400" cy="1524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E8D6CA-9D61-44FE-B8CB-DE1178209453}"/>
              </a:ext>
            </a:extLst>
          </p:cNvPr>
          <p:cNvSpPr/>
          <p:nvPr/>
        </p:nvSpPr>
        <p:spPr>
          <a:xfrm>
            <a:off x="5969478" y="4613696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568D4BC-0C66-4B4E-874C-D5248E9A2B8E}"/>
              </a:ext>
            </a:extLst>
          </p:cNvPr>
          <p:cNvSpPr/>
          <p:nvPr/>
        </p:nvSpPr>
        <p:spPr>
          <a:xfrm>
            <a:off x="6823496" y="3733800"/>
            <a:ext cx="152400" cy="1524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188FFE-4189-4B76-8D3A-1E43F2B7050B}"/>
              </a:ext>
            </a:extLst>
          </p:cNvPr>
          <p:cNvCxnSpPr/>
          <p:nvPr/>
        </p:nvCxnSpPr>
        <p:spPr>
          <a:xfrm>
            <a:off x="4876800" y="3048000"/>
            <a:ext cx="76200" cy="228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FE66DD-F4AD-45FA-87ED-FE2203E772BB}"/>
              </a:ext>
            </a:extLst>
          </p:cNvPr>
          <p:cNvCxnSpPr/>
          <p:nvPr/>
        </p:nvCxnSpPr>
        <p:spPr>
          <a:xfrm flipH="1">
            <a:off x="6705600" y="3886200"/>
            <a:ext cx="152400" cy="228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761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1C8DEF-CA78-4386-AFB4-E8EF6D35CD57}"/>
              </a:ext>
            </a:extLst>
          </p:cNvPr>
          <p:cNvSpPr txBox="1"/>
          <p:nvPr/>
        </p:nvSpPr>
        <p:spPr>
          <a:xfrm>
            <a:off x="914400" y="609600"/>
            <a:ext cx="5248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Backpropagation using Gradient Descent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1695E4-101B-4584-9A23-25C6FD703838}"/>
              </a:ext>
            </a:extLst>
          </p:cNvPr>
          <p:cNvSpPr txBox="1"/>
          <p:nvPr/>
        </p:nvSpPr>
        <p:spPr>
          <a:xfrm>
            <a:off x="1447799" y="990600"/>
            <a:ext cx="9677401" cy="36994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en-AU" sz="2000" dirty="0"/>
              <a:t> Tweak the weights one by one to see which change reduces the loss.</a:t>
            </a: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en-AU" sz="2000" dirty="0"/>
              <a:t> Essentially finding the rate of change of the loss with respect to a weight.</a:t>
            </a: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en-AU" sz="2000" dirty="0"/>
              <a:t> Toy loss function:</a:t>
            </a: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endParaRPr lang="en-AU" sz="2000" dirty="0"/>
          </a:p>
          <a:p>
            <a:pPr>
              <a:lnSpc>
                <a:spcPct val="200000"/>
              </a:lnSpc>
            </a:pPr>
            <a:endParaRPr lang="en-AU" sz="2000" dirty="0"/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en-AU" sz="2000" dirty="0"/>
              <a:t> You want to move in the direction of decreasing gradient, hence gradient </a:t>
            </a:r>
            <a:r>
              <a:rPr lang="en-AU" sz="2000" b="1" dirty="0"/>
              <a:t>descent</a:t>
            </a:r>
            <a:r>
              <a:rPr lang="en-AU" sz="2000" dirty="0"/>
              <a:t>.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DA15FC1D-C769-42C7-ADFA-3121A3EBF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67201" y="2362199"/>
            <a:ext cx="2066925" cy="276225"/>
          </a:xfrm>
          <a:prstGeom prst="rect">
            <a:avLst/>
          </a:prstGeom>
          <a:noFill/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40BAEE49-68A0-4A19-8740-4A9A7046D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24401" y="2819399"/>
            <a:ext cx="4105275" cy="276225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5DD015-A0C0-4B10-97DC-43B5FED06DAE}"/>
              </a:ext>
            </a:extLst>
          </p:cNvPr>
          <p:cNvSpPr txBox="1"/>
          <p:nvPr/>
        </p:nvSpPr>
        <p:spPr>
          <a:xfrm>
            <a:off x="4114800" y="3286123"/>
            <a:ext cx="10668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Therefore</a:t>
            </a:r>
            <a:endParaRPr lang="en-US" sz="1600" dirty="0"/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64051BE8-A23A-4B7B-B228-DB05B50BE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43426" y="3705223"/>
            <a:ext cx="1704975" cy="495300"/>
          </a:xfrm>
          <a:prstGeom prst="rect">
            <a:avLst/>
          </a:prstGeom>
          <a:noFill/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48BC5EB5-0071-47B0-874A-8C37A4299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86601" y="3705223"/>
            <a:ext cx="1704975" cy="495300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080F21-E223-4553-83B1-FA707B994AAC}"/>
              </a:ext>
            </a:extLst>
          </p:cNvPr>
          <p:cNvSpPr txBox="1"/>
          <p:nvPr/>
        </p:nvSpPr>
        <p:spPr>
          <a:xfrm>
            <a:off x="6934200" y="5071645"/>
            <a:ext cx="16002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L = Learning rate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F385A8D2-1865-47E5-8FCA-51C9DF65B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7400" y="4724399"/>
            <a:ext cx="4171950" cy="495300"/>
          </a:xfrm>
          <a:prstGeom prst="rect">
            <a:avLst/>
          </a:prstGeom>
          <a:noFill/>
        </p:spPr>
      </p:pic>
      <p:pic>
        <p:nvPicPr>
          <p:cNvPr id="11" name="Picture 7">
            <a:extLst>
              <a:ext uri="{FF2B5EF4-FFF2-40B4-BE49-F238E27FC236}">
                <a16:creationId xmlns:a16="http://schemas.microsoft.com/office/drawing/2014/main" id="{B1BFBFB2-2AB2-47DB-8FF2-25AF807F3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7400" y="5333999"/>
            <a:ext cx="4171950" cy="495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55061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4ECBA5-A923-4CB9-A532-A055AA974D1C}"/>
              </a:ext>
            </a:extLst>
          </p:cNvPr>
          <p:cNvSpPr txBox="1"/>
          <p:nvPr/>
        </p:nvSpPr>
        <p:spPr>
          <a:xfrm>
            <a:off x="914400" y="609600"/>
            <a:ext cx="5248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Backpropagation using Gradient Descent</a:t>
            </a:r>
            <a:endParaRPr lang="en-US" sz="24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0528D91-2E7C-40B4-B71F-728EEEFE42F7}"/>
              </a:ext>
            </a:extLst>
          </p:cNvPr>
          <p:cNvSpPr/>
          <p:nvPr/>
        </p:nvSpPr>
        <p:spPr>
          <a:xfrm>
            <a:off x="4038600" y="1905000"/>
            <a:ext cx="685800" cy="685800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ADE0DE3-538D-493E-8ECD-758941CED51E}"/>
              </a:ext>
            </a:extLst>
          </p:cNvPr>
          <p:cNvCxnSpPr/>
          <p:nvPr/>
        </p:nvCxnSpPr>
        <p:spPr>
          <a:xfrm>
            <a:off x="4741652" y="2244304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2496922-A617-45E8-BB1D-DA517BADD499}"/>
              </a:ext>
            </a:extLst>
          </p:cNvPr>
          <p:cNvSpPr txBox="1"/>
          <p:nvPr/>
        </p:nvSpPr>
        <p:spPr>
          <a:xfrm>
            <a:off x="5257800" y="2057400"/>
            <a:ext cx="990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Output</a:t>
            </a:r>
            <a:endParaRPr lang="en-US" sz="16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4BE1C19-7379-4D0B-9F4A-227CE9B9A4B1}"/>
              </a:ext>
            </a:extLst>
          </p:cNvPr>
          <p:cNvCxnSpPr>
            <a:endCxn id="3" idx="2"/>
          </p:cNvCxnSpPr>
          <p:nvPr/>
        </p:nvCxnSpPr>
        <p:spPr>
          <a:xfrm>
            <a:off x="2895600" y="1828800"/>
            <a:ext cx="1143000" cy="4191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FFB516-1C38-4DF7-92DF-1F31D1686B65}"/>
              </a:ext>
            </a:extLst>
          </p:cNvPr>
          <p:cNvCxnSpPr>
            <a:endCxn id="3" idx="2"/>
          </p:cNvCxnSpPr>
          <p:nvPr/>
        </p:nvCxnSpPr>
        <p:spPr>
          <a:xfrm flipV="1">
            <a:off x="2895600" y="2247900"/>
            <a:ext cx="1143000" cy="4191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9934881-6347-48CA-B653-E829845540D6}"/>
              </a:ext>
            </a:extLst>
          </p:cNvPr>
          <p:cNvSpPr txBox="1"/>
          <p:nvPr/>
        </p:nvSpPr>
        <p:spPr>
          <a:xfrm>
            <a:off x="1981200" y="1600200"/>
            <a:ext cx="990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Input 1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9FD676-C42F-4052-88E2-82D23A963FAD}"/>
              </a:ext>
            </a:extLst>
          </p:cNvPr>
          <p:cNvSpPr txBox="1"/>
          <p:nvPr/>
        </p:nvSpPr>
        <p:spPr>
          <a:xfrm>
            <a:off x="1981200" y="2514600"/>
            <a:ext cx="990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Input 2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2FA41E-8E1E-4FCF-8D35-8BBFFB187066}"/>
              </a:ext>
            </a:extLst>
          </p:cNvPr>
          <p:cNvSpPr txBox="1"/>
          <p:nvPr/>
        </p:nvSpPr>
        <p:spPr>
          <a:xfrm>
            <a:off x="3352800" y="1676400"/>
            <a:ext cx="533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W1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D2945F-8B2D-47C0-9F76-1C9DB912873A}"/>
              </a:ext>
            </a:extLst>
          </p:cNvPr>
          <p:cNvSpPr txBox="1"/>
          <p:nvPr/>
        </p:nvSpPr>
        <p:spPr>
          <a:xfrm>
            <a:off x="3352800" y="2480846"/>
            <a:ext cx="533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W2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CE8123-597D-4005-AF2B-C759DCF373C9}"/>
              </a:ext>
            </a:extLst>
          </p:cNvPr>
          <p:cNvSpPr txBox="1"/>
          <p:nvPr/>
        </p:nvSpPr>
        <p:spPr>
          <a:xfrm>
            <a:off x="4114800" y="1929826"/>
            <a:ext cx="5334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3200" b="1" dirty="0"/>
              <a:t>+</a:t>
            </a:r>
            <a:endParaRPr lang="en-US" sz="3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3CA0A9-AA6E-4843-AA5D-C43EC87FD8B9}"/>
              </a:ext>
            </a:extLst>
          </p:cNvPr>
          <p:cNvSpPr txBox="1"/>
          <p:nvPr/>
        </p:nvSpPr>
        <p:spPr>
          <a:xfrm>
            <a:off x="6629400" y="2057400"/>
            <a:ext cx="990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Label</a:t>
            </a:r>
            <a:endParaRPr lang="en-US" sz="16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F40D6B3-5493-44D8-B38D-2793FE30D606}"/>
              </a:ext>
            </a:extLst>
          </p:cNvPr>
          <p:cNvSpPr/>
          <p:nvPr/>
        </p:nvSpPr>
        <p:spPr>
          <a:xfrm>
            <a:off x="6248400" y="2691825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96EAE4-3674-4A03-A491-A7B19D39E945}"/>
              </a:ext>
            </a:extLst>
          </p:cNvPr>
          <p:cNvSpPr txBox="1"/>
          <p:nvPr/>
        </p:nvSpPr>
        <p:spPr>
          <a:xfrm>
            <a:off x="6307348" y="2589748"/>
            <a:ext cx="3810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3200" b="1" dirty="0"/>
              <a:t>-</a:t>
            </a:r>
            <a:endParaRPr lang="en-US" sz="3200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4C9DCE-0913-4AE2-817F-48E15A4AACFC}"/>
              </a:ext>
            </a:extLst>
          </p:cNvPr>
          <p:cNvCxnSpPr/>
          <p:nvPr/>
        </p:nvCxnSpPr>
        <p:spPr>
          <a:xfrm>
            <a:off x="6019800" y="2362200"/>
            <a:ext cx="30480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0E92615-B573-423D-91DB-E563739642D9}"/>
              </a:ext>
            </a:extLst>
          </p:cNvPr>
          <p:cNvCxnSpPr/>
          <p:nvPr/>
        </p:nvCxnSpPr>
        <p:spPr>
          <a:xfrm flipH="1">
            <a:off x="6629400" y="2362200"/>
            <a:ext cx="30480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074AFF-B289-4335-884C-8F117562B977}"/>
              </a:ext>
            </a:extLst>
          </p:cNvPr>
          <p:cNvCxnSpPr/>
          <p:nvPr/>
        </p:nvCxnSpPr>
        <p:spPr>
          <a:xfrm>
            <a:off x="6477000" y="3149600"/>
            <a:ext cx="0" cy="228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7FA6A8C-452B-4EB4-ACE8-4A7FD71566B5}"/>
              </a:ext>
            </a:extLst>
          </p:cNvPr>
          <p:cNvSpPr txBox="1"/>
          <p:nvPr/>
        </p:nvSpPr>
        <p:spPr>
          <a:xfrm>
            <a:off x="5981700" y="3429000"/>
            <a:ext cx="990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/>
              <a:t>Loss</a:t>
            </a:r>
            <a:endParaRPr lang="en-US" sz="1600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993E798-9AED-45CC-B707-0B2701262C4B}"/>
              </a:ext>
            </a:extLst>
          </p:cNvPr>
          <p:cNvCxnSpPr/>
          <p:nvPr/>
        </p:nvCxnSpPr>
        <p:spPr>
          <a:xfrm flipV="1">
            <a:off x="3581400" y="2895600"/>
            <a:ext cx="0" cy="68580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7A4CE7-1EB1-4435-B577-8A31829D9F6C}"/>
              </a:ext>
            </a:extLst>
          </p:cNvPr>
          <p:cNvCxnSpPr/>
          <p:nvPr/>
        </p:nvCxnSpPr>
        <p:spPr>
          <a:xfrm>
            <a:off x="3581400" y="3613150"/>
            <a:ext cx="2590800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35B3016-295F-437A-A357-F847CCDB6888}"/>
              </a:ext>
            </a:extLst>
          </p:cNvPr>
          <p:cNvSpPr txBox="1"/>
          <p:nvPr/>
        </p:nvSpPr>
        <p:spPr>
          <a:xfrm>
            <a:off x="1524000" y="1600200"/>
            <a:ext cx="533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>
                <a:solidFill>
                  <a:srgbClr val="FF0000"/>
                </a:solidFill>
              </a:rPr>
              <a:t>0.8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539407-43B5-4F56-AA18-A8F0F48037D1}"/>
              </a:ext>
            </a:extLst>
          </p:cNvPr>
          <p:cNvSpPr txBox="1"/>
          <p:nvPr/>
        </p:nvSpPr>
        <p:spPr>
          <a:xfrm>
            <a:off x="1524000" y="2514600"/>
            <a:ext cx="533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>
                <a:solidFill>
                  <a:srgbClr val="FF0000"/>
                </a:solidFill>
              </a:rPr>
              <a:t>0.4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D7CD9D-3942-4D76-8E5B-162EB2A13727}"/>
              </a:ext>
            </a:extLst>
          </p:cNvPr>
          <p:cNvSpPr txBox="1"/>
          <p:nvPr/>
        </p:nvSpPr>
        <p:spPr>
          <a:xfrm>
            <a:off x="3352800" y="1371600"/>
            <a:ext cx="1143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>
                <a:solidFill>
                  <a:srgbClr val="FF0000"/>
                </a:solidFill>
              </a:rPr>
              <a:t>0.7 </a:t>
            </a:r>
            <a:r>
              <a:rPr lang="en-AU" sz="1600" dirty="0"/>
              <a:t>-&gt;</a:t>
            </a:r>
            <a:r>
              <a:rPr lang="en-AU" sz="1600" dirty="0">
                <a:solidFill>
                  <a:srgbClr val="FF0000"/>
                </a:solidFill>
              </a:rPr>
              <a:t> </a:t>
            </a:r>
            <a:r>
              <a:rPr lang="en-AU" sz="1600" dirty="0">
                <a:solidFill>
                  <a:srgbClr val="00B050"/>
                </a:solidFill>
              </a:rPr>
              <a:t>0.78</a:t>
            </a:r>
            <a:r>
              <a:rPr lang="en-AU" sz="1600" dirty="0">
                <a:solidFill>
                  <a:srgbClr val="FF0000"/>
                </a:solidFill>
              </a:rPr>
              <a:t> 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4E5318-950B-43CA-B05F-2855AE63B7D0}"/>
              </a:ext>
            </a:extLst>
          </p:cNvPr>
          <p:cNvSpPr txBox="1"/>
          <p:nvPr/>
        </p:nvSpPr>
        <p:spPr>
          <a:xfrm>
            <a:off x="3657600" y="2743200"/>
            <a:ext cx="12192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>
                <a:solidFill>
                  <a:srgbClr val="FF0000"/>
                </a:solidFill>
              </a:rPr>
              <a:t>-0.3 </a:t>
            </a:r>
            <a:r>
              <a:rPr lang="en-AU" sz="1600" dirty="0"/>
              <a:t>-&gt;</a:t>
            </a:r>
            <a:r>
              <a:rPr lang="en-AU" sz="1600" dirty="0">
                <a:solidFill>
                  <a:srgbClr val="FF0000"/>
                </a:solidFill>
              </a:rPr>
              <a:t> </a:t>
            </a:r>
            <a:r>
              <a:rPr lang="en-AU" sz="1600" dirty="0">
                <a:solidFill>
                  <a:srgbClr val="00B050"/>
                </a:solidFill>
              </a:rPr>
              <a:t>-0.26</a:t>
            </a:r>
            <a:r>
              <a:rPr lang="en-AU" sz="1600" dirty="0">
                <a:solidFill>
                  <a:srgbClr val="FF0000"/>
                </a:solidFill>
              </a:rPr>
              <a:t> 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1043D0-A2C1-4643-9E6F-4C9DC6294059}"/>
              </a:ext>
            </a:extLst>
          </p:cNvPr>
          <p:cNvSpPr txBox="1"/>
          <p:nvPr/>
        </p:nvSpPr>
        <p:spPr>
          <a:xfrm>
            <a:off x="4800600" y="1447801"/>
            <a:ext cx="21336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>
                <a:solidFill>
                  <a:srgbClr val="FF0000"/>
                </a:solidFill>
              </a:rPr>
              <a:t>0.56+(-0.12) = 0.44</a:t>
            </a:r>
          </a:p>
          <a:p>
            <a:pPr algn="ctr"/>
            <a:r>
              <a:rPr lang="en-AU" sz="1600" dirty="0">
                <a:solidFill>
                  <a:srgbClr val="FF0000"/>
                </a:solidFill>
              </a:rPr>
              <a:t> </a:t>
            </a:r>
            <a:r>
              <a:rPr lang="en-AU" sz="1600" dirty="0">
                <a:solidFill>
                  <a:srgbClr val="00B050"/>
                </a:solidFill>
              </a:rPr>
              <a:t>0.624+(-0.104) = 0.52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4097C0-B6BB-4023-8D1F-554DEB51B912}"/>
              </a:ext>
            </a:extLst>
          </p:cNvPr>
          <p:cNvSpPr txBox="1"/>
          <p:nvPr/>
        </p:nvSpPr>
        <p:spPr>
          <a:xfrm>
            <a:off x="7467600" y="2057400"/>
            <a:ext cx="533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>
                <a:solidFill>
                  <a:srgbClr val="FF0000"/>
                </a:solidFill>
              </a:rPr>
              <a:t>1.0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EC6CB2-B30E-46F9-B7D8-95EC3A8210E5}"/>
              </a:ext>
            </a:extLst>
          </p:cNvPr>
          <p:cNvSpPr txBox="1"/>
          <p:nvPr/>
        </p:nvSpPr>
        <p:spPr>
          <a:xfrm>
            <a:off x="6781800" y="3429000"/>
            <a:ext cx="1524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>
                <a:solidFill>
                  <a:srgbClr val="FF0000"/>
                </a:solidFill>
              </a:rPr>
              <a:t>0.56 </a:t>
            </a:r>
            <a:r>
              <a:rPr lang="en-AU" sz="1600" dirty="0"/>
              <a:t>-&gt;</a:t>
            </a:r>
            <a:r>
              <a:rPr lang="en-AU" sz="1600" dirty="0">
                <a:solidFill>
                  <a:srgbClr val="FF0000"/>
                </a:solidFill>
              </a:rPr>
              <a:t> </a:t>
            </a:r>
            <a:r>
              <a:rPr lang="en-AU" sz="1600" dirty="0">
                <a:solidFill>
                  <a:srgbClr val="00B050"/>
                </a:solidFill>
              </a:rPr>
              <a:t>0.48</a:t>
            </a:r>
            <a:r>
              <a:rPr lang="en-AU" sz="1600" dirty="0">
                <a:solidFill>
                  <a:srgbClr val="FF0000"/>
                </a:solidFill>
              </a:rPr>
              <a:t> 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1E8174-73E8-41EB-91D7-DA8B48E7A0FE}"/>
              </a:ext>
            </a:extLst>
          </p:cNvPr>
          <p:cNvSpPr txBox="1"/>
          <p:nvPr/>
        </p:nvSpPr>
        <p:spPr>
          <a:xfrm>
            <a:off x="1524000" y="3581401"/>
            <a:ext cx="13716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Learning rate</a:t>
            </a:r>
          </a:p>
          <a:p>
            <a:pPr algn="ctr"/>
            <a:r>
              <a:rPr lang="en-AU" sz="1600" dirty="0"/>
              <a:t>0.1</a:t>
            </a:r>
            <a:endParaRPr lang="en-US" sz="1600" dirty="0"/>
          </a:p>
        </p:txBody>
      </p:sp>
      <p:cxnSp>
        <p:nvCxnSpPr>
          <p:cNvPr id="30" name="Curved Connector 44">
            <a:extLst>
              <a:ext uri="{FF2B5EF4-FFF2-40B4-BE49-F238E27FC236}">
                <a16:creationId xmlns:a16="http://schemas.microsoft.com/office/drawing/2014/main" id="{4080DA73-8673-4036-94CD-FAF41B636E17}"/>
              </a:ext>
            </a:extLst>
          </p:cNvPr>
          <p:cNvCxnSpPr/>
          <p:nvPr/>
        </p:nvCxnSpPr>
        <p:spPr>
          <a:xfrm flipV="1">
            <a:off x="2819400" y="3505200"/>
            <a:ext cx="685800" cy="22860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1">
            <a:extLst>
              <a:ext uri="{FF2B5EF4-FFF2-40B4-BE49-F238E27FC236}">
                <a16:creationId xmlns:a16="http://schemas.microsoft.com/office/drawing/2014/main" id="{AFCADE56-FDC1-4272-9388-7198775FA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28801" y="4419600"/>
            <a:ext cx="5412810" cy="304799"/>
          </a:xfrm>
          <a:prstGeom prst="rect">
            <a:avLst/>
          </a:prstGeom>
          <a:noFill/>
        </p:spPr>
      </p:pic>
      <p:pic>
        <p:nvPicPr>
          <p:cNvPr id="32" name="Picture 4">
            <a:extLst>
              <a:ext uri="{FF2B5EF4-FFF2-40B4-BE49-F238E27FC236}">
                <a16:creationId xmlns:a16="http://schemas.microsoft.com/office/drawing/2014/main" id="{141A4901-D235-4945-8DD9-64D27F2BA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28800" y="4952999"/>
            <a:ext cx="5486399" cy="290869"/>
          </a:xfrm>
          <a:prstGeom prst="rect">
            <a:avLst/>
          </a:prstGeom>
          <a:noFill/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CBA5B0C-D2AB-4D6F-90AE-7465B0C23641}"/>
              </a:ext>
            </a:extLst>
          </p:cNvPr>
          <p:cNvSpPr txBox="1"/>
          <p:nvPr/>
        </p:nvSpPr>
        <p:spPr>
          <a:xfrm>
            <a:off x="1752600" y="5486399"/>
            <a:ext cx="5715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2000" dirty="0"/>
              <a:t>Loss has reduced from 0.56 to 0.48</a:t>
            </a:r>
          </a:p>
        </p:txBody>
      </p:sp>
    </p:spTree>
    <p:extLst>
      <p:ext uri="{BB962C8B-B14F-4D97-AF65-F5344CB8AC3E}">
        <p14:creationId xmlns:p14="http://schemas.microsoft.com/office/powerpoint/2010/main" val="3621551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4BF7F6-5461-4587-B045-2306CE261F34}"/>
              </a:ext>
            </a:extLst>
          </p:cNvPr>
          <p:cNvSpPr txBox="1"/>
          <p:nvPr/>
        </p:nvSpPr>
        <p:spPr>
          <a:xfrm>
            <a:off x="990600" y="609600"/>
            <a:ext cx="1853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Adding a Bias</a:t>
            </a:r>
            <a:endParaRPr lang="en-US" sz="24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39B1121-36A7-435D-B4BD-D72799E57B5E}"/>
              </a:ext>
            </a:extLst>
          </p:cNvPr>
          <p:cNvSpPr/>
          <p:nvPr/>
        </p:nvSpPr>
        <p:spPr>
          <a:xfrm>
            <a:off x="3581400" y="2133600"/>
            <a:ext cx="685800" cy="685800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29F65A0-9EDB-48A2-923B-D1D1982166E1}"/>
              </a:ext>
            </a:extLst>
          </p:cNvPr>
          <p:cNvCxnSpPr/>
          <p:nvPr/>
        </p:nvCxnSpPr>
        <p:spPr>
          <a:xfrm>
            <a:off x="4284452" y="2472904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FF0F6CE-421E-49B5-A7EA-F737F9DB1D9C}"/>
              </a:ext>
            </a:extLst>
          </p:cNvPr>
          <p:cNvSpPr txBox="1"/>
          <p:nvPr/>
        </p:nvSpPr>
        <p:spPr>
          <a:xfrm>
            <a:off x="4800600" y="2286000"/>
            <a:ext cx="990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Output</a:t>
            </a:r>
            <a:endParaRPr lang="en-US" sz="16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5CB67CD-50EA-4913-BE9F-B5732B712973}"/>
              </a:ext>
            </a:extLst>
          </p:cNvPr>
          <p:cNvCxnSpPr>
            <a:endCxn id="3" idx="2"/>
          </p:cNvCxnSpPr>
          <p:nvPr/>
        </p:nvCxnSpPr>
        <p:spPr>
          <a:xfrm>
            <a:off x="2438400" y="2057400"/>
            <a:ext cx="1143000" cy="4191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22DDC85-0B62-4738-BA4D-87491A35E803}"/>
              </a:ext>
            </a:extLst>
          </p:cNvPr>
          <p:cNvCxnSpPr>
            <a:endCxn id="3" idx="2"/>
          </p:cNvCxnSpPr>
          <p:nvPr/>
        </p:nvCxnSpPr>
        <p:spPr>
          <a:xfrm flipV="1">
            <a:off x="2438400" y="2476500"/>
            <a:ext cx="1143000" cy="4191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BDA8281-5E2B-4B59-A355-7D17D48B998E}"/>
              </a:ext>
            </a:extLst>
          </p:cNvPr>
          <p:cNvSpPr txBox="1"/>
          <p:nvPr/>
        </p:nvSpPr>
        <p:spPr>
          <a:xfrm>
            <a:off x="1524000" y="1828800"/>
            <a:ext cx="990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Input 1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D98920-27A9-44E2-9204-9F7CD70A3B3C}"/>
              </a:ext>
            </a:extLst>
          </p:cNvPr>
          <p:cNvSpPr txBox="1"/>
          <p:nvPr/>
        </p:nvSpPr>
        <p:spPr>
          <a:xfrm>
            <a:off x="1524000" y="2743200"/>
            <a:ext cx="990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Input 2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FF7296-24CF-4C3A-88EE-C2BA47E7EDFE}"/>
              </a:ext>
            </a:extLst>
          </p:cNvPr>
          <p:cNvSpPr txBox="1"/>
          <p:nvPr/>
        </p:nvSpPr>
        <p:spPr>
          <a:xfrm>
            <a:off x="2895600" y="1905000"/>
            <a:ext cx="533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W1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A27142-669D-4220-84D7-1E450166DB9A}"/>
              </a:ext>
            </a:extLst>
          </p:cNvPr>
          <p:cNvSpPr txBox="1"/>
          <p:nvPr/>
        </p:nvSpPr>
        <p:spPr>
          <a:xfrm>
            <a:off x="2895600" y="2709446"/>
            <a:ext cx="533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W2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EE191B-0AC2-4A79-8C96-143B94B03F79}"/>
              </a:ext>
            </a:extLst>
          </p:cNvPr>
          <p:cNvSpPr txBox="1"/>
          <p:nvPr/>
        </p:nvSpPr>
        <p:spPr>
          <a:xfrm>
            <a:off x="3657600" y="2158426"/>
            <a:ext cx="5334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3200" b="1" dirty="0"/>
              <a:t>+</a:t>
            </a:r>
            <a:endParaRPr lang="en-US" sz="3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0929F1-C6EA-48FE-953B-74246C4E3775}"/>
              </a:ext>
            </a:extLst>
          </p:cNvPr>
          <p:cNvSpPr txBox="1"/>
          <p:nvPr/>
        </p:nvSpPr>
        <p:spPr>
          <a:xfrm>
            <a:off x="6781800" y="2352674"/>
            <a:ext cx="1524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In matrix form</a:t>
            </a:r>
            <a:endParaRPr lang="en-US" sz="1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931C679-4BEF-4966-8651-F441CB282E64}"/>
              </a:ext>
            </a:extLst>
          </p:cNvPr>
          <p:cNvCxnSpPr/>
          <p:nvPr/>
        </p:nvCxnSpPr>
        <p:spPr>
          <a:xfrm flipV="1">
            <a:off x="3429000" y="2819400"/>
            <a:ext cx="457200" cy="6096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35E7BB8-3ED8-49C6-ADE7-6578EAD3973B}"/>
              </a:ext>
            </a:extLst>
          </p:cNvPr>
          <p:cNvSpPr txBox="1"/>
          <p:nvPr/>
        </p:nvSpPr>
        <p:spPr>
          <a:xfrm>
            <a:off x="2895600" y="3242846"/>
            <a:ext cx="533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>
                <a:solidFill>
                  <a:srgbClr val="FF0000"/>
                </a:solidFill>
              </a:rPr>
              <a:t>Bias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16" name="Picture 1">
            <a:extLst>
              <a:ext uri="{FF2B5EF4-FFF2-40B4-BE49-F238E27FC236}">
                <a16:creationId xmlns:a16="http://schemas.microsoft.com/office/drawing/2014/main" id="{0E9FF727-44F8-4677-84A1-B0856E624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77000" y="1819275"/>
            <a:ext cx="4552950" cy="276225"/>
          </a:xfrm>
          <a:prstGeom prst="rect">
            <a:avLst/>
          </a:prstGeom>
          <a:noFill/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id="{7544D38D-1E7E-4ABF-9057-1A11EE779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77001" y="2809875"/>
            <a:ext cx="3343275" cy="6953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08194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E19FDC-0E79-43B6-9FE3-07E6401FE3AC}"/>
              </a:ext>
            </a:extLst>
          </p:cNvPr>
          <p:cNvSpPr txBox="1"/>
          <p:nvPr/>
        </p:nvSpPr>
        <p:spPr>
          <a:xfrm>
            <a:off x="820468" y="457200"/>
            <a:ext cx="2913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Multilayer Perceptron</a:t>
            </a:r>
            <a:endParaRPr lang="en-US" sz="24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74EC683-FE65-4AD3-83FA-B05FE879E929}"/>
              </a:ext>
            </a:extLst>
          </p:cNvPr>
          <p:cNvSpPr/>
          <p:nvPr/>
        </p:nvSpPr>
        <p:spPr>
          <a:xfrm>
            <a:off x="1752600" y="1828800"/>
            <a:ext cx="457200" cy="457200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1AF90C9-7D00-4D3D-8660-84655B95D0F0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>
            <a:off x="2277374" y="2057025"/>
            <a:ext cx="2058834" cy="29617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BA31494-EAFD-4518-A25B-6C7ECF587E1F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 flipV="1">
            <a:off x="2261556" y="3047625"/>
            <a:ext cx="208184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5B317609-F6F8-4356-BADC-FC19271C42EF}"/>
              </a:ext>
            </a:extLst>
          </p:cNvPr>
          <p:cNvSpPr/>
          <p:nvPr/>
        </p:nvSpPr>
        <p:spPr>
          <a:xfrm>
            <a:off x="1752600" y="2514600"/>
            <a:ext cx="457200" cy="457200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70E2F75-A093-4513-A244-39335C684B28}"/>
              </a:ext>
            </a:extLst>
          </p:cNvPr>
          <p:cNvSpPr/>
          <p:nvPr/>
        </p:nvSpPr>
        <p:spPr>
          <a:xfrm>
            <a:off x="1752600" y="3200400"/>
            <a:ext cx="457200" cy="457200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C0ECC82-3D90-481B-BB9A-15B8D6F90F26}"/>
              </a:ext>
            </a:extLst>
          </p:cNvPr>
          <p:cNvSpPr/>
          <p:nvPr/>
        </p:nvSpPr>
        <p:spPr>
          <a:xfrm>
            <a:off x="4369278" y="2133600"/>
            <a:ext cx="457200" cy="457200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0ED1DE-6992-43E7-80FC-7DB9BB46638A}"/>
              </a:ext>
            </a:extLst>
          </p:cNvPr>
          <p:cNvSpPr/>
          <p:nvPr/>
        </p:nvSpPr>
        <p:spPr>
          <a:xfrm>
            <a:off x="4369278" y="2819400"/>
            <a:ext cx="457200" cy="457200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F7082A-0318-4918-8101-8296A4A3B865}"/>
              </a:ext>
            </a:extLst>
          </p:cNvPr>
          <p:cNvSpPr txBox="1"/>
          <p:nvPr/>
        </p:nvSpPr>
        <p:spPr>
          <a:xfrm>
            <a:off x="1743974" y="1887748"/>
            <a:ext cx="533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N11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10612B-89B4-48D9-8234-3E4E1628E617}"/>
              </a:ext>
            </a:extLst>
          </p:cNvPr>
          <p:cNvSpPr txBox="1"/>
          <p:nvPr/>
        </p:nvSpPr>
        <p:spPr>
          <a:xfrm>
            <a:off x="1719530" y="2573548"/>
            <a:ext cx="533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N12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557010-A7C8-4F90-A5DB-5D6583F4475E}"/>
              </a:ext>
            </a:extLst>
          </p:cNvPr>
          <p:cNvSpPr txBox="1"/>
          <p:nvPr/>
        </p:nvSpPr>
        <p:spPr>
          <a:xfrm>
            <a:off x="1728156" y="3259348"/>
            <a:ext cx="533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N13</a:t>
            </a: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BB06E0-10DD-41C0-AB33-89F4E86A35ED}"/>
              </a:ext>
            </a:extLst>
          </p:cNvPr>
          <p:cNvSpPr txBox="1"/>
          <p:nvPr/>
        </p:nvSpPr>
        <p:spPr>
          <a:xfrm>
            <a:off x="4336208" y="2183922"/>
            <a:ext cx="533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N21</a:t>
            </a: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6B1CA6-77EE-4ED8-A621-33DC50FA81EA}"/>
              </a:ext>
            </a:extLst>
          </p:cNvPr>
          <p:cNvSpPr txBox="1"/>
          <p:nvPr/>
        </p:nvSpPr>
        <p:spPr>
          <a:xfrm>
            <a:off x="4343400" y="2878348"/>
            <a:ext cx="533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N22</a:t>
            </a:r>
            <a:endParaRPr lang="en-US" sz="16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790C01-9E3A-4382-A1A2-90B26567BC30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>
            <a:off x="2277374" y="2057025"/>
            <a:ext cx="2066026" cy="990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EF077D-EF69-4EA3-AC23-CA3B75FC1387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 flipV="1">
            <a:off x="2252930" y="2353199"/>
            <a:ext cx="2083278" cy="3896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0EAC26-559A-432D-93AC-C6CFF56F0C2C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2261556" y="2353199"/>
            <a:ext cx="2074652" cy="10754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1EC391A-7C68-4FE3-B20A-106B0F6310A6}"/>
              </a:ext>
            </a:extLst>
          </p:cNvPr>
          <p:cNvCxnSpPr>
            <a:stCxn id="11" idx="3"/>
            <a:endCxn id="14" idx="1"/>
          </p:cNvCxnSpPr>
          <p:nvPr/>
        </p:nvCxnSpPr>
        <p:spPr>
          <a:xfrm>
            <a:off x="2252930" y="2742825"/>
            <a:ext cx="209047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4078B4C-F75E-4C2F-B08E-69F9897565DA}"/>
              </a:ext>
            </a:extLst>
          </p:cNvPr>
          <p:cNvSpPr txBox="1"/>
          <p:nvPr/>
        </p:nvSpPr>
        <p:spPr>
          <a:xfrm>
            <a:off x="1066800" y="2495490"/>
            <a:ext cx="5334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/>
              <a:t>...</a:t>
            </a:r>
            <a:endParaRPr lang="en-US" sz="2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47AEAE-8634-431E-A67C-A5D736F24FBC}"/>
              </a:ext>
            </a:extLst>
          </p:cNvPr>
          <p:cNvSpPr txBox="1"/>
          <p:nvPr/>
        </p:nvSpPr>
        <p:spPr>
          <a:xfrm>
            <a:off x="7086600" y="1471136"/>
            <a:ext cx="5334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/>
              <a:t>...</a:t>
            </a:r>
            <a:endParaRPr lang="en-US" sz="2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3A895F-AB7B-4076-ACD1-2B987F3091FF}"/>
              </a:ext>
            </a:extLst>
          </p:cNvPr>
          <p:cNvSpPr txBox="1"/>
          <p:nvPr/>
        </p:nvSpPr>
        <p:spPr>
          <a:xfrm>
            <a:off x="3200400" y="1932802"/>
            <a:ext cx="6858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W11</a:t>
            </a:r>
            <a:endParaRPr 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B5FDBE-35A7-42C0-9418-491916426818}"/>
              </a:ext>
            </a:extLst>
          </p:cNvPr>
          <p:cNvSpPr txBox="1"/>
          <p:nvPr/>
        </p:nvSpPr>
        <p:spPr>
          <a:xfrm>
            <a:off x="2133600" y="2209801"/>
            <a:ext cx="6858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W12</a:t>
            </a:r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F5DC5E-1522-45CE-95D3-7615C2AB34CD}"/>
              </a:ext>
            </a:extLst>
          </p:cNvPr>
          <p:cNvSpPr txBox="1"/>
          <p:nvPr/>
        </p:nvSpPr>
        <p:spPr>
          <a:xfrm>
            <a:off x="3276600" y="3276601"/>
            <a:ext cx="6858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W32</a:t>
            </a:r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9EB1FA-B3C2-49B4-836B-68BB4825F126}"/>
              </a:ext>
            </a:extLst>
          </p:cNvPr>
          <p:cNvSpPr txBox="1"/>
          <p:nvPr/>
        </p:nvSpPr>
        <p:spPr>
          <a:xfrm>
            <a:off x="6562724" y="2328445"/>
            <a:ext cx="1524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In matrix form</a:t>
            </a:r>
            <a:endParaRPr 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E76641-5257-4F70-81FA-CAE6EEC71D51}"/>
              </a:ext>
            </a:extLst>
          </p:cNvPr>
          <p:cNvSpPr txBox="1"/>
          <p:nvPr/>
        </p:nvSpPr>
        <p:spPr>
          <a:xfrm>
            <a:off x="2133600" y="2438401"/>
            <a:ext cx="6858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W21</a:t>
            </a:r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17136E-209D-4B68-88FA-12FDF37D967D}"/>
              </a:ext>
            </a:extLst>
          </p:cNvPr>
          <p:cNvSpPr txBox="1"/>
          <p:nvPr/>
        </p:nvSpPr>
        <p:spPr>
          <a:xfrm>
            <a:off x="2133600" y="2771002"/>
            <a:ext cx="6858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W22</a:t>
            </a: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447B6F-BF88-4C54-B3DC-40EAD3DE9A7D}"/>
              </a:ext>
            </a:extLst>
          </p:cNvPr>
          <p:cNvSpPr txBox="1"/>
          <p:nvPr/>
        </p:nvSpPr>
        <p:spPr>
          <a:xfrm>
            <a:off x="2133600" y="2999602"/>
            <a:ext cx="6858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W31</a:t>
            </a:r>
            <a:endParaRPr lang="en-US" sz="1200" dirty="0"/>
          </a:p>
        </p:txBody>
      </p:sp>
      <p:pic>
        <p:nvPicPr>
          <p:cNvPr id="28" name="Picture 3">
            <a:extLst>
              <a:ext uri="{FF2B5EF4-FFF2-40B4-BE49-F238E27FC236}">
                <a16:creationId xmlns:a16="http://schemas.microsoft.com/office/drawing/2014/main" id="{4AF2BF4F-C364-4A08-A5AE-F12149F1D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05525" y="1371600"/>
            <a:ext cx="5324475" cy="276225"/>
          </a:xfrm>
          <a:prstGeom prst="rect">
            <a:avLst/>
          </a:prstGeom>
          <a:noFill/>
        </p:spPr>
      </p:pic>
      <p:pic>
        <p:nvPicPr>
          <p:cNvPr id="29" name="Picture 5">
            <a:extLst>
              <a:ext uri="{FF2B5EF4-FFF2-40B4-BE49-F238E27FC236}">
                <a16:creationId xmlns:a16="http://schemas.microsoft.com/office/drawing/2014/main" id="{A1BD3A1B-9776-4A8D-87BF-396FDC779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05525" y="1828800"/>
            <a:ext cx="5324475" cy="276225"/>
          </a:xfrm>
          <a:prstGeom prst="rect">
            <a:avLst/>
          </a:prstGeom>
          <a:noFill/>
        </p:spPr>
      </p:pic>
      <p:pic>
        <p:nvPicPr>
          <p:cNvPr id="30" name="Picture 7">
            <a:extLst>
              <a:ext uri="{FF2B5EF4-FFF2-40B4-BE49-F238E27FC236}">
                <a16:creationId xmlns:a16="http://schemas.microsoft.com/office/drawing/2014/main" id="{9CF51837-AF7E-4736-A17A-08F9E0DE8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05524" y="2743200"/>
            <a:ext cx="4781550" cy="885825"/>
          </a:xfrm>
          <a:prstGeom prst="rect">
            <a:avLst/>
          </a:prstGeom>
          <a:noFill/>
        </p:spPr>
      </p:pic>
      <p:sp>
        <p:nvSpPr>
          <p:cNvPr id="31" name="Right Brace 30">
            <a:extLst>
              <a:ext uri="{FF2B5EF4-FFF2-40B4-BE49-F238E27FC236}">
                <a16:creationId xmlns:a16="http://schemas.microsoft.com/office/drawing/2014/main" id="{CE2A1029-1F97-4E12-A521-5752A9CFC599}"/>
              </a:ext>
            </a:extLst>
          </p:cNvPr>
          <p:cNvSpPr/>
          <p:nvPr/>
        </p:nvSpPr>
        <p:spPr>
          <a:xfrm rot="5400000">
            <a:off x="8181974" y="2724149"/>
            <a:ext cx="190500" cy="160020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388AE715-CD56-45E3-A8D3-967B194C667A}"/>
              </a:ext>
            </a:extLst>
          </p:cNvPr>
          <p:cNvSpPr/>
          <p:nvPr/>
        </p:nvSpPr>
        <p:spPr>
          <a:xfrm rot="5400000">
            <a:off x="10125074" y="3219449"/>
            <a:ext cx="190500" cy="121920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793F78-18CE-4D30-8A4C-9B793DF3F39C}"/>
              </a:ext>
            </a:extLst>
          </p:cNvPr>
          <p:cNvSpPr txBox="1"/>
          <p:nvPr/>
        </p:nvSpPr>
        <p:spPr>
          <a:xfrm>
            <a:off x="7477124" y="3733799"/>
            <a:ext cx="1524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# of inputs</a:t>
            </a:r>
            <a:endParaRPr 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AF7DE7-2FA3-42FA-8381-6A82F183A404}"/>
              </a:ext>
            </a:extLst>
          </p:cNvPr>
          <p:cNvSpPr txBox="1"/>
          <p:nvPr/>
        </p:nvSpPr>
        <p:spPr>
          <a:xfrm>
            <a:off x="9458324" y="3962399"/>
            <a:ext cx="1524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# of nodes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60736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7A79FD-E46C-4EFC-9B77-DBA6C9354562}"/>
              </a:ext>
            </a:extLst>
          </p:cNvPr>
          <p:cNvSpPr txBox="1"/>
          <p:nvPr/>
        </p:nvSpPr>
        <p:spPr>
          <a:xfrm>
            <a:off x="838200" y="609600"/>
            <a:ext cx="2589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Workshop Itinerary</a:t>
            </a:r>
            <a:endParaRPr lang="en-US" sz="24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C17AD97-D363-4BD2-840C-245115DC01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066027"/>
              </p:ext>
            </p:extLst>
          </p:nvPr>
        </p:nvGraphicFramePr>
        <p:xfrm>
          <a:off x="1295400" y="1354545"/>
          <a:ext cx="8305800" cy="3962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35689457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3520609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/>
                        <a:t>Event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48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09:00 – 09:15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/>
                        <a:t>Arrival and setup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768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000"/>
                        <a:t>09:15 </a:t>
                      </a:r>
                      <a:r>
                        <a:rPr lang="en-AU" sz="2000" dirty="0"/>
                        <a:t>– 10:15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/>
                        <a:t>Lecture 1 – Introduction to Deep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081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10:15 – 10:30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/>
                        <a:t>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898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10:30 – 11:30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/>
                        <a:t>Workshop 1 - Introduction to Deep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544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11:30 – 11:45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/>
                        <a:t>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856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11:45 – 12:45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/>
                        <a:t>Lecture 2 – Convolutional Neural Networks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947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12:45 – 13:00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/>
                        <a:t>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819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13:00 – 14:00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/>
                        <a:t>Workshop 2 – Convolutional Neural Networks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935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14:00 – 14:30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/>
                        <a:t>Question 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291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6003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ADADBE-95B9-43CC-B686-F654D29D0054}"/>
              </a:ext>
            </a:extLst>
          </p:cNvPr>
          <p:cNvSpPr txBox="1"/>
          <p:nvPr/>
        </p:nvSpPr>
        <p:spPr>
          <a:xfrm>
            <a:off x="762000" y="609600"/>
            <a:ext cx="3551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Workshop Content – Part 1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D89351-4701-4BDB-8E96-EA5F7ADD615D}"/>
              </a:ext>
            </a:extLst>
          </p:cNvPr>
          <p:cNvSpPr txBox="1"/>
          <p:nvPr/>
        </p:nvSpPr>
        <p:spPr>
          <a:xfrm>
            <a:off x="1295400" y="1143000"/>
            <a:ext cx="7315200" cy="30839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2000" dirty="0"/>
              <a:t>Learn what is deep learning and how it works.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2000" dirty="0"/>
              <a:t>Learn how to use TensorFlow v2 to build a simple neural network.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2000" dirty="0"/>
              <a:t>Train and test our neural network.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2000" dirty="0"/>
              <a:t>Extend and explore the capabilities of the neural network.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4052763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BD94BA-6475-42CA-A053-1E855EB35D80}"/>
              </a:ext>
            </a:extLst>
          </p:cNvPr>
          <p:cNvSpPr txBox="1"/>
          <p:nvPr/>
        </p:nvSpPr>
        <p:spPr>
          <a:xfrm>
            <a:off x="685800" y="609600"/>
            <a:ext cx="3551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Workshop Content – Part 2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2F68BE-612C-4AA7-A8D6-80AB18207681}"/>
              </a:ext>
            </a:extLst>
          </p:cNvPr>
          <p:cNvSpPr txBox="1"/>
          <p:nvPr/>
        </p:nvSpPr>
        <p:spPr>
          <a:xfrm>
            <a:off x="1219200" y="1143000"/>
            <a:ext cx="7315200" cy="24683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2000" dirty="0"/>
              <a:t>Learn about convolutional neural networks and how they work.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2000" dirty="0"/>
              <a:t>Build a conv-net using TensorFlow.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2000" dirty="0"/>
              <a:t>Train and test our conv-net using a dataset of images.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2000" dirty="0"/>
              <a:t>Explore the behaviour and capabilities of our conv-net.</a:t>
            </a:r>
          </a:p>
        </p:txBody>
      </p:sp>
    </p:spTree>
    <p:extLst>
      <p:ext uri="{BB962C8B-B14F-4D97-AF65-F5344CB8AC3E}">
        <p14:creationId xmlns:p14="http://schemas.microsoft.com/office/powerpoint/2010/main" val="2998710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34B4C9-9262-4571-B51E-94DD6931C243}"/>
              </a:ext>
            </a:extLst>
          </p:cNvPr>
          <p:cNvSpPr txBox="1"/>
          <p:nvPr/>
        </p:nvSpPr>
        <p:spPr>
          <a:xfrm>
            <a:off x="838200" y="609600"/>
            <a:ext cx="2774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Assumed Knowledge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F32837-8B0D-470B-A819-4F5255A8EF8F}"/>
              </a:ext>
            </a:extLst>
          </p:cNvPr>
          <p:cNvSpPr txBox="1"/>
          <p:nvPr/>
        </p:nvSpPr>
        <p:spPr>
          <a:xfrm>
            <a:off x="1371600" y="1143001"/>
            <a:ext cx="7315200" cy="12372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2000" dirty="0"/>
              <a:t>Basic math and calculus.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2000" dirty="0"/>
              <a:t>Basic Python programming skills.</a:t>
            </a:r>
          </a:p>
        </p:txBody>
      </p:sp>
    </p:spTree>
    <p:extLst>
      <p:ext uri="{BB962C8B-B14F-4D97-AF65-F5344CB8AC3E}">
        <p14:creationId xmlns:p14="http://schemas.microsoft.com/office/powerpoint/2010/main" val="990520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Dropbox\Deep Learning Workshops\Media\cat.jpg">
            <a:extLst>
              <a:ext uri="{FF2B5EF4-FFF2-40B4-BE49-F238E27FC236}">
                <a16:creationId xmlns:a16="http://schemas.microsoft.com/office/drawing/2014/main" id="{E4A32773-74B7-4C87-92D9-C42978821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02324" y="533400"/>
            <a:ext cx="3241676" cy="1828800"/>
          </a:xfrm>
          <a:prstGeom prst="rect">
            <a:avLst/>
          </a:prstGeom>
          <a:noFill/>
        </p:spPr>
      </p:pic>
      <p:pic>
        <p:nvPicPr>
          <p:cNvPr id="3" name="Picture 3" descr="D:\Dropbox\Deep Learning Workshops\Media\dog.jpg">
            <a:extLst>
              <a:ext uri="{FF2B5EF4-FFF2-40B4-BE49-F238E27FC236}">
                <a16:creationId xmlns:a16="http://schemas.microsoft.com/office/drawing/2014/main" id="{96A2721A-2EED-40FC-A860-AED587973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533400"/>
            <a:ext cx="1828800" cy="1828800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271A42-9ECF-4354-999E-8B7A3303A72F}"/>
              </a:ext>
            </a:extLst>
          </p:cNvPr>
          <p:cNvSpPr txBox="1"/>
          <p:nvPr/>
        </p:nvSpPr>
        <p:spPr>
          <a:xfrm>
            <a:off x="5105401" y="1307069"/>
            <a:ext cx="453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 err="1"/>
              <a:t>vs</a:t>
            </a:r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2C5C30-48B3-4E36-82F5-406C23315548}"/>
              </a:ext>
            </a:extLst>
          </p:cNvPr>
          <p:cNvSpPr txBox="1"/>
          <p:nvPr/>
        </p:nvSpPr>
        <p:spPr>
          <a:xfrm>
            <a:off x="1579562" y="3365241"/>
            <a:ext cx="9032876" cy="62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How would you traditionally design code that </a:t>
            </a:r>
            <a:r>
              <a:rPr lang="en-US" sz="2000" dirty="0" err="1"/>
              <a:t>categorises</a:t>
            </a:r>
            <a:r>
              <a:rPr lang="en-US" sz="2000" dirty="0"/>
              <a:t> images of dogs and cats?</a:t>
            </a:r>
          </a:p>
        </p:txBody>
      </p:sp>
    </p:spTree>
    <p:extLst>
      <p:ext uri="{BB962C8B-B14F-4D97-AF65-F5344CB8AC3E}">
        <p14:creationId xmlns:p14="http://schemas.microsoft.com/office/powerpoint/2010/main" val="3595947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Dropbox\Deep Learning Workshops\Media\cat.jpg">
            <a:extLst>
              <a:ext uri="{FF2B5EF4-FFF2-40B4-BE49-F238E27FC236}">
                <a16:creationId xmlns:a16="http://schemas.microsoft.com/office/drawing/2014/main" id="{48A5C23E-5FB1-445E-8152-486AA2935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02324" y="533400"/>
            <a:ext cx="3241676" cy="1828800"/>
          </a:xfrm>
          <a:prstGeom prst="rect">
            <a:avLst/>
          </a:prstGeom>
          <a:noFill/>
        </p:spPr>
      </p:pic>
      <p:pic>
        <p:nvPicPr>
          <p:cNvPr id="3" name="Picture 3" descr="D:\Dropbox\Deep Learning Workshops\Media\dog.jpg">
            <a:extLst>
              <a:ext uri="{FF2B5EF4-FFF2-40B4-BE49-F238E27FC236}">
                <a16:creationId xmlns:a16="http://schemas.microsoft.com/office/drawing/2014/main" id="{1FA14468-DF09-4178-B216-17F4B15E6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533400"/>
            <a:ext cx="1828800" cy="1828800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27BA23-BF19-4FC5-978C-1CD0F7D39E99}"/>
              </a:ext>
            </a:extLst>
          </p:cNvPr>
          <p:cNvSpPr txBox="1"/>
          <p:nvPr/>
        </p:nvSpPr>
        <p:spPr>
          <a:xfrm>
            <a:off x="5105401" y="1307069"/>
            <a:ext cx="453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 err="1"/>
              <a:t>vs</a:t>
            </a:r>
            <a:endParaRPr 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B68410-B2FF-4AE2-96ED-CA25B26038A1}"/>
              </a:ext>
            </a:extLst>
          </p:cNvPr>
          <p:cNvSpPr txBox="1"/>
          <p:nvPr/>
        </p:nvSpPr>
        <p:spPr>
          <a:xfrm>
            <a:off x="2438401" y="2590800"/>
            <a:ext cx="3711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Traditional software development</a:t>
            </a:r>
            <a:endParaRPr lang="en-US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0AC569-00F5-40AE-88FE-669267AA53AD}"/>
              </a:ext>
            </a:extLst>
          </p:cNvPr>
          <p:cNvSpPr txBox="1"/>
          <p:nvPr/>
        </p:nvSpPr>
        <p:spPr>
          <a:xfrm>
            <a:off x="2743200" y="3219511"/>
            <a:ext cx="9906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Observe data</a:t>
            </a:r>
            <a:endParaRPr 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8D5AED-7BB3-485E-9817-2455BDDEB66D}"/>
              </a:ext>
            </a:extLst>
          </p:cNvPr>
          <p:cNvSpPr txBox="1"/>
          <p:nvPr/>
        </p:nvSpPr>
        <p:spPr>
          <a:xfrm>
            <a:off x="4267200" y="3219511"/>
            <a:ext cx="9906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Identify features</a:t>
            </a:r>
            <a:endParaRPr 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B6932E-4D96-419E-848C-C69720BD6C5B}"/>
              </a:ext>
            </a:extLst>
          </p:cNvPr>
          <p:cNvSpPr txBox="1"/>
          <p:nvPr/>
        </p:nvSpPr>
        <p:spPr>
          <a:xfrm>
            <a:off x="5791200" y="3219511"/>
            <a:ext cx="11430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Hand-code features</a:t>
            </a:r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B32EFC-D6A4-42C4-A21A-E6CEC9144521}"/>
              </a:ext>
            </a:extLst>
          </p:cNvPr>
          <p:cNvSpPr txBox="1"/>
          <p:nvPr/>
        </p:nvSpPr>
        <p:spPr>
          <a:xfrm>
            <a:off x="7467600" y="3219511"/>
            <a:ext cx="11430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Deploy</a:t>
            </a:r>
            <a:r>
              <a:rPr lang="en-US" sz="1600" dirty="0"/>
              <a:t> Algorithm</a:t>
            </a:r>
            <a:endParaRPr lang="en-AU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905615-18A4-40CB-BA8A-3B32B44710F0}"/>
              </a:ext>
            </a:extLst>
          </p:cNvPr>
          <p:cNvSpPr txBox="1"/>
          <p:nvPr/>
        </p:nvSpPr>
        <p:spPr>
          <a:xfrm>
            <a:off x="8686800" y="2686110"/>
            <a:ext cx="990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New data</a:t>
            </a:r>
            <a:endParaRPr lang="en-US" sz="16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9A03F0-E712-4913-BAC6-EE1B2D328AD7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3733800" y="3511898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88738B1-42C8-42AF-AB1F-1A9105B2BE1E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>
            <a:off x="5257800" y="3511898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C71B004-5C57-4C1C-8111-5D639593BF1B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>
            <a:off x="6934200" y="3511898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8DB4532-B36A-4AB6-AA17-3E241317D3E1}"/>
              </a:ext>
            </a:extLst>
          </p:cNvPr>
          <p:cNvCxnSpPr>
            <a:stCxn id="25" idx="2"/>
          </p:cNvCxnSpPr>
          <p:nvPr/>
        </p:nvCxnSpPr>
        <p:spPr>
          <a:xfrm>
            <a:off x="9182100" y="3024664"/>
            <a:ext cx="0" cy="46589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95A193D-1464-4C07-A752-A79C62146FAE}"/>
              </a:ext>
            </a:extLst>
          </p:cNvPr>
          <p:cNvCxnSpPr/>
          <p:nvPr/>
        </p:nvCxnSpPr>
        <p:spPr>
          <a:xfrm>
            <a:off x="8610600" y="3524310"/>
            <a:ext cx="838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EBD178B-0A67-4B69-8F13-314AA838E463}"/>
              </a:ext>
            </a:extLst>
          </p:cNvPr>
          <p:cNvCxnSpPr>
            <a:cxnSpLocks/>
          </p:cNvCxnSpPr>
          <p:nvPr/>
        </p:nvCxnSpPr>
        <p:spPr>
          <a:xfrm>
            <a:off x="9448800" y="3524310"/>
            <a:ext cx="0" cy="5904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07FED03-8C8B-4D09-B2EF-6ADCA9141DB2}"/>
              </a:ext>
            </a:extLst>
          </p:cNvPr>
          <p:cNvCxnSpPr>
            <a:cxnSpLocks/>
          </p:cNvCxnSpPr>
          <p:nvPr/>
        </p:nvCxnSpPr>
        <p:spPr>
          <a:xfrm>
            <a:off x="3200400" y="4114800"/>
            <a:ext cx="6248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5346F6E-6297-475B-9243-DDB02B853DC0}"/>
              </a:ext>
            </a:extLst>
          </p:cNvPr>
          <p:cNvCxnSpPr>
            <a:cxnSpLocks/>
          </p:cNvCxnSpPr>
          <p:nvPr/>
        </p:nvCxnSpPr>
        <p:spPr>
          <a:xfrm flipV="1">
            <a:off x="3200400" y="3829110"/>
            <a:ext cx="0" cy="2856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CC58869-4947-4AC8-80B4-391948A8BC9F}"/>
              </a:ext>
            </a:extLst>
          </p:cNvPr>
          <p:cNvSpPr txBox="1"/>
          <p:nvPr/>
        </p:nvSpPr>
        <p:spPr>
          <a:xfrm>
            <a:off x="6629400" y="2686111"/>
            <a:ext cx="12954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400" dirty="0">
                <a:solidFill>
                  <a:srgbClr val="FF0000"/>
                </a:solidFill>
              </a:rPr>
              <a:t>Software v1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701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Dropbox\Deep Learning Workshops\Media\cat.jpg">
            <a:extLst>
              <a:ext uri="{FF2B5EF4-FFF2-40B4-BE49-F238E27FC236}">
                <a16:creationId xmlns:a16="http://schemas.microsoft.com/office/drawing/2014/main" id="{B4D5DC9E-E564-49A3-BB70-9BC32D756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02324" y="533400"/>
            <a:ext cx="3241676" cy="1828800"/>
          </a:xfrm>
          <a:prstGeom prst="rect">
            <a:avLst/>
          </a:prstGeom>
          <a:noFill/>
        </p:spPr>
      </p:pic>
      <p:pic>
        <p:nvPicPr>
          <p:cNvPr id="3" name="Picture 3" descr="D:\Dropbox\Deep Learning Workshops\Media\dog.jpg">
            <a:extLst>
              <a:ext uri="{FF2B5EF4-FFF2-40B4-BE49-F238E27FC236}">
                <a16:creationId xmlns:a16="http://schemas.microsoft.com/office/drawing/2014/main" id="{26686156-E6AE-4C76-9274-EA2311555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533400"/>
            <a:ext cx="1828800" cy="1828800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B62FC1-2AEC-4884-BEC1-12235879E318}"/>
              </a:ext>
            </a:extLst>
          </p:cNvPr>
          <p:cNvSpPr txBox="1"/>
          <p:nvPr/>
        </p:nvSpPr>
        <p:spPr>
          <a:xfrm>
            <a:off x="2438401" y="2590800"/>
            <a:ext cx="3711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Traditional software development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39EA6E-B57A-478B-A67F-B75AFD6D7092}"/>
              </a:ext>
            </a:extLst>
          </p:cNvPr>
          <p:cNvSpPr txBox="1"/>
          <p:nvPr/>
        </p:nvSpPr>
        <p:spPr>
          <a:xfrm>
            <a:off x="5105401" y="1307069"/>
            <a:ext cx="453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 err="1"/>
              <a:t>vs</a:t>
            </a:r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0DCE27-DF91-486C-ABCC-2B58864FE795}"/>
              </a:ext>
            </a:extLst>
          </p:cNvPr>
          <p:cNvSpPr txBox="1"/>
          <p:nvPr/>
        </p:nvSpPr>
        <p:spPr>
          <a:xfrm>
            <a:off x="2743200" y="3219511"/>
            <a:ext cx="9906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Observe data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7A9DCC-C80F-49D1-875F-0242B814DE96}"/>
              </a:ext>
            </a:extLst>
          </p:cNvPr>
          <p:cNvSpPr txBox="1"/>
          <p:nvPr/>
        </p:nvSpPr>
        <p:spPr>
          <a:xfrm>
            <a:off x="4267200" y="3219511"/>
            <a:ext cx="9906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Identify features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139A95-41A4-4366-B2A1-FA193AF30138}"/>
              </a:ext>
            </a:extLst>
          </p:cNvPr>
          <p:cNvSpPr txBox="1"/>
          <p:nvPr/>
        </p:nvSpPr>
        <p:spPr>
          <a:xfrm>
            <a:off x="5791200" y="3219511"/>
            <a:ext cx="11430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Hand-code features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ABA134-A84F-4329-9515-130C301184F3}"/>
              </a:ext>
            </a:extLst>
          </p:cNvPr>
          <p:cNvSpPr txBox="1"/>
          <p:nvPr/>
        </p:nvSpPr>
        <p:spPr>
          <a:xfrm>
            <a:off x="7467600" y="3219511"/>
            <a:ext cx="11430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Deploy</a:t>
            </a:r>
            <a:r>
              <a:rPr lang="en-US" sz="1600" dirty="0"/>
              <a:t> Algorithm</a:t>
            </a:r>
            <a:endParaRPr lang="en-AU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129395-906B-4680-A6D5-E7D094274B72}"/>
              </a:ext>
            </a:extLst>
          </p:cNvPr>
          <p:cNvSpPr txBox="1"/>
          <p:nvPr/>
        </p:nvSpPr>
        <p:spPr>
          <a:xfrm>
            <a:off x="8686800" y="2686110"/>
            <a:ext cx="990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New data</a:t>
            </a:r>
            <a:endParaRPr lang="en-US" sz="1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10592FE-1F18-40E3-A69F-7DE6201E31F2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733800" y="3511898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27B84E-1CBA-4A8C-8028-2DA7DB30ACB8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5257800" y="3511898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2A4FB0-0D65-4AD8-9AC8-698D70CBF698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6934200" y="3511898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F01598-9841-4D00-B907-C7B926F7ADA3}"/>
              </a:ext>
            </a:extLst>
          </p:cNvPr>
          <p:cNvCxnSpPr>
            <a:stCxn id="10" idx="2"/>
          </p:cNvCxnSpPr>
          <p:nvPr/>
        </p:nvCxnSpPr>
        <p:spPr>
          <a:xfrm>
            <a:off x="9182100" y="3024664"/>
            <a:ext cx="0" cy="46589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A122E2-570A-4ABE-BD46-62C257F726BE}"/>
              </a:ext>
            </a:extLst>
          </p:cNvPr>
          <p:cNvCxnSpPr/>
          <p:nvPr/>
        </p:nvCxnSpPr>
        <p:spPr>
          <a:xfrm>
            <a:off x="8610600" y="3524310"/>
            <a:ext cx="838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407774-118A-4B95-A218-1CCECD08A7BB}"/>
              </a:ext>
            </a:extLst>
          </p:cNvPr>
          <p:cNvCxnSpPr>
            <a:cxnSpLocks/>
          </p:cNvCxnSpPr>
          <p:nvPr/>
        </p:nvCxnSpPr>
        <p:spPr>
          <a:xfrm>
            <a:off x="9448800" y="3524310"/>
            <a:ext cx="0" cy="5904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8B5959F-990C-4276-8A5B-E87B914DC32E}"/>
              </a:ext>
            </a:extLst>
          </p:cNvPr>
          <p:cNvCxnSpPr>
            <a:cxnSpLocks/>
          </p:cNvCxnSpPr>
          <p:nvPr/>
        </p:nvCxnSpPr>
        <p:spPr>
          <a:xfrm>
            <a:off x="3200400" y="4114800"/>
            <a:ext cx="6248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2E6CDD0-1542-4B0B-839C-029EB4121BE7}"/>
              </a:ext>
            </a:extLst>
          </p:cNvPr>
          <p:cNvCxnSpPr>
            <a:cxnSpLocks/>
          </p:cNvCxnSpPr>
          <p:nvPr/>
        </p:nvCxnSpPr>
        <p:spPr>
          <a:xfrm flipV="1">
            <a:off x="3200400" y="3829110"/>
            <a:ext cx="0" cy="2856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ECE6EDD-98E2-446E-89BE-68B767B8B5E6}"/>
              </a:ext>
            </a:extLst>
          </p:cNvPr>
          <p:cNvSpPr txBox="1"/>
          <p:nvPr/>
        </p:nvSpPr>
        <p:spPr>
          <a:xfrm>
            <a:off x="2438401" y="4343400"/>
            <a:ext cx="1688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Deep Learning</a:t>
            </a: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E9B1B5-F7C8-4AF4-BB5F-970F24E1E870}"/>
              </a:ext>
            </a:extLst>
          </p:cNvPr>
          <p:cNvSpPr txBox="1"/>
          <p:nvPr/>
        </p:nvSpPr>
        <p:spPr>
          <a:xfrm>
            <a:off x="2743200" y="4972111"/>
            <a:ext cx="9906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Collect data</a:t>
            </a:r>
            <a:endParaRPr 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67039B-A71C-4EFA-91D1-49E801E97281}"/>
              </a:ext>
            </a:extLst>
          </p:cNvPr>
          <p:cNvSpPr txBox="1"/>
          <p:nvPr/>
        </p:nvSpPr>
        <p:spPr>
          <a:xfrm>
            <a:off x="4267200" y="4972111"/>
            <a:ext cx="9906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Label data</a:t>
            </a:r>
            <a:endParaRPr 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9BD86C-10BD-43FE-98F6-10AB3E4F3C95}"/>
              </a:ext>
            </a:extLst>
          </p:cNvPr>
          <p:cNvSpPr txBox="1"/>
          <p:nvPr/>
        </p:nvSpPr>
        <p:spPr>
          <a:xfrm>
            <a:off x="5791200" y="4972111"/>
            <a:ext cx="1143000" cy="584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Neural Network</a:t>
            </a:r>
            <a:endParaRPr 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CAF424-7B92-4FF1-AD11-A23768761458}"/>
              </a:ext>
            </a:extLst>
          </p:cNvPr>
          <p:cNvSpPr txBox="1"/>
          <p:nvPr/>
        </p:nvSpPr>
        <p:spPr>
          <a:xfrm>
            <a:off x="7467600" y="4972111"/>
            <a:ext cx="11430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Deploy</a:t>
            </a:r>
            <a:r>
              <a:rPr lang="en-US" sz="1600" dirty="0"/>
              <a:t> Model</a:t>
            </a:r>
            <a:endParaRPr lang="en-AU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505996-1F21-4FE7-8A9D-FD90D875B9D3}"/>
              </a:ext>
            </a:extLst>
          </p:cNvPr>
          <p:cNvSpPr txBox="1"/>
          <p:nvPr/>
        </p:nvSpPr>
        <p:spPr>
          <a:xfrm>
            <a:off x="8686800" y="4438710"/>
            <a:ext cx="990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New data</a:t>
            </a:r>
            <a:endParaRPr lang="en-US" sz="16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BD3F023-7CA2-489E-9E28-30A95546EBC1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3733800" y="5264498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DBCB775-A8A1-4147-80F1-3DD96B35F7B1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5257800" y="5264498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506D108-FAD3-49F9-B9CE-C8D0B71CDC2B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>
            <a:off x="6934200" y="5264498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733F0CC-DFBF-4DF3-812B-7C8D2D8FA05F}"/>
              </a:ext>
            </a:extLst>
          </p:cNvPr>
          <p:cNvCxnSpPr>
            <a:stCxn id="24" idx="2"/>
          </p:cNvCxnSpPr>
          <p:nvPr/>
        </p:nvCxnSpPr>
        <p:spPr>
          <a:xfrm>
            <a:off x="9182100" y="4777264"/>
            <a:ext cx="0" cy="46589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CD90E7B-9A7D-43B2-93A2-FB11CE2B3729}"/>
              </a:ext>
            </a:extLst>
          </p:cNvPr>
          <p:cNvCxnSpPr/>
          <p:nvPr/>
        </p:nvCxnSpPr>
        <p:spPr>
          <a:xfrm>
            <a:off x="8610600" y="5276910"/>
            <a:ext cx="838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4367ED7-8504-4ACD-96F3-ECC78B94461F}"/>
              </a:ext>
            </a:extLst>
          </p:cNvPr>
          <p:cNvCxnSpPr>
            <a:cxnSpLocks/>
          </p:cNvCxnSpPr>
          <p:nvPr/>
        </p:nvCxnSpPr>
        <p:spPr>
          <a:xfrm>
            <a:off x="9448800" y="5276910"/>
            <a:ext cx="0" cy="5904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6E585E1-E675-4594-8A1A-BC222D3D1DEA}"/>
              </a:ext>
            </a:extLst>
          </p:cNvPr>
          <p:cNvCxnSpPr/>
          <p:nvPr/>
        </p:nvCxnSpPr>
        <p:spPr>
          <a:xfrm>
            <a:off x="4800600" y="5867400"/>
            <a:ext cx="4648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E307BB6-B8D0-418A-B132-3730A45B4F5F}"/>
              </a:ext>
            </a:extLst>
          </p:cNvPr>
          <p:cNvCxnSpPr>
            <a:cxnSpLocks/>
          </p:cNvCxnSpPr>
          <p:nvPr/>
        </p:nvCxnSpPr>
        <p:spPr>
          <a:xfrm flipV="1">
            <a:off x="4800600" y="5581710"/>
            <a:ext cx="0" cy="2856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F388B53-E504-4251-9993-78366F9F02A7}"/>
              </a:ext>
            </a:extLst>
          </p:cNvPr>
          <p:cNvSpPr txBox="1"/>
          <p:nvPr/>
        </p:nvSpPr>
        <p:spPr>
          <a:xfrm>
            <a:off x="6629400" y="2686111"/>
            <a:ext cx="12954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400" dirty="0">
                <a:solidFill>
                  <a:srgbClr val="FF0000"/>
                </a:solidFill>
              </a:rPr>
              <a:t>Software v1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DAEA89-D32E-4699-9B17-158797B27D73}"/>
              </a:ext>
            </a:extLst>
          </p:cNvPr>
          <p:cNvSpPr txBox="1"/>
          <p:nvPr/>
        </p:nvSpPr>
        <p:spPr>
          <a:xfrm>
            <a:off x="6629400" y="4514911"/>
            <a:ext cx="12954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400" dirty="0">
                <a:solidFill>
                  <a:srgbClr val="FF0000"/>
                </a:solidFill>
              </a:rPr>
              <a:t>Software v2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619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B4B7DB-DD8F-4391-BA73-C06837395F25}"/>
              </a:ext>
            </a:extLst>
          </p:cNvPr>
          <p:cNvSpPr txBox="1"/>
          <p:nvPr/>
        </p:nvSpPr>
        <p:spPr>
          <a:xfrm>
            <a:off x="835553" y="609600"/>
            <a:ext cx="3812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The Artificial Neural Network</a:t>
            </a:r>
            <a:endParaRPr lang="en-US" sz="2400" dirty="0"/>
          </a:p>
        </p:txBody>
      </p:sp>
      <p:pic>
        <p:nvPicPr>
          <p:cNvPr id="3" name="Picture 2" descr="https://cdn-images-1.medium.com/max/1600/1*OJaV788H8lj3mmw1h_xR4w.png">
            <a:extLst>
              <a:ext uri="{FF2B5EF4-FFF2-40B4-BE49-F238E27FC236}">
                <a16:creationId xmlns:a16="http://schemas.microsoft.com/office/drawing/2014/main" id="{4F50B81A-9668-41EA-9B21-3704030ED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752600"/>
            <a:ext cx="4891035" cy="2514600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26B887-7A7B-4D48-A766-BFB3CB426276}"/>
              </a:ext>
            </a:extLst>
          </p:cNvPr>
          <p:cNvSpPr txBox="1"/>
          <p:nvPr/>
        </p:nvSpPr>
        <p:spPr>
          <a:xfrm>
            <a:off x="5410200" y="1447800"/>
            <a:ext cx="6248400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en-AU" sz="2000" dirty="0"/>
              <a:t> Modelled after the brain.</a:t>
            </a:r>
          </a:p>
          <a:p>
            <a:pPr lvl="1">
              <a:lnSpc>
                <a:spcPct val="200000"/>
              </a:lnSpc>
              <a:buFont typeface="Wingdings" pitchFamily="2" charset="2"/>
              <a:buChar char="v"/>
            </a:pPr>
            <a:r>
              <a:rPr lang="en-AU" sz="2000" dirty="0"/>
              <a:t> Each neuron takes input from multiple sources.</a:t>
            </a:r>
          </a:p>
          <a:p>
            <a:pPr lvl="1">
              <a:lnSpc>
                <a:spcPct val="200000"/>
              </a:lnSpc>
              <a:buFont typeface="Wingdings" pitchFamily="2" charset="2"/>
              <a:buChar char="v"/>
            </a:pPr>
            <a:r>
              <a:rPr lang="en-AU" sz="2000" dirty="0"/>
              <a:t> Neuron aggregates information and passes output to next layer.</a:t>
            </a: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en-AU" sz="2000" dirty="0"/>
              <a:t> Fundamental unit – an artificial neuron, a perceptron.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70460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1228</TotalTime>
  <Words>581</Words>
  <Application>Microsoft Office PowerPoint</Application>
  <PresentationFormat>Widescreen</PresentationFormat>
  <Paragraphs>169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Narrow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Neural Networks and Tensorflow</dc:title>
  <dc:creator>Titus Tang</dc:creator>
  <cp:lastModifiedBy>Titus Tang</cp:lastModifiedBy>
  <cp:revision>82</cp:revision>
  <dcterms:created xsi:type="dcterms:W3CDTF">2006-08-16T00:00:00Z</dcterms:created>
  <dcterms:modified xsi:type="dcterms:W3CDTF">2020-06-11T00:41:19Z</dcterms:modified>
</cp:coreProperties>
</file>