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0"/>
  </p:notesMasterIdLst>
  <p:handoutMasterIdLst>
    <p:handoutMasterId r:id="rId51"/>
  </p:handoutMasterIdLst>
  <p:sldIdLst>
    <p:sldId id="417" r:id="rId5"/>
    <p:sldId id="416" r:id="rId6"/>
    <p:sldId id="317" r:id="rId7"/>
    <p:sldId id="418" r:id="rId8"/>
    <p:sldId id="459" r:id="rId9"/>
    <p:sldId id="460" r:id="rId10"/>
    <p:sldId id="278"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7" r:id="rId27"/>
    <p:sldId id="478" r:id="rId28"/>
    <p:sldId id="476" r:id="rId29"/>
    <p:sldId id="480" r:id="rId30"/>
    <p:sldId id="481" r:id="rId31"/>
    <p:sldId id="479" r:id="rId32"/>
    <p:sldId id="482" r:id="rId33"/>
    <p:sldId id="483" r:id="rId34"/>
    <p:sldId id="487" r:id="rId35"/>
    <p:sldId id="486" r:id="rId36"/>
    <p:sldId id="488" r:id="rId37"/>
    <p:sldId id="489" r:id="rId38"/>
    <p:sldId id="490" r:id="rId39"/>
    <p:sldId id="491" r:id="rId40"/>
    <p:sldId id="492" r:id="rId41"/>
    <p:sldId id="493" r:id="rId42"/>
    <p:sldId id="494" r:id="rId43"/>
    <p:sldId id="495" r:id="rId44"/>
    <p:sldId id="496" r:id="rId45"/>
    <p:sldId id="497" r:id="rId46"/>
    <p:sldId id="415" r:id="rId47"/>
    <p:sldId id="414" r:id="rId48"/>
    <p:sldId id="3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AAEEC-B2DA-4B93-9F7E-88CCBB7F8D3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6F0C229-44EC-470F-9854-BFADCF35D396}">
      <dgm:prSet/>
      <dgm:spPr/>
      <dgm:t>
        <a:bodyPr/>
        <a:lstStyle/>
        <a:p>
          <a:r>
            <a:rPr lang="en-US"/>
            <a:t>Templates allow for creating blueprints for a function, class or variable that is instantiated with parameters at compile time.</a:t>
          </a:r>
        </a:p>
      </dgm:t>
    </dgm:pt>
    <dgm:pt modelId="{86592C77-7D8F-4816-9C74-DE8301E9FAC1}" type="parTrans" cxnId="{DF2992EE-6E30-4E79-9CD6-108FEE7F32EC}">
      <dgm:prSet/>
      <dgm:spPr/>
      <dgm:t>
        <a:bodyPr/>
        <a:lstStyle/>
        <a:p>
          <a:endParaRPr lang="en-US"/>
        </a:p>
      </dgm:t>
    </dgm:pt>
    <dgm:pt modelId="{7D31B95A-CE53-4756-A987-2207D2489122}" type="sibTrans" cxnId="{DF2992EE-6E30-4E79-9CD6-108FEE7F32EC}">
      <dgm:prSet/>
      <dgm:spPr/>
      <dgm:t>
        <a:bodyPr/>
        <a:lstStyle/>
        <a:p>
          <a:endParaRPr lang="en-US"/>
        </a:p>
      </dgm:t>
    </dgm:pt>
    <dgm:pt modelId="{8D8218E8-6CAC-4CE0-8E82-89F7E88443C3}">
      <dgm:prSet custT="1"/>
      <dgm:spPr/>
      <dgm:t>
        <a:bodyPr/>
        <a:lstStyle/>
        <a:p>
          <a:r>
            <a:rPr lang="en-US" sz="2000" dirty="0"/>
            <a:t>Template parameters can be either type parameters using the </a:t>
          </a:r>
          <a:r>
            <a:rPr lang="en-US" sz="1800" b="0" i="1" dirty="0" err="1">
              <a:solidFill>
                <a:srgbClr val="5AD4E6"/>
              </a:solidFill>
              <a:effectLst/>
              <a:latin typeface="Consolas" panose="020B0609020204030204" pitchFamily="49" charset="0"/>
            </a:rPr>
            <a:t>typename</a:t>
          </a:r>
          <a:r>
            <a:rPr lang="en-US" sz="2000" dirty="0"/>
            <a:t> keyword as a type introducer or value parameter that has a fixed type or a template type.</a:t>
          </a:r>
        </a:p>
      </dgm:t>
    </dgm:pt>
    <dgm:pt modelId="{F09A2F30-F8B9-4652-A7E3-B72BC177B941}" type="parTrans" cxnId="{697966E6-FD7F-4262-ADC1-FE4F9FF201EF}">
      <dgm:prSet/>
      <dgm:spPr/>
      <dgm:t>
        <a:bodyPr/>
        <a:lstStyle/>
        <a:p>
          <a:endParaRPr lang="en-US"/>
        </a:p>
      </dgm:t>
    </dgm:pt>
    <dgm:pt modelId="{2B29283D-C8C1-40BD-9D7F-C5F4BB6AFA73}" type="sibTrans" cxnId="{697966E6-FD7F-4262-ADC1-FE4F9FF201EF}">
      <dgm:prSet/>
      <dgm:spPr/>
      <dgm:t>
        <a:bodyPr/>
        <a:lstStyle/>
        <a:p>
          <a:endParaRPr lang="en-US"/>
        </a:p>
      </dgm:t>
    </dgm:pt>
    <dgm:pt modelId="{2F1533D3-28F2-49AE-A801-7705DA8A8FA5}">
      <dgm:prSet/>
      <dgm:spPr/>
      <dgm:t>
        <a:bodyPr/>
        <a:lstStyle/>
        <a:p>
          <a:r>
            <a:rPr lang="en-US"/>
            <a:t>Templates are far more flexible and customizable compared to object-oriented type polymorphism as templates are only instantiated when the template parameters are satisfied.</a:t>
          </a:r>
        </a:p>
      </dgm:t>
    </dgm:pt>
    <dgm:pt modelId="{6611BEC6-7C51-4F5B-B242-2325DFE5FFB5}" type="parTrans" cxnId="{277697CC-D358-4D84-9DFA-BEDDCF60581C}">
      <dgm:prSet/>
      <dgm:spPr/>
      <dgm:t>
        <a:bodyPr/>
        <a:lstStyle/>
        <a:p>
          <a:endParaRPr lang="en-US"/>
        </a:p>
      </dgm:t>
    </dgm:pt>
    <dgm:pt modelId="{BB7E70BE-0A71-4FCA-A299-5B17AC8DC90E}" type="sibTrans" cxnId="{277697CC-D358-4D84-9DFA-BEDDCF60581C}">
      <dgm:prSet/>
      <dgm:spPr/>
      <dgm:t>
        <a:bodyPr/>
        <a:lstStyle/>
        <a:p>
          <a:endParaRPr lang="en-US"/>
        </a:p>
      </dgm:t>
    </dgm:pt>
    <dgm:pt modelId="{D6C23D7D-A5DC-484A-BB0A-CB9CC6A4D48A}">
      <dgm:prSet/>
      <dgm:spPr/>
      <dgm:t>
        <a:bodyPr/>
        <a:lstStyle/>
        <a:p>
          <a:r>
            <a:rPr lang="en-US" dirty="0"/>
            <a:t>Much of the C++ standard library uses templates.</a:t>
          </a:r>
        </a:p>
      </dgm:t>
    </dgm:pt>
    <dgm:pt modelId="{91B56134-B16D-485F-9E8A-6D1C5A30CB4D}" type="parTrans" cxnId="{7CF184C8-B4DB-4D08-8C51-83BD8EB8EECC}">
      <dgm:prSet/>
      <dgm:spPr/>
      <dgm:t>
        <a:bodyPr/>
        <a:lstStyle/>
        <a:p>
          <a:endParaRPr lang="en-US"/>
        </a:p>
      </dgm:t>
    </dgm:pt>
    <dgm:pt modelId="{42B856DA-24F3-4DD2-AE27-5449D81CE9EF}" type="sibTrans" cxnId="{7CF184C8-B4DB-4D08-8C51-83BD8EB8EECC}">
      <dgm:prSet/>
      <dgm:spPr/>
      <dgm:t>
        <a:bodyPr/>
        <a:lstStyle/>
        <a:p>
          <a:endParaRPr lang="en-US"/>
        </a:p>
      </dgm:t>
    </dgm:pt>
    <dgm:pt modelId="{B6D5E7E3-7DDA-4C50-B611-279D75891DDF}" type="pres">
      <dgm:prSet presAssocID="{650AAEEC-B2DA-4B93-9F7E-88CCBB7F8D32}" presName="vert0" presStyleCnt="0">
        <dgm:presLayoutVars>
          <dgm:dir/>
          <dgm:animOne val="branch"/>
          <dgm:animLvl val="lvl"/>
        </dgm:presLayoutVars>
      </dgm:prSet>
      <dgm:spPr/>
    </dgm:pt>
    <dgm:pt modelId="{13C5739E-E5AC-404B-AA0B-D3146193E55E}" type="pres">
      <dgm:prSet presAssocID="{76F0C229-44EC-470F-9854-BFADCF35D396}" presName="thickLine" presStyleLbl="alignNode1" presStyleIdx="0" presStyleCnt="4"/>
      <dgm:spPr/>
    </dgm:pt>
    <dgm:pt modelId="{BF28A1D1-FE11-4A1C-95A9-AC2939EA211E}" type="pres">
      <dgm:prSet presAssocID="{76F0C229-44EC-470F-9854-BFADCF35D396}" presName="horz1" presStyleCnt="0"/>
      <dgm:spPr/>
    </dgm:pt>
    <dgm:pt modelId="{8C84470B-D4CA-4B0F-93E2-8FE51D24371B}" type="pres">
      <dgm:prSet presAssocID="{76F0C229-44EC-470F-9854-BFADCF35D396}" presName="tx1" presStyleLbl="revTx" presStyleIdx="0" presStyleCnt="4"/>
      <dgm:spPr/>
    </dgm:pt>
    <dgm:pt modelId="{EB10CB9D-D320-403E-80B1-6B47F9F170D7}" type="pres">
      <dgm:prSet presAssocID="{76F0C229-44EC-470F-9854-BFADCF35D396}" presName="vert1" presStyleCnt="0"/>
      <dgm:spPr/>
    </dgm:pt>
    <dgm:pt modelId="{BC9FE61E-86BD-41FE-8422-E6EF29964797}" type="pres">
      <dgm:prSet presAssocID="{8D8218E8-6CAC-4CE0-8E82-89F7E88443C3}" presName="thickLine" presStyleLbl="alignNode1" presStyleIdx="1" presStyleCnt="4"/>
      <dgm:spPr/>
    </dgm:pt>
    <dgm:pt modelId="{F3B81913-2BC0-43C7-B0AF-A21F7908B94B}" type="pres">
      <dgm:prSet presAssocID="{8D8218E8-6CAC-4CE0-8E82-89F7E88443C3}" presName="horz1" presStyleCnt="0"/>
      <dgm:spPr/>
    </dgm:pt>
    <dgm:pt modelId="{83DB7783-5C69-4252-9348-1EB0F48B9F08}" type="pres">
      <dgm:prSet presAssocID="{8D8218E8-6CAC-4CE0-8E82-89F7E88443C3}" presName="tx1" presStyleLbl="revTx" presStyleIdx="1" presStyleCnt="4"/>
      <dgm:spPr/>
    </dgm:pt>
    <dgm:pt modelId="{30FBA49B-0F3D-414A-9A54-F5A6BA704F8F}" type="pres">
      <dgm:prSet presAssocID="{8D8218E8-6CAC-4CE0-8E82-89F7E88443C3}" presName="vert1" presStyleCnt="0"/>
      <dgm:spPr/>
    </dgm:pt>
    <dgm:pt modelId="{5E87826C-245B-4123-8CE1-90F2A5EB5F75}" type="pres">
      <dgm:prSet presAssocID="{2F1533D3-28F2-49AE-A801-7705DA8A8FA5}" presName="thickLine" presStyleLbl="alignNode1" presStyleIdx="2" presStyleCnt="4"/>
      <dgm:spPr/>
    </dgm:pt>
    <dgm:pt modelId="{4F7734EF-04F1-4926-9214-C021510D7C97}" type="pres">
      <dgm:prSet presAssocID="{2F1533D3-28F2-49AE-A801-7705DA8A8FA5}" presName="horz1" presStyleCnt="0"/>
      <dgm:spPr/>
    </dgm:pt>
    <dgm:pt modelId="{1C03BAE4-8FCE-4CC1-BA7D-30FF46FEFE5D}" type="pres">
      <dgm:prSet presAssocID="{2F1533D3-28F2-49AE-A801-7705DA8A8FA5}" presName="tx1" presStyleLbl="revTx" presStyleIdx="2" presStyleCnt="4"/>
      <dgm:spPr/>
    </dgm:pt>
    <dgm:pt modelId="{4B2E971C-CAB4-46DE-9E73-0B5EF7D97D1C}" type="pres">
      <dgm:prSet presAssocID="{2F1533D3-28F2-49AE-A801-7705DA8A8FA5}" presName="vert1" presStyleCnt="0"/>
      <dgm:spPr/>
    </dgm:pt>
    <dgm:pt modelId="{12541F5E-DA96-45B5-9DCC-CD58FE327228}" type="pres">
      <dgm:prSet presAssocID="{D6C23D7D-A5DC-484A-BB0A-CB9CC6A4D48A}" presName="thickLine" presStyleLbl="alignNode1" presStyleIdx="3" presStyleCnt="4"/>
      <dgm:spPr/>
    </dgm:pt>
    <dgm:pt modelId="{D34AD64E-7DC4-4F52-9C51-A04A88E36989}" type="pres">
      <dgm:prSet presAssocID="{D6C23D7D-A5DC-484A-BB0A-CB9CC6A4D48A}" presName="horz1" presStyleCnt="0"/>
      <dgm:spPr/>
    </dgm:pt>
    <dgm:pt modelId="{39CE4E44-FBED-463E-9C5A-FBAC0D30B3BE}" type="pres">
      <dgm:prSet presAssocID="{D6C23D7D-A5DC-484A-BB0A-CB9CC6A4D48A}" presName="tx1" presStyleLbl="revTx" presStyleIdx="3" presStyleCnt="4"/>
      <dgm:spPr/>
    </dgm:pt>
    <dgm:pt modelId="{466F7392-7AF8-4746-9201-753C255E3334}" type="pres">
      <dgm:prSet presAssocID="{D6C23D7D-A5DC-484A-BB0A-CB9CC6A4D48A}" presName="vert1" presStyleCnt="0"/>
      <dgm:spPr/>
    </dgm:pt>
  </dgm:ptLst>
  <dgm:cxnLst>
    <dgm:cxn modelId="{DF0B4304-76A8-437B-ACDE-4E037C32E0F5}" type="presOf" srcId="{D6C23D7D-A5DC-484A-BB0A-CB9CC6A4D48A}" destId="{39CE4E44-FBED-463E-9C5A-FBAC0D30B3BE}" srcOrd="0" destOrd="0" presId="urn:microsoft.com/office/officeart/2008/layout/LinedList"/>
    <dgm:cxn modelId="{EBA16707-2F22-4389-B4F1-6E0B152D627B}" type="presOf" srcId="{8D8218E8-6CAC-4CE0-8E82-89F7E88443C3}" destId="{83DB7783-5C69-4252-9348-1EB0F48B9F08}" srcOrd="0" destOrd="0" presId="urn:microsoft.com/office/officeart/2008/layout/LinedList"/>
    <dgm:cxn modelId="{17975211-C895-4185-AA1B-D4CF2A875286}" type="presOf" srcId="{650AAEEC-B2DA-4B93-9F7E-88CCBB7F8D32}" destId="{B6D5E7E3-7DDA-4C50-B611-279D75891DDF}" srcOrd="0" destOrd="0" presId="urn:microsoft.com/office/officeart/2008/layout/LinedList"/>
    <dgm:cxn modelId="{7CF184C8-B4DB-4D08-8C51-83BD8EB8EECC}" srcId="{650AAEEC-B2DA-4B93-9F7E-88CCBB7F8D32}" destId="{D6C23D7D-A5DC-484A-BB0A-CB9CC6A4D48A}" srcOrd="3" destOrd="0" parTransId="{91B56134-B16D-485F-9E8A-6D1C5A30CB4D}" sibTransId="{42B856DA-24F3-4DD2-AE27-5449D81CE9EF}"/>
    <dgm:cxn modelId="{277697CC-D358-4D84-9DFA-BEDDCF60581C}" srcId="{650AAEEC-B2DA-4B93-9F7E-88CCBB7F8D32}" destId="{2F1533D3-28F2-49AE-A801-7705DA8A8FA5}" srcOrd="2" destOrd="0" parTransId="{6611BEC6-7C51-4F5B-B242-2325DFE5FFB5}" sibTransId="{BB7E70BE-0A71-4FCA-A299-5B17AC8DC90E}"/>
    <dgm:cxn modelId="{697966E6-FD7F-4262-ADC1-FE4F9FF201EF}" srcId="{650AAEEC-B2DA-4B93-9F7E-88CCBB7F8D32}" destId="{8D8218E8-6CAC-4CE0-8E82-89F7E88443C3}" srcOrd="1" destOrd="0" parTransId="{F09A2F30-F8B9-4652-A7E3-B72BC177B941}" sibTransId="{2B29283D-C8C1-40BD-9D7F-C5F4BB6AFA73}"/>
    <dgm:cxn modelId="{DF2992EE-6E30-4E79-9CD6-108FEE7F32EC}" srcId="{650AAEEC-B2DA-4B93-9F7E-88CCBB7F8D32}" destId="{76F0C229-44EC-470F-9854-BFADCF35D396}" srcOrd="0" destOrd="0" parTransId="{86592C77-7D8F-4816-9C74-DE8301E9FAC1}" sibTransId="{7D31B95A-CE53-4756-A987-2207D2489122}"/>
    <dgm:cxn modelId="{12E26FF1-B8A1-4541-B8EF-5FCBBF64563B}" type="presOf" srcId="{2F1533D3-28F2-49AE-A801-7705DA8A8FA5}" destId="{1C03BAE4-8FCE-4CC1-BA7D-30FF46FEFE5D}" srcOrd="0" destOrd="0" presId="urn:microsoft.com/office/officeart/2008/layout/LinedList"/>
    <dgm:cxn modelId="{D23E9BFE-EACB-481D-88C3-42531BAE7B40}" type="presOf" srcId="{76F0C229-44EC-470F-9854-BFADCF35D396}" destId="{8C84470B-D4CA-4B0F-93E2-8FE51D24371B}" srcOrd="0" destOrd="0" presId="urn:microsoft.com/office/officeart/2008/layout/LinedList"/>
    <dgm:cxn modelId="{729C775C-1A2D-4A38-A05A-7DA2E4D308D9}" type="presParOf" srcId="{B6D5E7E3-7DDA-4C50-B611-279D75891DDF}" destId="{13C5739E-E5AC-404B-AA0B-D3146193E55E}" srcOrd="0" destOrd="0" presId="urn:microsoft.com/office/officeart/2008/layout/LinedList"/>
    <dgm:cxn modelId="{87207073-9054-4033-96D8-8EDD1EF2BD5F}" type="presParOf" srcId="{B6D5E7E3-7DDA-4C50-B611-279D75891DDF}" destId="{BF28A1D1-FE11-4A1C-95A9-AC2939EA211E}" srcOrd="1" destOrd="0" presId="urn:microsoft.com/office/officeart/2008/layout/LinedList"/>
    <dgm:cxn modelId="{05250971-29A6-4EC9-9558-AB3D26B68163}" type="presParOf" srcId="{BF28A1D1-FE11-4A1C-95A9-AC2939EA211E}" destId="{8C84470B-D4CA-4B0F-93E2-8FE51D24371B}" srcOrd="0" destOrd="0" presId="urn:microsoft.com/office/officeart/2008/layout/LinedList"/>
    <dgm:cxn modelId="{1019D126-0C32-4D94-BB11-A53507ADBDFB}" type="presParOf" srcId="{BF28A1D1-FE11-4A1C-95A9-AC2939EA211E}" destId="{EB10CB9D-D320-403E-80B1-6B47F9F170D7}" srcOrd="1" destOrd="0" presId="urn:microsoft.com/office/officeart/2008/layout/LinedList"/>
    <dgm:cxn modelId="{BE7C463F-D8E2-4024-BE43-FC03143201B6}" type="presParOf" srcId="{B6D5E7E3-7DDA-4C50-B611-279D75891DDF}" destId="{BC9FE61E-86BD-41FE-8422-E6EF29964797}" srcOrd="2" destOrd="0" presId="urn:microsoft.com/office/officeart/2008/layout/LinedList"/>
    <dgm:cxn modelId="{E9C0C36E-18AB-4069-B8E2-19F99EEECADC}" type="presParOf" srcId="{B6D5E7E3-7DDA-4C50-B611-279D75891DDF}" destId="{F3B81913-2BC0-43C7-B0AF-A21F7908B94B}" srcOrd="3" destOrd="0" presId="urn:microsoft.com/office/officeart/2008/layout/LinedList"/>
    <dgm:cxn modelId="{11B0E787-69BC-4C6E-B45F-A78AFA78DF91}" type="presParOf" srcId="{F3B81913-2BC0-43C7-B0AF-A21F7908B94B}" destId="{83DB7783-5C69-4252-9348-1EB0F48B9F08}" srcOrd="0" destOrd="0" presId="urn:microsoft.com/office/officeart/2008/layout/LinedList"/>
    <dgm:cxn modelId="{134BEB91-51D0-4CA4-8896-28BAAC156BBA}" type="presParOf" srcId="{F3B81913-2BC0-43C7-B0AF-A21F7908B94B}" destId="{30FBA49B-0F3D-414A-9A54-F5A6BA704F8F}" srcOrd="1" destOrd="0" presId="urn:microsoft.com/office/officeart/2008/layout/LinedList"/>
    <dgm:cxn modelId="{572ADF84-98E6-45A6-9352-7DDA31AED18B}" type="presParOf" srcId="{B6D5E7E3-7DDA-4C50-B611-279D75891DDF}" destId="{5E87826C-245B-4123-8CE1-90F2A5EB5F75}" srcOrd="4" destOrd="0" presId="urn:microsoft.com/office/officeart/2008/layout/LinedList"/>
    <dgm:cxn modelId="{C4696CBA-D7A7-4910-8B4D-EEC09852B4C3}" type="presParOf" srcId="{B6D5E7E3-7DDA-4C50-B611-279D75891DDF}" destId="{4F7734EF-04F1-4926-9214-C021510D7C97}" srcOrd="5" destOrd="0" presId="urn:microsoft.com/office/officeart/2008/layout/LinedList"/>
    <dgm:cxn modelId="{C05B375B-BC0E-4850-A984-157CF7FFAB41}" type="presParOf" srcId="{4F7734EF-04F1-4926-9214-C021510D7C97}" destId="{1C03BAE4-8FCE-4CC1-BA7D-30FF46FEFE5D}" srcOrd="0" destOrd="0" presId="urn:microsoft.com/office/officeart/2008/layout/LinedList"/>
    <dgm:cxn modelId="{F96F6BE1-8298-4036-86FE-130AA6CD9B8F}" type="presParOf" srcId="{4F7734EF-04F1-4926-9214-C021510D7C97}" destId="{4B2E971C-CAB4-46DE-9E73-0B5EF7D97D1C}" srcOrd="1" destOrd="0" presId="urn:microsoft.com/office/officeart/2008/layout/LinedList"/>
    <dgm:cxn modelId="{E61B8F2F-5ADE-4DD4-83EB-B52110E1EF7B}" type="presParOf" srcId="{B6D5E7E3-7DDA-4C50-B611-279D75891DDF}" destId="{12541F5E-DA96-45B5-9DCC-CD58FE327228}" srcOrd="6" destOrd="0" presId="urn:microsoft.com/office/officeart/2008/layout/LinedList"/>
    <dgm:cxn modelId="{52B8DB87-09C9-45B3-A014-85F31DF115A6}" type="presParOf" srcId="{B6D5E7E3-7DDA-4C50-B611-279D75891DDF}" destId="{D34AD64E-7DC4-4F52-9C51-A04A88E36989}" srcOrd="7" destOrd="0" presId="urn:microsoft.com/office/officeart/2008/layout/LinedList"/>
    <dgm:cxn modelId="{DEA91414-9A9F-473A-8B9B-432B93CF9319}" type="presParOf" srcId="{D34AD64E-7DC4-4F52-9C51-A04A88E36989}" destId="{39CE4E44-FBED-463E-9C5A-FBAC0D30B3BE}" srcOrd="0" destOrd="0" presId="urn:microsoft.com/office/officeart/2008/layout/LinedList"/>
    <dgm:cxn modelId="{D6257426-EDDE-4B37-B78F-E68CB3FAC162}" type="presParOf" srcId="{D34AD64E-7DC4-4F52-9C51-A04A88E36989}" destId="{466F7392-7AF8-4746-9201-753C255E33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7159AE6-0A19-4F0D-9BFA-EBB89C5A666A}">
      <dgm:prSet/>
      <dgm:spPr/>
      <dgm:t>
        <a:bodyPr/>
        <a:lstStyle/>
        <a:p>
          <a:r>
            <a:rPr lang="en-AU" dirty="0"/>
            <a:t>Iterators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8A6BE036-6A3F-44A7-8605-1FD9A8835744}">
      <dgm:prSet/>
      <dgm:spPr/>
      <dgm:t>
        <a:bodyPr/>
        <a:lstStyle/>
        <a:p>
          <a:r>
            <a:rPr lang="en-AU" dirty="0"/>
            <a:t>Algorithms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Ranges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EAB65011-EEA8-4B60-B4BA-3D160D30A789}">
      <dgm:prSet/>
      <dgm:spPr/>
      <dgm:t>
        <a:bodyPr/>
        <a:lstStyle/>
        <a:p>
          <a:r>
            <a:rPr lang="en-AU" dirty="0"/>
            <a:t>Data Structures</a:t>
          </a:r>
        </a:p>
      </dgm:t>
    </dgm:pt>
    <dgm:pt modelId="{93125E65-212B-44EF-B786-957B5587A713}" type="parTrans" cxnId="{BD4FCF3E-44F9-4EF9-B4DD-7F5A89D1A873}">
      <dgm:prSet/>
      <dgm:spPr/>
      <dgm:t>
        <a:bodyPr/>
        <a:lstStyle/>
        <a:p>
          <a:endParaRPr lang="en-AU"/>
        </a:p>
      </dgm:t>
    </dgm:pt>
    <dgm:pt modelId="{DEB99B4E-B667-4B19-99DD-31BC8B4E9AA6}" type="sibTrans" cxnId="{BD4FCF3E-44F9-4EF9-B4DD-7F5A89D1A873}">
      <dgm:prSet/>
      <dgm:spPr/>
      <dgm:t>
        <a:bodyPr/>
        <a:lstStyle/>
        <a:p>
          <a:endParaRPr lang="en-AU"/>
        </a:p>
      </dgm:t>
    </dgm:pt>
    <dgm:pt modelId="{F7BFA2F6-D22F-4060-9AAD-F13C8ECE4A8F}">
      <dgm:prSet/>
      <dgm:spPr/>
      <dgm:t>
        <a:bodyPr/>
        <a:lstStyle/>
        <a:p>
          <a:r>
            <a:rPr lang="en-AU" dirty="0"/>
            <a:t>Views</a:t>
          </a:r>
        </a:p>
      </dgm:t>
    </dgm:pt>
    <dgm:pt modelId="{D2F7F488-DE30-4C36-88BF-7D3F69E3BFEA}" type="parTrans" cxnId="{34ED645E-7372-4B5E-B88E-5999BED404B9}">
      <dgm:prSet/>
      <dgm:spPr/>
      <dgm:t>
        <a:bodyPr/>
        <a:lstStyle/>
        <a:p>
          <a:endParaRPr lang="en-AU"/>
        </a:p>
      </dgm:t>
    </dgm:pt>
    <dgm:pt modelId="{EF8523B2-DDC1-4D24-A0FE-DB49AFF19D55}" type="sibTrans" cxnId="{34ED645E-7372-4B5E-B88E-5999BED404B9}">
      <dgm:prSet/>
      <dgm:spPr/>
      <dgm:t>
        <a:bodyPr/>
        <a:lstStyle/>
        <a:p>
          <a:endParaRPr lang="en-AU"/>
        </a:p>
      </dgm:t>
    </dgm:pt>
    <dgm:pt modelId="{B27E9C9E-B5BE-4CB1-A4AE-BCCDD42D907E}" type="pres">
      <dgm:prSet presAssocID="{E5B2E815-0D19-41DC-B01B-4D608769620A}" presName="linear" presStyleCnt="0">
        <dgm:presLayoutVars>
          <dgm:dir/>
          <dgm:animLvl val="lvl"/>
          <dgm:resizeHandles val="exact"/>
        </dgm:presLayoutVars>
      </dgm:prSet>
      <dgm:spPr/>
    </dgm:pt>
    <dgm:pt modelId="{2D58C2DF-A237-4387-B23A-699C58CBC741}" type="pres">
      <dgm:prSet presAssocID="{E7159AE6-0A19-4F0D-9BFA-EBB89C5A666A}" presName="parentLin" presStyleCnt="0"/>
      <dgm:spPr/>
    </dgm:pt>
    <dgm:pt modelId="{B26AAA67-FC32-4B97-AF8F-1DE1E5F6EC76}" type="pres">
      <dgm:prSet presAssocID="{E7159AE6-0A19-4F0D-9BFA-EBB89C5A666A}" presName="parentLeftMargin" presStyleLbl="node1" presStyleIdx="0" presStyleCnt="5"/>
      <dgm:spPr/>
    </dgm:pt>
    <dgm:pt modelId="{32AE05E8-CE2F-428C-A968-A9358EA5F14D}" type="pres">
      <dgm:prSet presAssocID="{E7159AE6-0A19-4F0D-9BFA-EBB89C5A666A}" presName="parentText" presStyleLbl="node1" presStyleIdx="0" presStyleCnt="5">
        <dgm:presLayoutVars>
          <dgm:chMax val="0"/>
          <dgm:bulletEnabled val="1"/>
        </dgm:presLayoutVars>
      </dgm:prSet>
      <dgm:spPr/>
    </dgm:pt>
    <dgm:pt modelId="{8208FC03-6D86-4727-A29C-28CC39C7DDA3}" type="pres">
      <dgm:prSet presAssocID="{E7159AE6-0A19-4F0D-9BFA-EBB89C5A666A}" presName="negativeSpace" presStyleCnt="0"/>
      <dgm:spPr/>
    </dgm:pt>
    <dgm:pt modelId="{AA6612BB-0832-4FB9-8CAF-24E30E8D5191}" type="pres">
      <dgm:prSet presAssocID="{E7159AE6-0A19-4F0D-9BFA-EBB89C5A666A}" presName="childText" presStyleLbl="conFgAcc1" presStyleIdx="0" presStyleCnt="5">
        <dgm:presLayoutVars>
          <dgm:bulletEnabled val="1"/>
        </dgm:presLayoutVars>
      </dgm:prSet>
      <dgm:spPr/>
    </dgm:pt>
    <dgm:pt modelId="{A338A19E-18FA-4733-91A5-7687EEED64B8}" type="pres">
      <dgm:prSet presAssocID="{FE70CD93-4632-493B-8296-AF2C5DFB69FD}" presName="spaceBetweenRectangles" presStyleCnt="0"/>
      <dgm:spPr/>
    </dgm:pt>
    <dgm:pt modelId="{EC857C19-FEC5-45F9-96A1-B712BC4127FD}" type="pres">
      <dgm:prSet presAssocID="{EAB65011-EEA8-4B60-B4BA-3D160D30A789}" presName="parentLin" presStyleCnt="0"/>
      <dgm:spPr/>
    </dgm:pt>
    <dgm:pt modelId="{D0BA398E-FF18-4D1D-AC11-941FB35E35CA}" type="pres">
      <dgm:prSet presAssocID="{EAB65011-EEA8-4B60-B4BA-3D160D30A789}" presName="parentLeftMargin" presStyleLbl="node1" presStyleIdx="0" presStyleCnt="5"/>
      <dgm:spPr/>
    </dgm:pt>
    <dgm:pt modelId="{8FD52EB2-CFB8-4378-AD31-C2BC4B35B356}" type="pres">
      <dgm:prSet presAssocID="{EAB65011-EEA8-4B60-B4BA-3D160D30A789}" presName="parentText" presStyleLbl="node1" presStyleIdx="1" presStyleCnt="5">
        <dgm:presLayoutVars>
          <dgm:chMax val="0"/>
          <dgm:bulletEnabled val="1"/>
        </dgm:presLayoutVars>
      </dgm:prSet>
      <dgm:spPr/>
    </dgm:pt>
    <dgm:pt modelId="{D87BF046-697B-4015-8FE1-DD1F2E63820E}" type="pres">
      <dgm:prSet presAssocID="{EAB65011-EEA8-4B60-B4BA-3D160D30A789}" presName="negativeSpace" presStyleCnt="0"/>
      <dgm:spPr/>
    </dgm:pt>
    <dgm:pt modelId="{C5F90A2B-BDC3-440B-90D8-2D7BAADB6696}" type="pres">
      <dgm:prSet presAssocID="{EAB65011-EEA8-4B60-B4BA-3D160D30A789}" presName="childText" presStyleLbl="conFgAcc1" presStyleIdx="1" presStyleCnt="5">
        <dgm:presLayoutVars>
          <dgm:bulletEnabled val="1"/>
        </dgm:presLayoutVars>
      </dgm:prSet>
      <dgm:spPr/>
    </dgm:pt>
    <dgm:pt modelId="{FAFE851A-86ED-4D31-B1E9-A6E0428CBC93}" type="pres">
      <dgm:prSet presAssocID="{DEB99B4E-B667-4B19-99DD-31BC8B4E9AA6}" presName="spaceBetweenRectangles" presStyleCnt="0"/>
      <dgm:spPr/>
    </dgm:pt>
    <dgm:pt modelId="{F39ED02D-9492-4C78-99E0-1FAB26CFE229}" type="pres">
      <dgm:prSet presAssocID="{8A6BE036-6A3F-44A7-8605-1FD9A8835744}" presName="parentLin" presStyleCnt="0"/>
      <dgm:spPr/>
    </dgm:pt>
    <dgm:pt modelId="{F84C417B-1272-4997-91BA-015EDC11E786}" type="pres">
      <dgm:prSet presAssocID="{8A6BE036-6A3F-44A7-8605-1FD9A8835744}" presName="parentLeftMargin" presStyleLbl="node1" presStyleIdx="1" presStyleCnt="5"/>
      <dgm:spPr/>
    </dgm:pt>
    <dgm:pt modelId="{2DA7E8B6-B330-46DD-8AC5-A7224F12463F}" type="pres">
      <dgm:prSet presAssocID="{8A6BE036-6A3F-44A7-8605-1FD9A8835744}" presName="parentText" presStyleLbl="node1" presStyleIdx="2" presStyleCnt="5">
        <dgm:presLayoutVars>
          <dgm:chMax val="0"/>
          <dgm:bulletEnabled val="1"/>
        </dgm:presLayoutVars>
      </dgm:prSet>
      <dgm:spPr/>
    </dgm:pt>
    <dgm:pt modelId="{C94A96A2-D46A-447B-B131-54C0D1513914}" type="pres">
      <dgm:prSet presAssocID="{8A6BE036-6A3F-44A7-8605-1FD9A8835744}" presName="negativeSpace" presStyleCnt="0"/>
      <dgm:spPr/>
    </dgm:pt>
    <dgm:pt modelId="{EA801B40-38C9-420C-99BE-E5574028F652}" type="pres">
      <dgm:prSet presAssocID="{8A6BE036-6A3F-44A7-8605-1FD9A8835744}" presName="childText" presStyleLbl="conFgAcc1" presStyleIdx="2" presStyleCnt="5">
        <dgm:presLayoutVars>
          <dgm:bulletEnabled val="1"/>
        </dgm:presLayoutVars>
      </dgm:prSet>
      <dgm:spPr/>
    </dgm:pt>
    <dgm:pt modelId="{50E0902A-DD4E-4B72-A742-BD698BA2A2B5}" type="pres">
      <dgm:prSet presAssocID="{8D67C591-D7BA-43D0-A708-6BFD1B9B1810}" presName="spaceBetweenRectangles" presStyleCnt="0"/>
      <dgm:spPr/>
    </dgm:pt>
    <dgm:pt modelId="{9188C550-F453-49A5-8E5E-986FEE50F2B4}" type="pres">
      <dgm:prSet presAssocID="{DEF27B33-6D08-44AC-970F-1EFCDD2220B3}" presName="parentLin" presStyleCnt="0"/>
      <dgm:spPr/>
    </dgm:pt>
    <dgm:pt modelId="{55802916-1A98-41BF-85C3-48E0EEF4496C}" type="pres">
      <dgm:prSet presAssocID="{DEF27B33-6D08-44AC-970F-1EFCDD2220B3}" presName="parentLeftMargin" presStyleLbl="node1" presStyleIdx="2" presStyleCnt="5"/>
      <dgm:spPr/>
    </dgm:pt>
    <dgm:pt modelId="{2822F6A6-B875-4BEA-9CEA-788ADC9E3C00}" type="pres">
      <dgm:prSet presAssocID="{DEF27B33-6D08-44AC-970F-1EFCDD2220B3}" presName="parentText" presStyleLbl="node1" presStyleIdx="3" presStyleCnt="5">
        <dgm:presLayoutVars>
          <dgm:chMax val="0"/>
          <dgm:bulletEnabled val="1"/>
        </dgm:presLayoutVars>
      </dgm:prSet>
      <dgm:spPr/>
    </dgm:pt>
    <dgm:pt modelId="{804FA824-45B7-4CCD-8D33-444804ED8F94}" type="pres">
      <dgm:prSet presAssocID="{DEF27B33-6D08-44AC-970F-1EFCDD2220B3}" presName="negativeSpace" presStyleCnt="0"/>
      <dgm:spPr/>
    </dgm:pt>
    <dgm:pt modelId="{F744379F-F0E4-40F7-8A89-C10ADCB337FC}" type="pres">
      <dgm:prSet presAssocID="{DEF27B33-6D08-44AC-970F-1EFCDD2220B3}" presName="childText" presStyleLbl="conFgAcc1" presStyleIdx="3" presStyleCnt="5">
        <dgm:presLayoutVars>
          <dgm:bulletEnabled val="1"/>
        </dgm:presLayoutVars>
      </dgm:prSet>
      <dgm:spPr/>
    </dgm:pt>
    <dgm:pt modelId="{6F52D0F3-AA1B-4586-A1D1-24DBB1BC1659}" type="pres">
      <dgm:prSet presAssocID="{FD96D45A-A752-4D05-AD4E-04CEE4D6EAB0}" presName="spaceBetweenRectangles" presStyleCnt="0"/>
      <dgm:spPr/>
    </dgm:pt>
    <dgm:pt modelId="{DDA4C6BA-67ED-4F05-9DC9-F7C70352DD41}" type="pres">
      <dgm:prSet presAssocID="{F7BFA2F6-D22F-4060-9AAD-F13C8ECE4A8F}" presName="parentLin" presStyleCnt="0"/>
      <dgm:spPr/>
    </dgm:pt>
    <dgm:pt modelId="{54A48417-4937-4028-A906-E0F82B2C0898}" type="pres">
      <dgm:prSet presAssocID="{F7BFA2F6-D22F-4060-9AAD-F13C8ECE4A8F}" presName="parentLeftMargin" presStyleLbl="node1" presStyleIdx="3" presStyleCnt="5"/>
      <dgm:spPr/>
    </dgm:pt>
    <dgm:pt modelId="{96E6BB15-8CCB-4AF5-B66A-97271044B054}" type="pres">
      <dgm:prSet presAssocID="{F7BFA2F6-D22F-4060-9AAD-F13C8ECE4A8F}" presName="parentText" presStyleLbl="node1" presStyleIdx="4" presStyleCnt="5">
        <dgm:presLayoutVars>
          <dgm:chMax val="0"/>
          <dgm:bulletEnabled val="1"/>
        </dgm:presLayoutVars>
      </dgm:prSet>
      <dgm:spPr/>
    </dgm:pt>
    <dgm:pt modelId="{EB2A6F0F-4BA7-45F4-8A2F-B9847D0E08E9}" type="pres">
      <dgm:prSet presAssocID="{F7BFA2F6-D22F-4060-9AAD-F13C8ECE4A8F}" presName="negativeSpace" presStyleCnt="0"/>
      <dgm:spPr/>
    </dgm:pt>
    <dgm:pt modelId="{A4138973-7556-4FB6-A1B4-2C4C295089C8}" type="pres">
      <dgm:prSet presAssocID="{F7BFA2F6-D22F-4060-9AAD-F13C8ECE4A8F}" presName="childText" presStyleLbl="conFgAcc1" presStyleIdx="4" presStyleCnt="5">
        <dgm:presLayoutVars>
          <dgm:bulletEnabled val="1"/>
        </dgm:presLayoutVars>
      </dgm:prSet>
      <dgm:spPr/>
    </dgm:pt>
  </dgm:ptLst>
  <dgm:cxnLst>
    <dgm:cxn modelId="{007B3311-B018-4A4F-A910-38EFE3C453CD}" type="presOf" srcId="{F7BFA2F6-D22F-4060-9AAD-F13C8ECE4A8F}" destId="{96E6BB15-8CCB-4AF5-B66A-97271044B054}" srcOrd="1" destOrd="0" presId="urn:microsoft.com/office/officeart/2005/8/layout/list1"/>
    <dgm:cxn modelId="{3ABD5C37-2007-40D6-B624-1FCD47EFF7BF}" type="presOf" srcId="{DEF27B33-6D08-44AC-970F-1EFCDD2220B3}" destId="{2822F6A6-B875-4BEA-9CEA-788ADC9E3C00}" srcOrd="1" destOrd="0" presId="urn:microsoft.com/office/officeart/2005/8/layout/list1"/>
    <dgm:cxn modelId="{D0D4C73C-A65D-4A06-84E2-1D177D967D3F}" type="presOf" srcId="{F7BFA2F6-D22F-4060-9AAD-F13C8ECE4A8F}" destId="{54A48417-4937-4028-A906-E0F82B2C0898}" srcOrd="0" destOrd="0" presId="urn:microsoft.com/office/officeart/2005/8/layout/list1"/>
    <dgm:cxn modelId="{BD4FCF3E-44F9-4EF9-B4DD-7F5A89D1A873}" srcId="{E5B2E815-0D19-41DC-B01B-4D608769620A}" destId="{EAB65011-EEA8-4B60-B4BA-3D160D30A789}" srcOrd="1" destOrd="0" parTransId="{93125E65-212B-44EF-B786-957B5587A713}" sibTransId="{DEB99B4E-B667-4B19-99DD-31BC8B4E9AA6}"/>
    <dgm:cxn modelId="{34ED645E-7372-4B5E-B88E-5999BED404B9}" srcId="{E5B2E815-0D19-41DC-B01B-4D608769620A}" destId="{F7BFA2F6-D22F-4060-9AAD-F13C8ECE4A8F}" srcOrd="4" destOrd="0" parTransId="{D2F7F488-DE30-4C36-88BF-7D3F69E3BFEA}" sibTransId="{EF8523B2-DDC1-4D24-A0FE-DB49AFF19D55}"/>
    <dgm:cxn modelId="{406A8A5E-A8CA-49F4-A3F8-2FC1C5B22B79}" type="presOf" srcId="{EAB65011-EEA8-4B60-B4BA-3D160D30A789}" destId="{8FD52EB2-CFB8-4378-AD31-C2BC4B35B356}" srcOrd="1" destOrd="0" presId="urn:microsoft.com/office/officeart/2005/8/layout/list1"/>
    <dgm:cxn modelId="{222ED85F-C2A3-42B1-BFFD-678840556F79}" type="presOf" srcId="{DEF27B33-6D08-44AC-970F-1EFCDD2220B3}" destId="{55802916-1A98-41BF-85C3-48E0EEF4496C}" srcOrd="0" destOrd="0" presId="urn:microsoft.com/office/officeart/2005/8/layout/list1"/>
    <dgm:cxn modelId="{030E1768-718E-4292-828C-3911421F1EC5}" type="presOf" srcId="{E7159AE6-0A19-4F0D-9BFA-EBB89C5A666A}" destId="{32AE05E8-CE2F-428C-A968-A9358EA5F14D}" srcOrd="1" destOrd="0" presId="urn:microsoft.com/office/officeart/2005/8/layout/list1"/>
    <dgm:cxn modelId="{0FD2E44B-DCC9-47F2-8737-7043F4066B66}" type="presOf" srcId="{EAB65011-EEA8-4B60-B4BA-3D160D30A789}" destId="{D0BA398E-FF18-4D1D-AC11-941FB35E35CA}" srcOrd="0" destOrd="0" presId="urn:microsoft.com/office/officeart/2005/8/layout/list1"/>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3" destOrd="0" parTransId="{3B1D3440-89D6-458F-A6A1-F2E38989D22A}" sibTransId="{FD96D45A-A752-4D05-AD4E-04CEE4D6EAB0}"/>
    <dgm:cxn modelId="{30172D55-06AF-4631-A325-D268F0DBF7B1}" type="presOf" srcId="{E7159AE6-0A19-4F0D-9BFA-EBB89C5A666A}" destId="{B26AAA67-FC32-4B97-AF8F-1DE1E5F6EC76}" srcOrd="0" destOrd="0" presId="urn:microsoft.com/office/officeart/2005/8/layout/list1"/>
    <dgm:cxn modelId="{C2BA888B-55E0-414F-85DB-118297B86AB1}" srcId="{E5B2E815-0D19-41DC-B01B-4D608769620A}" destId="{8A6BE036-6A3F-44A7-8605-1FD9A8835744}" srcOrd="2" destOrd="0" parTransId="{33D3AD89-F6DC-4847-B333-248B41B645FC}" sibTransId="{8D67C591-D7BA-43D0-A708-6BFD1B9B1810}"/>
    <dgm:cxn modelId="{DB4CC499-5A11-41CE-A448-CB66758533CB}" type="presOf" srcId="{E5B2E815-0D19-41DC-B01B-4D608769620A}" destId="{B27E9C9E-B5BE-4CB1-A4AE-BCCDD42D907E}" srcOrd="0" destOrd="0" presId="urn:microsoft.com/office/officeart/2005/8/layout/list1"/>
    <dgm:cxn modelId="{4A2632B7-68F6-46F6-B615-E2BA441943DF}" type="presOf" srcId="{8A6BE036-6A3F-44A7-8605-1FD9A8835744}" destId="{F84C417B-1272-4997-91BA-015EDC11E786}" srcOrd="0" destOrd="0" presId="urn:microsoft.com/office/officeart/2005/8/layout/list1"/>
    <dgm:cxn modelId="{BB3693F8-2739-48DA-B1B7-AE113591D5E7}" type="presOf" srcId="{8A6BE036-6A3F-44A7-8605-1FD9A8835744}" destId="{2DA7E8B6-B330-46DD-8AC5-A7224F12463F}" srcOrd="1" destOrd="0" presId="urn:microsoft.com/office/officeart/2005/8/layout/list1"/>
    <dgm:cxn modelId="{2CC6333F-DC9B-4641-8E85-C662DD981073}" type="presParOf" srcId="{B27E9C9E-B5BE-4CB1-A4AE-BCCDD42D907E}" destId="{2D58C2DF-A237-4387-B23A-699C58CBC741}" srcOrd="0" destOrd="0" presId="urn:microsoft.com/office/officeart/2005/8/layout/list1"/>
    <dgm:cxn modelId="{B6B28BC1-E8E9-447E-906D-00986124EDBE}" type="presParOf" srcId="{2D58C2DF-A237-4387-B23A-699C58CBC741}" destId="{B26AAA67-FC32-4B97-AF8F-1DE1E5F6EC76}" srcOrd="0" destOrd="0" presId="urn:microsoft.com/office/officeart/2005/8/layout/list1"/>
    <dgm:cxn modelId="{C7A32B2D-997E-4BC8-B584-AACCC444942D}" type="presParOf" srcId="{2D58C2DF-A237-4387-B23A-699C58CBC741}" destId="{32AE05E8-CE2F-428C-A968-A9358EA5F14D}" srcOrd="1" destOrd="0" presId="urn:microsoft.com/office/officeart/2005/8/layout/list1"/>
    <dgm:cxn modelId="{F4494358-CC93-4B65-9AF6-356A4762F724}" type="presParOf" srcId="{B27E9C9E-B5BE-4CB1-A4AE-BCCDD42D907E}" destId="{8208FC03-6D86-4727-A29C-28CC39C7DDA3}" srcOrd="1" destOrd="0" presId="urn:microsoft.com/office/officeart/2005/8/layout/list1"/>
    <dgm:cxn modelId="{72F45A5F-22BE-427A-B805-28E2D5AD84EB}" type="presParOf" srcId="{B27E9C9E-B5BE-4CB1-A4AE-BCCDD42D907E}" destId="{AA6612BB-0832-4FB9-8CAF-24E30E8D5191}" srcOrd="2" destOrd="0" presId="urn:microsoft.com/office/officeart/2005/8/layout/list1"/>
    <dgm:cxn modelId="{F30B8CC8-63A7-47D9-973F-D278BC599F90}" type="presParOf" srcId="{B27E9C9E-B5BE-4CB1-A4AE-BCCDD42D907E}" destId="{A338A19E-18FA-4733-91A5-7687EEED64B8}" srcOrd="3" destOrd="0" presId="urn:microsoft.com/office/officeart/2005/8/layout/list1"/>
    <dgm:cxn modelId="{8C49552C-0CCF-4EAC-BE1B-39C41CE3684B}" type="presParOf" srcId="{B27E9C9E-B5BE-4CB1-A4AE-BCCDD42D907E}" destId="{EC857C19-FEC5-45F9-96A1-B712BC4127FD}" srcOrd="4" destOrd="0" presId="urn:microsoft.com/office/officeart/2005/8/layout/list1"/>
    <dgm:cxn modelId="{33F6A3B0-8456-4D2E-A615-1D5B16757AA8}" type="presParOf" srcId="{EC857C19-FEC5-45F9-96A1-B712BC4127FD}" destId="{D0BA398E-FF18-4D1D-AC11-941FB35E35CA}" srcOrd="0" destOrd="0" presId="urn:microsoft.com/office/officeart/2005/8/layout/list1"/>
    <dgm:cxn modelId="{AC3D8996-7675-4226-A6CE-270E8EDFD269}" type="presParOf" srcId="{EC857C19-FEC5-45F9-96A1-B712BC4127FD}" destId="{8FD52EB2-CFB8-4378-AD31-C2BC4B35B356}" srcOrd="1" destOrd="0" presId="urn:microsoft.com/office/officeart/2005/8/layout/list1"/>
    <dgm:cxn modelId="{132862E8-97E3-4D61-87C3-4F9A131B5362}" type="presParOf" srcId="{B27E9C9E-B5BE-4CB1-A4AE-BCCDD42D907E}" destId="{D87BF046-697B-4015-8FE1-DD1F2E63820E}" srcOrd="5" destOrd="0" presId="urn:microsoft.com/office/officeart/2005/8/layout/list1"/>
    <dgm:cxn modelId="{59D41BD4-BF21-4D47-9088-D4FE3786DB3D}" type="presParOf" srcId="{B27E9C9E-B5BE-4CB1-A4AE-BCCDD42D907E}" destId="{C5F90A2B-BDC3-440B-90D8-2D7BAADB6696}" srcOrd="6" destOrd="0" presId="urn:microsoft.com/office/officeart/2005/8/layout/list1"/>
    <dgm:cxn modelId="{953DA1A3-5215-4993-A672-1B08770A1F25}" type="presParOf" srcId="{B27E9C9E-B5BE-4CB1-A4AE-BCCDD42D907E}" destId="{FAFE851A-86ED-4D31-B1E9-A6E0428CBC93}" srcOrd="7" destOrd="0" presId="urn:microsoft.com/office/officeart/2005/8/layout/list1"/>
    <dgm:cxn modelId="{C9F672AD-4A63-4E8D-812D-5049DA7164CB}" type="presParOf" srcId="{B27E9C9E-B5BE-4CB1-A4AE-BCCDD42D907E}" destId="{F39ED02D-9492-4C78-99E0-1FAB26CFE229}" srcOrd="8" destOrd="0" presId="urn:microsoft.com/office/officeart/2005/8/layout/list1"/>
    <dgm:cxn modelId="{A3F49683-40B2-46B6-97FA-C7B4C8105C11}" type="presParOf" srcId="{F39ED02D-9492-4C78-99E0-1FAB26CFE229}" destId="{F84C417B-1272-4997-91BA-015EDC11E786}" srcOrd="0" destOrd="0" presId="urn:microsoft.com/office/officeart/2005/8/layout/list1"/>
    <dgm:cxn modelId="{14133A73-3D01-4443-A1A8-751AA42A609B}" type="presParOf" srcId="{F39ED02D-9492-4C78-99E0-1FAB26CFE229}" destId="{2DA7E8B6-B330-46DD-8AC5-A7224F12463F}" srcOrd="1" destOrd="0" presId="urn:microsoft.com/office/officeart/2005/8/layout/list1"/>
    <dgm:cxn modelId="{B8EA51AC-0637-4219-B89B-3899659B7182}" type="presParOf" srcId="{B27E9C9E-B5BE-4CB1-A4AE-BCCDD42D907E}" destId="{C94A96A2-D46A-447B-B131-54C0D1513914}" srcOrd="9" destOrd="0" presId="urn:microsoft.com/office/officeart/2005/8/layout/list1"/>
    <dgm:cxn modelId="{A4FEAE33-9C24-4D62-9FF5-753E405D1029}" type="presParOf" srcId="{B27E9C9E-B5BE-4CB1-A4AE-BCCDD42D907E}" destId="{EA801B40-38C9-420C-99BE-E5574028F652}" srcOrd="10" destOrd="0" presId="urn:microsoft.com/office/officeart/2005/8/layout/list1"/>
    <dgm:cxn modelId="{759DFC51-F169-4CA3-8767-B5AED0CB343B}" type="presParOf" srcId="{B27E9C9E-B5BE-4CB1-A4AE-BCCDD42D907E}" destId="{50E0902A-DD4E-4B72-A742-BD698BA2A2B5}" srcOrd="11" destOrd="0" presId="urn:microsoft.com/office/officeart/2005/8/layout/list1"/>
    <dgm:cxn modelId="{C024C895-F477-4262-B3C1-A748850C20EF}" type="presParOf" srcId="{B27E9C9E-B5BE-4CB1-A4AE-BCCDD42D907E}" destId="{9188C550-F453-49A5-8E5E-986FEE50F2B4}" srcOrd="12" destOrd="0" presId="urn:microsoft.com/office/officeart/2005/8/layout/list1"/>
    <dgm:cxn modelId="{1EB21D62-3878-4B19-8904-C86926463E54}" type="presParOf" srcId="{9188C550-F453-49A5-8E5E-986FEE50F2B4}" destId="{55802916-1A98-41BF-85C3-48E0EEF4496C}" srcOrd="0" destOrd="0" presId="urn:microsoft.com/office/officeart/2005/8/layout/list1"/>
    <dgm:cxn modelId="{D0F922DE-AFB7-4494-B452-052A5656D4BF}" type="presParOf" srcId="{9188C550-F453-49A5-8E5E-986FEE50F2B4}" destId="{2822F6A6-B875-4BEA-9CEA-788ADC9E3C00}" srcOrd="1" destOrd="0" presId="urn:microsoft.com/office/officeart/2005/8/layout/list1"/>
    <dgm:cxn modelId="{CE260BC3-E3F6-405D-8F27-8B0DE0EFF0CF}" type="presParOf" srcId="{B27E9C9E-B5BE-4CB1-A4AE-BCCDD42D907E}" destId="{804FA824-45B7-4CCD-8D33-444804ED8F94}" srcOrd="13" destOrd="0" presId="urn:microsoft.com/office/officeart/2005/8/layout/list1"/>
    <dgm:cxn modelId="{A43D714F-BBFF-4CB8-86A9-4A87F8740E5C}" type="presParOf" srcId="{B27E9C9E-B5BE-4CB1-A4AE-BCCDD42D907E}" destId="{F744379F-F0E4-40F7-8A89-C10ADCB337FC}" srcOrd="14" destOrd="0" presId="urn:microsoft.com/office/officeart/2005/8/layout/list1"/>
    <dgm:cxn modelId="{D83551D9-BE4D-4A7C-AA68-62B76D01878F}" type="presParOf" srcId="{B27E9C9E-B5BE-4CB1-A4AE-BCCDD42D907E}" destId="{6F52D0F3-AA1B-4586-A1D1-24DBB1BC1659}" srcOrd="15" destOrd="0" presId="urn:microsoft.com/office/officeart/2005/8/layout/list1"/>
    <dgm:cxn modelId="{E8002F43-8521-483D-BDE1-0DF339F4460F}" type="presParOf" srcId="{B27E9C9E-B5BE-4CB1-A4AE-BCCDD42D907E}" destId="{DDA4C6BA-67ED-4F05-9DC9-F7C70352DD41}" srcOrd="16" destOrd="0" presId="urn:microsoft.com/office/officeart/2005/8/layout/list1"/>
    <dgm:cxn modelId="{98A88DB9-184C-4431-B4CA-272C78821449}" type="presParOf" srcId="{DDA4C6BA-67ED-4F05-9DC9-F7C70352DD41}" destId="{54A48417-4937-4028-A906-E0F82B2C0898}" srcOrd="0" destOrd="0" presId="urn:microsoft.com/office/officeart/2005/8/layout/list1"/>
    <dgm:cxn modelId="{629DCBAF-933D-46EA-9D1B-253CA7B52D18}" type="presParOf" srcId="{DDA4C6BA-67ED-4F05-9DC9-F7C70352DD41}" destId="{96E6BB15-8CCB-4AF5-B66A-97271044B054}" srcOrd="1" destOrd="0" presId="urn:microsoft.com/office/officeart/2005/8/layout/list1"/>
    <dgm:cxn modelId="{6F7E7D94-FEA5-48FE-8FE3-606C43F7B5F0}" type="presParOf" srcId="{B27E9C9E-B5BE-4CB1-A4AE-BCCDD42D907E}" destId="{EB2A6F0F-4BA7-45F4-8A2F-B9847D0E08E9}" srcOrd="17" destOrd="0" presId="urn:microsoft.com/office/officeart/2005/8/layout/list1"/>
    <dgm:cxn modelId="{4EDFEB5B-FE5A-4A65-B203-42339636FC84}" type="presParOf" srcId="{B27E9C9E-B5BE-4CB1-A4AE-BCCDD42D907E}" destId="{A4138973-7556-4FB6-A1B4-2C4C295089C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5739E-E5AC-404B-AA0B-D3146193E55E}">
      <dsp:nvSpPr>
        <dsp:cNvPr id="0" name=""/>
        <dsp:cNvSpPr/>
      </dsp:nvSpPr>
      <dsp:spPr>
        <a:xfrm>
          <a:off x="0" y="0"/>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4470B-D4CA-4B0F-93E2-8FE51D24371B}">
      <dsp:nvSpPr>
        <dsp:cNvPr id="0" name=""/>
        <dsp:cNvSpPr/>
      </dsp:nvSpPr>
      <dsp:spPr>
        <a:xfrm>
          <a:off x="0" y="0"/>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Templates allow for creating blueprints for a function, class or variable that is instantiated with parameters at compile time.</a:t>
          </a:r>
        </a:p>
      </dsp:txBody>
      <dsp:txXfrm>
        <a:off x="0" y="0"/>
        <a:ext cx="6111194" cy="1241659"/>
      </dsp:txXfrm>
    </dsp:sp>
    <dsp:sp modelId="{BC9FE61E-86BD-41FE-8422-E6EF29964797}">
      <dsp:nvSpPr>
        <dsp:cNvPr id="0" name=""/>
        <dsp:cNvSpPr/>
      </dsp:nvSpPr>
      <dsp:spPr>
        <a:xfrm>
          <a:off x="0" y="1241659"/>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B7783-5C69-4252-9348-1EB0F48B9F08}">
      <dsp:nvSpPr>
        <dsp:cNvPr id="0" name=""/>
        <dsp:cNvSpPr/>
      </dsp:nvSpPr>
      <dsp:spPr>
        <a:xfrm>
          <a:off x="0" y="1241659"/>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Template parameters can be either type parameters using the </a:t>
          </a:r>
          <a:r>
            <a:rPr lang="en-US" sz="1800" b="0" i="1" kern="1200" dirty="0" err="1">
              <a:solidFill>
                <a:srgbClr val="5AD4E6"/>
              </a:solidFill>
              <a:effectLst/>
              <a:latin typeface="Consolas" panose="020B0609020204030204" pitchFamily="49" charset="0"/>
            </a:rPr>
            <a:t>typename</a:t>
          </a:r>
          <a:r>
            <a:rPr lang="en-US" sz="2000" kern="1200" dirty="0"/>
            <a:t> keyword as a type introducer or value parameter that has a fixed type or a template type.</a:t>
          </a:r>
        </a:p>
      </dsp:txBody>
      <dsp:txXfrm>
        <a:off x="0" y="1241659"/>
        <a:ext cx="6111194" cy="1241659"/>
      </dsp:txXfrm>
    </dsp:sp>
    <dsp:sp modelId="{5E87826C-245B-4123-8CE1-90F2A5EB5F75}">
      <dsp:nvSpPr>
        <dsp:cNvPr id="0" name=""/>
        <dsp:cNvSpPr/>
      </dsp:nvSpPr>
      <dsp:spPr>
        <a:xfrm>
          <a:off x="0" y="2483319"/>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3BAE4-8FCE-4CC1-BA7D-30FF46FEFE5D}">
      <dsp:nvSpPr>
        <dsp:cNvPr id="0" name=""/>
        <dsp:cNvSpPr/>
      </dsp:nvSpPr>
      <dsp:spPr>
        <a:xfrm>
          <a:off x="0" y="2483319"/>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Templates are far more flexible and customizable compared to object-oriented type polymorphism as templates are only instantiated when the template parameters are satisfied.</a:t>
          </a:r>
        </a:p>
      </dsp:txBody>
      <dsp:txXfrm>
        <a:off x="0" y="2483319"/>
        <a:ext cx="6111194" cy="1241659"/>
      </dsp:txXfrm>
    </dsp:sp>
    <dsp:sp modelId="{12541F5E-DA96-45B5-9DCC-CD58FE327228}">
      <dsp:nvSpPr>
        <dsp:cNvPr id="0" name=""/>
        <dsp:cNvSpPr/>
      </dsp:nvSpPr>
      <dsp:spPr>
        <a:xfrm>
          <a:off x="0" y="3724979"/>
          <a:ext cx="61111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E4E44-FBED-463E-9C5A-FBAC0D30B3BE}">
      <dsp:nvSpPr>
        <dsp:cNvPr id="0" name=""/>
        <dsp:cNvSpPr/>
      </dsp:nvSpPr>
      <dsp:spPr>
        <a:xfrm>
          <a:off x="0" y="3724979"/>
          <a:ext cx="6111194" cy="124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Much of the C++ standard library uses templates.</a:t>
          </a:r>
        </a:p>
      </dsp:txBody>
      <dsp:txXfrm>
        <a:off x="0" y="3724979"/>
        <a:ext cx="6111194" cy="12416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612BB-0832-4FB9-8CAF-24E30E8D5191}">
      <dsp:nvSpPr>
        <dsp:cNvPr id="0" name=""/>
        <dsp:cNvSpPr/>
      </dsp:nvSpPr>
      <dsp:spPr>
        <a:xfrm>
          <a:off x="0" y="385284"/>
          <a:ext cx="6373813"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AE05E8-CE2F-428C-A968-A9358EA5F14D}">
      <dsp:nvSpPr>
        <dsp:cNvPr id="0" name=""/>
        <dsp:cNvSpPr/>
      </dsp:nvSpPr>
      <dsp:spPr>
        <a:xfrm>
          <a:off x="318690" y="1524"/>
          <a:ext cx="4461669"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Iterators</a:t>
          </a:r>
        </a:p>
      </dsp:txBody>
      <dsp:txXfrm>
        <a:off x="356157" y="38991"/>
        <a:ext cx="4386735" cy="692586"/>
      </dsp:txXfrm>
    </dsp:sp>
    <dsp:sp modelId="{C5F90A2B-BDC3-440B-90D8-2D7BAADB6696}">
      <dsp:nvSpPr>
        <dsp:cNvPr id="0" name=""/>
        <dsp:cNvSpPr/>
      </dsp:nvSpPr>
      <dsp:spPr>
        <a:xfrm>
          <a:off x="0" y="1564644"/>
          <a:ext cx="6373813" cy="65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52EB2-CFB8-4378-AD31-C2BC4B35B356}">
      <dsp:nvSpPr>
        <dsp:cNvPr id="0" name=""/>
        <dsp:cNvSpPr/>
      </dsp:nvSpPr>
      <dsp:spPr>
        <a:xfrm>
          <a:off x="318690" y="1180884"/>
          <a:ext cx="4461669"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Data Structures</a:t>
          </a:r>
        </a:p>
      </dsp:txBody>
      <dsp:txXfrm>
        <a:off x="356157" y="1218351"/>
        <a:ext cx="4386735" cy="692586"/>
      </dsp:txXfrm>
    </dsp:sp>
    <dsp:sp modelId="{EA801B40-38C9-420C-99BE-E5574028F652}">
      <dsp:nvSpPr>
        <dsp:cNvPr id="0" name=""/>
        <dsp:cNvSpPr/>
      </dsp:nvSpPr>
      <dsp:spPr>
        <a:xfrm>
          <a:off x="0" y="2744004"/>
          <a:ext cx="6373813" cy="655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A7E8B6-B330-46DD-8AC5-A7224F12463F}">
      <dsp:nvSpPr>
        <dsp:cNvPr id="0" name=""/>
        <dsp:cNvSpPr/>
      </dsp:nvSpPr>
      <dsp:spPr>
        <a:xfrm>
          <a:off x="318690" y="2360244"/>
          <a:ext cx="4461669"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Algorithms</a:t>
          </a:r>
        </a:p>
      </dsp:txBody>
      <dsp:txXfrm>
        <a:off x="356157" y="2397711"/>
        <a:ext cx="4386735" cy="692586"/>
      </dsp:txXfrm>
    </dsp:sp>
    <dsp:sp modelId="{F744379F-F0E4-40F7-8A89-C10ADCB337FC}">
      <dsp:nvSpPr>
        <dsp:cNvPr id="0" name=""/>
        <dsp:cNvSpPr/>
      </dsp:nvSpPr>
      <dsp:spPr>
        <a:xfrm>
          <a:off x="0" y="3923365"/>
          <a:ext cx="6373813" cy="65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22F6A6-B875-4BEA-9CEA-788ADC9E3C00}">
      <dsp:nvSpPr>
        <dsp:cNvPr id="0" name=""/>
        <dsp:cNvSpPr/>
      </dsp:nvSpPr>
      <dsp:spPr>
        <a:xfrm>
          <a:off x="318690" y="3539605"/>
          <a:ext cx="4461669"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Ranges</a:t>
          </a:r>
        </a:p>
      </dsp:txBody>
      <dsp:txXfrm>
        <a:off x="356157" y="3577072"/>
        <a:ext cx="4386735" cy="692586"/>
      </dsp:txXfrm>
    </dsp:sp>
    <dsp:sp modelId="{A4138973-7556-4FB6-A1B4-2C4C295089C8}">
      <dsp:nvSpPr>
        <dsp:cNvPr id="0" name=""/>
        <dsp:cNvSpPr/>
      </dsp:nvSpPr>
      <dsp:spPr>
        <a:xfrm>
          <a:off x="0" y="5102725"/>
          <a:ext cx="6373813" cy="655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E6BB15-8CCB-4AF5-B66A-97271044B054}">
      <dsp:nvSpPr>
        <dsp:cNvPr id="0" name=""/>
        <dsp:cNvSpPr/>
      </dsp:nvSpPr>
      <dsp:spPr>
        <a:xfrm>
          <a:off x="318690" y="4718965"/>
          <a:ext cx="4461669" cy="7675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640" tIns="0" rIns="168640" bIns="0" numCol="1" spcCol="1270" anchor="ctr" anchorCtr="0">
          <a:noAutofit/>
        </a:bodyPr>
        <a:lstStyle/>
        <a:p>
          <a:pPr marL="0" lvl="0" indent="0" algn="l" defTabSz="1155700">
            <a:lnSpc>
              <a:spcPct val="90000"/>
            </a:lnSpc>
            <a:spcBef>
              <a:spcPct val="0"/>
            </a:spcBef>
            <a:spcAft>
              <a:spcPct val="35000"/>
            </a:spcAft>
            <a:buNone/>
          </a:pPr>
          <a:r>
            <a:rPr lang="en-AU" sz="2600" kern="1200" dirty="0"/>
            <a:t>Views</a:t>
          </a:r>
        </a:p>
      </dsp:txBody>
      <dsp:txXfrm>
        <a:off x="356157" y="4756432"/>
        <a:ext cx="4386735" cy="6925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73695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61775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1970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66279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23936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023616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301249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845860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53951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33534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87627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988681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3252257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4176704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478486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916651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1209729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3488860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2906892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70106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1419143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34</a:t>
            </a:fld>
            <a:endParaRPr lang="en-US"/>
          </a:p>
        </p:txBody>
      </p:sp>
    </p:spTree>
    <p:extLst>
      <p:ext uri="{BB962C8B-B14F-4D97-AF65-F5344CB8AC3E}">
        <p14:creationId xmlns:p14="http://schemas.microsoft.com/office/powerpoint/2010/main" val="1644018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35</a:t>
            </a:fld>
            <a:endParaRPr lang="en-US"/>
          </a:p>
        </p:txBody>
      </p:sp>
    </p:spTree>
    <p:extLst>
      <p:ext uri="{BB962C8B-B14F-4D97-AF65-F5344CB8AC3E}">
        <p14:creationId xmlns:p14="http://schemas.microsoft.com/office/powerpoint/2010/main" val="3277964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36</a:t>
            </a:fld>
            <a:endParaRPr lang="en-US"/>
          </a:p>
        </p:txBody>
      </p:sp>
    </p:spTree>
    <p:extLst>
      <p:ext uri="{BB962C8B-B14F-4D97-AF65-F5344CB8AC3E}">
        <p14:creationId xmlns:p14="http://schemas.microsoft.com/office/powerpoint/2010/main" val="3698340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37</a:t>
            </a:fld>
            <a:endParaRPr lang="en-US"/>
          </a:p>
        </p:txBody>
      </p:sp>
    </p:spTree>
    <p:extLst>
      <p:ext uri="{BB962C8B-B14F-4D97-AF65-F5344CB8AC3E}">
        <p14:creationId xmlns:p14="http://schemas.microsoft.com/office/powerpoint/2010/main" val="206960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38</a:t>
            </a:fld>
            <a:endParaRPr lang="en-US"/>
          </a:p>
        </p:txBody>
      </p:sp>
    </p:spTree>
    <p:extLst>
      <p:ext uri="{BB962C8B-B14F-4D97-AF65-F5344CB8AC3E}">
        <p14:creationId xmlns:p14="http://schemas.microsoft.com/office/powerpoint/2010/main" val="1155521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39</a:t>
            </a:fld>
            <a:endParaRPr lang="en-US"/>
          </a:p>
        </p:txBody>
      </p:sp>
    </p:spTree>
    <p:extLst>
      <p:ext uri="{BB962C8B-B14F-4D97-AF65-F5344CB8AC3E}">
        <p14:creationId xmlns:p14="http://schemas.microsoft.com/office/powerpoint/2010/main" val="1170205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40</a:t>
            </a:fld>
            <a:endParaRPr lang="en-US"/>
          </a:p>
        </p:txBody>
      </p:sp>
    </p:spTree>
    <p:extLst>
      <p:ext uri="{BB962C8B-B14F-4D97-AF65-F5344CB8AC3E}">
        <p14:creationId xmlns:p14="http://schemas.microsoft.com/office/powerpoint/2010/main" val="3467328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41</a:t>
            </a:fld>
            <a:endParaRPr lang="en-US"/>
          </a:p>
        </p:txBody>
      </p:sp>
    </p:spTree>
    <p:extLst>
      <p:ext uri="{BB962C8B-B14F-4D97-AF65-F5344CB8AC3E}">
        <p14:creationId xmlns:p14="http://schemas.microsoft.com/office/powerpoint/2010/main" val="1434244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42</a:t>
            </a:fld>
            <a:endParaRPr lang="en-US"/>
          </a:p>
        </p:txBody>
      </p:sp>
    </p:spTree>
    <p:extLst>
      <p:ext uri="{BB962C8B-B14F-4D97-AF65-F5344CB8AC3E}">
        <p14:creationId xmlns:p14="http://schemas.microsoft.com/office/powerpoint/2010/main" val="339270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578927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44</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5577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32645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3296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80065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5 - Classes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Point Example – Constructors and Destructors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476954" y="1203649"/>
            <a:ext cx="5394793" cy="4893647"/>
          </a:xfrm>
          <a:prstGeom prst="rect">
            <a:avLst/>
          </a:prstGeom>
          <a:noFill/>
        </p:spPr>
        <p:txBody>
          <a:bodyPr wrap="square" rtlCol="0">
            <a:spAutoFit/>
          </a:bodyPr>
          <a:lstStyle/>
          <a:p>
            <a:r>
              <a:rPr lang="en-AU" sz="1300" b="0" i="1" dirty="0">
                <a:solidFill>
                  <a:srgbClr val="5AD4E6"/>
                </a:solidFill>
                <a:effectLst/>
                <a:latin typeface="Consolas" panose="020B0609020204030204" pitchFamily="49" charset="0"/>
              </a:rPr>
              <a:t>class</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i="1" dirty="0">
                <a:solidFill>
                  <a:srgbClr val="FC618D"/>
                </a:solidFill>
                <a:effectLst/>
                <a:latin typeface="Consolas" panose="020B0609020204030204" pitchFamily="49" charset="0"/>
              </a:rPr>
              <a:t>public</a:t>
            </a:r>
            <a:r>
              <a:rPr lang="en-AU" sz="1300" b="0" i="1"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Default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i="1" dirty="0">
                <a:solidFill>
                  <a:srgbClr val="FC618D"/>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i="1" dirty="0">
                <a:solidFill>
                  <a:srgbClr val="FC618D"/>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default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Explicit Constructor for initialising `x` and `y`</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explicit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i="1" dirty="0">
                <a:solidFill>
                  <a:srgbClr val="F7F1FF"/>
                </a:solidFill>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Copy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Move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p>
          <a:p>
            <a:endParaRPr lang="en-AU" sz="1300" dirty="0">
              <a:solidFill>
                <a:srgbClr val="8B888F"/>
              </a:solidFill>
              <a:latin typeface="Consolas" panose="020B0609020204030204" pitchFamily="49" charset="0"/>
            </a:endParaRPr>
          </a:p>
          <a:p>
            <a:r>
              <a:rPr lang="en-AU" sz="1300" dirty="0">
                <a:solidFill>
                  <a:srgbClr val="8B888F"/>
                </a:solidFill>
                <a:latin typeface="Consolas" panose="020B0609020204030204" pitchFamily="49" charset="0"/>
              </a:rPr>
              <a:t>    /// ...</a:t>
            </a:r>
            <a:endParaRPr lang="en-AU" sz="1300" dirty="0"/>
          </a:p>
        </p:txBody>
      </p:sp>
      <p:sp>
        <p:nvSpPr>
          <p:cNvPr id="3" name="TextBox 2">
            <a:extLst>
              <a:ext uri="{FF2B5EF4-FFF2-40B4-BE49-F238E27FC236}">
                <a16:creationId xmlns:a16="http://schemas.microsoft.com/office/drawing/2014/main" id="{6CDA1FEB-3600-2080-CB29-53083A867618}"/>
              </a:ext>
            </a:extLst>
          </p:cNvPr>
          <p:cNvSpPr txBox="1"/>
          <p:nvPr/>
        </p:nvSpPr>
        <p:spPr>
          <a:xfrm>
            <a:off x="6096000" y="1184988"/>
            <a:ext cx="5800531" cy="5493812"/>
          </a:xfrm>
          <a:prstGeom prst="rect">
            <a:avLst/>
          </a:prstGeom>
          <a:noFill/>
        </p:spPr>
        <p:txBody>
          <a:bodyPr wrap="square">
            <a:spAutoFit/>
          </a:bodyPr>
          <a:lstStyle/>
          <a:p>
            <a:r>
              <a:rPr lang="en-AU" sz="1300" dirty="0">
                <a:solidFill>
                  <a:srgbClr val="8B888F"/>
                </a:solidFill>
                <a:latin typeface="Consolas" panose="020B0609020204030204" pitchFamily="49" charset="0"/>
              </a:rPr>
              <a:t>/// ...</a:t>
            </a:r>
            <a:endParaRPr lang="en-AU" sz="1300" b="0" i="1" dirty="0">
              <a:solidFill>
                <a:srgbClr val="FC618D"/>
              </a:solidFill>
              <a:effectLst/>
              <a:latin typeface="Consolas" panose="020B0609020204030204" pitchFamily="49" charset="0"/>
            </a:endParaRPr>
          </a:p>
          <a:p>
            <a:endParaRPr lang="en-AU" sz="1300" b="0" i="1" dirty="0">
              <a:solidFill>
                <a:srgbClr val="FC618D"/>
              </a:solidFill>
              <a:effectLst/>
              <a:latin typeface="Consolas" panose="020B0609020204030204" pitchFamily="49" charset="0"/>
            </a:endParaRPr>
          </a:p>
          <a:p>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if</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D9353"/>
                </a:solidFill>
                <a:effectLst/>
                <a:latin typeface="Consolas" panose="020B0609020204030204" pitchFamily="49" charset="0"/>
              </a:rPr>
              <a:t>p</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if</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D9353"/>
                </a:solidFill>
                <a:effectLst/>
                <a:latin typeface="Consolas" panose="020B0609020204030204" pitchFamily="49" charset="0"/>
              </a:rPr>
              <a:t>p</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p>
          <a:p>
            <a:endParaRPr lang="en-AU" sz="1300" dirty="0">
              <a:solidFill>
                <a:srgbClr val="8B888F"/>
              </a:solidFill>
              <a:latin typeface="Consolas" panose="020B0609020204030204" pitchFamily="49" charset="0"/>
            </a:endParaRPr>
          </a:p>
          <a:p>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i="1" dirty="0">
                <a:solidFill>
                  <a:srgbClr val="F7F1FF"/>
                </a:solidFill>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default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endParaRPr lang="en-AU" sz="1300" b="0" dirty="0">
              <a:solidFill>
                <a:srgbClr val="8B888F"/>
              </a:solidFill>
              <a:effectLst/>
              <a:latin typeface="Consolas" panose="020B0609020204030204" pitchFamily="49" charset="0"/>
            </a:endParaRPr>
          </a:p>
          <a:p>
            <a:r>
              <a:rPr lang="en-AU" sz="1300" dirty="0">
                <a:solidFill>
                  <a:srgbClr val="8B888F"/>
                </a:solidFill>
                <a:latin typeface="Consolas" panose="020B0609020204030204" pitchFamily="49" charset="0"/>
              </a:rPr>
              <a:t>/// ... Implementation details</a:t>
            </a:r>
          </a:p>
          <a:p>
            <a:endParaRPr lang="en-AU" sz="1300" dirty="0">
              <a:solidFill>
                <a:srgbClr val="8B888F"/>
              </a:solidFill>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85795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Copies and Moves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545137" cy="4657207"/>
          </a:xfrm>
        </p:spPr>
        <p:txBody>
          <a:bodyPr>
            <a:normAutofit lnSpcReduction="10000"/>
          </a:bodyPr>
          <a:lstStyle/>
          <a:p>
            <a:r>
              <a:rPr lang="en-US" sz="1400" dirty="0"/>
              <a:t>Certain constructors create different semantics based on their arguments. These are called copy and move semantics.</a:t>
            </a:r>
          </a:p>
          <a:p>
            <a:r>
              <a:rPr lang="en-US" sz="1400" dirty="0"/>
              <a:t>A class imposes copy semantics when a constant reference can be taken from it allowing another instance of a class to access the underlying data without modifying the existing one.</a:t>
            </a:r>
          </a:p>
          <a:p>
            <a:r>
              <a:rPr lang="en-US" sz="1400" dirty="0"/>
              <a:t>A class imposes move semantics when a </a:t>
            </a:r>
            <a:r>
              <a:rPr lang="en-US" sz="1400" dirty="0" err="1"/>
              <a:t>rvalue</a:t>
            </a:r>
            <a:r>
              <a:rPr lang="en-US" sz="1400" dirty="0"/>
              <a:t> reference can be taken from it ie. it is a temporary value and ownership of the data can be taken.</a:t>
            </a:r>
          </a:p>
          <a:p>
            <a:r>
              <a:rPr lang="en-US" sz="1400" dirty="0"/>
              <a:t>Moves don’t actually move any data, instead the term ‘move’ refers to moving or transfer of ownership. After a move, that data will remain in the same memory space but now has a new owner. </a:t>
            </a:r>
          </a:p>
          <a:p>
            <a:r>
              <a:rPr lang="en-US" sz="1400" dirty="0"/>
              <a:t>The old owner can still be used to copy of take ownership of new data</a:t>
            </a:r>
          </a:p>
          <a:p>
            <a:r>
              <a:rPr lang="en-US" sz="1400" dirty="0"/>
              <a:t>Moves occur when a value is newly constructed and assigned to a variable or when using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move</a:t>
            </a:r>
            <a:r>
              <a:rPr lang="en-AU" sz="1400" b="0" dirty="0">
                <a:solidFill>
                  <a:srgbClr val="8B888F"/>
                </a:solidFill>
                <a:effectLst/>
                <a:latin typeface="Consolas" panose="020B0609020204030204" pitchFamily="49" charset="0"/>
              </a:rPr>
              <a:t>()</a:t>
            </a:r>
            <a:r>
              <a:rPr lang="en-US" sz="1400" dirty="0"/>
              <a:t> to manufacture a </a:t>
            </a:r>
            <a:r>
              <a:rPr lang="en-US" sz="1400" dirty="0" err="1"/>
              <a:t>rvalue</a:t>
            </a:r>
            <a:r>
              <a:rPr lang="en-US" sz="1400" dirty="0"/>
              <a:t> reference.</a:t>
            </a:r>
          </a:p>
          <a:p>
            <a:r>
              <a:rPr lang="en-US" sz="1400" dirty="0"/>
              <a:t>Copy and move assignments are achieved using the same semantics (parameter types) on an overloaded </a:t>
            </a:r>
            <a:r>
              <a:rPr lang="en-AU" sz="1400" b="0" dirty="0">
                <a:solidFill>
                  <a:srgbClr val="FC618D"/>
                </a:solidFill>
                <a:effectLst/>
                <a:latin typeface="Consolas" panose="020B0609020204030204" pitchFamily="49" charset="0"/>
              </a:rPr>
              <a:t>=</a:t>
            </a:r>
            <a:r>
              <a:rPr lang="en-US" sz="1400" dirty="0"/>
              <a:t> operator.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242179" y="1596587"/>
            <a:ext cx="5406233" cy="5047536"/>
          </a:xfrm>
          <a:prstGeom prst="rect">
            <a:avLst/>
          </a:prstGeom>
          <a:noFill/>
        </p:spPr>
        <p:txBody>
          <a:bodyPr wrap="square" rtlCol="0">
            <a:spAutoFit/>
          </a:bodyPr>
          <a:lstStyle/>
          <a:p>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main</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8B888F"/>
                </a:solidFill>
                <a:effectLst/>
                <a:latin typeface="Consolas" panose="020B0609020204030204" pitchFamily="49" charset="0"/>
              </a:rPr>
              <a:t>-&gt;</a:t>
            </a:r>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int</a:t>
            </a:r>
            <a:endParaRPr lang="en-US" sz="1400" b="0" dirty="0">
              <a:solidFill>
                <a:srgbClr val="F7F1FF"/>
              </a:solidFill>
              <a:effectLst/>
              <a:latin typeface="Consolas" panose="020B0609020204030204" pitchFamily="49" charset="0"/>
            </a:endParaRPr>
          </a:p>
          <a:p>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i="1" dirty="0">
                <a:solidFill>
                  <a:srgbClr val="69676C"/>
                </a:solidFill>
                <a:effectLst/>
                <a:latin typeface="Consolas" panose="020B0609020204030204" pitchFamily="49" charset="0"/>
              </a:rPr>
              <a:t>    /// Default Constructor</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Copy constructor, copies `a1` data to `a2`</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a2</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Move constructor, transfers ownership of `a1` resources to `a3`</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a3</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std</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move</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Move assignment, transfers temp. A() to `a1`</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a4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Copy assignment, copies `a4` data to `a5`</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a5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a4</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p>
          <a:p>
            <a:r>
              <a:rPr lang="en-US" sz="1400" b="0" i="1" dirty="0">
                <a:solidFill>
                  <a:srgbClr val="69676C"/>
                </a:solidFill>
                <a:effectLst/>
                <a:latin typeface="Consolas" panose="020B0609020204030204" pitchFamily="49" charset="0"/>
              </a:rPr>
              <a:t>    /// Move, transfers `a4` data to `a6`</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a6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std</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move</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a4</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dirty="0">
                <a:solidFill>
                  <a:srgbClr val="F7F1FF"/>
                </a:solidFill>
                <a:effectLst/>
                <a:latin typeface="Consolas" panose="020B0609020204030204" pitchFamily="49" charset="0"/>
              </a:rPr>
              <a:t>    </a:t>
            </a:r>
            <a:r>
              <a:rPr lang="en-US" sz="1400" b="0" dirty="0">
                <a:solidFill>
                  <a:srgbClr val="FC618D"/>
                </a:solidFill>
                <a:effectLst/>
                <a:latin typeface="Consolas" panose="020B0609020204030204" pitchFamily="49" charset="0"/>
              </a:rPr>
              <a:t>return</a:t>
            </a:r>
            <a:r>
              <a:rPr lang="en-US" sz="1400" b="0" dirty="0">
                <a:solidFill>
                  <a:srgbClr val="F7F1FF"/>
                </a:solidFill>
                <a:effectLst/>
                <a:latin typeface="Consolas" panose="020B0609020204030204" pitchFamily="49" charset="0"/>
              </a:rPr>
              <a:t> </a:t>
            </a:r>
            <a:r>
              <a:rPr lang="en-US" sz="1400" b="0" dirty="0">
                <a:solidFill>
                  <a:srgbClr val="948AE3"/>
                </a:solidFill>
                <a:effectLst/>
                <a:latin typeface="Consolas" panose="020B0609020204030204" pitchFamily="49" charset="0"/>
              </a:rPr>
              <a:t>0</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597426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Members and Methods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11090274" cy="4657207"/>
          </a:xfrm>
        </p:spPr>
        <p:txBody>
          <a:bodyPr>
            <a:normAutofit fontScale="92500" lnSpcReduction="20000"/>
          </a:bodyPr>
          <a:lstStyle/>
          <a:p>
            <a:r>
              <a:rPr lang="en-US" sz="2000" dirty="0"/>
              <a:t>You can define variables and functions with classes just like normal scopes. These members will be bound to an instance of the class and a classes methods (functions) are able to access all parts of the class even if it is </a:t>
            </a:r>
            <a:r>
              <a:rPr lang="en-US" sz="1800" b="0" i="1" dirty="0">
                <a:solidFill>
                  <a:srgbClr val="FC618D"/>
                </a:solidFill>
                <a:effectLst/>
                <a:latin typeface="Consolas" panose="020B0609020204030204" pitchFamily="49" charset="0"/>
              </a:rPr>
              <a:t>private</a:t>
            </a:r>
            <a:r>
              <a:rPr lang="en-US" sz="2000" dirty="0"/>
              <a:t> or </a:t>
            </a:r>
            <a:r>
              <a:rPr lang="en-US" sz="1800" b="0" i="1" dirty="0">
                <a:solidFill>
                  <a:srgbClr val="FC618D"/>
                </a:solidFill>
                <a:effectLst/>
                <a:latin typeface="Consolas" panose="020B0609020204030204" pitchFamily="49" charset="0"/>
              </a:rPr>
              <a:t>protected</a:t>
            </a:r>
            <a:r>
              <a:rPr lang="en-US" sz="2000" dirty="0"/>
              <a:t>. This allows for us to make stateful changes to a class without manually interacting with the underlying data.</a:t>
            </a:r>
          </a:p>
          <a:p>
            <a:r>
              <a:rPr lang="en-US" sz="2000" dirty="0"/>
              <a:t>The normal rules of functions such as overloading and </a:t>
            </a:r>
            <a:r>
              <a:rPr lang="en-AU" sz="1700" b="0" i="1" dirty="0" err="1">
                <a:solidFill>
                  <a:srgbClr val="FC618D"/>
                </a:solidFill>
                <a:effectLst/>
                <a:latin typeface="Consolas" panose="020B0609020204030204" pitchFamily="49" charset="0"/>
              </a:rPr>
              <a:t>noexcept</a:t>
            </a:r>
            <a:r>
              <a:rPr lang="en-US" sz="2000" dirty="0"/>
              <a:t> optimization apply for methods.  We can even overload operators for classes to extend their functionality. </a:t>
            </a:r>
          </a:p>
          <a:p>
            <a:r>
              <a:rPr lang="en-US" sz="2000" dirty="0"/>
              <a:t>Methods can be postfixed with a </a:t>
            </a:r>
            <a:r>
              <a:rPr lang="en-AU" sz="1700" b="0" i="1" dirty="0">
                <a:solidFill>
                  <a:srgbClr val="FC618D"/>
                </a:solidFill>
                <a:effectLst/>
                <a:latin typeface="Consolas" panose="020B0609020204030204" pitchFamily="49" charset="0"/>
              </a:rPr>
              <a:t>const</a:t>
            </a:r>
            <a:r>
              <a:rPr lang="en-US" sz="2000" dirty="0"/>
              <a:t> , </a:t>
            </a:r>
            <a:r>
              <a:rPr lang="en-AU" sz="1700" b="0" dirty="0">
                <a:solidFill>
                  <a:srgbClr val="FC618D"/>
                </a:solidFill>
                <a:effectLst/>
                <a:latin typeface="Consolas" panose="020B0609020204030204" pitchFamily="49" charset="0"/>
              </a:rPr>
              <a:t>&amp;</a:t>
            </a:r>
            <a:r>
              <a:rPr lang="en-US" sz="2000" dirty="0"/>
              <a:t> or </a:t>
            </a:r>
            <a:r>
              <a:rPr lang="en-AU" sz="1700" b="0" dirty="0">
                <a:solidFill>
                  <a:srgbClr val="FC618D"/>
                </a:solidFill>
                <a:effectLst/>
                <a:latin typeface="Consolas" panose="020B0609020204030204" pitchFamily="49" charset="0"/>
              </a:rPr>
              <a:t>&amp;&amp;</a:t>
            </a:r>
            <a:r>
              <a:rPr lang="en-US" sz="2000" dirty="0"/>
              <a:t> specifiers indicating that they can only be used if the class object is constant, a </a:t>
            </a:r>
            <a:r>
              <a:rPr lang="en-US" sz="2000" dirty="0" err="1"/>
              <a:t>lvalue</a:t>
            </a:r>
            <a:r>
              <a:rPr lang="en-US" sz="2000" dirty="0"/>
              <a:t> or a </a:t>
            </a:r>
            <a:r>
              <a:rPr lang="en-US" sz="2000" dirty="0" err="1"/>
              <a:t>rvalue</a:t>
            </a:r>
            <a:r>
              <a:rPr lang="en-US" sz="2000" dirty="0"/>
              <a:t>.</a:t>
            </a:r>
          </a:p>
          <a:p>
            <a:r>
              <a:rPr lang="en-US" sz="2000" dirty="0"/>
              <a:t>All methods are implicitly given a pointer called </a:t>
            </a:r>
            <a:r>
              <a:rPr lang="en-AU" sz="1600" b="0" i="1" dirty="0">
                <a:solidFill>
                  <a:srgbClr val="BAB6C0"/>
                </a:solidFill>
                <a:effectLst/>
                <a:latin typeface="Consolas" panose="020B0609020204030204" pitchFamily="49" charset="0"/>
              </a:rPr>
              <a:t>this</a:t>
            </a:r>
            <a:r>
              <a:rPr lang="en-US" sz="2000" dirty="0"/>
              <a:t> which is the pointer to the current instance of a class in memory. This can be accessed as if it was a regular pointer to a class.</a:t>
            </a:r>
          </a:p>
          <a:p>
            <a:r>
              <a:rPr lang="en-US" sz="2000" dirty="0"/>
              <a:t>Methods and other types can be declared as a </a:t>
            </a:r>
            <a:r>
              <a:rPr lang="en-AU" sz="1800" b="0" i="1" dirty="0">
                <a:solidFill>
                  <a:srgbClr val="FC618D"/>
                </a:solidFill>
                <a:effectLst/>
                <a:latin typeface="Consolas" panose="020B0609020204030204" pitchFamily="49" charset="0"/>
              </a:rPr>
              <a:t>friend</a:t>
            </a:r>
            <a:r>
              <a:rPr lang="en-US" sz="2000" dirty="0"/>
              <a:t>, allowing access to even </a:t>
            </a:r>
            <a:r>
              <a:rPr lang="en-US" sz="1800" b="0" i="1" dirty="0">
                <a:solidFill>
                  <a:srgbClr val="FC618D"/>
                </a:solidFill>
                <a:effectLst/>
                <a:latin typeface="Consolas" panose="020B0609020204030204" pitchFamily="49" charset="0"/>
              </a:rPr>
              <a:t>private</a:t>
            </a:r>
            <a:r>
              <a:rPr lang="en-US" sz="2000" dirty="0"/>
              <a:t> or </a:t>
            </a:r>
            <a:r>
              <a:rPr lang="en-US" sz="1800" b="0" i="1" dirty="0">
                <a:solidFill>
                  <a:srgbClr val="FC618D"/>
                </a:solidFill>
                <a:effectLst/>
                <a:latin typeface="Consolas" panose="020B0609020204030204" pitchFamily="49" charset="0"/>
              </a:rPr>
              <a:t>protected</a:t>
            </a:r>
            <a:r>
              <a:rPr lang="en-US" sz="2000" dirty="0"/>
              <a:t> members of the class without needed to expose the classes internals. Friendship is not transitive nor inherited. A friend of a friend is not your friend and your friends' children are not your friends.</a:t>
            </a:r>
          </a:p>
          <a:p>
            <a:endParaRPr lang="en-US" sz="20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114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Point Example – Members and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8138" y="1213455"/>
            <a:ext cx="11090275" cy="5570756"/>
          </a:xfrm>
          <a:prstGeom prst="rect">
            <a:avLst/>
          </a:prstGeom>
          <a:noFill/>
        </p:spPr>
        <p:txBody>
          <a:bodyPr wrap="square" rtlCol="0">
            <a:spAutoFit/>
          </a:bodyPr>
          <a:lstStyle/>
          <a:p>
            <a:r>
              <a:rPr lang="en-AU" sz="1300" b="0" i="1" dirty="0">
                <a:solidFill>
                  <a:srgbClr val="5AD4E6"/>
                </a:solidFill>
                <a:effectLst/>
                <a:latin typeface="Consolas" panose="020B0609020204030204" pitchFamily="49" charset="0"/>
              </a:rPr>
              <a:t>class</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p>
          <a:p>
            <a:r>
              <a:rPr lang="en-AU" sz="1300" dirty="0">
                <a:solidFill>
                  <a:srgbClr val="8B888F"/>
                </a:solidFill>
                <a:latin typeface="Consolas" panose="020B0609020204030204" pitchFamily="49" charset="0"/>
              </a:rPr>
              <a:t>    /// ... Constructor &amp; Destructor Implementations</a:t>
            </a:r>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p>
          <a:p>
            <a:r>
              <a:rPr lang="en-AU" sz="1300" b="0" i="1" dirty="0">
                <a:solidFill>
                  <a:srgbClr val="FC618D"/>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bool</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bool</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friend</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5AD4E6"/>
                </a:solidFill>
                <a:effectLst/>
                <a:latin typeface="Consolas" panose="020B0609020204030204" pitchFamily="49" charset="0"/>
              </a:rPr>
              <a:t>ostream</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std::</a:t>
            </a:r>
            <a:r>
              <a:rPr lang="en-AU" sz="1300" b="0" dirty="0" err="1">
                <a:solidFill>
                  <a:srgbClr val="5AD4E6"/>
                </a:solidFill>
                <a:effectLst/>
                <a:latin typeface="Consolas" panose="020B0609020204030204" pitchFamily="49" charset="0"/>
              </a:rPr>
              <a:t>ostream</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p>
          <a:p>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FC618D"/>
                </a:solidFill>
                <a:effectLst/>
                <a:latin typeface="Consolas" panose="020B0609020204030204" pitchFamily="49" charset="0"/>
              </a:rPr>
              <a:t>private</a:t>
            </a:r>
            <a:r>
              <a:rPr lang="en-AU" sz="1300" b="0" i="1"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8B888F"/>
                </a:solidFill>
                <a:effectLst/>
                <a:latin typeface="Consolas" panose="020B0609020204030204" pitchFamily="49" charset="0"/>
              </a:rPr>
              <a:t>};</a:t>
            </a:r>
            <a:endParaRPr lang="en-AU" sz="1300" dirty="0"/>
          </a:p>
        </p:txBody>
      </p:sp>
    </p:spTree>
    <p:extLst>
      <p:ext uri="{BB962C8B-B14F-4D97-AF65-F5344CB8AC3E}">
        <p14:creationId xmlns:p14="http://schemas.microsoft.com/office/powerpoint/2010/main" val="3183996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Dynamic Inheritance and OOP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11205708" cy="4855694"/>
          </a:xfrm>
        </p:spPr>
        <p:txBody>
          <a:bodyPr>
            <a:normAutofit/>
          </a:bodyPr>
          <a:lstStyle/>
          <a:p>
            <a:r>
              <a:rPr lang="en-US" sz="1600" dirty="0"/>
              <a:t>C++ has a large language level support for Object Oriented Programming using classes.</a:t>
            </a:r>
          </a:p>
          <a:p>
            <a:r>
              <a:rPr lang="en-US" sz="1600" dirty="0"/>
              <a:t>Classes can be inherited from allowing for the creation of hierarchical relationships between types.</a:t>
            </a:r>
          </a:p>
          <a:p>
            <a:r>
              <a:rPr lang="en-US" sz="1600" dirty="0"/>
              <a:t>Virtual functions can be used in order to create overridable function implementations using inheritance between base and derived classes. Abstract classes can be created using pure virtual functions (methods with no implementation) that derived classes must override. C++ also has full support for runtime polymorphism and dynamic dispatch through </a:t>
            </a:r>
            <a:r>
              <a:rPr lang="en-US" sz="1600" dirty="0" err="1"/>
              <a:t>vtables</a:t>
            </a:r>
            <a:r>
              <a:rPr lang="en-US" sz="1600" dirty="0"/>
              <a:t>.</a:t>
            </a:r>
          </a:p>
          <a:p>
            <a:r>
              <a:rPr lang="en-US" sz="1600" dirty="0"/>
              <a:t>Access to a base class's members can be controlled using access specifiers at the point of inheritance.</a:t>
            </a:r>
          </a:p>
          <a:p>
            <a:r>
              <a:rPr lang="en-US" sz="1600" dirty="0"/>
              <a:t>Base classes can be used at function parameters allow for classes derived from the base class to be operated on from those functions.</a:t>
            </a:r>
          </a:p>
          <a:p>
            <a:r>
              <a:rPr lang="en-US" sz="1600" dirty="0"/>
              <a:t>OOP is not the focus of the C++ series for a couple reasons; (</a:t>
            </a:r>
            <a:r>
              <a:rPr lang="en-US" sz="1600" dirty="0" err="1"/>
              <a:t>i</a:t>
            </a:r>
            <a:r>
              <a:rPr lang="en-US" sz="1600" dirty="0"/>
              <a:t>) OOP is a complex enough concept that is best taught independently, (ii) C++ supports OOP but does not rely on it except in some of the oldest parts of the standard library and this rarely impacts the writing of any C++ code unless you seek it out, the C++ standard since day one (1998) has move more and more away from using it as better features achieve the same result in 95% of use cases and finally I don’t like OOP as it is currently used and taught for my own reasons </a:t>
            </a:r>
            <a:r>
              <a:rPr lang="en-US" sz="1600" dirty="0">
                <a:sym typeface="Wingdings" panose="05000000000000000000" pitchFamily="2" charset="2"/>
              </a:rPr>
              <a:t>. OOP is still important to know about for its most basic use cases.</a:t>
            </a:r>
            <a:endParaRPr lang="en-US" sz="1600" dirty="0"/>
          </a:p>
          <a:p>
            <a:endParaRPr lang="en-US" sz="16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5178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OOP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8138" y="1213455"/>
            <a:ext cx="11090275" cy="5339923"/>
          </a:xfrm>
          <a:prstGeom prst="rect">
            <a:avLst/>
          </a:prstGeom>
          <a:noFill/>
        </p:spPr>
        <p:txBody>
          <a:bodyPr wrap="square" rtlCol="0">
            <a:spAutoFit/>
          </a:bodyPr>
          <a:lstStyle/>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iostream</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struct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A</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r>
              <a:rPr lang="en-AU" sz="1100" b="0" dirty="0">
                <a:solidFill>
                  <a:srgbClr val="F7F1FF"/>
                </a:solidFill>
                <a:effectLst/>
                <a:latin typeface="Consolas" panose="020B0609020204030204" pitchFamily="49" charset="0"/>
              </a:rPr>
              <a:t> n</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struct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B</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a:solidFill>
                  <a:srgbClr val="FC618D"/>
                </a:solidFill>
                <a:effectLst/>
                <a:latin typeface="Consolas" panose="020B0609020204030204" pitchFamily="49" charset="0"/>
              </a:rPr>
              <a:t>public</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A</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float</a:t>
            </a:r>
            <a:r>
              <a:rPr lang="en-AU" sz="1100" b="0" dirty="0">
                <a:solidFill>
                  <a:srgbClr val="F7F1FF"/>
                </a:solidFill>
                <a:effectLst/>
                <a:latin typeface="Consolas" panose="020B0609020204030204" pitchFamily="49" charset="0"/>
              </a:rPr>
              <a:t> f</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7BD88F"/>
                </a:solidFill>
                <a:effectLst/>
                <a:latin typeface="Consolas" panose="020B0609020204030204" pitchFamily="49" charset="0"/>
              </a:rPr>
              <a:t>a</a:t>
            </a:r>
            <a:r>
              <a:rPr lang="en-AU" sz="1100" b="0" dirty="0">
                <a:solidFill>
                  <a:srgbClr val="8B888F"/>
                </a:solidFill>
                <a:effectLst/>
                <a:latin typeface="Consolas" panose="020B0609020204030204" pitchFamily="49" charset="0"/>
              </a:rPr>
              <a:t>();                          </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7</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7</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B </a:t>
            </a:r>
            <a:r>
              <a:rPr lang="en-AU" sz="1100" b="0" dirty="0">
                <a:solidFill>
                  <a:srgbClr val="7BD88F"/>
                </a:solidFill>
                <a:effectLst/>
                <a:latin typeface="Consolas" panose="020B0609020204030204" pitchFamily="49" charset="0"/>
              </a:rPr>
              <a:t>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4</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7</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8.53464</a:t>
            </a:r>
            <a:r>
              <a:rPr lang="en-AU" sz="1100" b="0" dirty="0">
                <a:solidFill>
                  <a:srgbClr val="FC618D"/>
                </a:solidFill>
                <a:effectLst/>
                <a:latin typeface="Consolas" panose="020B0609020204030204" pitchFamily="49" charset="0"/>
              </a:rPr>
              <a:t>f</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8.53464</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269871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Templates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2339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a:t>
            </a:r>
          </a:p>
        </p:txBody>
      </p:sp>
      <p:graphicFrame>
        <p:nvGraphicFramePr>
          <p:cNvPr id="29" name="Content Placeholder 9">
            <a:extLst>
              <a:ext uri="{FF2B5EF4-FFF2-40B4-BE49-F238E27FC236}">
                <a16:creationId xmlns:a16="http://schemas.microsoft.com/office/drawing/2014/main" id="{1CB2FDF7-6CEB-B26A-225E-A3234EE073A1}"/>
              </a:ext>
            </a:extLst>
          </p:cNvPr>
          <p:cNvGraphicFramePr>
            <a:graphicFrameLocks noGrp="1"/>
          </p:cNvGraphicFramePr>
          <p:nvPr>
            <p:ph sz="half" idx="2"/>
            <p:extLst>
              <p:ext uri="{D42A27DB-BD31-4B8C-83A1-F6EECF244321}">
                <p14:modId xmlns:p14="http://schemas.microsoft.com/office/powerpoint/2010/main" val="2228105078"/>
              </p:ext>
            </p:extLst>
          </p:nvPr>
        </p:nvGraphicFramePr>
        <p:xfrm>
          <a:off x="550863" y="1431261"/>
          <a:ext cx="6111194" cy="4966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39510" y="3276011"/>
            <a:ext cx="4652508" cy="646331"/>
          </a:xfrm>
          <a:prstGeom prst="rect">
            <a:avLst/>
          </a:prstGeom>
          <a:noFill/>
        </p:spPr>
        <p:txBody>
          <a:bodyPr wrap="square" rtlCol="0">
            <a:spAutoFit/>
          </a:bodyPr>
          <a:lstStyle/>
          <a:p>
            <a:r>
              <a:rPr lang="en-US" b="0" i="1" dirty="0">
                <a:solidFill>
                  <a:srgbClr val="5AD4E6"/>
                </a:solidFill>
                <a:effectLst/>
                <a:latin typeface="Consolas" panose="020B0609020204030204" pitchFamily="49" charset="0"/>
              </a:rPr>
              <a:t>template</a:t>
            </a:r>
            <a:r>
              <a:rPr lang="en-US" b="0" dirty="0">
                <a:solidFill>
                  <a:srgbClr val="8B888F"/>
                </a:solidFill>
                <a:effectLst/>
                <a:latin typeface="Consolas" panose="020B0609020204030204" pitchFamily="49" charset="0"/>
              </a:rPr>
              <a:t>&lt;</a:t>
            </a:r>
            <a:r>
              <a:rPr lang="en-US" b="0" i="1" dirty="0" err="1">
                <a:solidFill>
                  <a:srgbClr val="5AD4E6"/>
                </a:solidFill>
                <a:effectLst/>
                <a:latin typeface="Consolas" panose="020B0609020204030204" pitchFamily="49" charset="0"/>
              </a:rPr>
              <a:t>typename</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T</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i="1" dirty="0" err="1">
                <a:solidFill>
                  <a:srgbClr val="5AD4E6"/>
                </a:solidFill>
                <a:effectLst/>
                <a:latin typeface="Consolas" panose="020B0609020204030204" pitchFamily="49" charset="0"/>
              </a:rPr>
              <a:t>size_t</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N</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r>
              <a:rPr lang="en-US" b="0" i="1" dirty="0">
                <a:solidFill>
                  <a:srgbClr val="69676C"/>
                </a:solidFill>
                <a:effectLst/>
                <a:latin typeface="Consolas" panose="020B0609020204030204" pitchFamily="49" charset="0"/>
              </a:rPr>
              <a:t>/// ... template entity details</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9612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629438" cy="4966640"/>
          </a:xfrm>
        </p:spPr>
        <p:txBody>
          <a:bodyPr>
            <a:normAutofit fontScale="70000" lnSpcReduction="20000"/>
          </a:bodyPr>
          <a:lstStyle/>
          <a:p>
            <a:r>
              <a:rPr lang="en-US" dirty="0"/>
              <a:t>Template functions are identical to regular functions except they feature a template declaration before the function signature.</a:t>
            </a:r>
          </a:p>
          <a:p>
            <a:r>
              <a:rPr lang="en-US" dirty="0"/>
              <a:t>Template type parameters can be used as any objects type throughout the scope of the function including in the function's parameters.</a:t>
            </a:r>
          </a:p>
          <a:p>
            <a:r>
              <a:rPr lang="en-US" dirty="0"/>
              <a:t>The templated function is called with two sets of parenthesis, the first is the template arguments which are passed in angle brackets (</a:t>
            </a:r>
            <a:r>
              <a:rPr lang="en-AU" b="0" dirty="0">
                <a:solidFill>
                  <a:srgbClr val="8B888F"/>
                </a:solidFill>
                <a:effectLst/>
                <a:latin typeface="Consolas" panose="020B0609020204030204" pitchFamily="49" charset="0"/>
              </a:rPr>
              <a:t>&lt;&gt;</a:t>
            </a:r>
            <a:r>
              <a:rPr lang="en-US" dirty="0"/>
              <a:t>) and the second are the regular function parameters passed with parenthesis (</a:t>
            </a:r>
            <a:r>
              <a:rPr lang="en-AU" dirty="0">
                <a:solidFill>
                  <a:srgbClr val="8B888F"/>
                </a:solidFill>
                <a:latin typeface="Consolas" panose="020B0609020204030204" pitchFamily="49" charset="0"/>
              </a:rPr>
              <a:t>()</a:t>
            </a:r>
            <a:r>
              <a:rPr lang="en-US" dirty="0"/>
              <a:t>).</a:t>
            </a:r>
          </a:p>
          <a:p>
            <a:r>
              <a:rPr lang="en-US" dirty="0"/>
              <a:t>Since C++17, if the template parameters are directly related to the type of value of the parameters of the function, the template parameters can be deduced by the compiler using argument deduction.</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42384" y="1321950"/>
            <a:ext cx="6098752" cy="5586145"/>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array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string</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template</a:t>
            </a:r>
            <a:r>
              <a:rPr lang="en-AU" sz="1050" b="0" dirty="0">
                <a:solidFill>
                  <a:srgbClr val="8B888F"/>
                </a:solidFill>
                <a:effectLst/>
                <a:latin typeface="Consolas" panose="020B0609020204030204" pitchFamily="49" charset="0"/>
              </a:rPr>
              <a:t>&lt;</a:t>
            </a:r>
            <a:r>
              <a:rPr lang="en-AU" sz="1050" b="0" i="1" dirty="0" err="1">
                <a:solidFill>
                  <a:srgbClr val="5AD4E6"/>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i="1" dirty="0" err="1">
                <a:solidFill>
                  <a:srgbClr val="5AD4E6"/>
                </a:solidFill>
                <a:effectLst/>
                <a:latin typeface="Consolas" panose="020B0609020204030204" pitchFamily="49" charset="0"/>
              </a:rPr>
              <a:t>size_t</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N</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a:t>
            </a:r>
            <a:r>
              <a:rPr lang="en-AU" sz="1050" b="0" i="1" dirty="0">
                <a:solidFill>
                  <a:srgbClr val="FC618D"/>
                </a:solidFill>
                <a:effectLst/>
                <a:latin typeface="Consolas" panose="020B0609020204030204" pitchFamily="49" charset="0"/>
              </a:rPr>
              <a:t>const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array</a:t>
            </a:r>
            <a:r>
              <a:rPr lang="en-AU" sz="1050" b="0" dirty="0">
                <a:solidFill>
                  <a:srgbClr val="8B888F"/>
                </a:solidFill>
                <a:effectLst/>
                <a:latin typeface="Consolas" panose="020B0609020204030204" pitchFamily="49" charset="0"/>
              </a:rPr>
              <a:t>&lt;</a:t>
            </a:r>
            <a:r>
              <a:rPr lang="en-AU" sz="1050" b="0" dirty="0">
                <a:solidFill>
                  <a:srgbClr val="5AD4E6"/>
                </a:solidFill>
                <a:effectLst/>
                <a:latin typeface="Consolas" panose="020B0609020204030204" pitchFamily="49" charset="0"/>
              </a:rPr>
              <a:t>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N</a:t>
            </a:r>
            <a:r>
              <a:rPr lang="en-AU" sz="1050" b="0" dirty="0">
                <a:solidFill>
                  <a:srgbClr val="8B888F"/>
                </a:solidFill>
                <a:effectLst/>
                <a:latin typeface="Consolas" panose="020B0609020204030204" pitchFamily="49" charset="0"/>
              </a:rPr>
              <a:t>&gt;</a:t>
            </a:r>
            <a:r>
              <a:rPr lang="en-AU" sz="1050" b="0" i="1" dirty="0">
                <a:solidFill>
                  <a:srgbClr val="FC618D"/>
                </a:solidFill>
                <a:effectLst/>
                <a:latin typeface="Consolas" panose="020B0609020204030204" pitchFamily="49" charset="0"/>
              </a:rPr>
              <a:t>&amp;</a:t>
            </a:r>
            <a:r>
              <a:rPr lang="en-AU" sz="1050" b="0" dirty="0">
                <a:solidFill>
                  <a:srgbClr val="F7F1FF"/>
                </a:solidFill>
                <a:effectLst/>
                <a:latin typeface="Consolas" panose="020B0609020204030204" pitchFamily="49" charset="0"/>
              </a:rPr>
              <a:t> </a:t>
            </a:r>
            <a:r>
              <a:rPr lang="en-AU" sz="1050" b="0" i="1" dirty="0" err="1">
                <a:solidFill>
                  <a:srgbClr val="FD9353"/>
                </a:solidFill>
                <a:effectLst/>
                <a:latin typeface="Consolas" panose="020B0609020204030204" pitchFamily="49" charset="0"/>
              </a:rPr>
              <a:t>arr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void</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for</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n { N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i="1" dirty="0">
                <a:solidFill>
                  <a:srgbClr val="FC618D"/>
                </a:solidFill>
                <a:effectLst/>
                <a:latin typeface="Consolas" panose="020B0609020204030204" pitchFamily="49" charset="0"/>
              </a:rPr>
              <a:t>const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C618D"/>
                </a:solidFill>
                <a:effectLst/>
                <a:latin typeface="Consolas" panose="020B0609020204030204" pitchFamily="49" charset="0"/>
              </a:rPr>
              <a:t>&amp;</a:t>
            </a:r>
            <a:r>
              <a:rPr lang="en-AU" sz="1050" b="0" dirty="0">
                <a:solidFill>
                  <a:srgbClr val="F7F1FF"/>
                </a:solidFill>
                <a:effectLst/>
                <a:latin typeface="Consolas" panose="020B0609020204030204" pitchFamily="49" charset="0"/>
              </a:rPr>
              <a:t> e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arr</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if</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n </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e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else</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e</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to_array</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1</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2</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3</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p>
          <a:p>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a2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to_array</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double</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1.576</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0.0002</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3756348.34646</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FC618D"/>
                </a:solidFill>
                <a:effectLst/>
                <a:latin typeface="Consolas" panose="020B0609020204030204" pitchFamily="49" charset="0"/>
              </a:rPr>
              <a:t>e-</a:t>
            </a:r>
            <a:r>
              <a:rPr lang="en-AU" sz="1050" b="0" dirty="0">
                <a:solidFill>
                  <a:srgbClr val="948AE3"/>
                </a:solidFill>
                <a:effectLst/>
                <a:latin typeface="Consolas" panose="020B0609020204030204" pitchFamily="49" charset="0"/>
              </a:rPr>
              <a:t>14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465.7657</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358.0</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237437.456756</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p>
          <a:p>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a3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7BD88F"/>
                </a:solidFill>
                <a:effectLst/>
                <a:latin typeface="Consolas" panose="020B0609020204030204" pitchFamily="49" charset="0"/>
              </a:rPr>
              <a:t>to_array</a:t>
            </a:r>
            <a:r>
              <a:rPr lang="en-AU" sz="1050" b="0" dirty="0">
                <a:solidFill>
                  <a:srgbClr val="8B888F"/>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5AD4E6"/>
                </a:solidFill>
                <a:effectLst/>
                <a:latin typeface="Consolas" panose="020B0609020204030204" pitchFamily="49" charset="0"/>
              </a:rPr>
              <a:t>string</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John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Anna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Grace</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Bob</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5</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a1</a:t>
            </a:r>
            <a:r>
              <a:rPr lang="en-AU" sz="1050" b="0" dirty="0">
                <a:solidFill>
                  <a:srgbClr val="8B888F"/>
                </a:solidFill>
                <a:effectLst/>
                <a:latin typeface="Consolas" panose="020B0609020204030204" pitchFamily="49" charset="0"/>
              </a:rPr>
              <a:t>);</a:t>
            </a:r>
            <a:r>
              <a:rPr lang="en-AU" sz="1050" b="0" i="1" dirty="0">
                <a:solidFill>
                  <a:srgbClr val="69676C"/>
                </a:solidFill>
                <a:effectLst/>
                <a:latin typeface="Consolas" panose="020B0609020204030204" pitchFamily="49" charset="0"/>
              </a:rPr>
              <a:t>  ///&lt; Explicit template argument instantiation</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a2</a:t>
            </a:r>
            <a:r>
              <a:rPr lang="en-AU" sz="1050" b="0" dirty="0">
                <a:solidFill>
                  <a:srgbClr val="8B888F"/>
                </a:solidFill>
                <a:effectLst/>
                <a:latin typeface="Consolas" panose="020B0609020204030204" pitchFamily="49" charset="0"/>
              </a:rPr>
              <a:t>);</a:t>
            </a:r>
            <a:r>
              <a:rPr lang="en-AU" sz="1050" b="0" i="1" dirty="0">
                <a:solidFill>
                  <a:srgbClr val="69676C"/>
                </a:solidFill>
                <a:effectLst/>
                <a:latin typeface="Consolas" panose="020B0609020204030204" pitchFamily="49" charset="0"/>
              </a:rPr>
              <a:t>          ///&lt; template argument deduction (same below)</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print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a3</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endParaRPr lang="en-US"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590014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 Classes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5747299" cy="4966640"/>
          </a:xfrm>
        </p:spPr>
        <p:txBody>
          <a:bodyPr>
            <a:normAutofit/>
          </a:bodyPr>
          <a:lstStyle/>
          <a:p>
            <a:r>
              <a:rPr lang="en-US" dirty="0"/>
              <a:t>Classes can also be templated to create generic types. </a:t>
            </a:r>
          </a:p>
          <a:p>
            <a:r>
              <a:rPr lang="en-US" dirty="0"/>
              <a:t>This allows for classes to be instantiated with a particular types or values at compile time by the end user.</a:t>
            </a:r>
          </a:p>
          <a:p>
            <a:r>
              <a:rPr lang="en-US" dirty="0"/>
              <a:t>Most of the standard library is made of templated classes.</a:t>
            </a:r>
          </a:p>
          <a:p>
            <a:r>
              <a:rPr lang="en-US" dirty="0"/>
              <a:t>Every instantiation of a template class is fundamentally a different class type.</a:t>
            </a:r>
          </a:p>
          <a:p>
            <a:endParaRPr lang="en-US" dirty="0"/>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941977" y="1232023"/>
            <a:ext cx="4699160" cy="5632311"/>
          </a:xfrm>
          <a:prstGeom prst="rect">
            <a:avLst/>
          </a:prstGeom>
          <a:noFill/>
        </p:spPr>
        <p:txBody>
          <a:bodyPr wrap="square" rtlCol="0">
            <a:spAutoFit/>
          </a:bodyPr>
          <a:lstStyle/>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utility</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5AD4E6"/>
                </a:solidFill>
                <a:effectLst/>
                <a:latin typeface="Consolas" panose="020B0609020204030204" pitchFamily="49" charset="0"/>
              </a:rPr>
              <a:t>class</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public</a:t>
            </a:r>
            <a:r>
              <a:rPr lang="en-AU" sz="1000" b="0" i="1"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FC618D"/>
                </a:solidFill>
                <a:effectLst/>
                <a:latin typeface="Consolas" panose="020B0609020204030204" pitchFamily="49" charset="0"/>
              </a:rPr>
              <a:t>explicit</a:t>
            </a:r>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i="1" dirty="0">
                <a:solidFill>
                  <a:srgbClr val="F7F1FF"/>
                </a:solidFill>
                <a:latin typeface="Consolas" panose="020B0609020204030204" pitchFamily="49" charset="0"/>
              </a:rPr>
              <a:t> </a:t>
            </a:r>
            <a:r>
              <a:rPr lang="en-AU" sz="1000" b="0" dirty="0">
                <a:solidFill>
                  <a:srgbClr val="7BD88F"/>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x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y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endParaRPr lang="en-AU" sz="1000" b="0" dirty="0">
              <a:solidFill>
                <a:srgbClr val="F7F1FF"/>
              </a:solidFill>
              <a:effectLst/>
              <a:latin typeface="Consolas" panose="020B0609020204030204" pitchFamily="49" charset="0"/>
            </a:endParaRPr>
          </a:p>
          <a:p>
            <a:r>
              <a:rPr lang="en-AU" sz="1000" b="0" i="1" dirty="0">
                <a:solidFill>
                  <a:srgbClr val="69676C"/>
                </a:solidFill>
                <a:effectLst/>
                <a:latin typeface="Consolas" panose="020B0609020204030204" pitchFamily="49" charset="0"/>
              </a:rPr>
              <a:t>/// ... Implementation details</a:t>
            </a:r>
            <a:endParaRPr lang="en-AU" sz="1000" dirty="0">
              <a:solidFill>
                <a:srgbClr val="F7F1FF"/>
              </a:solidFill>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FC618D"/>
                </a:solidFill>
                <a:effectLst/>
                <a:latin typeface="Consolas" panose="020B0609020204030204" pitchFamily="49" charset="0"/>
              </a:rPr>
              <a:t>private</a:t>
            </a:r>
            <a:r>
              <a:rPr lang="en-AU" sz="1000" b="0" i="1"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x</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y</a:t>
            </a:r>
            <a:r>
              <a:rPr lang="en-AU" sz="1000" b="0" dirty="0">
                <a:solidFill>
                  <a:srgbClr val="8B888F"/>
                </a:solidFill>
                <a:effectLst/>
                <a:latin typeface="Consolas" panose="020B0609020204030204" pitchFamily="49" charset="0"/>
              </a:rPr>
              <a:t>;</a:t>
            </a:r>
            <a:br>
              <a:rPr lang="en-AU" sz="1000" b="0" dirty="0">
                <a:solidFill>
                  <a:srgbClr val="F7F1FF"/>
                </a:solidFill>
                <a:effectLst/>
                <a:latin typeface="Consolas" panose="020B0609020204030204" pitchFamily="49" charset="0"/>
              </a:rPr>
            </a:br>
            <a:r>
              <a:rPr lang="en-AU" sz="1000" b="0" dirty="0">
                <a:solidFill>
                  <a:srgbClr val="8B888F"/>
                </a:solidFill>
                <a:effectLst/>
                <a:latin typeface="Consolas" panose="020B0609020204030204" pitchFamily="49" charset="0"/>
              </a:rPr>
              <a:t>};</a:t>
            </a:r>
            <a:br>
              <a:rPr lang="en-AU" sz="1000" b="0" dirty="0">
                <a:solidFill>
                  <a:srgbClr val="F7F1FF"/>
                </a:solidFill>
                <a:effectLst/>
                <a:latin typeface="Consolas" panose="020B0609020204030204" pitchFamily="49" charset="0"/>
              </a:rPr>
            </a:br>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main</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int</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2</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5</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p2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6</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7</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p3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p2</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p4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double</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5.6</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948AE3"/>
                </a:solidFill>
                <a:effectLst/>
                <a:latin typeface="Consolas" panose="020B0609020204030204" pitchFamily="49" charset="0"/>
              </a:rPr>
              <a:t>0.007</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p5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4.576</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24.012</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p6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p4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p5</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p1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p2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p3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p4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p5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p6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9813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Templates</a:t>
            </a:r>
          </a:p>
          <a:p>
            <a:pPr marL="342900" indent="-342900">
              <a:buFont typeface="Arial" panose="020B0604020202020204" pitchFamily="34" charset="0"/>
              <a:buChar char="•"/>
            </a:pPr>
            <a:r>
              <a:rPr lang="en-US" dirty="0"/>
              <a:t>Generics</a:t>
            </a:r>
          </a:p>
          <a:p>
            <a:pPr marL="342900" indent="-342900">
              <a:buFont typeface="Arial" panose="020B0604020202020204" pitchFamily="34" charset="0"/>
              <a:buChar char="•"/>
            </a:pPr>
            <a:r>
              <a:rPr lang="en-US" dirty="0"/>
              <a:t>Concepts</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r>
              <a:rPr lang="en-US" dirty="0"/>
              <a:t>Presentation of Assignment 1</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Templated Methods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5374076" cy="4966640"/>
          </a:xfrm>
        </p:spPr>
        <p:txBody>
          <a:bodyPr>
            <a:normAutofit fontScale="92500" lnSpcReduction="10000"/>
          </a:bodyPr>
          <a:lstStyle/>
          <a:p>
            <a:r>
              <a:rPr lang="en-US" dirty="0"/>
              <a:t>Classes; regular or template, can have templated methods.</a:t>
            </a:r>
          </a:p>
          <a:p>
            <a:r>
              <a:rPr lang="en-US" dirty="0"/>
              <a:t>Template members are declared like templated functions, and the same rules of methods apply such as the implicit </a:t>
            </a:r>
            <a:r>
              <a:rPr lang="en-AU" sz="2000" b="0" i="1" dirty="0">
                <a:solidFill>
                  <a:srgbClr val="BAB6C0"/>
                </a:solidFill>
                <a:effectLst/>
                <a:latin typeface="Consolas" panose="020B0609020204030204" pitchFamily="49" charset="0"/>
              </a:rPr>
              <a:t>this</a:t>
            </a:r>
            <a:r>
              <a:rPr lang="en-US" dirty="0"/>
              <a:t> pointer.</a:t>
            </a:r>
          </a:p>
          <a:p>
            <a:r>
              <a:rPr lang="en-US" dirty="0"/>
              <a:t>Template methods also allow for template classes of different instantiations to interact with each other allowing for type conversion constructors and mixed type operations. This does require the other instantiations of the template class to be </a:t>
            </a:r>
            <a:r>
              <a:rPr lang="en-AU" sz="2200" b="0" i="1" dirty="0">
                <a:solidFill>
                  <a:srgbClr val="FC618D"/>
                </a:solidFill>
                <a:effectLst/>
                <a:latin typeface="Consolas" panose="020B0609020204030204" pitchFamily="49" charset="0"/>
              </a:rPr>
              <a:t>friend</a:t>
            </a:r>
            <a:r>
              <a:rPr lang="en-US" dirty="0"/>
              <a:t>.</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096000" y="1071801"/>
            <a:ext cx="5907217" cy="5478423"/>
          </a:xfrm>
          <a:prstGeom prst="rect">
            <a:avLst/>
          </a:prstGeom>
          <a:noFill/>
        </p:spPr>
        <p:txBody>
          <a:bodyPr wrap="square" rtlCol="0">
            <a:spAutoFit/>
          </a:bodyPr>
          <a:lstStyle/>
          <a:p>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5AD4E6"/>
                </a:solidFill>
                <a:effectLst/>
                <a:latin typeface="Consolas" panose="020B0609020204030204" pitchFamily="49" charset="0"/>
              </a:rPr>
              <a:t>class</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public</a:t>
            </a:r>
            <a:r>
              <a:rPr lang="en-AU" sz="1000" b="0" i="1" dirty="0">
                <a:solidFill>
                  <a:srgbClr val="8B888F"/>
                </a:solidFill>
                <a:effectLst/>
                <a:latin typeface="Consolas" panose="020B0609020204030204" pitchFamily="49" charset="0"/>
              </a:rPr>
              <a:t>:</a:t>
            </a:r>
            <a:endParaRPr lang="en-AU" sz="1000" b="0" dirty="0">
              <a:solidFill>
                <a:srgbClr val="69676C"/>
              </a:solidFill>
              <a:effectLst/>
              <a:latin typeface="Consolas" panose="020B0609020204030204" pitchFamily="49" charset="0"/>
            </a:endParaRPr>
          </a:p>
          <a:p>
            <a:r>
              <a:rPr lang="en-AU" sz="1000" b="0" i="1" dirty="0">
                <a:solidFill>
                  <a:srgbClr val="69676C"/>
                </a:solidFill>
                <a:effectLst/>
                <a:latin typeface="Consolas" panose="020B0609020204030204" pitchFamily="49" charset="0"/>
              </a:rPr>
              <a:t>/// ... Point details</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 </a:t>
            </a:r>
            <a:r>
              <a:rPr lang="en-AU" sz="1000" b="0" dirty="0">
                <a:solidFill>
                  <a:srgbClr val="FC618D"/>
                </a:solidFill>
                <a:effectLst/>
                <a:latin typeface="Consolas" panose="020B0609020204030204" pitchFamily="49" charset="0"/>
              </a:rPr>
              <a:t>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noexcept</a:t>
            </a:r>
            <a:r>
              <a:rPr lang="en-AU" sz="1000" i="1" dirty="0">
                <a:solidFill>
                  <a:srgbClr val="F7F1FF"/>
                </a:solidFill>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FC618D"/>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 </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x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y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y</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a:t>
            </a:r>
            <a:r>
              <a:rPr lang="en-AU" sz="1000" b="0" dirty="0">
                <a:solidFill>
                  <a:srgbClr val="FC618D"/>
                </a:solidFill>
                <a:effectLst/>
                <a:latin typeface="Consolas" panose="020B0609020204030204" pitchFamily="49" charset="0"/>
              </a:rPr>
              <a:t> 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noexcept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 </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FC618D"/>
                </a:solidFill>
                <a:effectLst/>
                <a:latin typeface="Consolas" panose="020B0609020204030204" pitchFamily="49" charset="0"/>
              </a:rPr>
              <a:t>&lt;</a:t>
            </a:r>
            <a:r>
              <a:rPr lang="en-AU" sz="1000" b="0" i="1" dirty="0" err="1">
                <a:solidFill>
                  <a:srgbClr val="FC618D"/>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5AD4E6"/>
                </a:solidFill>
                <a:effectLst/>
                <a:latin typeface="Consolas" panose="020B0609020204030204" pitchFamily="49" charset="0"/>
              </a:rPr>
              <a:t> </a:t>
            </a:r>
            <a:r>
              <a:rPr lang="en-AU" sz="1000" b="0" dirty="0" err="1">
                <a:solidFill>
                  <a:srgbClr val="5AD4E6"/>
                </a:solidFill>
                <a:effectLst/>
                <a:latin typeface="Consolas" panose="020B0609020204030204" pitchFamily="49" charset="0"/>
              </a:rPr>
              <a:t>common_type</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dirty="0">
                <a:solidFill>
                  <a:srgbClr val="5AD4E6"/>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x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y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y</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 </a:t>
            </a:r>
            <a:r>
              <a:rPr lang="en-AU" sz="1000" b="0" dirty="0">
                <a:solidFill>
                  <a:srgbClr val="FC618D"/>
                </a:solidFill>
                <a:effectLst/>
                <a:latin typeface="Consolas" panose="020B0609020204030204" pitchFamily="49" charset="0"/>
              </a:rPr>
              <a:t>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dirty="0">
                <a:solidFill>
                  <a:srgbClr val="F7F1FF"/>
                </a:solidFill>
                <a:latin typeface="Consolas" panose="020B0609020204030204" pitchFamily="49" charset="0"/>
              </a:rPr>
              <a:t> </a:t>
            </a:r>
            <a:r>
              <a:rPr lang="en-AU" sz="1000" b="0" i="1" dirty="0" err="1">
                <a:solidFill>
                  <a:srgbClr val="FC618D"/>
                </a:solidFill>
                <a:effectLst/>
                <a:latin typeface="Consolas" panose="020B0609020204030204" pitchFamily="49" charset="0"/>
              </a:rPr>
              <a:t>noexcept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bool</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x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err="1">
                <a:solidFill>
                  <a:srgbClr val="FD9353"/>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x</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&amp;&amp;</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y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err="1">
                <a:solidFill>
                  <a:srgbClr val="FD9353"/>
                </a:solidFill>
                <a:effectLst/>
                <a:latin typeface="Consolas" panose="020B0609020204030204" pitchFamily="49" charset="0"/>
              </a:rPr>
              <a:t>p</a:t>
            </a:r>
            <a:r>
              <a:rPr lang="en-AU" sz="1000" b="0" dirty="0" err="1">
                <a:solidFill>
                  <a:srgbClr val="8B888F"/>
                </a:solidFill>
                <a:effectLst/>
                <a:latin typeface="Consolas" panose="020B0609020204030204" pitchFamily="49" charset="0"/>
              </a:rPr>
              <a:t>.</a:t>
            </a:r>
            <a:r>
              <a:rPr lang="en-AU" sz="1000" b="0" dirty="0" err="1">
                <a:solidFill>
                  <a:srgbClr val="F7F1FF"/>
                </a:solidFill>
                <a:effectLst/>
                <a:latin typeface="Consolas" panose="020B0609020204030204" pitchFamily="49" charset="0"/>
              </a:rPr>
              <a:t>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a:solidFill>
                  <a:srgbClr val="FC618D"/>
                </a:solidFill>
                <a:effectLst/>
                <a:latin typeface="Consolas" panose="020B0609020204030204" pitchFamily="49" charset="0"/>
              </a:rPr>
              <a:t>    </a:t>
            </a:r>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auto </a:t>
            </a:r>
            <a:r>
              <a:rPr lang="en-AU" sz="1000" b="0" dirty="0">
                <a:solidFill>
                  <a:srgbClr val="FC618D"/>
                </a:solidFill>
                <a:effectLst/>
                <a:latin typeface="Consolas" panose="020B0609020204030204" pitchFamily="49" charset="0"/>
              </a:rPr>
              <a:t>operator</a:t>
            </a:r>
            <a:r>
              <a:rPr lang="en-AU" sz="1000" b="0" dirty="0">
                <a:solidFill>
                  <a:srgbClr val="7BD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i="1" dirty="0">
                <a:solidFill>
                  <a:srgbClr val="FC618D"/>
                </a:solidFill>
                <a:effectLst/>
                <a:latin typeface="Consolas" panose="020B0609020204030204" pitchFamily="49" charset="0"/>
              </a:rPr>
              <a:t>const</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&lt;</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r>
              <a:rPr lang="en-AU" sz="1000" b="0" i="1"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C618D"/>
                </a:solidFill>
                <a:effectLst/>
                <a:latin typeface="Consolas" panose="020B0609020204030204" pitchFamily="49" charset="0"/>
              </a:rPr>
              <a:t>noexcept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bool</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    {</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a:t>
            </a:r>
            <a:r>
              <a:rPr lang="en-AU" sz="1000" b="0" i="1" dirty="0">
                <a:solidFill>
                  <a:srgbClr val="BAB6C0"/>
                </a:solidFill>
                <a:effectLst/>
                <a:latin typeface="Consolas" panose="020B0609020204030204" pitchFamily="49" charset="0"/>
              </a:rPr>
              <a:t>this</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i="1" dirty="0">
                <a:solidFill>
                  <a:srgbClr val="FD9353"/>
                </a:solidFill>
                <a:effectLst/>
                <a:latin typeface="Consolas" panose="020B0609020204030204" pitchFamily="49" charset="0"/>
              </a:rPr>
              <a:t>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69676C"/>
                </a:solidFill>
                <a:effectLst/>
                <a:latin typeface="Consolas" panose="020B0609020204030204" pitchFamily="49" charset="0"/>
              </a:rPr>
              <a:t>/// ... Point details</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FC618D"/>
                </a:solidFill>
                <a:effectLst/>
                <a:latin typeface="Consolas" panose="020B0609020204030204" pitchFamily="49" charset="0"/>
              </a:rPr>
              <a:t>private</a:t>
            </a:r>
            <a:r>
              <a:rPr lang="en-AU" sz="1000" b="0" i="1"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x</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F7F1FF"/>
                </a:solidFill>
                <a:effectLst/>
                <a:latin typeface="Consolas" panose="020B0609020204030204" pitchFamily="49" charset="0"/>
              </a:rPr>
              <a:t> y</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U</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i="1" dirty="0">
                <a:solidFill>
                  <a:srgbClr val="FC618D"/>
                </a:solidFill>
                <a:effectLst/>
                <a:latin typeface="Consolas" panose="020B0609020204030204" pitchFamily="49" charset="0"/>
              </a:rPr>
              <a:t>friend</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class</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p>
          <a:p>
            <a:r>
              <a:rPr lang="en-AU" sz="1000" dirty="0">
                <a:solidFill>
                  <a:srgbClr val="8B888F"/>
                </a:solidFill>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7418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Templated Variables and Template Metaprogramming</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92500" lnSpcReduction="20000"/>
          </a:bodyPr>
          <a:lstStyle/>
          <a:p>
            <a:r>
              <a:rPr lang="en-US" dirty="0"/>
              <a:t>We can also create compile time templated variables using </a:t>
            </a:r>
            <a:r>
              <a:rPr lang="en-AU" sz="2000" b="0" i="1" dirty="0" err="1">
                <a:solidFill>
                  <a:srgbClr val="FC618D"/>
                </a:solidFill>
                <a:effectLst/>
                <a:latin typeface="Consolas" panose="020B0609020204030204" pitchFamily="49" charset="0"/>
              </a:rPr>
              <a:t>constexpr</a:t>
            </a:r>
            <a:r>
              <a:rPr lang="en-US" dirty="0"/>
              <a:t>.</a:t>
            </a:r>
          </a:p>
          <a:p>
            <a:r>
              <a:rPr lang="en-US" dirty="0"/>
              <a:t>These are useful for creating numeric values of constants that could use a variety of underlying base types based on the need.</a:t>
            </a:r>
          </a:p>
          <a:p>
            <a:r>
              <a:rPr lang="en-US" dirty="0"/>
              <a:t>Metaprogramming is the process of using compile time programming to generate code.</a:t>
            </a:r>
          </a:p>
          <a:p>
            <a:r>
              <a:rPr lang="en-US" dirty="0"/>
              <a:t>Template metaprogramming allows for type introspection and specialization that can be used to generate different code for different types.</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1470560"/>
            <a:ext cx="6479495" cy="3016210"/>
          </a:xfrm>
          <a:prstGeom prst="rect">
            <a:avLst/>
          </a:prstGeom>
          <a:noFill/>
        </p:spPr>
        <p:txBody>
          <a:bodyPr wrap="square" rtlCol="0">
            <a:spAutoFit/>
          </a:bodyPr>
          <a:lstStyle/>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iomanip</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iostream</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r>
              <a:rPr lang="en-AU" sz="1000" b="0" dirty="0">
                <a:solidFill>
                  <a:srgbClr val="FC618D"/>
                </a:solidFill>
                <a:effectLst/>
                <a:latin typeface="Consolas" panose="020B0609020204030204" pitchFamily="49" charset="0"/>
              </a:rPr>
              <a:t>include</a:t>
            </a:r>
            <a:r>
              <a:rPr lang="en-AU" sz="1000" b="0" dirty="0">
                <a:solidFill>
                  <a:srgbClr val="948AE3"/>
                </a:solidFill>
                <a:effectLst/>
                <a:latin typeface="Consolas" panose="020B0609020204030204" pitchFamily="49" charset="0"/>
              </a:rPr>
              <a:t> </a:t>
            </a:r>
            <a:r>
              <a:rPr lang="en-AU" sz="1000" b="0" dirty="0">
                <a:solidFill>
                  <a:srgbClr val="8B888F"/>
                </a:solidFill>
                <a:effectLst/>
                <a:latin typeface="Consolas" panose="020B0609020204030204" pitchFamily="49" charset="0"/>
              </a:rPr>
              <a:t>&lt;</a:t>
            </a:r>
            <a:r>
              <a:rPr lang="en-AU" sz="1000" b="0" dirty="0">
                <a:solidFill>
                  <a:srgbClr val="FCE566"/>
                </a:solidFill>
                <a:effectLst/>
                <a:latin typeface="Consolas" panose="020B0609020204030204" pitchFamily="49" charset="0"/>
              </a:rPr>
              <a:t>numeric</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template</a:t>
            </a:r>
            <a:r>
              <a:rPr lang="en-AU" sz="1000" b="0" dirty="0">
                <a:solidFill>
                  <a:srgbClr val="8B888F"/>
                </a:solidFill>
                <a:effectLst/>
                <a:latin typeface="Consolas" panose="020B0609020204030204" pitchFamily="49" charset="0"/>
              </a:rPr>
              <a:t>&lt;</a:t>
            </a:r>
            <a:r>
              <a:rPr lang="en-AU" sz="1000" b="0" i="1" dirty="0" err="1">
                <a:solidFill>
                  <a:srgbClr val="5AD4E6"/>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a:t>
            </a:r>
            <a:r>
              <a:rPr lang="en-AU" sz="1000" b="0" dirty="0">
                <a:solidFill>
                  <a:srgbClr val="5AD4E6"/>
                </a:solidFill>
                <a:effectLst/>
                <a:latin typeface="Consolas" panose="020B0609020204030204" pitchFamily="49" charset="0"/>
              </a:rPr>
              <a:t>T</a:t>
            </a:r>
            <a:r>
              <a:rPr lang="en-AU" sz="1000" b="0" dirty="0">
                <a:solidFill>
                  <a:srgbClr val="8B888F"/>
                </a:solidFill>
                <a:effectLst/>
                <a:latin typeface="Consolas" panose="020B0609020204030204" pitchFamily="49" charset="0"/>
              </a:rPr>
              <a:t>&gt;</a:t>
            </a:r>
            <a:endParaRPr lang="en-AU" sz="1000" b="0" dirty="0">
              <a:solidFill>
                <a:srgbClr val="F7F1FF"/>
              </a:solidFill>
              <a:effectLst/>
              <a:latin typeface="Consolas" panose="020B0609020204030204" pitchFamily="49" charset="0"/>
            </a:endParaRPr>
          </a:p>
          <a:p>
            <a:r>
              <a:rPr lang="en-AU" sz="1000" b="0" i="1" dirty="0" err="1">
                <a:solidFill>
                  <a:srgbClr val="FC618D"/>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T e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T</a:t>
            </a:r>
            <a:r>
              <a:rPr lang="en-AU" sz="1000" b="0" dirty="0">
                <a:solidFill>
                  <a:srgbClr val="8B888F"/>
                </a:solidFill>
                <a:effectLst/>
                <a:latin typeface="Consolas" panose="020B0609020204030204" pitchFamily="49" charset="0"/>
              </a:rPr>
              <a:t>(</a:t>
            </a:r>
            <a:r>
              <a:rPr lang="en-AU" sz="1000" b="0" dirty="0">
                <a:solidFill>
                  <a:srgbClr val="948AE3"/>
                </a:solidFill>
                <a:effectLst/>
                <a:latin typeface="Consolas" panose="020B0609020204030204" pitchFamily="49" charset="0"/>
              </a:rPr>
              <a:t>2.7182818284590452353602874713527</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br>
              <a:rPr lang="en-AU" sz="1000" b="0" dirty="0">
                <a:solidFill>
                  <a:srgbClr val="F7F1FF"/>
                </a:solidFill>
                <a:effectLst/>
                <a:latin typeface="Consolas" panose="020B0609020204030204" pitchFamily="49" charset="0"/>
              </a:rPr>
            </a:br>
            <a:r>
              <a:rPr lang="en-AU" sz="1000" b="0" i="1" dirty="0">
                <a:solidFill>
                  <a:srgbClr val="5AD4E6"/>
                </a:solidFill>
                <a:effectLst/>
                <a:latin typeface="Consolas" panose="020B0609020204030204" pitchFamily="49" charset="0"/>
              </a:rPr>
              <a:t>auto</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main</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int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setprecision</a:t>
            </a:r>
            <a:r>
              <a:rPr lang="en-AU" sz="1000" b="0" dirty="0">
                <a:solidFill>
                  <a:srgbClr val="8B888F"/>
                </a:solidFill>
                <a:effectLst/>
                <a:latin typeface="Consolas" panose="020B0609020204030204" pitchFamily="49" charset="0"/>
              </a:rPr>
              <a:t>(</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err="1">
                <a:solidFill>
                  <a:srgbClr val="7BD88F"/>
                </a:solidFill>
                <a:effectLst/>
                <a:latin typeface="Consolas" panose="020B0609020204030204" pitchFamily="49" charset="0"/>
              </a:rPr>
              <a:t>numeric_limits</a:t>
            </a:r>
            <a:r>
              <a:rPr lang="en-AU" sz="1000" b="0" dirty="0">
                <a:solidFill>
                  <a:srgbClr val="8B888F"/>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long</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double</a:t>
            </a:r>
            <a:r>
              <a:rPr lang="en-AU" sz="1000" b="0" dirty="0">
                <a:solidFill>
                  <a:srgbClr val="8B888F"/>
                </a:solidFill>
                <a:effectLst/>
                <a:latin typeface="Consolas" panose="020B0609020204030204" pitchFamily="49" charset="0"/>
              </a:rPr>
              <a:t>&gt;::</a:t>
            </a:r>
            <a:r>
              <a:rPr lang="en-AU" sz="1000" b="0" dirty="0">
                <a:solidFill>
                  <a:srgbClr val="F7F1FF"/>
                </a:solidFill>
                <a:effectLst/>
                <a:latin typeface="Consolas" panose="020B0609020204030204" pitchFamily="49" charset="0"/>
              </a:rPr>
              <a:t>max_digits10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True e            = 2.7182818284590452353602874713527</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e&lt;long double&gt;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long</a:t>
            </a:r>
            <a:r>
              <a:rPr lang="en-AU" sz="1000" b="0" dirty="0">
                <a:solidFill>
                  <a:srgbClr val="F7F1FF"/>
                </a:solidFill>
                <a:effectLst/>
                <a:latin typeface="Consolas" panose="020B0609020204030204" pitchFamily="49" charset="0"/>
              </a:rPr>
              <a:t> </a:t>
            </a:r>
            <a:r>
              <a:rPr lang="en-AU" sz="1000" b="0" i="1" dirty="0">
                <a:solidFill>
                  <a:srgbClr val="5AD4E6"/>
                </a:solidFill>
                <a:effectLst/>
                <a:latin typeface="Consolas" panose="020B0609020204030204" pitchFamily="49" charset="0"/>
              </a:rPr>
              <a:t>double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e&lt;double&gt;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double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e&lt;float&gt;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float</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e&lt;int&gt;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int</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cout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e&lt;char&gt;           =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e</a:t>
            </a:r>
            <a:r>
              <a:rPr lang="en-AU" sz="1000" b="0" dirty="0">
                <a:solidFill>
                  <a:srgbClr val="FC618D"/>
                </a:solidFill>
                <a:effectLst/>
                <a:latin typeface="Consolas" panose="020B0609020204030204" pitchFamily="49" charset="0"/>
              </a:rPr>
              <a:t>&lt;</a:t>
            </a:r>
            <a:r>
              <a:rPr lang="en-AU" sz="1000" b="0" i="1" dirty="0">
                <a:solidFill>
                  <a:srgbClr val="5AD4E6"/>
                </a:solidFill>
                <a:effectLst/>
                <a:latin typeface="Consolas" panose="020B0609020204030204" pitchFamily="49" charset="0"/>
              </a:rPr>
              <a:t>char</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&lt;&lt;</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std</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endl</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a:t>
            </a:r>
            <a:r>
              <a:rPr lang="en-AU" sz="1000" b="0" dirty="0">
                <a:solidFill>
                  <a:srgbClr val="948AE3"/>
                </a:solidFill>
                <a:effectLst/>
                <a:latin typeface="Consolas" panose="020B0609020204030204" pitchFamily="49" charset="0"/>
              </a:rPr>
              <a:t>0</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p:txBody>
      </p:sp>
      <p:sp>
        <p:nvSpPr>
          <p:cNvPr id="4" name="Rectangle 2">
            <a:extLst>
              <a:ext uri="{FF2B5EF4-FFF2-40B4-BE49-F238E27FC236}">
                <a16:creationId xmlns:a16="http://schemas.microsoft.com/office/drawing/2014/main" id="{27815741-12C8-30DC-2F4C-133D51A4D2DB}"/>
              </a:ext>
            </a:extLst>
          </p:cNvPr>
          <p:cNvSpPr>
            <a:spLocks noChangeArrowheads="1"/>
          </p:cNvSpPr>
          <p:nvPr/>
        </p:nvSpPr>
        <p:spPr bwMode="auto">
          <a:xfrm>
            <a:off x="5523723" y="4801382"/>
            <a:ext cx="48892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True e            = 2.7182818284590452353602874713527</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e&lt;long double&gt;    = 2.7182818284590450908</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e&lt;double&gt;         = 2.7182818284590450908</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e&lt;float&gt;          = 2.71828174591064453125</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e&lt;int&gt;            = 2</a:t>
            </a:r>
            <a:endParaRPr kumimoji="0" lang="en-US" altLang="en-US" sz="1000" b="0" i="0" u="none" strike="noStrike" cap="none" normalizeH="0" baseline="0" dirty="0">
              <a:ln>
                <a:noFill/>
              </a:ln>
              <a:solidFill>
                <a:srgbClr val="F2F2F2"/>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2F2F2"/>
                </a:solidFill>
                <a:effectLst/>
                <a:latin typeface="Courier New" panose="02070309020205020404" pitchFamily="49" charset="0"/>
                <a:cs typeface="Courier New" panose="02070309020205020404" pitchFamily="49" charset="0"/>
              </a:rPr>
              <a:t>e&lt;char&gt;           </a:t>
            </a:r>
            <a:r>
              <a:rPr kumimoji="0" lang="en-US" altLang="en-US" sz="1000" b="0" i="0" u="none" strike="noStrike" cap="none" normalizeH="0" baseline="0">
                <a:ln>
                  <a:noFill/>
                </a:ln>
                <a:solidFill>
                  <a:srgbClr val="F2F2F2"/>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233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Generics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22</a:t>
            </a:fld>
            <a:endParaRPr lang="en-US"/>
          </a:p>
        </p:txBody>
      </p:sp>
    </p:spTree>
    <p:extLst>
      <p:ext uri="{BB962C8B-B14F-4D97-AF65-F5344CB8AC3E}">
        <p14:creationId xmlns:p14="http://schemas.microsoft.com/office/powerpoint/2010/main" val="125478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Generic Programming and Parameter Packs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77500" lnSpcReduction="20000"/>
          </a:bodyPr>
          <a:lstStyle/>
          <a:p>
            <a:r>
              <a:rPr lang="en-US" dirty="0"/>
              <a:t>Generic programming is a style of programming that allows for the definition of types that are to be specified later. In C++, templates are used for generic programming.</a:t>
            </a:r>
          </a:p>
          <a:p>
            <a:r>
              <a:rPr lang="en-US" dirty="0"/>
              <a:t>Parameter packs are used to hold an arbitrary number of either type or value template parameters.</a:t>
            </a:r>
          </a:p>
          <a:p>
            <a:r>
              <a:rPr lang="en-US" dirty="0"/>
              <a:t>Type parameter packs can have different types.</a:t>
            </a:r>
          </a:p>
          <a:p>
            <a:r>
              <a:rPr lang="en-US" dirty="0"/>
              <a:t>To get the size of a parameter pack we use the </a:t>
            </a:r>
            <a:r>
              <a:rPr lang="en-AU" sz="2200" b="0" dirty="0" err="1">
                <a:solidFill>
                  <a:srgbClr val="FC618D"/>
                </a:solidFill>
                <a:effectLst/>
                <a:latin typeface="Consolas" panose="020B0609020204030204" pitchFamily="49" charset="0"/>
              </a:rPr>
              <a:t>sizeof</a:t>
            </a:r>
            <a:r>
              <a:rPr lang="en-AU" sz="2200" b="0" dirty="0">
                <a:solidFill>
                  <a:srgbClr val="FC618D"/>
                </a:solidFill>
                <a:effectLst/>
                <a:latin typeface="Consolas" panose="020B0609020204030204" pitchFamily="49" charset="0"/>
              </a:rPr>
              <a:t>...</a:t>
            </a:r>
            <a:r>
              <a:rPr lang="en-US" dirty="0"/>
              <a:t> operator.</a:t>
            </a:r>
          </a:p>
          <a:p>
            <a:r>
              <a:rPr lang="en-US" dirty="0"/>
              <a:t>Parameter packs can allow for compile time computation using fold expressions which apply functions and operators to element in a parameter pack.</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1470560"/>
            <a:ext cx="6479495" cy="4401205"/>
          </a:xfrm>
          <a:prstGeom prst="rect">
            <a:avLst/>
          </a:prstGeom>
          <a:noFill/>
        </p:spPr>
        <p:txBody>
          <a:bodyPr wrap="square" rtlCol="0">
            <a:spAutoFit/>
          </a:bodyPr>
          <a:lstStyle/>
          <a:p>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include</a:t>
            </a:r>
            <a:r>
              <a:rPr lang="en-AU" sz="1000" b="0">
                <a:solidFill>
                  <a:srgbClr val="948AE3"/>
                </a:solidFill>
                <a:effectLst/>
                <a:latin typeface="Consolas" panose="020B0609020204030204" pitchFamily="49" charset="0"/>
              </a:rPr>
              <a:t> </a:t>
            </a:r>
            <a:r>
              <a:rPr lang="en-AU" sz="1000" b="0">
                <a:solidFill>
                  <a:srgbClr val="8B888F"/>
                </a:solidFill>
                <a:effectLst/>
                <a:latin typeface="Consolas" panose="020B0609020204030204" pitchFamily="49" charset="0"/>
              </a:rPr>
              <a:t>&lt;</a:t>
            </a:r>
            <a:r>
              <a:rPr lang="en-AU" sz="1000" b="0">
                <a:solidFill>
                  <a:srgbClr val="FCE566"/>
                </a:solidFill>
                <a:effectLst/>
                <a:latin typeface="Consolas" panose="020B0609020204030204" pitchFamily="49" charset="0"/>
              </a:rPr>
              <a:t>iostream</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p>
          <a:p>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i="1">
                <a:solidFill>
                  <a:srgbClr val="FC618D"/>
                </a:solidFill>
                <a:effectLst/>
                <a:latin typeface="Consolas" panose="020B0609020204030204" pitchFamily="49" charset="0"/>
              </a:rPr>
              <a:t>const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char</a:t>
            </a:r>
            <a:r>
              <a:rPr lang="en-AU" sz="1000" b="0" i="1">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format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void</a:t>
            </a:r>
            <a:r>
              <a:rPr lang="en-AU" sz="1000" b="0" i="1">
                <a:solidFill>
                  <a:srgbClr val="69676C"/>
                </a:solidFill>
                <a:effectLst/>
                <a:latin typeface="Consolas" panose="020B0609020204030204" pitchFamily="49" charset="0"/>
              </a:rPr>
              <a:t>  ///&lt; Base function</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format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p>
          <a:p>
            <a:r>
              <a:rPr lang="en-AU" sz="1000" b="0" i="1">
                <a:solidFill>
                  <a:srgbClr val="5AD4E6"/>
                </a:solidFill>
                <a:effectLst/>
                <a:latin typeface="Consolas" panose="020B0609020204030204" pitchFamily="49" charset="0"/>
              </a:rPr>
              <a:t>template</a:t>
            </a:r>
            <a:r>
              <a:rPr lang="en-AU" sz="1000" b="0">
                <a:solidFill>
                  <a:srgbClr val="8B888F"/>
                </a:solidFill>
                <a:effectLst/>
                <a:latin typeface="Consolas" panose="020B0609020204030204" pitchFamily="49" charset="0"/>
              </a:rPr>
              <a:t>&lt;</a:t>
            </a:r>
            <a:r>
              <a:rPr lang="en-AU" sz="1000" b="0" i="1">
                <a:solidFill>
                  <a:srgbClr val="5AD4E6"/>
                </a:solidFill>
                <a:effectLst/>
                <a:latin typeface="Consolas" panose="020B0609020204030204" pitchFamily="49" charset="0"/>
              </a:rPr>
              <a:t>typename</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typename</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Args</a:t>
            </a:r>
            <a:r>
              <a:rPr lang="en-AU" sz="1000" b="0">
                <a:solidFill>
                  <a:srgbClr val="8B888F"/>
                </a:solidFill>
                <a:effectLst/>
                <a:latin typeface="Consolas" panose="020B0609020204030204" pitchFamily="49" charset="0"/>
              </a:rPr>
              <a:t>&gt;</a:t>
            </a:r>
            <a:endParaRPr lang="en-AU" sz="1000" b="0">
              <a:solidFill>
                <a:srgbClr val="F7F1FF"/>
              </a:solidFill>
              <a:effectLst/>
              <a:latin typeface="Consolas" panose="020B0609020204030204" pitchFamily="49" charset="0"/>
            </a:endParaRPr>
          </a:p>
          <a:p>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i="1">
                <a:solidFill>
                  <a:srgbClr val="FC618D"/>
                </a:solidFill>
                <a:effectLst/>
                <a:latin typeface="Consolas" panose="020B0609020204030204" pitchFamily="49" charset="0"/>
              </a:rPr>
              <a:t>const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char</a:t>
            </a:r>
            <a:r>
              <a:rPr lang="en-AU" sz="1000" b="0" i="1">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format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value</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5AD4E6"/>
                </a:solidFill>
                <a:effectLst/>
                <a:latin typeface="Consolas" panose="020B0609020204030204" pitchFamily="49" charset="0"/>
              </a:rPr>
              <a:t>Args</a:t>
            </a:r>
            <a:r>
              <a:rPr lang="en-AU" sz="1000" b="0" i="1">
                <a:solidFill>
                  <a:srgbClr val="FC618D"/>
                </a:solidFill>
                <a:effectLst/>
                <a:latin typeface="Consolas" panose="020B0609020204030204" pitchFamily="49" charset="0"/>
              </a:rPr>
              <a:t>&amp;&amp;</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i="1">
                <a:solidFill>
                  <a:srgbClr val="FD9353"/>
                </a:solidFill>
                <a:effectLst/>
                <a:latin typeface="Consolas" panose="020B0609020204030204" pitchFamily="49" charset="0"/>
              </a:rPr>
              <a:t>args</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void</a:t>
            </a:r>
            <a:r>
              <a:rPr lang="en-AU" sz="1000" b="0" i="1">
                <a:solidFill>
                  <a:srgbClr val="69676C"/>
                </a:solidFill>
                <a:effectLst/>
                <a:latin typeface="Consolas" panose="020B0609020204030204" pitchFamily="49" charset="0"/>
              </a:rPr>
              <a:t>  ///&lt; recursive variadic function</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for</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format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format</a:t>
            </a:r>
            <a:r>
              <a:rPr lang="en-AU" sz="1000" b="0">
                <a:solidFill>
                  <a:srgbClr val="FC618D"/>
                </a:solidFill>
                <a:effectLst/>
                <a:latin typeface="Consolas" panose="020B0609020204030204" pitchFamily="49" charset="0"/>
              </a:rPr>
              <a:t>++</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if</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format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value</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format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1</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7BD88F"/>
                </a:solidFill>
                <a:effectLst/>
                <a:latin typeface="Consolas" panose="020B0609020204030204" pitchFamily="49" charset="0"/>
              </a:rPr>
              <a:t>forward</a:t>
            </a:r>
            <a:r>
              <a:rPr lang="en-AU" sz="1000" b="0">
                <a:solidFill>
                  <a:srgbClr val="8B888F"/>
                </a:solidFill>
                <a:effectLst/>
                <a:latin typeface="Consolas" panose="020B0609020204030204" pitchFamily="49" charset="0"/>
              </a:rPr>
              <a:t>&lt;</a:t>
            </a:r>
            <a:r>
              <a:rPr lang="en-AU" sz="1000" b="0">
                <a:solidFill>
                  <a:srgbClr val="5AD4E6"/>
                </a:solidFill>
                <a:effectLst/>
                <a:latin typeface="Consolas" panose="020B0609020204030204" pitchFamily="49" charset="0"/>
              </a:rPr>
              <a:t>Args</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args</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a:t>
            </a:r>
            <a:r>
              <a:rPr lang="en-AU" sz="1000" b="0">
                <a:solidFill>
                  <a:srgbClr val="8B888F"/>
                </a:solidFill>
                <a:effectLst/>
                <a:latin typeface="Consolas" panose="020B0609020204030204" pitchFamily="49" charset="0"/>
              </a:rPr>
              <a:t>);</a:t>
            </a:r>
            <a:r>
              <a:rPr lang="en-AU" sz="1000" b="0" i="1">
                <a:solidFill>
                  <a:srgbClr val="69676C"/>
                </a:solidFill>
                <a:effectLst/>
                <a:latin typeface="Consolas" panose="020B0609020204030204" pitchFamily="49" charset="0"/>
              </a:rPr>
              <a:t>  ///&lt; recursive call, `std::forward` is called on the expanded pack</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std</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cout </a:t>
            </a:r>
            <a:r>
              <a:rPr lang="en-AU" sz="1000" b="0">
                <a:solidFill>
                  <a:srgbClr val="FC618D"/>
                </a:solidFill>
                <a:effectLst/>
                <a:latin typeface="Consolas" panose="020B0609020204030204" pitchFamily="49" charset="0"/>
              </a:rPr>
              <a:t>&lt;&lt;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F7F1FF"/>
                </a:solidFill>
                <a:effectLst/>
                <a:latin typeface="Consolas" panose="020B0609020204030204" pitchFamily="49" charset="0"/>
              </a:rPr>
              <a:t>format</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p>
          <a:p>
            <a:r>
              <a:rPr lang="en-AU" sz="1000" b="0" i="1">
                <a:solidFill>
                  <a:srgbClr val="5AD4E6"/>
                </a:solidFill>
                <a:effectLst/>
                <a:latin typeface="Consolas" panose="020B0609020204030204" pitchFamily="49" charset="0"/>
              </a:rPr>
              <a:t>auto</a:t>
            </a:r>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main</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-&gt;</a:t>
            </a:r>
            <a:r>
              <a:rPr lang="en-AU" sz="1000" b="0">
                <a:solidFill>
                  <a:srgbClr val="F7F1FF"/>
                </a:solidFill>
                <a:effectLst/>
                <a:latin typeface="Consolas" panose="020B0609020204030204" pitchFamily="49" charset="0"/>
              </a:rPr>
              <a:t> </a:t>
            </a:r>
            <a:r>
              <a:rPr lang="en-AU" sz="1000" b="0" i="1">
                <a:solidFill>
                  <a:srgbClr val="5AD4E6"/>
                </a:solidFill>
                <a:effectLst/>
                <a:latin typeface="Consolas" panose="020B0609020204030204" pitchFamily="49" charset="0"/>
              </a:rPr>
              <a:t>int</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F7F1FF"/>
                </a:solidFill>
                <a:effectLst/>
                <a:latin typeface="Consolas" panose="020B0609020204030204" pitchFamily="49" charset="0"/>
              </a:rPr>
              <a:t>    </a:t>
            </a:r>
            <a:r>
              <a:rPr lang="en-AU" sz="1000" b="0">
                <a:solidFill>
                  <a:srgbClr val="7BD88F"/>
                </a:solidFill>
                <a:effectLst/>
                <a:latin typeface="Consolas" panose="020B0609020204030204" pitchFamily="49" charset="0"/>
              </a:rPr>
              <a:t>tprintf</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 world</a:t>
            </a:r>
            <a:r>
              <a:rPr lang="en-AU" sz="1000" b="0">
                <a:solidFill>
                  <a:srgbClr val="F7F1FF"/>
                </a:solidFill>
                <a:effectLst/>
                <a:latin typeface="Consolas" panose="020B0609020204030204" pitchFamily="49" charset="0"/>
              </a:rPr>
              <a:t>% %</a:t>
            </a:r>
            <a:r>
              <a:rPr lang="en-AU" sz="1000" b="0">
                <a:solidFill>
                  <a:srgbClr val="FCE566"/>
                </a:solidFill>
                <a:effectLst/>
                <a:latin typeface="Consolas" panose="020B0609020204030204" pitchFamily="49" charset="0"/>
              </a:rPr>
              <a:t> - %</a:t>
            </a:r>
            <a:r>
              <a:rPr lang="en-AU" sz="1000" b="0">
                <a:solidFill>
                  <a:srgbClr val="948AE3"/>
                </a:solidFill>
                <a:effectLst/>
                <a:latin typeface="Consolas" panose="020B0609020204030204" pitchFamily="49" charset="0"/>
              </a:rPr>
              <a:t>\n</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Hello</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8B888F"/>
                </a:solidFill>
                <a:effectLst/>
                <a:latin typeface="Consolas" panose="020B0609020204030204" pitchFamily="49" charset="0"/>
              </a:rPr>
              <a:t>'</a:t>
            </a:r>
            <a:r>
              <a:rPr lang="en-AU" sz="1000" b="0">
                <a:solidFill>
                  <a:srgbClr val="FCE566"/>
                </a:solidFill>
                <a:effectLst/>
                <a:latin typeface="Consolas" panose="020B0609020204030204" pitchFamily="49" charset="0"/>
              </a:rPr>
              <a:t>!</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123</a:t>
            </a:r>
            <a:r>
              <a:rPr lang="en-AU" sz="1000" b="0">
                <a:solidFill>
                  <a:srgbClr val="8B888F"/>
                </a:solidFill>
                <a:effectLst/>
                <a:latin typeface="Consolas" panose="020B0609020204030204" pitchFamily="49" charset="0"/>
              </a:rPr>
              <a:t>,</a:t>
            </a: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a:t>
            </a:r>
            <a:r>
              <a:rPr lang="en-AU" sz="1000" b="0">
                <a:solidFill>
                  <a:srgbClr val="948AE3"/>
                </a:solidFill>
                <a:effectLst/>
                <a:latin typeface="Consolas" panose="020B0609020204030204" pitchFamily="49" charset="0"/>
              </a:rPr>
              <a:t>0.3575</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br>
              <a:rPr lang="en-AU" sz="1000" b="0">
                <a:solidFill>
                  <a:srgbClr val="F7F1FF"/>
                </a:solidFill>
                <a:effectLst/>
                <a:latin typeface="Consolas" panose="020B0609020204030204" pitchFamily="49" charset="0"/>
              </a:rPr>
            </a:br>
            <a:r>
              <a:rPr lang="en-AU" sz="1000" b="0">
                <a:solidFill>
                  <a:srgbClr val="F7F1FF"/>
                </a:solidFill>
                <a:effectLst/>
                <a:latin typeface="Consolas" panose="020B0609020204030204" pitchFamily="49" charset="0"/>
              </a:rPr>
              <a:t>    </a:t>
            </a:r>
            <a:r>
              <a:rPr lang="en-AU" sz="1000" b="0">
                <a:solidFill>
                  <a:srgbClr val="FC618D"/>
                </a:solidFill>
                <a:effectLst/>
                <a:latin typeface="Consolas" panose="020B0609020204030204" pitchFamily="49" charset="0"/>
              </a:rPr>
              <a:t>return</a:t>
            </a:r>
            <a:r>
              <a:rPr lang="en-AU" sz="1000" b="0">
                <a:solidFill>
                  <a:srgbClr val="F7F1FF"/>
                </a:solidFill>
                <a:effectLst/>
                <a:latin typeface="Consolas" panose="020B0609020204030204" pitchFamily="49" charset="0"/>
              </a:rPr>
              <a:t> </a:t>
            </a:r>
            <a:r>
              <a:rPr lang="en-AU" sz="1000" b="0">
                <a:solidFill>
                  <a:srgbClr val="948AE3"/>
                </a:solidFill>
                <a:effectLst/>
                <a:latin typeface="Consolas" panose="020B0609020204030204" pitchFamily="49" charset="0"/>
              </a:rPr>
              <a:t>0</a:t>
            </a:r>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a:p>
            <a:r>
              <a:rPr lang="en-AU" sz="1000" b="0">
                <a:solidFill>
                  <a:srgbClr val="8B888F"/>
                </a:solidFill>
                <a:effectLst/>
                <a:latin typeface="Consolas" panose="020B0609020204030204" pitchFamily="49" charset="0"/>
              </a:rPr>
              <a:t>}</a:t>
            </a:r>
            <a:endParaRPr lang="en-AU" sz="10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9783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Fold Expressions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64F4A88-F2BA-E343-5216-390C36C54DEB}"/>
              </a:ext>
            </a:extLst>
          </p:cNvPr>
          <p:cNvSpPr txBox="1"/>
          <p:nvPr/>
        </p:nvSpPr>
        <p:spPr>
          <a:xfrm>
            <a:off x="550862" y="1428899"/>
            <a:ext cx="11097551" cy="5078313"/>
          </a:xfrm>
          <a:prstGeom prst="rect">
            <a:avLst/>
          </a:prstGeom>
          <a:noFill/>
        </p:spPr>
        <p:txBody>
          <a:bodyPr wrap="square">
            <a:spAutoFit/>
          </a:bodyPr>
          <a:lstStyle/>
          <a:p>
            <a:r>
              <a:rPr lang="en-AU" b="0" dirty="0">
                <a:solidFill>
                  <a:srgbClr val="8B888F"/>
                </a:solidFill>
                <a:effectLst/>
                <a:latin typeface="Consolas" panose="020B0609020204030204" pitchFamily="49" charset="0"/>
              </a:rPr>
              <a:t>#</a:t>
            </a:r>
            <a:r>
              <a:rPr lang="en-AU" b="0" dirty="0">
                <a:solidFill>
                  <a:srgbClr val="FC618D"/>
                </a:solidFill>
                <a:effectLst/>
                <a:latin typeface="Consolas" panose="020B0609020204030204" pitchFamily="49" charset="0"/>
              </a:rPr>
              <a:t>include</a:t>
            </a:r>
            <a:r>
              <a:rPr lang="en-AU" b="0" dirty="0">
                <a:solidFill>
                  <a:srgbClr val="948AE3"/>
                </a:solidFill>
                <a:effectLst/>
                <a:latin typeface="Consolas" panose="020B0609020204030204" pitchFamily="49" charset="0"/>
              </a:rPr>
              <a:t> </a:t>
            </a:r>
            <a:r>
              <a:rPr lang="en-AU" b="0" dirty="0">
                <a:solidFill>
                  <a:srgbClr val="8B888F"/>
                </a:solidFill>
                <a:effectLst/>
                <a:latin typeface="Consolas" panose="020B0609020204030204" pitchFamily="49" charset="0"/>
              </a:rPr>
              <a:t>&lt;</a:t>
            </a:r>
            <a:r>
              <a:rPr lang="en-AU" b="0" dirty="0">
                <a:solidFill>
                  <a:srgbClr val="FCE566"/>
                </a:solidFill>
                <a:effectLst/>
                <a:latin typeface="Consolas" panose="020B0609020204030204" pitchFamily="49" charset="0"/>
              </a:rPr>
              <a:t>iostream</a:t>
            </a:r>
            <a:r>
              <a:rPr lang="en-AU" b="0" dirty="0">
                <a:solidFill>
                  <a:srgbClr val="8B888F"/>
                </a:solidFill>
                <a:effectLst/>
                <a:latin typeface="Consolas" panose="020B0609020204030204" pitchFamily="49" charset="0"/>
              </a:rPr>
              <a:t>&gt;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p>
          <a:p>
            <a:r>
              <a:rPr lang="en-AU" b="0" i="1" dirty="0">
                <a:solidFill>
                  <a:srgbClr val="5AD4E6"/>
                </a:solidFill>
                <a:effectLst/>
                <a:latin typeface="Consolas" panose="020B0609020204030204" pitchFamily="49" charset="0"/>
              </a:rPr>
              <a:t>template</a:t>
            </a:r>
            <a:r>
              <a:rPr lang="en-AU" b="0" dirty="0">
                <a:solidFill>
                  <a:srgbClr val="8B888F"/>
                </a:solidFill>
                <a:effectLst/>
                <a:latin typeface="Consolas" panose="020B0609020204030204" pitchFamily="49" charset="0"/>
              </a:rPr>
              <a:t>&lt;</a:t>
            </a:r>
            <a:r>
              <a:rPr lang="en-AU" b="0" i="1" dirty="0" err="1">
                <a:solidFill>
                  <a:srgbClr val="5AD4E6"/>
                </a:solidFill>
                <a:effectLst/>
                <a:latin typeface="Consolas" panose="020B0609020204030204" pitchFamily="49" charset="0"/>
              </a:rPr>
              <a:t>typename</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dirty="0">
                <a:solidFill>
                  <a:srgbClr val="8B888F"/>
                </a:solidFill>
                <a:effectLst/>
                <a:latin typeface="Consolas" panose="020B0609020204030204" pitchFamily="49" charset="0"/>
              </a:rPr>
              <a:t>&gt;</a:t>
            </a:r>
            <a:endParaRPr lang="en-AU" b="0" dirty="0">
              <a:solidFill>
                <a:srgbClr val="F7F1FF"/>
              </a:solidFill>
              <a:effectLst/>
              <a:latin typeface="Consolas" panose="020B0609020204030204" pitchFamily="49" charset="0"/>
            </a:endParaRPr>
          </a:p>
          <a:p>
            <a:r>
              <a:rPr lang="en-AU" b="0" i="1" dirty="0">
                <a:solidFill>
                  <a:srgbClr val="5AD4E6"/>
                </a:solidFill>
                <a:effectLst/>
                <a:latin typeface="Consolas" panose="020B0609020204030204" pitchFamily="49" charset="0"/>
              </a:rPr>
              <a:t>auto</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sum</a:t>
            </a:r>
            <a:r>
              <a:rPr lang="en-AU" b="0" dirty="0">
                <a:solidFill>
                  <a:srgbClr val="8B888F"/>
                </a:solidFill>
                <a:effectLst/>
                <a:latin typeface="Consolas" panose="020B0609020204030204" pitchFamily="49" charset="0"/>
              </a:rPr>
              <a:t>(</a:t>
            </a:r>
            <a:r>
              <a:rPr lang="en-AU" b="0" dirty="0" err="1">
                <a:solidFill>
                  <a:srgbClr val="5AD4E6"/>
                </a:solidFill>
                <a:effectLst/>
                <a:latin typeface="Consolas" panose="020B0609020204030204" pitchFamily="49" charset="0"/>
              </a:rPr>
              <a:t>Args</a:t>
            </a:r>
            <a:r>
              <a:rPr lang="en-AU" b="0" i="1" dirty="0">
                <a:solidFill>
                  <a:srgbClr val="FC618D"/>
                </a:solidFill>
                <a:effectLst/>
                <a:latin typeface="Consolas" panose="020B0609020204030204" pitchFamily="49" charset="0"/>
              </a:rPr>
              <a:t>&amp;&amp;</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-&gt;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err="1">
                <a:solidFill>
                  <a:srgbClr val="7BD88F"/>
                </a:solidFill>
                <a:effectLst/>
                <a:latin typeface="Consolas" panose="020B0609020204030204" pitchFamily="49" charset="0"/>
              </a:rPr>
              <a:t>common_type</a:t>
            </a:r>
            <a:r>
              <a:rPr lang="en-AU" b="0" dirty="0">
                <a:solidFill>
                  <a:srgbClr val="8B888F"/>
                </a:solidFill>
                <a:effectLst/>
                <a:latin typeface="Consolas" panose="020B0609020204030204" pitchFamily="49" charset="0"/>
              </a:rPr>
              <a:t>&lt;</a:t>
            </a:r>
            <a:r>
              <a:rPr lang="en-AU" b="0" dirty="0" err="1">
                <a:solidFill>
                  <a:srgbClr val="5AD4E6"/>
                </a:solidFill>
                <a:effectLst/>
                <a:latin typeface="Consolas" panose="020B0609020204030204" pitchFamily="49" charset="0"/>
              </a:rPr>
              <a:t>Args</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&gt;::</a:t>
            </a:r>
            <a:r>
              <a:rPr lang="en-AU" b="0" dirty="0">
                <a:solidFill>
                  <a:srgbClr val="5AD4E6"/>
                </a:solidFill>
                <a:effectLst/>
                <a:latin typeface="Consolas" panose="020B0609020204030204" pitchFamily="49" charset="0"/>
              </a:rPr>
              <a:t>type</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return</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5AD4E6"/>
                </a:solidFill>
                <a:effectLst/>
                <a:latin typeface="Consolas" panose="020B0609020204030204" pitchFamily="49" charset="0"/>
              </a:rPr>
              <a:t>template</a:t>
            </a:r>
            <a:r>
              <a:rPr lang="en-AU" b="0" dirty="0">
                <a:solidFill>
                  <a:srgbClr val="8B888F"/>
                </a:solidFill>
                <a:effectLst/>
                <a:latin typeface="Consolas" panose="020B0609020204030204" pitchFamily="49" charset="0"/>
              </a:rPr>
              <a:t>&lt;</a:t>
            </a:r>
            <a:r>
              <a:rPr lang="en-AU" b="0" i="1" dirty="0" err="1">
                <a:solidFill>
                  <a:srgbClr val="5AD4E6"/>
                </a:solidFill>
                <a:effectLst/>
                <a:latin typeface="Consolas" panose="020B0609020204030204" pitchFamily="49" charset="0"/>
              </a:rPr>
              <a:t>typename</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5AD4E6"/>
                </a:solidFill>
                <a:effectLst/>
                <a:latin typeface="Consolas" panose="020B0609020204030204" pitchFamily="49" charset="0"/>
              </a:rPr>
              <a:t>typename</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dirty="0">
                <a:solidFill>
                  <a:srgbClr val="8B888F"/>
                </a:solidFill>
                <a:effectLst/>
                <a:latin typeface="Consolas" panose="020B0609020204030204" pitchFamily="49" charset="0"/>
              </a:rPr>
              <a:t>&gt;</a:t>
            </a:r>
            <a:endParaRPr lang="en-AU" b="0" dirty="0">
              <a:solidFill>
                <a:srgbClr val="F7F1FF"/>
              </a:solidFill>
              <a:effectLst/>
              <a:latin typeface="Consolas" panose="020B0609020204030204" pitchFamily="49" charset="0"/>
            </a:endParaRPr>
          </a:p>
          <a:p>
            <a:r>
              <a:rPr lang="en-AU" b="0" i="1" dirty="0">
                <a:solidFill>
                  <a:srgbClr val="5AD4E6"/>
                </a:solidFill>
                <a:effectLst/>
                <a:latin typeface="Consolas" panose="020B0609020204030204" pitchFamily="49" charset="0"/>
              </a:rPr>
              <a:t>auto</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product</a:t>
            </a:r>
            <a:r>
              <a:rPr lang="en-AU" b="0" dirty="0">
                <a:solidFill>
                  <a:srgbClr val="8B888F"/>
                </a:solidFill>
                <a:effectLst/>
                <a:latin typeface="Consolas" panose="020B0609020204030204" pitchFamily="49" charset="0"/>
              </a:rPr>
              <a:t>(</a:t>
            </a:r>
            <a:r>
              <a:rPr lang="en-AU" b="0" dirty="0">
                <a:solidFill>
                  <a:srgbClr val="5AD4E6"/>
                </a:solidFill>
                <a:effectLst/>
                <a:latin typeface="Consolas" panose="020B0609020204030204" pitchFamily="49" charset="0"/>
              </a:rPr>
              <a:t>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init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i="1" dirty="0">
                <a:solidFill>
                  <a:srgbClr val="FC618D"/>
                </a:solidFill>
                <a:effectLst/>
                <a:latin typeface="Consolas" panose="020B0609020204030204" pitchFamily="49" charset="0"/>
              </a:rPr>
              <a:t>&amp;&amp;</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-&gt;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err="1">
                <a:solidFill>
                  <a:srgbClr val="7BD88F"/>
                </a:solidFill>
                <a:effectLst/>
                <a:latin typeface="Consolas" panose="020B0609020204030204" pitchFamily="49" charset="0"/>
              </a:rPr>
              <a:t>common_type</a:t>
            </a:r>
            <a:r>
              <a:rPr lang="en-AU" b="0" dirty="0">
                <a:solidFill>
                  <a:srgbClr val="8B888F"/>
                </a:solidFill>
                <a:effectLst/>
                <a:latin typeface="Consolas" panose="020B0609020204030204" pitchFamily="49" charset="0"/>
              </a:rPr>
              <a:t>&lt;</a:t>
            </a:r>
            <a:r>
              <a:rPr lang="en-AU" b="0" dirty="0">
                <a:solidFill>
                  <a:srgbClr val="5AD4E6"/>
                </a:solidFill>
                <a:effectLst/>
                <a:latin typeface="Consolas" panose="020B0609020204030204" pitchFamily="49" charset="0"/>
              </a:rPr>
              <a:t>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err="1">
                <a:solidFill>
                  <a:srgbClr val="5AD4E6"/>
                </a:solidFill>
                <a:effectLst/>
                <a:latin typeface="Consolas" panose="020B0609020204030204" pitchFamily="49" charset="0"/>
              </a:rPr>
              <a:t>Args</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&gt;::</a:t>
            </a:r>
            <a:r>
              <a:rPr lang="en-AU" b="0" dirty="0">
                <a:solidFill>
                  <a:srgbClr val="5AD4E6"/>
                </a:solidFill>
                <a:effectLst/>
                <a:latin typeface="Consolas" panose="020B0609020204030204" pitchFamily="49" charset="0"/>
              </a:rPr>
              <a:t>type</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return</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r>
              <a:rPr lang="en-AU" b="0" i="1" dirty="0" err="1">
                <a:solidFill>
                  <a:srgbClr val="FD9353"/>
                </a:solidFill>
                <a:effectLst/>
                <a:latin typeface="Consolas" panose="020B0609020204030204" pitchFamily="49" charset="0"/>
              </a:rPr>
              <a:t>init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a:t>
            </a:r>
            <a:r>
              <a:rPr lang="en-AU" b="0" dirty="0">
                <a:solidFill>
                  <a:srgbClr val="F7F1FF"/>
                </a:solidFill>
                <a:effectLst/>
                <a:latin typeface="Consolas" panose="020B0609020204030204" pitchFamily="49" charset="0"/>
              </a:rPr>
              <a:t> ... </a:t>
            </a:r>
            <a:r>
              <a:rPr lang="en-AU" b="0" dirty="0">
                <a:solidFill>
                  <a:srgbClr val="FC618D"/>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i="1" dirty="0" err="1">
                <a:solidFill>
                  <a:srgbClr val="FD9353"/>
                </a:solidFill>
                <a:effectLst/>
                <a:latin typeface="Consolas" panose="020B0609020204030204" pitchFamily="49" charset="0"/>
              </a:rPr>
              <a:t>args</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p>
          <a:p>
            <a:r>
              <a:rPr lang="en-AU" b="0" i="1" dirty="0">
                <a:solidFill>
                  <a:srgbClr val="5AD4E6"/>
                </a:solidFill>
                <a:effectLst/>
                <a:latin typeface="Consolas" panose="020B0609020204030204" pitchFamily="49" charset="0"/>
              </a:rPr>
              <a:t>auto</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main</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-&gt;</a:t>
            </a:r>
            <a:r>
              <a:rPr lang="en-AU" b="0" dirty="0">
                <a:solidFill>
                  <a:srgbClr val="F7F1FF"/>
                </a:solidFill>
                <a:effectLst/>
                <a:latin typeface="Consolas" panose="020B0609020204030204" pitchFamily="49" charset="0"/>
              </a:rPr>
              <a:t> </a:t>
            </a:r>
            <a:r>
              <a:rPr lang="en-AU" b="0" i="1" dirty="0">
                <a:solidFill>
                  <a:srgbClr val="5AD4E6"/>
                </a:solidFill>
                <a:effectLst/>
                <a:latin typeface="Consolas" panose="020B0609020204030204" pitchFamily="49" charset="0"/>
              </a:rPr>
              <a:t>int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cout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sum</a:t>
            </a:r>
            <a:r>
              <a:rPr lang="en-AU" b="0" dirty="0">
                <a:solidFill>
                  <a:srgbClr val="8B888F"/>
                </a:solidFill>
                <a:effectLst/>
                <a:latin typeface="Consolas" panose="020B0609020204030204" pitchFamily="49" charset="0"/>
              </a:rPr>
              <a:t>(</a:t>
            </a:r>
            <a:r>
              <a:rPr lang="en-AU" b="0" dirty="0">
                <a:solidFill>
                  <a:srgbClr val="948AE3"/>
                </a:solidFill>
                <a:effectLst/>
                <a:latin typeface="Consolas" panose="020B0609020204030204" pitchFamily="49" charset="0"/>
              </a:rPr>
              <a:t>2</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0.6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0.5313</a:t>
            </a:r>
            <a:r>
              <a:rPr lang="en-AU" b="0" dirty="0">
                <a:solidFill>
                  <a:srgbClr val="FC618D"/>
                </a:solidFill>
                <a:effectLst/>
                <a:latin typeface="Consolas" panose="020B0609020204030204" pitchFamily="49" charset="0"/>
              </a:rPr>
              <a:t>f</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endl</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cout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product</a:t>
            </a:r>
            <a:r>
              <a:rPr lang="en-AU" b="0" dirty="0">
                <a:solidFill>
                  <a:srgbClr val="8B888F"/>
                </a:solidFill>
                <a:effectLst/>
                <a:latin typeface="Consolas" panose="020B0609020204030204" pitchFamily="49" charset="0"/>
              </a:rPr>
              <a:t>(</a:t>
            </a:r>
            <a:r>
              <a:rPr lang="en-AU" b="0" dirty="0">
                <a:solidFill>
                  <a:srgbClr val="948AE3"/>
                </a:solidFill>
                <a:effectLst/>
                <a:latin typeface="Consolas" panose="020B0609020204030204" pitchFamily="49" charset="0"/>
              </a:rPr>
              <a:t>0</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1.356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90.5313</a:t>
            </a:r>
            <a:r>
              <a:rPr lang="en-AU" b="0" dirty="0">
                <a:solidFill>
                  <a:srgbClr val="FC618D"/>
                </a:solidFill>
                <a:effectLst/>
                <a:latin typeface="Consolas" panose="020B0609020204030204" pitchFamily="49" charset="0"/>
              </a:rPr>
              <a:t>f</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endl</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cout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product</a:t>
            </a:r>
            <a:r>
              <a:rPr lang="en-AU" b="0" dirty="0">
                <a:solidFill>
                  <a:srgbClr val="8B888F"/>
                </a:solidFill>
                <a:effectLst/>
                <a:latin typeface="Consolas" panose="020B0609020204030204" pitchFamily="49" charset="0"/>
              </a:rPr>
              <a:t>(</a:t>
            </a:r>
            <a:r>
              <a:rPr lang="en-AU" b="0" dirty="0">
                <a:solidFill>
                  <a:srgbClr val="948AE3"/>
                </a:solidFill>
                <a:effectLst/>
                <a:latin typeface="Consolas" panose="020B0609020204030204" pitchFamily="49" charset="0"/>
              </a:rPr>
              <a:t>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1.356</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90.5313</a:t>
            </a:r>
            <a:r>
              <a:rPr lang="en-AU" b="0" dirty="0">
                <a:solidFill>
                  <a:srgbClr val="FC618D"/>
                </a:solidFill>
                <a:effectLst/>
                <a:latin typeface="Consolas" panose="020B0609020204030204" pitchFamily="49" charset="0"/>
              </a:rPr>
              <a:t>f</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&lt;&lt;</a:t>
            </a:r>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std</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endl</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dirty="0">
                <a:solidFill>
                  <a:srgbClr val="F7F1FF"/>
                </a:solidFill>
                <a:effectLst/>
                <a:latin typeface="Consolas" panose="020B0609020204030204" pitchFamily="49" charset="0"/>
              </a:rPr>
              <a:t>    </a:t>
            </a:r>
            <a:r>
              <a:rPr lang="en-AU" b="0" dirty="0">
                <a:solidFill>
                  <a:srgbClr val="FC618D"/>
                </a:solidFill>
                <a:effectLst/>
                <a:latin typeface="Consolas" panose="020B0609020204030204" pitchFamily="49" charset="0"/>
              </a:rPr>
              <a:t>return</a:t>
            </a:r>
            <a:r>
              <a:rPr lang="en-AU" b="0" dirty="0">
                <a:solidFill>
                  <a:srgbClr val="F7F1FF"/>
                </a:solidFill>
                <a:effectLst/>
                <a:latin typeface="Consolas" panose="020B0609020204030204" pitchFamily="49" charset="0"/>
              </a:rPr>
              <a:t> </a:t>
            </a:r>
            <a:r>
              <a:rPr lang="en-AU" b="0" dirty="0">
                <a:solidFill>
                  <a:srgbClr val="948AE3"/>
                </a:solidFill>
                <a:effectLst/>
                <a:latin typeface="Consolas" panose="020B0609020204030204" pitchFamily="49" charset="0"/>
              </a:rPr>
              <a:t>0</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179710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Tuples and Pairs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Tuple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85000" lnSpcReduction="10000"/>
          </a:bodyPr>
          <a:lstStyle/>
          <a:p>
            <a:r>
              <a:rPr lang="en-US" dirty="0"/>
              <a:t>Parameter packs are used to build heterogeneous container types such as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5AD4E6"/>
                </a:solidFill>
                <a:effectLst/>
                <a:latin typeface="Consolas" panose="020B0609020204030204" pitchFamily="49" charset="0"/>
              </a:rPr>
              <a:t>tuple</a:t>
            </a:r>
            <a:r>
              <a:rPr lang="en-US" dirty="0"/>
              <a:t>.</a:t>
            </a:r>
          </a:p>
          <a:p>
            <a:r>
              <a:rPr lang="en-US" dirty="0"/>
              <a:t>To obtain the element of a tuple you can index by type of by number using </a:t>
            </a:r>
            <a:r>
              <a:rPr lang="en-AU" sz="2200" b="0" dirty="0">
                <a:solidFill>
                  <a:srgbClr val="7BD88F"/>
                </a:solidFill>
                <a:effectLst/>
                <a:latin typeface="Consolas" panose="020B0609020204030204" pitchFamily="49" charset="0"/>
              </a:rPr>
              <a:t>std</a:t>
            </a:r>
            <a:r>
              <a:rPr lang="en-AU" sz="2200" b="0" dirty="0">
                <a:solidFill>
                  <a:srgbClr val="8B888F"/>
                </a:solidFill>
                <a:effectLst/>
                <a:latin typeface="Consolas" panose="020B0609020204030204" pitchFamily="49" charset="0"/>
              </a:rPr>
              <a:t>::</a:t>
            </a:r>
            <a:r>
              <a:rPr lang="en-AU" sz="2200" b="0" dirty="0">
                <a:solidFill>
                  <a:srgbClr val="7BD88F"/>
                </a:solidFill>
                <a:effectLst/>
                <a:latin typeface="Consolas" panose="020B0609020204030204" pitchFamily="49" charset="0"/>
              </a:rPr>
              <a:t>get</a:t>
            </a:r>
            <a:r>
              <a:rPr lang="en-AU" sz="2200" b="0" dirty="0">
                <a:solidFill>
                  <a:srgbClr val="8B888F"/>
                </a:solidFill>
                <a:effectLst/>
                <a:latin typeface="Consolas" panose="020B0609020204030204" pitchFamily="49" charset="0"/>
              </a:rPr>
              <a:t>&lt;&gt;()</a:t>
            </a:r>
            <a:r>
              <a:rPr lang="en-US" dirty="0"/>
              <a:t>.</a:t>
            </a:r>
          </a:p>
          <a:p>
            <a:r>
              <a:rPr lang="en-US" dirty="0"/>
              <a:t>Tuples allow for efficient packing of different typed data into a single structure with a common interface.</a:t>
            </a:r>
          </a:p>
          <a:p>
            <a:r>
              <a:rPr lang="en-US" dirty="0"/>
              <a:t> </a:t>
            </a:r>
            <a:r>
              <a:rPr lang="en-AU" sz="2100" b="0" dirty="0">
                <a:solidFill>
                  <a:srgbClr val="7BD88F"/>
                </a:solidFill>
                <a:effectLst/>
                <a:latin typeface="Consolas" panose="020B0609020204030204" pitchFamily="49" charset="0"/>
              </a:rPr>
              <a:t>std</a:t>
            </a:r>
            <a:r>
              <a:rPr lang="en-AU" sz="2100" b="0" dirty="0">
                <a:solidFill>
                  <a:srgbClr val="8B888F"/>
                </a:solidFill>
                <a:effectLst/>
                <a:latin typeface="Consolas" panose="020B0609020204030204" pitchFamily="49" charset="0"/>
              </a:rPr>
              <a:t>::</a:t>
            </a:r>
            <a:r>
              <a:rPr lang="en-AU" sz="2100" b="0" dirty="0">
                <a:solidFill>
                  <a:srgbClr val="5AD4E6"/>
                </a:solidFill>
                <a:effectLst/>
                <a:latin typeface="Consolas" panose="020B0609020204030204" pitchFamily="49" charset="0"/>
              </a:rPr>
              <a:t>tuple</a:t>
            </a:r>
            <a:r>
              <a:rPr lang="en-US" dirty="0"/>
              <a:t> come with a host of helper functions for introspecting the types and size of a tuple.</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Pair</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 std::pair is a specialized case of std::tuple for two heterogenous types.</a:t>
            </a:r>
          </a:p>
          <a:p>
            <a:r>
              <a:rPr lang="en-US" dirty="0"/>
              <a:t>Its member variables can be accessed directly and are named first and second respectively.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12058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Tuple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64F4A88-F2BA-E343-5216-390C36C54DEB}"/>
              </a:ext>
            </a:extLst>
          </p:cNvPr>
          <p:cNvSpPr txBox="1"/>
          <p:nvPr/>
        </p:nvSpPr>
        <p:spPr>
          <a:xfrm>
            <a:off x="550862" y="1428899"/>
            <a:ext cx="11097551" cy="5509200"/>
          </a:xfrm>
          <a:prstGeom prst="rect">
            <a:avLst/>
          </a:prstGeom>
          <a:noFill/>
        </p:spPr>
        <p:txBody>
          <a:bodyPr wrap="square">
            <a:spAutoFit/>
          </a:bodyPr>
          <a:lstStyle/>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iostream</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tuple</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utility</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template</a:t>
            </a:r>
            <a:r>
              <a:rPr lang="en-AU" sz="1100" b="0">
                <a:solidFill>
                  <a:srgbClr val="8B888F"/>
                </a:solidFill>
                <a:effectLst/>
                <a:latin typeface="Consolas" panose="020B0609020204030204" pitchFamily="49" charset="0"/>
              </a:rPr>
              <a:t>&lt;</a:t>
            </a:r>
            <a:r>
              <a:rPr lang="en-AU" sz="1100" b="0" i="1">
                <a:solidFill>
                  <a:srgbClr val="5AD4E6"/>
                </a:solidFill>
                <a:effectLst/>
                <a:latin typeface="Consolas" panose="020B0609020204030204" pitchFamily="49" charset="0"/>
              </a:rPr>
              <a:t>typename</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Tup</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i="1">
                <a:solidFill>
                  <a:srgbClr val="5AD4E6"/>
                </a:solidFill>
                <a:effectLst/>
                <a:latin typeface="Consolas" panose="020B0609020204030204" pitchFamily="49" charset="0"/>
              </a:rPr>
              <a:t>size_t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Tup</a:t>
            </a:r>
            <a:r>
              <a:rPr lang="en-AU" sz="1100" b="0" i="1">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i="1">
                <a:solidFill>
                  <a:srgbClr val="FD9353"/>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5AD4E6"/>
                </a:solidFill>
                <a:effectLst/>
                <a:latin typeface="Consolas" panose="020B0609020204030204" pitchFamily="49" charset="0"/>
              </a:rPr>
              <a:t>index_sequence</a:t>
            </a:r>
            <a:r>
              <a:rPr lang="en-AU" sz="1100" b="0">
                <a:solidFill>
                  <a:srgbClr val="8B888F"/>
                </a:solidFill>
                <a:effectLst/>
                <a:latin typeface="Consolas" panose="020B0609020204030204" pitchFamily="49" charset="0"/>
              </a:rPr>
              <a:t>&lt;</a:t>
            </a:r>
            <a:r>
              <a:rPr lang="en-AU" sz="1100" b="0">
                <a:solidFill>
                  <a:srgbClr val="F7F1FF"/>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void</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I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get</a:t>
            </a:r>
            <a:r>
              <a:rPr lang="en-AU" sz="1100" b="0">
                <a:solidFill>
                  <a:srgbClr val="8B888F"/>
                </a:solidFill>
                <a:effectLst/>
                <a:latin typeface="Consolas" panose="020B0609020204030204" pitchFamily="49" charset="0"/>
              </a:rPr>
              <a:t>&lt;</a:t>
            </a:r>
            <a:r>
              <a:rPr lang="en-AU" sz="1100" b="0">
                <a:solidFill>
                  <a:srgbClr val="5AD4E6"/>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template</a:t>
            </a:r>
            <a:r>
              <a:rPr lang="en-AU" sz="1100" b="0">
                <a:solidFill>
                  <a:srgbClr val="8B888F"/>
                </a:solidFill>
                <a:effectLst/>
                <a:latin typeface="Consolas" panose="020B0609020204030204" pitchFamily="49" charset="0"/>
              </a:rPr>
              <a:t>&lt;</a:t>
            </a:r>
            <a:r>
              <a:rPr lang="en-AU" sz="1100" b="0" i="1">
                <a:solidFill>
                  <a:srgbClr val="5AD4E6"/>
                </a:solidFill>
                <a:effectLst/>
                <a:latin typeface="Consolas" panose="020B0609020204030204" pitchFamily="49" charset="0"/>
              </a:rPr>
              <a:t>typename</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Ts</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i="1">
                <a:solidFill>
                  <a:srgbClr val="5AD4E6"/>
                </a:solidFill>
                <a:effectLst/>
                <a:latin typeface="Consolas" panose="020B0609020204030204" pitchFamily="49" charset="0"/>
              </a:rPr>
              <a:t>size_t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5AD4E6"/>
                </a:solidFill>
                <a:effectLst/>
                <a:latin typeface="Consolas" panose="020B0609020204030204" pitchFamily="49" charset="0"/>
              </a:rPr>
              <a:t>I</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5AD4E6"/>
                </a:solidFill>
                <a:effectLst/>
                <a:latin typeface="Consolas" panose="020B0609020204030204" pitchFamily="49" charset="0"/>
              </a:rPr>
              <a:t>tuple</a:t>
            </a:r>
            <a:r>
              <a:rPr lang="en-AU" sz="1100" b="0">
                <a:solidFill>
                  <a:srgbClr val="8B888F"/>
                </a:solidFill>
                <a:effectLst/>
                <a:latin typeface="Consolas" panose="020B0609020204030204" pitchFamily="49" charset="0"/>
              </a:rPr>
              <a:t>&lt;</a:t>
            </a:r>
            <a:r>
              <a:rPr lang="en-AU" sz="1100" b="0">
                <a:solidFill>
                  <a:srgbClr val="F7F1FF"/>
                </a:solidFill>
                <a:effectLst/>
                <a:latin typeface="Consolas" panose="020B0609020204030204" pitchFamily="49" charset="0"/>
              </a:rPr>
              <a:t>Ts...</a:t>
            </a:r>
            <a:r>
              <a:rPr lang="en-AU" sz="1100" b="0">
                <a:solidFill>
                  <a:srgbClr val="8B888F"/>
                </a:solidFill>
                <a:effectLst/>
                <a:latin typeface="Consolas" panose="020B0609020204030204" pitchFamily="49" charset="0"/>
              </a:rPr>
              <a:t>&gt;</a:t>
            </a:r>
            <a:r>
              <a:rPr lang="en-AU" sz="1100" b="0" i="1">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i="1">
                <a:solidFill>
                  <a:srgbClr val="FD9353"/>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void</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make_index_sequence</a:t>
            </a:r>
            <a:r>
              <a:rPr lang="en-AU" sz="1100" b="0">
                <a:solidFill>
                  <a:srgbClr val="8B888F"/>
                </a:solidFill>
                <a:effectLst/>
                <a:latin typeface="Consolas" panose="020B0609020204030204" pitchFamily="49" charset="0"/>
              </a:rPr>
              <a:t>&lt;</a:t>
            </a:r>
            <a:r>
              <a:rPr lang="en-AU" sz="1100" b="0">
                <a:solidFill>
                  <a:srgbClr val="FC618D"/>
                </a:solidFill>
                <a:effectLst/>
                <a:latin typeface="Consolas" panose="020B0609020204030204" pitchFamily="49" charset="0"/>
              </a:rPr>
              <a:t>sizeof...</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Ts</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main</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int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t1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tuple</a:t>
            </a:r>
            <a:r>
              <a:rPr lang="en-AU" sz="1100" b="0">
                <a:solidFill>
                  <a:srgbClr val="FC618D"/>
                </a:solidFill>
                <a:effectLst/>
                <a:latin typeface="Consolas" panose="020B0609020204030204" pitchFamily="49" charset="0"/>
              </a:rPr>
              <a:t>&lt;</a:t>
            </a:r>
            <a:r>
              <a:rPr lang="en-AU" sz="1100" b="0" i="1">
                <a:solidFill>
                  <a:srgbClr val="5AD4E6"/>
                </a:solidFill>
                <a:effectLst/>
                <a:latin typeface="Consolas" panose="020B0609020204030204" pitchFamily="49" charset="0"/>
              </a:rPr>
              <a:t>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double</a:t>
            </a:r>
            <a:r>
              <a:rPr lang="en-AU" sz="1100" b="0">
                <a:solidFill>
                  <a:srgbClr val="FC618D"/>
                </a:solidFill>
                <a:effectLst/>
                <a:latin typeface="Consolas" panose="020B0609020204030204" pitchFamily="49" charset="0"/>
              </a:rPr>
              <a:t>&gt;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0.6</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i="1">
                <a:solidFill>
                  <a:srgbClr val="69676C"/>
                </a:solidFill>
                <a:effectLst/>
                <a:latin typeface="Consolas" panose="020B0609020204030204" pitchFamily="49" charset="0"/>
              </a:rPr>
              <a:t>        ///&lt; Types explicitly declared</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t2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tuple</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15.2</a:t>
            </a:r>
            <a:r>
              <a:rPr lang="en-AU" sz="1100" b="0">
                <a:solidFill>
                  <a:srgbClr val="FC618D"/>
                </a:solidFill>
                <a:effectLst/>
                <a:latin typeface="Consolas" panose="020B0609020204030204" pitchFamily="49" charset="0"/>
              </a:rPr>
              <a:t>f</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Hello</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i="1">
                <a:solidFill>
                  <a:srgbClr val="69676C"/>
                </a:solidFill>
                <a:effectLst/>
                <a:latin typeface="Consolas" panose="020B0609020204030204" pitchFamily="49" charset="0"/>
              </a:rPr>
              <a:t>             ///&lt; With type deduction</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t3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make_tuple</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Bye</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15</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78</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343.546</a:t>
            </a:r>
            <a:r>
              <a:rPr lang="en-AU" sz="1100" b="0">
                <a:solidFill>
                  <a:srgbClr val="8B888F"/>
                </a:solidFill>
                <a:effectLst/>
                <a:latin typeface="Consolas" panose="020B0609020204030204" pitchFamily="49" charset="0"/>
              </a:rPr>
              <a:t>);</a:t>
            </a:r>
            <a:r>
              <a:rPr lang="en-AU" sz="1100" b="0" i="1">
                <a:solidFill>
                  <a:srgbClr val="69676C"/>
                </a:solidFill>
                <a:effectLst/>
                <a:latin typeface="Consolas" panose="020B0609020204030204" pitchFamily="49" charset="0"/>
              </a:rPr>
              <a:t>  ///&lt; With type deducing maker</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t1</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t2</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t3</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return</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2214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Pair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364F4A88-F2BA-E343-5216-390C36C54DEB}"/>
              </a:ext>
            </a:extLst>
          </p:cNvPr>
          <p:cNvSpPr txBox="1"/>
          <p:nvPr/>
        </p:nvSpPr>
        <p:spPr>
          <a:xfrm>
            <a:off x="550862" y="1428899"/>
            <a:ext cx="11097551" cy="5262979"/>
          </a:xfrm>
          <a:prstGeom prst="rect">
            <a:avLst/>
          </a:prstGeom>
          <a:noFill/>
        </p:spPr>
        <p:txBody>
          <a:bodyPr wrap="square">
            <a:spAutoFit/>
          </a:bodyPr>
          <a:lstStyle/>
          <a:p>
            <a:r>
              <a:rPr lang="en-AU" sz="1600" b="0">
                <a:solidFill>
                  <a:srgbClr val="8B888F"/>
                </a:solidFill>
                <a:effectLst/>
                <a:latin typeface="Consolas" panose="020B0609020204030204" pitchFamily="49" charset="0"/>
              </a:rPr>
              <a:t>#</a:t>
            </a:r>
            <a:r>
              <a:rPr lang="en-AU" sz="1600" b="0">
                <a:solidFill>
                  <a:srgbClr val="FC618D"/>
                </a:solidFill>
                <a:effectLst/>
                <a:latin typeface="Consolas" panose="020B0609020204030204" pitchFamily="49" charset="0"/>
              </a:rPr>
              <a:t>include</a:t>
            </a:r>
            <a:r>
              <a:rPr lang="en-AU" sz="1600" b="0">
                <a:solidFill>
                  <a:srgbClr val="948AE3"/>
                </a:solidFill>
                <a:effectLst/>
                <a:latin typeface="Consolas" panose="020B0609020204030204" pitchFamily="49" charset="0"/>
              </a:rPr>
              <a:t> </a:t>
            </a:r>
            <a:r>
              <a:rPr lang="en-AU" sz="1600" b="0">
                <a:solidFill>
                  <a:srgbClr val="8B888F"/>
                </a:solidFill>
                <a:effectLst/>
                <a:latin typeface="Consolas" panose="020B0609020204030204" pitchFamily="49" charset="0"/>
              </a:rPr>
              <a:t>&lt;</a:t>
            </a:r>
            <a:r>
              <a:rPr lang="en-AU" sz="1600" b="0">
                <a:solidFill>
                  <a:srgbClr val="FCE566"/>
                </a:solidFill>
                <a:effectLst/>
                <a:latin typeface="Consolas" panose="020B0609020204030204" pitchFamily="49" charset="0"/>
              </a:rPr>
              <a:t>iostream</a:t>
            </a:r>
            <a:r>
              <a:rPr lang="en-AU" sz="1600" b="0">
                <a:solidFill>
                  <a:srgbClr val="8B888F"/>
                </a:solidFill>
                <a:effectLst/>
                <a:latin typeface="Consolas" panose="020B0609020204030204" pitchFamily="49" charset="0"/>
              </a:rPr>
              <a:t>&gt;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r>
              <a:rPr lang="en-AU" sz="1600" b="0">
                <a:solidFill>
                  <a:srgbClr val="FC618D"/>
                </a:solidFill>
                <a:effectLst/>
                <a:latin typeface="Consolas" panose="020B0609020204030204" pitchFamily="49" charset="0"/>
              </a:rPr>
              <a:t>include</a:t>
            </a:r>
            <a:r>
              <a:rPr lang="en-AU" sz="1600" b="0">
                <a:solidFill>
                  <a:srgbClr val="948AE3"/>
                </a:solidFill>
                <a:effectLst/>
                <a:latin typeface="Consolas" panose="020B0609020204030204" pitchFamily="49" charset="0"/>
              </a:rPr>
              <a:t> </a:t>
            </a:r>
            <a:r>
              <a:rPr lang="en-AU" sz="1600" b="0">
                <a:solidFill>
                  <a:srgbClr val="8B888F"/>
                </a:solidFill>
                <a:effectLst/>
                <a:latin typeface="Consolas" panose="020B0609020204030204" pitchFamily="49" charset="0"/>
              </a:rPr>
              <a:t>&lt;</a:t>
            </a:r>
            <a:r>
              <a:rPr lang="en-AU" sz="1600" b="0">
                <a:solidFill>
                  <a:srgbClr val="FCE566"/>
                </a:solidFill>
                <a:effectLst/>
                <a:latin typeface="Consolas" panose="020B0609020204030204" pitchFamily="49" charset="0"/>
              </a:rPr>
              <a:t>utility</a:t>
            </a:r>
            <a:r>
              <a:rPr lang="en-AU" sz="1600" b="0">
                <a:solidFill>
                  <a:srgbClr val="8B888F"/>
                </a:solidFill>
                <a:effectLst/>
                <a:latin typeface="Consolas" panose="020B0609020204030204" pitchFamily="49" charset="0"/>
              </a:rPr>
              <a:t>&gt;</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i="1">
                <a:solidFill>
                  <a:srgbClr val="5AD4E6"/>
                </a:solidFill>
                <a:effectLst/>
                <a:latin typeface="Consolas" panose="020B0609020204030204" pitchFamily="49" charset="0"/>
              </a:rPr>
              <a:t>template</a:t>
            </a:r>
            <a:r>
              <a:rPr lang="en-AU" sz="1600" b="0">
                <a:solidFill>
                  <a:srgbClr val="8B888F"/>
                </a:solidFill>
                <a:effectLst/>
                <a:latin typeface="Consolas" panose="020B0609020204030204" pitchFamily="49" charset="0"/>
              </a:rPr>
              <a:t>&lt;</a:t>
            </a:r>
            <a:r>
              <a:rPr lang="en-AU" sz="1600" b="0" i="1">
                <a:solidFill>
                  <a:srgbClr val="5AD4E6"/>
                </a:solidFill>
                <a:effectLst/>
                <a:latin typeface="Consolas" panose="020B0609020204030204" pitchFamily="49" charset="0"/>
              </a:rPr>
              <a:t>typename</a:t>
            </a:r>
            <a:r>
              <a:rPr lang="en-AU" sz="1600" b="0">
                <a:solidFill>
                  <a:srgbClr val="F7F1FF"/>
                </a:solidFill>
                <a:effectLst/>
                <a:latin typeface="Consolas" panose="020B0609020204030204" pitchFamily="49" charset="0"/>
              </a:rPr>
              <a:t> </a:t>
            </a:r>
            <a:r>
              <a:rPr lang="en-AU" sz="1600" b="0">
                <a:solidFill>
                  <a:srgbClr val="5AD4E6"/>
                </a:solidFill>
                <a:effectLst/>
                <a:latin typeface="Consolas" panose="020B0609020204030204" pitchFamily="49" charset="0"/>
              </a:rPr>
              <a:t>F</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typename</a:t>
            </a:r>
            <a:r>
              <a:rPr lang="en-AU" sz="1600" b="0">
                <a:solidFill>
                  <a:srgbClr val="F7F1FF"/>
                </a:solidFill>
                <a:effectLst/>
                <a:latin typeface="Consolas" panose="020B0609020204030204" pitchFamily="49" charset="0"/>
              </a:rPr>
              <a:t> </a:t>
            </a:r>
            <a:r>
              <a:rPr lang="en-AU" sz="1600" b="0">
                <a:solidFill>
                  <a:srgbClr val="5AD4E6"/>
                </a:solidFill>
                <a:effectLst/>
                <a:latin typeface="Consolas" panose="020B0609020204030204" pitchFamily="49" charset="0"/>
              </a:rPr>
              <a:t>S</a:t>
            </a:r>
            <a:r>
              <a:rPr lang="en-AU" sz="1600" b="0">
                <a:solidFill>
                  <a:srgbClr val="8B888F"/>
                </a:solidFill>
                <a:effectLst/>
                <a:latin typeface="Consolas" panose="020B0609020204030204" pitchFamily="49" charset="0"/>
              </a:rPr>
              <a:t>&gt;</a:t>
            </a:r>
            <a:endParaRPr lang="en-AU" sz="1600" b="0">
              <a:solidFill>
                <a:srgbClr val="F7F1FF"/>
              </a:solidFill>
              <a:effectLst/>
              <a:latin typeface="Consolas" panose="020B0609020204030204" pitchFamily="49" charset="0"/>
            </a:endParaRPr>
          </a:p>
          <a:p>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i="1">
                <a:solidFill>
                  <a:srgbClr val="FC618D"/>
                </a:solidFill>
                <a:effectLst/>
                <a:latin typeface="Consolas" panose="020B0609020204030204" pitchFamily="49" charset="0"/>
              </a:rPr>
              <a:t>const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5AD4E6"/>
                </a:solidFill>
                <a:effectLst/>
                <a:latin typeface="Consolas" panose="020B0609020204030204" pitchFamily="49" charset="0"/>
              </a:rPr>
              <a:t>pair</a:t>
            </a:r>
            <a:r>
              <a:rPr lang="en-AU" sz="1600" b="0">
                <a:solidFill>
                  <a:srgbClr val="8B888F"/>
                </a:solidFill>
                <a:effectLst/>
                <a:latin typeface="Consolas" panose="020B0609020204030204" pitchFamily="49" charset="0"/>
              </a:rPr>
              <a:t>&lt;</a:t>
            </a:r>
            <a:r>
              <a:rPr lang="en-AU" sz="1600" b="0">
                <a:solidFill>
                  <a:srgbClr val="5AD4E6"/>
                </a:solidFill>
                <a:effectLst/>
                <a:latin typeface="Consolas" panose="020B0609020204030204" pitchFamily="49" charset="0"/>
              </a:rPr>
              <a:t>F</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5AD4E6"/>
                </a:solidFill>
                <a:effectLst/>
                <a:latin typeface="Consolas" panose="020B0609020204030204" pitchFamily="49" charset="0"/>
              </a:rPr>
              <a:t>S</a:t>
            </a:r>
            <a:r>
              <a:rPr lang="en-AU" sz="1600" b="0">
                <a:solidFill>
                  <a:srgbClr val="8B888F"/>
                </a:solidFill>
                <a:effectLst/>
                <a:latin typeface="Consolas" panose="020B0609020204030204" pitchFamily="49" charset="0"/>
              </a:rPr>
              <a:t>&gt;</a:t>
            </a:r>
            <a:r>
              <a:rPr lang="en-AU" sz="1600" b="0" i="1">
                <a:solidFill>
                  <a:srgbClr val="FC618D"/>
                </a:solidFill>
                <a:effectLst/>
                <a:latin typeface="Consolas" panose="020B0609020204030204" pitchFamily="49" charset="0"/>
              </a:rPr>
              <a:t>&amp;</a:t>
            </a:r>
            <a:r>
              <a:rPr lang="en-AU" sz="1600" b="0">
                <a:solidFill>
                  <a:srgbClr val="F7F1FF"/>
                </a:solidFill>
                <a:effectLst/>
                <a:latin typeface="Consolas" panose="020B0609020204030204" pitchFamily="49" charset="0"/>
              </a:rPr>
              <a:t> </a:t>
            </a:r>
            <a:r>
              <a:rPr lang="en-AU" sz="1600" b="0" i="1">
                <a:solidFill>
                  <a:srgbClr val="FD9353"/>
                </a:solidFill>
                <a:effectLst/>
                <a:latin typeface="Consolas" panose="020B0609020204030204" pitchFamily="49" charset="0"/>
              </a:rPr>
              <a:t>p</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-&gt;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void</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cout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p</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first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p</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second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&lt;&lt;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endl</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main</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-&gt;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int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p1 </a:t>
            </a:r>
            <a:r>
              <a:rPr lang="en-AU" sz="1600" b="0">
                <a:solidFill>
                  <a:srgbClr val="FC618D"/>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pair</a:t>
            </a:r>
            <a:r>
              <a:rPr lang="en-AU" sz="1600" b="0">
                <a:solidFill>
                  <a:srgbClr val="FC618D"/>
                </a:solidFill>
                <a:effectLst/>
                <a:latin typeface="Consolas" panose="020B0609020204030204" pitchFamily="49" charset="0"/>
              </a:rPr>
              <a:t>&lt;</a:t>
            </a:r>
            <a:r>
              <a:rPr lang="en-AU" sz="1600" b="0" i="1">
                <a:solidFill>
                  <a:srgbClr val="5AD4E6"/>
                </a:solidFill>
                <a:effectLst/>
                <a:latin typeface="Consolas" panose="020B0609020204030204" pitchFamily="49" charset="0"/>
              </a:rPr>
              <a:t>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double</a:t>
            </a:r>
            <a:r>
              <a:rPr lang="en-AU" sz="1600" b="0">
                <a:solidFill>
                  <a:srgbClr val="FC618D"/>
                </a:solidFill>
                <a:effectLst/>
                <a:latin typeface="Consolas" panose="020B0609020204030204" pitchFamily="49" charset="0"/>
              </a:rPr>
              <a:t>&gt;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2</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0.6</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i="1">
                <a:solidFill>
                  <a:srgbClr val="69676C"/>
                </a:solidFill>
                <a:effectLst/>
                <a:latin typeface="Consolas" panose="020B0609020204030204" pitchFamily="49" charset="0"/>
              </a:rPr>
              <a:t>     ///&lt; Types explicitly declared</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p2 </a:t>
            </a:r>
            <a:r>
              <a:rPr lang="en-AU" sz="1600" b="0">
                <a:solidFill>
                  <a:srgbClr val="FC618D"/>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pair</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15.2</a:t>
            </a:r>
            <a:r>
              <a:rPr lang="en-AU" sz="1600" b="0">
                <a:solidFill>
                  <a:srgbClr val="FC618D"/>
                </a:solidFill>
                <a:effectLst/>
                <a:latin typeface="Consolas" panose="020B0609020204030204" pitchFamily="49" charset="0"/>
              </a:rPr>
              <a:t>f</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a:solidFill>
                  <a:srgbClr val="FCE566"/>
                </a:solidFill>
                <a:effectLst/>
                <a:latin typeface="Consolas" panose="020B0609020204030204" pitchFamily="49" charset="0"/>
              </a:rPr>
              <a:t>Hello</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8B888F"/>
                </a:solidFill>
                <a:effectLst/>
                <a:latin typeface="Consolas" panose="020B0609020204030204" pitchFamily="49" charset="0"/>
              </a:rPr>
              <a:t>};</a:t>
            </a:r>
            <a:r>
              <a:rPr lang="en-AU" sz="1600" b="0" i="1">
                <a:solidFill>
                  <a:srgbClr val="69676C"/>
                </a:solidFill>
                <a:effectLst/>
                <a:latin typeface="Consolas" panose="020B0609020204030204" pitchFamily="49" charset="0"/>
              </a:rPr>
              <a:t>          ///&lt; With type deduction</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i="1">
                <a:solidFill>
                  <a:srgbClr val="5AD4E6"/>
                </a:solidFill>
                <a:effectLst/>
                <a:latin typeface="Consolas" panose="020B0609020204030204" pitchFamily="49" charset="0"/>
              </a:rPr>
              <a:t>auto</a:t>
            </a:r>
            <a:r>
              <a:rPr lang="en-AU" sz="1600" b="0">
                <a:solidFill>
                  <a:srgbClr val="F7F1FF"/>
                </a:solidFill>
                <a:effectLst/>
                <a:latin typeface="Consolas" panose="020B0609020204030204" pitchFamily="49" charset="0"/>
              </a:rPr>
              <a:t> p3 </a:t>
            </a:r>
            <a:r>
              <a:rPr lang="en-AU" sz="1600" b="0">
                <a:solidFill>
                  <a:srgbClr val="FC618D"/>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std</a:t>
            </a:r>
            <a:r>
              <a:rPr lang="en-AU" sz="1600" b="0">
                <a:solidFill>
                  <a:srgbClr val="8B888F"/>
                </a:solidFill>
                <a:effectLst/>
                <a:latin typeface="Consolas" panose="020B0609020204030204" pitchFamily="49" charset="0"/>
              </a:rPr>
              <a:t>::</a:t>
            </a:r>
            <a:r>
              <a:rPr lang="en-AU" sz="1600" b="0">
                <a:solidFill>
                  <a:srgbClr val="7BD88F"/>
                </a:solidFill>
                <a:effectLst/>
                <a:latin typeface="Consolas" panose="020B0609020204030204" pitchFamily="49" charset="0"/>
              </a:rPr>
              <a:t>make_pair</a:t>
            </a:r>
            <a:r>
              <a:rPr lang="en-AU" sz="1600" b="0">
                <a:solidFill>
                  <a:srgbClr val="8B888F"/>
                </a:solidFill>
                <a:effectLst/>
                <a:latin typeface="Consolas" panose="020B0609020204030204" pitchFamily="49" charset="0"/>
              </a:rPr>
              <a:t>(</a:t>
            </a:r>
            <a:r>
              <a:rPr lang="en-AU" sz="1600" b="0">
                <a:solidFill>
                  <a:srgbClr val="948AE3"/>
                </a:solidFill>
                <a:effectLst/>
                <a:latin typeface="Consolas" panose="020B0609020204030204" pitchFamily="49" charset="0"/>
              </a:rPr>
              <a:t>78</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343.546</a:t>
            </a:r>
            <a:r>
              <a:rPr lang="en-AU" sz="1600" b="0">
                <a:solidFill>
                  <a:srgbClr val="8B888F"/>
                </a:solidFill>
                <a:effectLst/>
                <a:latin typeface="Consolas" panose="020B0609020204030204" pitchFamily="49" charset="0"/>
              </a:rPr>
              <a:t>);</a:t>
            </a:r>
            <a:r>
              <a:rPr lang="en-AU" sz="1600" b="0" i="1">
                <a:solidFill>
                  <a:srgbClr val="69676C"/>
                </a:solidFill>
                <a:effectLst/>
                <a:latin typeface="Consolas" panose="020B0609020204030204" pitchFamily="49" charset="0"/>
              </a:rPr>
              <a:t>          ///&lt; With type deducing maker</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p1</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p2</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F7F1FF"/>
                </a:solidFill>
                <a:effectLst/>
                <a:latin typeface="Consolas" panose="020B0609020204030204" pitchFamily="49" charset="0"/>
              </a:rPr>
              <a:t>    </a:t>
            </a:r>
            <a:r>
              <a:rPr lang="en-AU" sz="1600" b="0">
                <a:solidFill>
                  <a:srgbClr val="7BD88F"/>
                </a:solidFill>
                <a:effectLst/>
                <a:latin typeface="Consolas" panose="020B0609020204030204" pitchFamily="49" charset="0"/>
              </a:rPr>
              <a:t>print</a:t>
            </a:r>
            <a:r>
              <a:rPr lang="en-AU" sz="1600" b="0">
                <a:solidFill>
                  <a:srgbClr val="8B888F"/>
                </a:solidFill>
                <a:effectLst/>
                <a:latin typeface="Consolas" panose="020B0609020204030204" pitchFamily="49" charset="0"/>
              </a:rPr>
              <a:t>(</a:t>
            </a:r>
            <a:r>
              <a:rPr lang="en-AU" sz="1600" b="0">
                <a:solidFill>
                  <a:srgbClr val="F7F1FF"/>
                </a:solidFill>
                <a:effectLst/>
                <a:latin typeface="Consolas" panose="020B0609020204030204" pitchFamily="49" charset="0"/>
              </a:rPr>
              <a:t>p3</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br>
              <a:rPr lang="en-AU" sz="1600" b="0">
                <a:solidFill>
                  <a:srgbClr val="F7F1FF"/>
                </a:solidFill>
                <a:effectLst/>
                <a:latin typeface="Consolas" panose="020B0609020204030204" pitchFamily="49" charset="0"/>
              </a:rPr>
            </a:br>
            <a:r>
              <a:rPr lang="en-AU" sz="1600" b="0">
                <a:solidFill>
                  <a:srgbClr val="F7F1FF"/>
                </a:solidFill>
                <a:effectLst/>
                <a:latin typeface="Consolas" panose="020B0609020204030204" pitchFamily="49" charset="0"/>
              </a:rPr>
              <a:t>    </a:t>
            </a:r>
            <a:r>
              <a:rPr lang="en-AU" sz="1600" b="0">
                <a:solidFill>
                  <a:srgbClr val="FC618D"/>
                </a:solidFill>
                <a:effectLst/>
                <a:latin typeface="Consolas" panose="020B0609020204030204" pitchFamily="49" charset="0"/>
              </a:rPr>
              <a:t>return</a:t>
            </a:r>
            <a:r>
              <a:rPr lang="en-AU" sz="1600" b="0">
                <a:solidFill>
                  <a:srgbClr val="F7F1FF"/>
                </a:solidFill>
                <a:effectLst/>
                <a:latin typeface="Consolas" panose="020B0609020204030204" pitchFamily="49" charset="0"/>
              </a:rPr>
              <a:t> </a:t>
            </a:r>
            <a:r>
              <a:rPr lang="en-AU" sz="1600" b="0">
                <a:solidFill>
                  <a:srgbClr val="948AE3"/>
                </a:solidFill>
                <a:effectLst/>
                <a:latin typeface="Consolas" panose="020B0609020204030204" pitchFamily="49" charset="0"/>
              </a:rPr>
              <a:t>0</a:t>
            </a:r>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a:p>
            <a:r>
              <a:rPr lang="en-AU" sz="1600" b="0">
                <a:solidFill>
                  <a:srgbClr val="8B888F"/>
                </a:solidFill>
                <a:effectLst/>
                <a:latin typeface="Consolas" panose="020B0609020204030204" pitchFamily="49" charset="0"/>
              </a:rPr>
              <a:t>}</a:t>
            </a:r>
            <a:endParaRPr lang="en-AU" sz="16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85759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Structured Bindings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92500" lnSpcReduction="10000"/>
          </a:bodyPr>
          <a:lstStyle/>
          <a:p>
            <a:r>
              <a:rPr lang="en-US" dirty="0"/>
              <a:t>Tuples and </a:t>
            </a:r>
            <a:r>
              <a:rPr lang="en-US" i="1" dirty="0"/>
              <a:t>Tuple-Like</a:t>
            </a:r>
            <a:r>
              <a:rPr lang="en-US" dirty="0"/>
              <a:t> structures can be de-structured using structured bindings.</a:t>
            </a:r>
          </a:p>
          <a:p>
            <a:r>
              <a:rPr lang="en-US" dirty="0"/>
              <a:t>This is a process of efficiently binding variables in an outer scope to the member variables of </a:t>
            </a:r>
            <a:r>
              <a:rPr lang="en-US" i="1" dirty="0"/>
              <a:t>Tuple-Like</a:t>
            </a:r>
            <a:r>
              <a:rPr lang="en-US" dirty="0"/>
              <a:t> objects.</a:t>
            </a:r>
          </a:p>
          <a:p>
            <a:r>
              <a:rPr lang="en-US" dirty="0"/>
              <a:t>It involves declaring a list of variable names with automatic storage duration where each variable is bound to a member of the class in the declaration order they appear in the class.</a:t>
            </a:r>
          </a:p>
          <a:p>
            <a:r>
              <a:rPr lang="en-US" dirty="0"/>
              <a:t>Structured bindings can be reference and constant qualified.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2309675"/>
            <a:ext cx="6479495" cy="3139321"/>
          </a:xfrm>
          <a:prstGeom prst="rect">
            <a:avLst/>
          </a:prstGeom>
          <a:noFill/>
        </p:spPr>
        <p:txBody>
          <a:bodyPr wrap="square" rtlCol="0">
            <a:spAutoFit/>
          </a:bodyPr>
          <a:lstStyle/>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iostream</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tuple</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main</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int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7BD88F"/>
                </a:solidFill>
                <a:effectLst/>
                <a:latin typeface="Consolas" panose="020B0609020204030204" pitchFamily="49" charset="0"/>
              </a:rPr>
              <a:t>make_tuple</a:t>
            </a:r>
            <a:r>
              <a:rPr lang="en-AU" sz="1100" b="0">
                <a:solidFill>
                  <a:srgbClr val="8B888F"/>
                </a:solidFill>
                <a:effectLst/>
                <a:latin typeface="Consolas" panose="020B0609020204030204" pitchFamily="49" charset="0"/>
              </a:rPr>
              <a:t>(</a:t>
            </a:r>
            <a:r>
              <a:rPr lang="en-AU" sz="1100" b="0">
                <a:solidFill>
                  <a:srgbClr val="948AE3"/>
                </a:solidFill>
                <a:effectLst/>
                <a:latin typeface="Consolas" panose="020B0609020204030204" pitchFamily="49" charset="0"/>
              </a:rPr>
              <a:t>78</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343.546</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Hello</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i1</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f1</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s1</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t</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i1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f1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s1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i1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576876</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i2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f2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s2</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a:t>
            </a:r>
            <a:r>
              <a:rPr lang="en-AU" sz="1100" b="0">
                <a:solidFill>
                  <a:srgbClr val="F7F1FF"/>
                </a:solidFill>
                <a:effectLst/>
                <a:latin typeface="Consolas" panose="020B0609020204030204" pitchFamily="49" charset="0"/>
              </a:rPr>
              <a:t> t</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i2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f2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s2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CE566"/>
                </a:solidFill>
                <a:effectLst/>
                <a:latin typeface="Consolas" panose="020B0609020204030204" pitchFamily="49" charset="0"/>
              </a:rPr>
              <a:t> )</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return</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59019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Concepts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29</a:t>
            </a:fld>
            <a:endParaRPr lang="en-US"/>
          </a:p>
        </p:txBody>
      </p:sp>
    </p:spTree>
    <p:extLst>
      <p:ext uri="{BB962C8B-B14F-4D97-AF65-F5344CB8AC3E}">
        <p14:creationId xmlns:p14="http://schemas.microsoft.com/office/powerpoint/2010/main" val="115818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Classes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Concepts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77500" lnSpcReduction="20000"/>
          </a:bodyPr>
          <a:lstStyle/>
          <a:p>
            <a:r>
              <a:rPr lang="en-US" dirty="0"/>
              <a:t>Templates allow for powerful generic programming, compile time type instantiation and metaprogramming.</a:t>
            </a:r>
          </a:p>
          <a:p>
            <a:r>
              <a:rPr lang="en-US" dirty="0"/>
              <a:t>However, templates are open ended, there are no restrictions on what you can instantiate a template with which can lead to failures later in the program when invalid operations are called on the instantiated type.</a:t>
            </a:r>
          </a:p>
          <a:p>
            <a:r>
              <a:rPr lang="en-US" dirty="0"/>
              <a:t>To fix this C++ introduced </a:t>
            </a:r>
            <a:r>
              <a:rPr lang="en-US" i="1" dirty="0"/>
              <a:t>concepts</a:t>
            </a:r>
            <a:r>
              <a:rPr lang="en-US" dirty="0"/>
              <a:t>, a way to impose compile time conditions on a template type parameter.</a:t>
            </a:r>
          </a:p>
          <a:p>
            <a:r>
              <a:rPr lang="en-US" dirty="0"/>
              <a:t>Concepts are paired with constraints to create custom ‘recipes’ for restricting types and ensuring that only valid types are used for template arguments.</a:t>
            </a:r>
          </a:p>
          <a:p>
            <a:endParaRPr lang="en-US" i="1"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458409" y="973339"/>
            <a:ext cx="6479495" cy="5424562"/>
          </a:xfrm>
          <a:prstGeom prst="rect">
            <a:avLst/>
          </a:prstGeom>
          <a:noFill/>
        </p:spPr>
        <p:txBody>
          <a:bodyPr wrap="square" rtlCol="0">
            <a:spAutoFit/>
          </a:bodyPr>
          <a:lstStyle/>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concepts</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iomanip</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iostream</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string</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include</a:t>
            </a:r>
            <a:r>
              <a:rPr lang="en-AU" sz="1050" b="0" dirty="0">
                <a:solidFill>
                  <a:srgbClr val="948AE3"/>
                </a:solidFill>
                <a:effectLst/>
                <a:latin typeface="Consolas" panose="020B0609020204030204" pitchFamily="49" charset="0"/>
              </a:rPr>
              <a:t> </a:t>
            </a:r>
            <a:r>
              <a:rPr lang="en-AU" sz="1050" b="0" dirty="0">
                <a:solidFill>
                  <a:srgbClr val="8B888F"/>
                </a:solidFill>
                <a:effectLst/>
                <a:latin typeface="Consolas" panose="020B0609020204030204" pitchFamily="49" charset="0"/>
              </a:rPr>
              <a:t>&lt;</a:t>
            </a:r>
            <a:r>
              <a:rPr lang="en-AU" sz="1050" b="0" dirty="0">
                <a:solidFill>
                  <a:srgbClr val="FCE566"/>
                </a:solidFill>
                <a:effectLst/>
                <a:latin typeface="Consolas" panose="020B0609020204030204" pitchFamily="49" charset="0"/>
              </a:rPr>
              <a:t>utility</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69676C"/>
                </a:solidFill>
                <a:effectLst/>
                <a:latin typeface="Consolas" panose="020B0609020204030204" pitchFamily="49" charset="0"/>
              </a:rPr>
              <a:t>/// Concept defining a type that can be hashed using `std::hash`</a:t>
            </a:r>
            <a:endParaRPr lang="en-AU" sz="1050" b="0" dirty="0">
              <a:solidFill>
                <a:srgbClr val="F7F1FF"/>
              </a:solidFill>
              <a:effectLst/>
              <a:latin typeface="Consolas" panose="020B0609020204030204" pitchFamily="49" charset="0"/>
            </a:endParaRPr>
          </a:p>
          <a:p>
            <a:r>
              <a:rPr lang="en-AU" sz="1050" b="0" i="1" dirty="0">
                <a:solidFill>
                  <a:srgbClr val="5AD4E6"/>
                </a:solidFill>
                <a:effectLst/>
                <a:latin typeface="Consolas" panose="020B0609020204030204" pitchFamily="49" charset="0"/>
              </a:rPr>
              <a:t>template</a:t>
            </a:r>
            <a:r>
              <a:rPr lang="en-AU" sz="1050" b="0" dirty="0">
                <a:solidFill>
                  <a:srgbClr val="8B888F"/>
                </a:solidFill>
                <a:effectLst/>
                <a:latin typeface="Consolas" panose="020B0609020204030204" pitchFamily="49" charset="0"/>
              </a:rPr>
              <a:t>&lt;</a:t>
            </a:r>
            <a:r>
              <a:rPr lang="en-AU" sz="1050" b="0" i="1" dirty="0" err="1">
                <a:solidFill>
                  <a:srgbClr val="5AD4E6"/>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a:t>
            </a:r>
            <a:r>
              <a:rPr lang="en-AU" sz="1050" b="0" dirty="0">
                <a:solidFill>
                  <a:srgbClr val="5AD4E6"/>
                </a:solidFill>
                <a:effectLst/>
                <a:latin typeface="Consolas" panose="020B0609020204030204" pitchFamily="49" charset="0"/>
              </a:rPr>
              <a:t>H</a:t>
            </a:r>
            <a:r>
              <a:rPr lang="en-AU" sz="1050" b="0" dirty="0">
                <a:solidFill>
                  <a:srgbClr val="8B888F"/>
                </a:solidFill>
                <a:effectLst/>
                <a:latin typeface="Consolas" panose="020B0609020204030204" pitchFamily="49" charset="0"/>
              </a:rPr>
              <a:t>&gt;</a:t>
            </a:r>
            <a:endParaRPr lang="en-AU" sz="1050" b="0" dirty="0">
              <a:solidFill>
                <a:srgbClr val="F7F1FF"/>
              </a:solidFill>
              <a:effectLst/>
              <a:latin typeface="Consolas" panose="020B0609020204030204" pitchFamily="49" charset="0"/>
            </a:endParaRPr>
          </a:p>
          <a:p>
            <a:r>
              <a:rPr lang="en-AU" sz="1050" b="0" dirty="0">
                <a:solidFill>
                  <a:srgbClr val="FC618D"/>
                </a:solidFill>
                <a:effectLst/>
                <a:latin typeface="Consolas" panose="020B0609020204030204" pitchFamily="49" charset="0"/>
              </a:rPr>
              <a:t>concept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requires</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 a</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H</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convertible_to</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i="1" dirty="0" err="1">
                <a:solidFill>
                  <a:srgbClr val="5AD4E6"/>
                </a:solidFill>
                <a:effectLst/>
                <a:latin typeface="Consolas" panose="020B0609020204030204" pitchFamily="49" charset="0"/>
              </a:rPr>
              <a:t>size_t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struct</a:t>
            </a:r>
            <a:r>
              <a:rPr lang="en-AU" sz="1050" b="0" dirty="0">
                <a:solidFill>
                  <a:srgbClr val="F7F1FF"/>
                </a:solidFill>
                <a:effectLst/>
                <a:latin typeface="Consolas" panose="020B0609020204030204" pitchFamily="49" charset="0"/>
              </a:rPr>
              <a:t> </a:t>
            </a:r>
            <a:r>
              <a:rPr lang="en-AU" sz="1050" b="0" dirty="0" err="1">
                <a:solidFill>
                  <a:srgbClr val="5AD4E6"/>
                </a:solidFill>
                <a:effectLst/>
                <a:latin typeface="Consolas" panose="020B0609020204030204" pitchFamily="49" charset="0"/>
              </a:rPr>
              <a:t>NotHashable</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C618D"/>
                </a:solidFill>
                <a:effectLst/>
                <a:latin typeface="Consolas" panose="020B0609020204030204" pitchFamily="49" charset="0"/>
              </a:rPr>
              <a:t>using</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namespace</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literals</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i="1" dirty="0">
                <a:solidFill>
                  <a:srgbClr val="5AD4E6"/>
                </a:solidFill>
                <a:effectLst/>
                <a:latin typeface="Consolas" panose="020B0609020204030204" pitchFamily="49" charset="0"/>
              </a:rPr>
              <a:t>auto</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main</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i="1" dirty="0">
                <a:solidFill>
                  <a:srgbClr val="5AD4E6"/>
                </a:solidFill>
                <a:effectLst/>
                <a:latin typeface="Consolas" panose="020B0609020204030204" pitchFamily="49" charset="0"/>
              </a:rPr>
              <a:t>int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err="1">
                <a:solidFill>
                  <a:srgbClr val="F7F1FF"/>
                </a:solidFill>
                <a:effectLst/>
                <a:latin typeface="Consolas" panose="020B0609020204030204" pitchFamily="49" charset="0"/>
              </a:rPr>
              <a:t>boolalpha</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&lt;int&gt;: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std::hash&lt;int&gt;{}(69)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int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69</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&lt;float&gt;: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float</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std::hash&lt;float&gt;{}(4.5756f)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float</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948AE3"/>
                </a:solidFill>
                <a:effectLst/>
                <a:latin typeface="Consolas" panose="020B0609020204030204" pitchFamily="49" charset="0"/>
              </a:rPr>
              <a:t>4.5756</a:t>
            </a:r>
            <a:r>
              <a:rPr lang="en-AU" sz="1050" b="0" dirty="0">
                <a:solidFill>
                  <a:srgbClr val="FC618D"/>
                </a:solidFill>
                <a:effectLst/>
                <a:latin typeface="Consolas" panose="020B0609020204030204" pitchFamily="49" charset="0"/>
              </a:rPr>
              <a:t>f</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&lt;double&gt;: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double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std::hash&lt;double&gt;{}(-0.0036565764)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i="1" dirty="0">
                <a:solidFill>
                  <a:srgbClr val="5AD4E6"/>
                </a:solidFill>
                <a:effectLst/>
                <a:latin typeface="Consolas" panose="020B0609020204030204" pitchFamily="49" charset="0"/>
              </a:rPr>
              <a:t>double</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a:t>
            </a:r>
            <a:r>
              <a:rPr lang="en-AU" sz="1050" b="0" dirty="0">
                <a:solidFill>
                  <a:srgbClr val="948AE3"/>
                </a:solidFill>
                <a:effectLst/>
                <a:latin typeface="Consolas" panose="020B0609020204030204" pitchFamily="49" charset="0"/>
              </a:rPr>
              <a:t>0.0036565764</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&lt;std::string&gt;: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string</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  : std::hash&lt;std::string&gt;{}()         =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hash</a:t>
            </a:r>
            <a:r>
              <a:rPr lang="en-AU" sz="1050" b="0" dirty="0">
                <a:solidFill>
                  <a:srgbClr val="FC618D"/>
                </a:solidFill>
                <a:effectLst/>
                <a:latin typeface="Consolas" panose="020B0609020204030204" pitchFamily="49" charset="0"/>
              </a:rPr>
              <a:t>&lt;</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string</a:t>
            </a:r>
            <a:r>
              <a:rPr lang="en-AU" sz="1050" b="0" dirty="0">
                <a:solidFill>
                  <a:srgbClr val="FC618D"/>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r>
              <a:rPr lang="en-AU" sz="1050" b="0" dirty="0">
                <a:solidFill>
                  <a:srgbClr val="FC618D"/>
                </a:solidFill>
                <a:effectLst/>
                <a:latin typeface="Consolas" panose="020B0609020204030204" pitchFamily="49" charset="0"/>
              </a:rPr>
              <a:t>s</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cout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Is </a:t>
            </a:r>
            <a:r>
              <a:rPr lang="en-AU" sz="1050" b="0" dirty="0" err="1">
                <a:solidFill>
                  <a:srgbClr val="FCE566"/>
                </a:solidFill>
                <a:effectLst/>
                <a:latin typeface="Consolas" panose="020B0609020204030204" pitchFamily="49" charset="0"/>
              </a:rPr>
              <a:t>Hashable</a:t>
            </a:r>
            <a:r>
              <a:rPr lang="en-AU" sz="1050" b="0" dirty="0">
                <a:solidFill>
                  <a:srgbClr val="FCE566"/>
                </a:solidFill>
                <a:effectLst/>
                <a:latin typeface="Consolas" panose="020B0609020204030204" pitchFamily="49" charset="0"/>
              </a:rPr>
              <a:t>&lt;</a:t>
            </a:r>
            <a:r>
              <a:rPr lang="en-AU" sz="1050" b="0" dirty="0" err="1">
                <a:solidFill>
                  <a:srgbClr val="FCE566"/>
                </a:solidFill>
                <a:effectLst/>
                <a:latin typeface="Consolas" panose="020B0609020204030204" pitchFamily="49" charset="0"/>
              </a:rPr>
              <a:t>NotHashable</a:t>
            </a:r>
            <a:r>
              <a:rPr lang="en-AU" sz="1050" b="0" dirty="0">
                <a:solidFill>
                  <a:srgbClr val="FCE566"/>
                </a:solidFill>
                <a:effectLst/>
                <a:latin typeface="Consolas" panose="020B0609020204030204" pitchFamily="49" charset="0"/>
              </a:rPr>
              <a:t>&gt;: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err="1">
                <a:solidFill>
                  <a:srgbClr val="F7F1FF"/>
                </a:solidFill>
                <a:effectLst/>
                <a:latin typeface="Consolas" panose="020B0609020204030204" pitchFamily="49" charset="0"/>
              </a:rPr>
              <a:t>Hashable</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NotHashable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&lt;&lt;</a:t>
            </a:r>
            <a:r>
              <a:rPr lang="en-AU" sz="1050" b="0" dirty="0">
                <a:solidFill>
                  <a:srgbClr val="F7F1FF"/>
                </a:solidFill>
                <a:effectLst/>
                <a:latin typeface="Consolas" panose="020B0609020204030204" pitchFamily="49" charset="0"/>
              </a:rPr>
              <a:t> </a:t>
            </a:r>
            <a:r>
              <a:rPr lang="en-AU" sz="1050" b="0" dirty="0">
                <a:solidFill>
                  <a:srgbClr val="7BD88F"/>
                </a:solidFill>
                <a:effectLst/>
                <a:latin typeface="Consolas" panose="020B0609020204030204" pitchFamily="49" charset="0"/>
              </a:rPr>
              <a:t>std</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endl</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br>
              <a:rPr lang="en-AU" sz="1050" b="0" dirty="0">
                <a:solidFill>
                  <a:srgbClr val="F7F1FF"/>
                </a:solidFill>
                <a:effectLst/>
                <a:latin typeface="Consolas" panose="020B0609020204030204" pitchFamily="49" charset="0"/>
              </a:rPr>
            </a:b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a:t>
            </a:r>
            <a:r>
              <a:rPr lang="en-AU" sz="1050" b="0" dirty="0">
                <a:solidFill>
                  <a:srgbClr val="948AE3"/>
                </a:solidFill>
                <a:effectLst/>
                <a:latin typeface="Consolas" panose="020B0609020204030204" pitchFamily="49" charset="0"/>
              </a:rPr>
              <a:t>0</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79174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Template Failure Example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2405908"/>
            <a:ext cx="4786246" cy="2496927"/>
          </a:xfrm>
        </p:spPr>
        <p:txBody>
          <a:bodyPr>
            <a:normAutofit/>
          </a:bodyPr>
          <a:lstStyle/>
          <a:p>
            <a:r>
              <a:rPr lang="en-US" dirty="0"/>
              <a:t>Here is an example of code that will fail to compile; which is better than crashing but it isn’t obvious why it fails.</a:t>
            </a:r>
          </a:p>
          <a:p>
            <a:r>
              <a:rPr lang="en-US" dirty="0"/>
              <a:t>Can you find the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531429" y="2309675"/>
            <a:ext cx="5471789" cy="2631490"/>
          </a:xfrm>
          <a:prstGeom prst="rect">
            <a:avLst/>
          </a:prstGeom>
          <a:noFill/>
        </p:spPr>
        <p:txBody>
          <a:bodyPr wrap="square" rtlCol="0">
            <a:spAutoFit/>
          </a:bodyPr>
          <a:lstStyle/>
          <a:p>
            <a:r>
              <a:rPr lang="en-AU" sz="1100" b="0" i="1" dirty="0">
                <a:solidFill>
                  <a:srgbClr val="69676C"/>
                </a:solidFill>
                <a:effectLst/>
                <a:latin typeface="Consolas" panose="020B0609020204030204" pitchFamily="49" charset="0"/>
              </a:rPr>
              <a:t>/// ... Point implementation</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C618D"/>
                </a:solidFill>
                <a:effectLst/>
                <a:latin typeface="Consolas" panose="020B0609020204030204" pitchFamily="49" charset="0"/>
              </a:rPr>
              <a:t>using</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namespace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literals</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Hello</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Hi</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Goobye</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Bye</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p3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p2</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p3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947703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 Failure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4978286"/>
          </a:xfrm>
          <a:prstGeom prst="rect">
            <a:avLst/>
          </a:prstGeom>
          <a:noFill/>
        </p:spPr>
        <p:txBody>
          <a:bodyPr wrap="square" rtlCol="0">
            <a:spAutoFit/>
          </a:bodyPr>
          <a:lstStyle/>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In instantiation of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U&gt;::type&gt; Point&lt;T&gt;::operator-(const Point&lt;U&gt;&amp;) [with U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:96:19:   required from here</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In file included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/12.2.0/string:47,</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/12.2.0/bits/locale_classes.h:40,</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/12.2.0/bits/ios_base.h:41,</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/12.2.0/ios:42,</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/12.2.0/ostream:38,</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/12.2.0/iostream:39,</a:t>
            </a:r>
          </a:p>
          <a:p>
            <a:r>
              <a:rPr lang="en-AU" sz="250" b="0" dirty="0">
                <a:solidFill>
                  <a:srgbClr val="F7F1FF"/>
                </a:solidFill>
                <a:effectLst/>
                <a:latin typeface="Consolas" panose="020B0609020204030204" pitchFamily="49" charset="0"/>
              </a:rPr>
              <a:t>                 from </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:61:77: error: no matching </a:t>
            </a:r>
            <a:r>
              <a:rPr lang="en-AU" sz="250" b="0" i="1" dirty="0">
                <a:solidFill>
                  <a:srgbClr val="5AD4E6"/>
                </a:solidFill>
                <a:effectLst/>
                <a:latin typeface="Consolas" panose="020B0609020204030204" pitchFamily="49" charset="0"/>
              </a:rPr>
              <a:t>function</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call to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Point&lt;std::__cxx11::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&gt;::Point(&lt;brace-enclosed initializer list&gt;)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Point&lt;T&gt;::Point(Point&lt;T&gt;&amp;&amp;)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20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Point</a:t>
            </a:r>
            <a:r>
              <a:rPr lang="en-AU" sz="250" b="0" dirty="0">
                <a:solidFill>
                  <a:srgbClr val="FC618D"/>
                </a:solidFill>
                <a:effectLst/>
                <a:latin typeface="Consolas" panose="020B0609020204030204" pitchFamily="49" charset="0"/>
              </a:rPr>
              <a:t>&amp;&amp;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Point&lt;T&gt;::Point(const Point&lt;T&gt;&amp;)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16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Point</a:t>
            </a:r>
            <a:r>
              <a:rPr lang="en-AU" sz="250" b="0" dirty="0">
                <a:solidFill>
                  <a:srgbClr val="FC618D"/>
                </a:solidFill>
                <a:effectLst/>
                <a:latin typeface="Consolas" panose="020B0609020204030204" pitchFamily="49" charset="0"/>
              </a:rPr>
              <a:t>&amp;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Point&lt;T&gt;::Point(T, 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12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T x, T y</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conversion of argument 1 would be ill-formed: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9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 default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expects 0 arguments, 2 provided</a:t>
            </a:r>
          </a:p>
          <a:p>
            <a:r>
              <a:rPr lang="en-AU" sz="250" b="0" dirty="0">
                <a:solidFill>
                  <a:srgbClr val="F7F1FF"/>
                </a:solidFill>
                <a:effectLst/>
                <a:latin typeface="Consolas" panose="020B0609020204030204" pitchFamily="49" charset="0"/>
              </a:rPr>
              <a:t>ASM generation compiler returned: 1</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In instantiation of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U&gt;::type&gt; Point&lt;T&gt;::operator-(const Point&lt;U&gt;&amp;) [with U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a:t>
            </a:r>
            <a:r>
              <a:rPr lang="en-AU" sz="250" b="0" dirty="0" err="1">
                <a:solidFill>
                  <a:srgbClr val="FCE566"/>
                </a:solidFill>
                <a:effectLst/>
                <a:latin typeface="Consolas" panose="020B0609020204030204" pitchFamily="49" charset="0"/>
              </a:rPr>
              <a:t>typename</a:t>
            </a:r>
            <a:r>
              <a:rPr lang="en-AU" sz="250" b="0" dirty="0">
                <a:solidFill>
                  <a:srgbClr val="FCE566"/>
                </a:solidFill>
                <a:effectLst/>
                <a:latin typeface="Consolas" panose="020B0609020204030204" pitchFamily="49" charset="0"/>
              </a:rPr>
              <a:t> std::</a:t>
            </a:r>
            <a:r>
              <a:rPr lang="en-AU" sz="250" b="0" dirty="0" err="1">
                <a:solidFill>
                  <a:srgbClr val="FCE566"/>
                </a:solidFill>
                <a:effectLst/>
                <a:latin typeface="Consolas" panose="020B0609020204030204" pitchFamily="49" charset="0"/>
              </a:rPr>
              <a:t>common_type</a:t>
            </a:r>
            <a:r>
              <a:rPr lang="en-AU" sz="250" b="0" dirty="0">
                <a:solidFill>
                  <a:srgbClr val="FCE566"/>
                </a:solidFill>
                <a:effectLst/>
                <a:latin typeface="Consolas" panose="020B0609020204030204" pitchFamily="49" charset="0"/>
              </a:rPr>
              <a:t>&lt;T, U&gt;::type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:96:19:   required from here</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In file included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/12.2.0/string:47,</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/12.2.0/bits/locale_classes.h:40,</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/12.2.0/bits/ios_base.h:41,</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/12.2.0/ios:42,</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/12.2.0/ostream:38,</a:t>
            </a:r>
          </a:p>
          <a:p>
            <a:r>
              <a:rPr lang="en-AU" sz="250" b="0" dirty="0">
                <a:solidFill>
                  <a:srgbClr val="F7F1FF"/>
                </a:solidFill>
                <a:effectLst/>
                <a:latin typeface="Consolas" panose="020B0609020204030204" pitchFamily="49" charset="0"/>
              </a:rPr>
              <a:t>                 from /opt/compiler-explorer/gcc-12.2.0/include/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/12.2.0/iostream:39,</a:t>
            </a:r>
          </a:p>
          <a:p>
            <a:r>
              <a:rPr lang="en-AU" sz="250" b="0" dirty="0">
                <a:solidFill>
                  <a:srgbClr val="F7F1FF"/>
                </a:solidFill>
                <a:effectLst/>
                <a:latin typeface="Consolas" panose="020B0609020204030204" pitchFamily="49" charset="0"/>
              </a:rPr>
              <a:t>                 from </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:61:62: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error: no match </a:t>
            </a:r>
            <a:r>
              <a:rPr lang="en-AU" sz="250" b="0" dirty="0">
                <a:solidFill>
                  <a:srgbClr val="FC618D"/>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operand types are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and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621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reverse_iterator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/12.2.0/bits/stl_iterator.h:621:5: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reverse_iterator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candidate: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template&lt;class 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 class 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 </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a:t>
            </a:r>
            <a:r>
              <a:rPr lang="en-AU" sz="250" b="0" dirty="0" err="1">
                <a:solidFill>
                  <a:srgbClr val="FCE566"/>
                </a:solidFill>
                <a:effectLst/>
                <a:latin typeface="Consolas" panose="020B0609020204030204" pitchFamily="49" charset="0"/>
              </a:rPr>
              <a:t>decltype</a:t>
            </a:r>
            <a:r>
              <a:rPr lang="en-AU" sz="250" b="0" dirty="0">
                <a:solidFill>
                  <a:srgbClr val="FCE566"/>
                </a:solidFill>
                <a:effectLst/>
                <a:latin typeface="Consolas" panose="020B0609020204030204" pitchFamily="49" charset="0"/>
              </a:rPr>
              <a:t> ((__</a:t>
            </a:r>
            <a:r>
              <a:rPr lang="en-AU" sz="250" b="0" dirty="0" err="1">
                <a:solidFill>
                  <a:srgbClr val="FCE566"/>
                </a:solidFill>
                <a:effectLst/>
                <a:latin typeface="Consolas" panose="020B0609020204030204" pitchFamily="49" charset="0"/>
              </a:rPr>
              <a:t>x.base</a:t>
            </a:r>
            <a:r>
              <a:rPr lang="en-AU" sz="250" b="0" dirty="0">
                <a:solidFill>
                  <a:srgbClr val="FCE566"/>
                </a:solidFill>
                <a:effectLst/>
                <a:latin typeface="Consolas" panose="020B0609020204030204" pitchFamily="49" charset="0"/>
              </a:rPr>
              <a:t>() - __</a:t>
            </a:r>
            <a:r>
              <a:rPr lang="en-AU" sz="250" b="0" dirty="0" err="1">
                <a:solidFill>
                  <a:srgbClr val="FCE566"/>
                </a:solidFill>
                <a:effectLst/>
                <a:latin typeface="Consolas" panose="020B0609020204030204" pitchFamily="49" charset="0"/>
              </a:rPr>
              <a:t>y.base</a:t>
            </a:r>
            <a:r>
              <a:rPr lang="en-AU" sz="250" b="0" dirty="0">
                <a:solidFill>
                  <a:srgbClr val="FCE566"/>
                </a:solidFill>
                <a:effectLst/>
                <a:latin typeface="Consolas" panose="020B0609020204030204" pitchFamily="49" charset="0"/>
              </a:rPr>
              <a:t>())) std::operator-(const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&gt;&amp;, const </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IteratorR</a:t>
            </a:r>
            <a:r>
              <a:rPr lang="en-AU" sz="250" b="0" dirty="0">
                <a:solidFill>
                  <a:srgbClr val="FCE566"/>
                </a:solidFill>
                <a:effectLst/>
                <a:latin typeface="Consolas" panose="020B0609020204030204" pitchFamily="49" charset="0"/>
              </a:rPr>
              <a:t>&gt;&amp;)</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1778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operator-</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a:t>
            </a:r>
            <a:r>
              <a:rPr lang="en-AU" sz="250" b="0" dirty="0" err="1">
                <a:solidFill>
                  <a:srgbClr val="F7F1FF"/>
                </a:solidFill>
                <a:effectLst/>
                <a:latin typeface="Consolas" panose="020B0609020204030204" pitchFamily="49" charset="0"/>
              </a:rPr>
              <a:t>move_iterator</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_</a:t>
            </a:r>
            <a:r>
              <a:rPr lang="en-AU" sz="250" b="0" dirty="0" err="1">
                <a:solidFill>
                  <a:srgbClr val="F7F1FF"/>
                </a:solidFill>
                <a:effectLst/>
                <a:latin typeface="Consolas" panose="020B0609020204030204" pitchFamily="49" charset="0"/>
              </a:rPr>
              <a:t>IteratorL</a:t>
            </a:r>
            <a:r>
              <a:rPr lang="en-AU" sz="250" b="0" dirty="0">
                <a:solidFill>
                  <a:srgbClr val="FC618D"/>
                </a:solidFill>
                <a:effectLst/>
                <a:latin typeface="Consolas" panose="020B0609020204030204" pitchFamily="49" charset="0"/>
              </a:rPr>
              <a:t>&gt;&amp;</a:t>
            </a:r>
            <a:r>
              <a:rPr lang="en-AU" sz="250" b="0" dirty="0">
                <a:solidFill>
                  <a:srgbClr val="F7F1FF"/>
                </a:solidFill>
                <a:effectLst/>
                <a:latin typeface="Consolas" panose="020B0609020204030204" pitchFamily="49" charset="0"/>
              </a:rPr>
              <a:t> __x,</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/opt/compiler-explorer/gcc-12.2.0/include/</a:t>
            </a:r>
            <a:r>
              <a:rPr lang="en-AU" sz="250" b="0" dirty="0" err="1">
                <a:solidFill>
                  <a:srgbClr val="F7F1FF"/>
                </a:solidFill>
                <a:effectLst/>
                <a:latin typeface="Consolas" panose="020B0609020204030204" pitchFamily="49" charset="0"/>
              </a:rPr>
              <a:t>c++</a:t>
            </a:r>
            <a:r>
              <a:rPr lang="en-AU" sz="250" b="0" dirty="0">
                <a:solidFill>
                  <a:srgbClr val="F7F1FF"/>
                </a:solidFill>
                <a:effectLst/>
                <a:latin typeface="Consolas" panose="020B0609020204030204" pitchFamily="49" charset="0"/>
              </a:rPr>
              <a:t>/12.2.0/bits/stl_iterator.h:1778:5: note:   template argument deduction/substitution failed: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:61:71: note: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is not derived from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const std::</a:t>
            </a:r>
            <a:r>
              <a:rPr lang="en-AU" sz="250" b="0" dirty="0" err="1">
                <a:solidFill>
                  <a:srgbClr val="FCE566"/>
                </a:solidFill>
                <a:effectLst/>
                <a:latin typeface="Consolas" panose="020B0609020204030204" pitchFamily="49" charset="0"/>
              </a:rPr>
              <a:t>move_iterator</a:t>
            </a:r>
            <a:r>
              <a:rPr lang="en-AU" sz="250" b="0" dirty="0">
                <a:solidFill>
                  <a:srgbClr val="FCE566"/>
                </a:solidFill>
                <a:effectLst/>
                <a:latin typeface="Consolas" panose="020B0609020204030204" pitchFamily="49" charset="0"/>
              </a:rPr>
              <a:t>&lt;_</a:t>
            </a:r>
            <a:r>
              <a:rPr lang="en-AU" sz="250" b="0" dirty="0" err="1">
                <a:solidFill>
                  <a:srgbClr val="FCE566"/>
                </a:solidFill>
                <a:effectLst/>
                <a:latin typeface="Consolas" panose="020B0609020204030204" pitchFamily="49" charset="0"/>
              </a:rPr>
              <a:t>IteratorL</a:t>
            </a:r>
            <a:r>
              <a:rPr lang="en-AU" sz="250" b="0" dirty="0">
                <a:solidFill>
                  <a:srgbClr val="FCE566"/>
                </a:solidFill>
                <a:effectLst/>
                <a:latin typeface="Consolas" panose="020B0609020204030204" pitchFamily="49" charset="0"/>
              </a:rPr>
              <a: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:61:77: error: no matching </a:t>
            </a:r>
            <a:r>
              <a:rPr lang="en-AU" sz="250" b="0" i="1" dirty="0">
                <a:solidFill>
                  <a:srgbClr val="5AD4E6"/>
                </a:solidFill>
                <a:effectLst/>
                <a:latin typeface="Consolas" panose="020B0609020204030204" pitchFamily="49" charset="0"/>
              </a:rPr>
              <a:t>function</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for</a:t>
            </a:r>
            <a:r>
              <a:rPr lang="en-AU" sz="250" b="0" dirty="0">
                <a:solidFill>
                  <a:srgbClr val="F7F1FF"/>
                </a:solidFill>
                <a:effectLst/>
                <a:latin typeface="Consolas" panose="020B0609020204030204" pitchFamily="49" charset="0"/>
              </a:rPr>
              <a:t> call to </a:t>
            </a:r>
            <a:r>
              <a:rPr lang="en-AU" sz="250" b="0" dirty="0">
                <a:solidFill>
                  <a:srgbClr val="8B888F"/>
                </a:solidFill>
                <a:effectLst/>
                <a:latin typeface="Consolas" panose="020B0609020204030204" pitchFamily="49" charset="0"/>
              </a:rPr>
              <a:t>'</a:t>
            </a:r>
            <a:r>
              <a:rPr lang="en-AU" sz="250" b="0" dirty="0">
                <a:solidFill>
                  <a:srgbClr val="FCE566"/>
                </a:solidFill>
                <a:effectLst/>
                <a:latin typeface="Consolas" panose="020B0609020204030204" pitchFamily="49" charset="0"/>
              </a:rPr>
              <a:t>Point&lt;std::__cxx11::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 &gt;::Point(&lt;brace-enclosed initializer list&gt;)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61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 </a:t>
            </a:r>
            <a:r>
              <a:rPr lang="en-AU" sz="250" b="0" dirty="0">
                <a:solidFill>
                  <a:srgbClr val="FC618D"/>
                </a:solidFill>
                <a:effectLst/>
                <a:latin typeface="Consolas" panose="020B0609020204030204" pitchFamily="49" charset="0"/>
              </a:rPr>
              <a:t>return</a:t>
            </a:r>
            <a:r>
              <a:rPr lang="en-AU" sz="250" b="0" dirty="0">
                <a:solidFill>
                  <a:srgbClr val="F7F1FF"/>
                </a:solidFill>
                <a:effectLst/>
                <a:latin typeface="Consolas" panose="020B0609020204030204" pitchFamily="49" charset="0"/>
              </a:rPr>
              <a:t> Point</a:t>
            </a:r>
            <a:r>
              <a:rPr lang="en-AU" sz="250" b="0" dirty="0">
                <a:solidFill>
                  <a:srgbClr val="FC618D"/>
                </a:solidFill>
                <a:effectLst/>
                <a:latin typeface="Consolas" panose="020B0609020204030204" pitchFamily="49" charset="0"/>
              </a:rPr>
              <a:t>&lt;</a:t>
            </a:r>
            <a:r>
              <a:rPr lang="en-AU" sz="250" b="0" dirty="0" err="1">
                <a:solidFill>
                  <a:srgbClr val="F7F1FF"/>
                </a:solidFill>
                <a:effectLst/>
                <a:latin typeface="Consolas" panose="020B0609020204030204" pitchFamily="49" charset="0"/>
              </a:rPr>
              <a:t>typename</a:t>
            </a:r>
            <a:r>
              <a:rPr lang="en-AU" sz="250" b="0" dirty="0">
                <a:solidFill>
                  <a:srgbClr val="F7F1FF"/>
                </a:solidFill>
                <a:effectLst/>
                <a:latin typeface="Consolas" panose="020B0609020204030204" pitchFamily="49" charset="0"/>
              </a:rPr>
              <a:t> std::</a:t>
            </a:r>
            <a:r>
              <a:rPr lang="en-AU" sz="250" b="0" dirty="0" err="1">
                <a:solidFill>
                  <a:srgbClr val="F7F1FF"/>
                </a:solidFill>
                <a:effectLst/>
                <a:latin typeface="Consolas" panose="020B0609020204030204" pitchFamily="49" charset="0"/>
              </a:rPr>
              <a:t>common_type</a:t>
            </a:r>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T, U</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::type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 x - </a:t>
            </a:r>
            <a:r>
              <a:rPr lang="en-AU" sz="250" b="0" dirty="0" err="1">
                <a:solidFill>
                  <a:srgbClr val="F7F1FF"/>
                </a:solidFill>
                <a:effectLst/>
                <a:latin typeface="Consolas" panose="020B0609020204030204" pitchFamily="49" charset="0"/>
              </a:rPr>
              <a:t>p.x</a:t>
            </a:r>
            <a:r>
              <a:rPr lang="en-AU" sz="250" b="0" dirty="0">
                <a:solidFill>
                  <a:srgbClr val="F7F1FF"/>
                </a:solidFill>
                <a:effectLst/>
                <a:latin typeface="Consolas" panose="020B0609020204030204" pitchFamily="49" charset="0"/>
              </a:rPr>
              <a:t>, y - </a:t>
            </a:r>
            <a:r>
              <a:rPr lang="en-AU" sz="250" b="0" dirty="0" err="1">
                <a:solidFill>
                  <a:srgbClr val="F7F1FF"/>
                </a:solidFill>
                <a:effectLst/>
                <a:latin typeface="Consolas" panose="020B0609020204030204" pitchFamily="49" charset="0"/>
              </a:rPr>
              <a:t>p.y</a:t>
            </a:r>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Point&lt;T&gt;::Point(Point&lt;T&gt;&amp;&amp;)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20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Point</a:t>
            </a:r>
            <a:r>
              <a:rPr lang="en-AU" sz="250" b="0" dirty="0">
                <a:solidFill>
                  <a:srgbClr val="FC618D"/>
                </a:solidFill>
                <a:effectLst/>
                <a:latin typeface="Consolas" panose="020B0609020204030204" pitchFamily="49" charset="0"/>
              </a:rPr>
              <a:t>&amp;&amp;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:20:15: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Point&lt;T&gt;::Point(const Point&lt;T&gt;&amp;)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16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const Point</a:t>
            </a:r>
            <a:r>
              <a:rPr lang="en-AU" sz="250" b="0" dirty="0">
                <a:solidFill>
                  <a:srgbClr val="FC618D"/>
                </a:solidFill>
                <a:effectLst/>
                <a:latin typeface="Consolas" panose="020B0609020204030204" pitchFamily="49" charset="0"/>
              </a:rPr>
              <a:t>&amp;</a:t>
            </a:r>
            <a:r>
              <a:rPr lang="en-AU" sz="250" b="0" dirty="0">
                <a:solidFill>
                  <a:srgbClr val="F7F1FF"/>
                </a:solidFill>
                <a:effectLst/>
                <a:latin typeface="Consolas" panose="020B0609020204030204" pitchFamily="49" charset="0"/>
              </a:rPr>
              <a:t> p</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:16:15: note:   candidate expects 1 argument, 2 provided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Point&lt;T&gt;::Point(T, 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12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T x, T y</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noexcept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:12:5: note:   conversion of argument 1 would be ill-formed:</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a:t>
            </a:r>
            <a:r>
              <a:rPr lang="en-AU" sz="250" b="0" dirty="0">
                <a:solidFill>
                  <a:srgbClr val="8B888F"/>
                </a:solidFill>
                <a:effectLst/>
                <a:latin typeface="Consolas" panose="020B0609020204030204" pitchFamily="49" charset="0"/>
              </a:rPr>
              <a:t>'</a:t>
            </a:r>
            <a:r>
              <a:rPr lang="en-AU" sz="250" b="0" dirty="0" err="1">
                <a:solidFill>
                  <a:srgbClr val="FCE566"/>
                </a:solidFill>
                <a:effectLst/>
                <a:latin typeface="Consolas" panose="020B0609020204030204" pitchFamily="49" charset="0"/>
              </a:rPr>
              <a:t>constexpr</a:t>
            </a:r>
            <a:r>
              <a:rPr lang="en-AU" sz="250" b="0" dirty="0">
                <a:solidFill>
                  <a:srgbClr val="FCE566"/>
                </a:solidFill>
                <a:effectLst/>
                <a:latin typeface="Consolas" panose="020B0609020204030204" pitchFamily="49" charset="0"/>
              </a:rPr>
              <a:t> Point&lt;T&gt;::Point() [with T = std::__cxx11::</a:t>
            </a:r>
            <a:r>
              <a:rPr lang="en-AU" sz="250" b="0" dirty="0" err="1">
                <a:solidFill>
                  <a:srgbClr val="FCE566"/>
                </a:solidFill>
                <a:effectLst/>
                <a:latin typeface="Consolas" panose="020B0609020204030204" pitchFamily="49" charset="0"/>
              </a:rPr>
              <a:t>basic_string</a:t>
            </a:r>
            <a:r>
              <a:rPr lang="en-AU" sz="250" b="0" dirty="0">
                <a:solidFill>
                  <a:srgbClr val="FCE566"/>
                </a:solidFill>
                <a:effectLst/>
                <a:latin typeface="Consolas" panose="020B0609020204030204" pitchFamily="49" charset="0"/>
              </a:rPr>
              <a:t>&lt;char&gt;]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9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r>
              <a:rPr lang="en-AU" sz="250" b="0" dirty="0" err="1">
                <a:solidFill>
                  <a:srgbClr val="F7F1FF"/>
                </a:solidFill>
                <a:effectLst/>
                <a:latin typeface="Consolas" panose="020B0609020204030204" pitchFamily="49" charset="0"/>
              </a:rPr>
              <a:t>constexpr</a:t>
            </a:r>
            <a:r>
              <a:rPr lang="en-AU" sz="250" b="0" dirty="0">
                <a:solidFill>
                  <a:srgbClr val="F7F1FF"/>
                </a:solidFill>
                <a:effectLst/>
                <a:latin typeface="Consolas" panose="020B0609020204030204" pitchFamily="49" charset="0"/>
              </a:rPr>
              <a:t> </a:t>
            </a:r>
            <a:r>
              <a:rPr lang="en-AU" sz="250" b="0" dirty="0">
                <a:solidFill>
                  <a:srgbClr val="7BD88F"/>
                </a:solidFill>
                <a:effectLst/>
                <a:latin typeface="Consolas" panose="020B0609020204030204" pitchFamily="49" charset="0"/>
              </a:rPr>
              <a:t>Point</a:t>
            </a:r>
            <a:r>
              <a:rPr lang="en-AU" sz="250" b="0" dirty="0">
                <a:solidFill>
                  <a:srgbClr val="8B888F"/>
                </a:solidFill>
                <a:effectLst/>
                <a:latin typeface="Consolas" panose="020B0609020204030204" pitchFamily="49" charset="0"/>
              </a:rPr>
              <a:t>()</a:t>
            </a:r>
            <a:r>
              <a:rPr lang="en-AU" sz="250" b="0" dirty="0">
                <a:solidFill>
                  <a:srgbClr val="F7F1FF"/>
                </a:solidFill>
                <a:effectLst/>
                <a:latin typeface="Consolas" panose="020B0609020204030204" pitchFamily="49" charset="0"/>
              </a:rPr>
              <a:t> = default</a:t>
            </a:r>
            <a:r>
              <a:rPr lang="en-AU" sz="250" b="0" dirty="0">
                <a:solidFill>
                  <a:srgbClr val="8B888F"/>
                </a:solidFill>
                <a:effectLst/>
                <a:latin typeface="Consolas" panose="020B0609020204030204" pitchFamily="49" charset="0"/>
              </a:rPr>
              <a:t>;</a:t>
            </a:r>
            <a:endParaRPr lang="en-AU" sz="250" b="0" dirty="0">
              <a:solidFill>
                <a:srgbClr val="F7F1FF"/>
              </a:solidFill>
              <a:effectLst/>
              <a:latin typeface="Consolas" panose="020B0609020204030204" pitchFamily="49" charset="0"/>
            </a:endParaRPr>
          </a:p>
          <a:p>
            <a:r>
              <a:rPr lang="en-AU" sz="250" b="0" dirty="0">
                <a:solidFill>
                  <a:srgbClr val="F7F1FF"/>
                </a:solidFill>
                <a:effectLst/>
                <a:latin typeface="Consolas" panose="020B0609020204030204" pitchFamily="49" charset="0"/>
              </a:rPr>
              <a:t>      </a:t>
            </a:r>
            <a:r>
              <a:rPr lang="en-AU" sz="250" b="0" dirty="0">
                <a:solidFill>
                  <a:srgbClr val="FC618D"/>
                </a:solidFill>
                <a:effectLst/>
                <a:latin typeface="Consolas" panose="020B0609020204030204" pitchFamily="49" charset="0"/>
              </a:rPr>
              <a:t>|</a:t>
            </a:r>
            <a:r>
              <a:rPr lang="en-AU" sz="250" b="0" dirty="0">
                <a:solidFill>
                  <a:srgbClr val="F7F1FF"/>
                </a:solidFill>
                <a:effectLst/>
                <a:latin typeface="Consolas" panose="020B0609020204030204" pitchFamily="49" charset="0"/>
              </a:rPr>
              <a:t>               ^~~~~</a:t>
            </a:r>
          </a:p>
          <a:p>
            <a:r>
              <a:rPr lang="en-AU" sz="250" b="0" dirty="0">
                <a:solidFill>
                  <a:srgbClr val="FC618D"/>
                </a:solidFill>
                <a:effectLst/>
                <a:latin typeface="Consolas" panose="020B0609020204030204" pitchFamily="49" charset="0"/>
              </a:rPr>
              <a:t>&lt;</a:t>
            </a:r>
            <a:r>
              <a:rPr lang="en-AU" sz="250" b="0" dirty="0">
                <a:solidFill>
                  <a:srgbClr val="F7F1FF"/>
                </a:solidFill>
                <a:effectLst/>
                <a:latin typeface="Consolas" panose="020B0609020204030204" pitchFamily="49" charset="0"/>
              </a:rPr>
              <a:t>source</a:t>
            </a:r>
            <a:r>
              <a:rPr lang="en-AU" sz="250" b="0" dirty="0">
                <a:solidFill>
                  <a:srgbClr val="FC618D"/>
                </a:solidFill>
                <a:effectLst/>
                <a:latin typeface="Consolas" panose="020B0609020204030204" pitchFamily="49" charset="0"/>
              </a:rPr>
              <a:t>&gt;</a:t>
            </a:r>
            <a:r>
              <a:rPr lang="en-AU" sz="250" b="0" dirty="0">
                <a:solidFill>
                  <a:srgbClr val="F7F1FF"/>
                </a:solidFill>
                <a:effectLst/>
                <a:latin typeface="Consolas" panose="020B0609020204030204" pitchFamily="49" charset="0"/>
              </a:rPr>
              <a:t>:9:15: note:   candidate expects 0 arguments, 2 provided</a:t>
            </a:r>
          </a:p>
          <a:p>
            <a:r>
              <a:rPr lang="en-AU" sz="250" b="0" dirty="0">
                <a:solidFill>
                  <a:srgbClr val="F7F1FF"/>
                </a:solidFill>
                <a:effectLst/>
                <a:latin typeface="Consolas" panose="020B0609020204030204" pitchFamily="49" charset="0"/>
              </a:rPr>
              <a:t>Execution build compiler returned: 1</a:t>
            </a:r>
          </a:p>
          <a:p>
            <a:endParaRPr lang="en-AU" sz="250" dirty="0"/>
          </a:p>
        </p:txBody>
      </p:sp>
    </p:spTree>
    <p:extLst>
      <p:ext uri="{BB962C8B-B14F-4D97-AF65-F5344CB8AC3E}">
        <p14:creationId xmlns:p14="http://schemas.microsoft.com/office/powerpoint/2010/main" val="2891816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 Failure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5262979"/>
          </a:xfrm>
          <a:prstGeom prst="rect">
            <a:avLst/>
          </a:prstGeom>
          <a:noFill/>
        </p:spPr>
        <p:txBody>
          <a:bodyPr wrap="square" rtlCol="0">
            <a:spAutoFit/>
          </a:bodyPr>
          <a:lstStyle/>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In instantiation of </a:t>
            </a:r>
            <a:r>
              <a:rPr lang="en-AU" sz="1050" b="0" dirty="0">
                <a:solidFill>
                  <a:srgbClr val="8B888F"/>
                </a:solidFill>
                <a:effectLst/>
                <a:latin typeface="Consolas" panose="020B0609020204030204" pitchFamily="49" charset="0"/>
              </a:rPr>
              <a:t>'</a:t>
            </a:r>
            <a:r>
              <a:rPr lang="en-AU" sz="1050" b="0" dirty="0" err="1">
                <a:solidFill>
                  <a:srgbClr val="FCE566"/>
                </a:solidFill>
                <a:effectLst/>
                <a:latin typeface="Consolas" panose="020B0609020204030204" pitchFamily="49" charset="0"/>
              </a:rPr>
              <a:t>constexpr</a:t>
            </a:r>
            <a:r>
              <a:rPr lang="en-AU" sz="1050" b="0" dirty="0">
                <a:solidFill>
                  <a:srgbClr val="FCE566"/>
                </a:solidFill>
                <a:effectLst/>
                <a:latin typeface="Consolas" panose="020B0609020204030204" pitchFamily="49" charset="0"/>
              </a:rPr>
              <a:t> Point&lt;</a:t>
            </a:r>
            <a:r>
              <a:rPr lang="en-AU" sz="1050" b="0" dirty="0" err="1">
                <a:solidFill>
                  <a:srgbClr val="FCE566"/>
                </a:solidFill>
                <a:effectLst/>
                <a:latin typeface="Consolas" panose="020B0609020204030204" pitchFamily="49" charset="0"/>
              </a:rPr>
              <a:t>typename</a:t>
            </a:r>
            <a:r>
              <a:rPr lang="en-AU" sz="1050" b="0" dirty="0">
                <a:solidFill>
                  <a:srgbClr val="FCE566"/>
                </a:solidFill>
                <a:effectLst/>
                <a:latin typeface="Consolas" panose="020B0609020204030204" pitchFamily="49" charset="0"/>
              </a:rPr>
              <a:t> std::</a:t>
            </a:r>
            <a:r>
              <a:rPr lang="en-AU" sz="1050" b="0" dirty="0" err="1">
                <a:solidFill>
                  <a:srgbClr val="FCE566"/>
                </a:solidFill>
                <a:effectLst/>
                <a:latin typeface="Consolas" panose="020B0609020204030204" pitchFamily="49" charset="0"/>
              </a:rPr>
              <a:t>common_type</a:t>
            </a:r>
            <a:r>
              <a:rPr lang="en-AU" sz="1050" b="0" dirty="0">
                <a:solidFill>
                  <a:srgbClr val="FCE566"/>
                </a:solidFill>
                <a:effectLst/>
                <a:latin typeface="Consolas" panose="020B0609020204030204" pitchFamily="49" charset="0"/>
              </a:rPr>
              <a:t>&lt;T, U&gt;::type&gt; Point&lt;T&gt;::operator-(const Point&lt;U&gt;&amp;) [with U =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 T =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 </a:t>
            </a:r>
            <a:r>
              <a:rPr lang="en-AU" sz="1050" b="0" dirty="0" err="1">
                <a:solidFill>
                  <a:srgbClr val="FCE566"/>
                </a:solidFill>
                <a:effectLst/>
                <a:latin typeface="Consolas" panose="020B0609020204030204" pitchFamily="49" charset="0"/>
              </a:rPr>
              <a:t>typename</a:t>
            </a:r>
            <a:r>
              <a:rPr lang="en-AU" sz="1050" b="0" dirty="0">
                <a:solidFill>
                  <a:srgbClr val="FCE566"/>
                </a:solidFill>
                <a:effectLst/>
                <a:latin typeface="Consolas" panose="020B0609020204030204" pitchFamily="49" charset="0"/>
              </a:rPr>
              <a:t> std::</a:t>
            </a:r>
            <a:r>
              <a:rPr lang="en-AU" sz="1050" b="0" dirty="0" err="1">
                <a:solidFill>
                  <a:srgbClr val="FCE566"/>
                </a:solidFill>
                <a:effectLst/>
                <a:latin typeface="Consolas" panose="020B0609020204030204" pitchFamily="49" charset="0"/>
              </a:rPr>
              <a:t>common_type</a:t>
            </a:r>
            <a:r>
              <a:rPr lang="en-AU" sz="1050" b="0" dirty="0">
                <a:solidFill>
                  <a:srgbClr val="FCE566"/>
                </a:solidFill>
                <a:effectLst/>
                <a:latin typeface="Consolas" panose="020B0609020204030204" pitchFamily="49" charset="0"/>
              </a:rPr>
              <a:t>&lt;T, U&gt;::type =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:96:19:   required from here</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:61:62: error: no match </a:t>
            </a:r>
            <a:r>
              <a:rPr lang="en-AU" sz="1050" b="0" dirty="0">
                <a:solidFill>
                  <a:srgbClr val="FC618D"/>
                </a:solidFill>
                <a:effectLst/>
                <a:latin typeface="Consolas" panose="020B0609020204030204" pitchFamily="49" charset="0"/>
              </a:rPr>
              <a:t>for</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operand types are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and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7F1FF"/>
                </a:solidFill>
                <a:effectLst/>
                <a:latin typeface="Consolas" panose="020B0609020204030204" pitchFamily="49" charset="0"/>
              </a:rPr>
              <a:t>In file included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/12.2.0/string:47,</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/12.2.0/bits/locale_classes.h:40,</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/12.2.0/bits/ios_base.h:41,</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/12.2.0/ios:42,</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/12.2.0/ostream:38,</a:t>
            </a:r>
          </a:p>
          <a:p>
            <a:r>
              <a:rPr lang="en-AU" sz="1050" b="0" dirty="0">
                <a:solidFill>
                  <a:srgbClr val="F7F1FF"/>
                </a:solidFill>
                <a:effectLst/>
                <a:latin typeface="Consolas" panose="020B0609020204030204" pitchFamily="49" charset="0"/>
              </a:rPr>
              <a:t>                 from /opt/compiler-explorer/gcc-12.2.0/include/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/12.2.0/iostream:39,</a:t>
            </a:r>
          </a:p>
          <a:p>
            <a:r>
              <a:rPr lang="en-AU" sz="1050" b="0" dirty="0">
                <a:solidFill>
                  <a:srgbClr val="F7F1FF"/>
                </a:solidFill>
                <a:effectLst/>
                <a:latin typeface="Consolas" panose="020B0609020204030204" pitchFamily="49" charset="0"/>
              </a:rPr>
              <a:t>                 from </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:1:</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/12.2.0/bits/stl_iterator.h:621:5: note: candidate: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template&lt;class 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 class 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 </a:t>
            </a:r>
            <a:r>
              <a:rPr lang="en-AU" sz="1050" b="0" dirty="0" err="1">
                <a:solidFill>
                  <a:srgbClr val="FCE566"/>
                </a:solidFill>
                <a:effectLst/>
                <a:latin typeface="Consolas" panose="020B0609020204030204" pitchFamily="49" charset="0"/>
              </a:rPr>
              <a:t>constexpr</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decltype</a:t>
            </a:r>
            <a:r>
              <a:rPr lang="en-AU" sz="1050" b="0" dirty="0">
                <a:solidFill>
                  <a:srgbClr val="FCE566"/>
                </a:solidFill>
                <a:effectLst/>
                <a:latin typeface="Consolas" panose="020B0609020204030204" pitchFamily="49" charset="0"/>
              </a:rPr>
              <a:t> ((__</a:t>
            </a:r>
            <a:r>
              <a:rPr lang="en-AU" sz="1050" b="0" dirty="0" err="1">
                <a:solidFill>
                  <a:srgbClr val="FCE566"/>
                </a:solidFill>
                <a:effectLst/>
                <a:latin typeface="Consolas" panose="020B0609020204030204" pitchFamily="49" charset="0"/>
              </a:rPr>
              <a:t>y.base</a:t>
            </a:r>
            <a:r>
              <a:rPr lang="en-AU" sz="1050" b="0" dirty="0">
                <a:solidFill>
                  <a:srgbClr val="FCE566"/>
                </a:solidFill>
                <a:effectLst/>
                <a:latin typeface="Consolas" panose="020B0609020204030204" pitchFamily="49" charset="0"/>
              </a:rPr>
              <a:t>() - __</a:t>
            </a:r>
            <a:r>
              <a:rPr lang="en-AU" sz="1050" b="0" dirty="0" err="1">
                <a:solidFill>
                  <a:srgbClr val="FCE566"/>
                </a:solidFill>
                <a:effectLst/>
                <a:latin typeface="Consolas" panose="020B0609020204030204" pitchFamily="49" charset="0"/>
              </a:rPr>
              <a:t>x.base</a:t>
            </a:r>
            <a:r>
              <a:rPr lang="en-AU" sz="1050" b="0" dirty="0">
                <a:solidFill>
                  <a:srgbClr val="FCE566"/>
                </a:solidFill>
                <a:effectLst/>
                <a:latin typeface="Consolas" panose="020B0609020204030204" pitchFamily="49" charset="0"/>
              </a:rPr>
              <a:t>())) std::operator-(const </a:t>
            </a:r>
            <a:r>
              <a:rPr lang="en-AU" sz="1050" b="0" dirty="0" err="1">
                <a:solidFill>
                  <a:srgbClr val="FCE566"/>
                </a:solidFill>
                <a:effectLst/>
                <a:latin typeface="Consolas" panose="020B0609020204030204" pitchFamily="49" charset="0"/>
              </a:rPr>
              <a:t>reverse_iterator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&gt;&amp;, const </a:t>
            </a:r>
            <a:r>
              <a:rPr lang="en-AU" sz="1050" b="0" dirty="0" err="1">
                <a:solidFill>
                  <a:srgbClr val="FCE566"/>
                </a:solidFill>
                <a:effectLst/>
                <a:latin typeface="Consolas" panose="020B0609020204030204" pitchFamily="49" charset="0"/>
              </a:rPr>
              <a:t>reverse_iterator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&gt;&amp;)</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621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const </a:t>
            </a:r>
            <a:r>
              <a:rPr lang="en-AU" sz="1050" b="0" dirty="0" err="1">
                <a:solidFill>
                  <a:srgbClr val="F7F1FF"/>
                </a:solidFill>
                <a:effectLst/>
                <a:latin typeface="Consolas" panose="020B0609020204030204" pitchFamily="49" charset="0"/>
              </a:rPr>
              <a:t>reverse_iterator</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_</a:t>
            </a:r>
            <a:r>
              <a:rPr lang="en-AU" sz="1050" b="0" dirty="0" err="1">
                <a:solidFill>
                  <a:srgbClr val="F7F1FF"/>
                </a:solidFill>
                <a:effectLst/>
                <a:latin typeface="Consolas" panose="020B0609020204030204" pitchFamily="49" charset="0"/>
              </a:rPr>
              <a:t>IteratorL</a:t>
            </a:r>
            <a:r>
              <a:rPr lang="en-AU" sz="1050" b="0" dirty="0">
                <a:solidFill>
                  <a:srgbClr val="FC618D"/>
                </a:solidFill>
                <a:effectLst/>
                <a:latin typeface="Consolas" panose="020B0609020204030204" pitchFamily="49" charset="0"/>
              </a:rPr>
              <a:t>&gt;&amp;</a:t>
            </a:r>
            <a:r>
              <a:rPr lang="en-AU" sz="1050" b="0" dirty="0">
                <a:solidFill>
                  <a:srgbClr val="F7F1FF"/>
                </a:solidFill>
                <a:effectLst/>
                <a:latin typeface="Consolas" panose="020B0609020204030204" pitchFamily="49" charset="0"/>
              </a:rPr>
              <a:t> __x,</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/12.2.0/bits/stl_iterator.h:621:5: note:   template argument deduction/substitution failed:</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:61:62: note: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is not derived from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a:t>
            </a:r>
            <a:r>
              <a:rPr lang="en-AU" sz="1050" b="0" dirty="0" err="1">
                <a:solidFill>
                  <a:srgbClr val="FCE566"/>
                </a:solidFill>
                <a:effectLst/>
                <a:latin typeface="Consolas" panose="020B0609020204030204" pitchFamily="49" charset="0"/>
              </a:rPr>
              <a:t>reverse_iterator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/12.2.0/bits/stl_iterator.h:1778:5: note: candidate: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template&lt;class 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 class 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 </a:t>
            </a:r>
            <a:r>
              <a:rPr lang="en-AU" sz="1050" b="0" dirty="0" err="1">
                <a:solidFill>
                  <a:srgbClr val="FCE566"/>
                </a:solidFill>
                <a:effectLst/>
                <a:latin typeface="Consolas" panose="020B0609020204030204" pitchFamily="49" charset="0"/>
              </a:rPr>
              <a:t>constexpr</a:t>
            </a:r>
            <a:r>
              <a:rPr lang="en-AU" sz="1050" b="0" dirty="0">
                <a:solidFill>
                  <a:srgbClr val="FCE566"/>
                </a:solidFill>
                <a:effectLst/>
                <a:latin typeface="Consolas" panose="020B0609020204030204" pitchFamily="49" charset="0"/>
              </a:rPr>
              <a:t> </a:t>
            </a:r>
            <a:r>
              <a:rPr lang="en-AU" sz="1050" b="0" dirty="0" err="1">
                <a:solidFill>
                  <a:srgbClr val="FCE566"/>
                </a:solidFill>
                <a:effectLst/>
                <a:latin typeface="Consolas" panose="020B0609020204030204" pitchFamily="49" charset="0"/>
              </a:rPr>
              <a:t>decltype</a:t>
            </a:r>
            <a:r>
              <a:rPr lang="en-AU" sz="1050" b="0" dirty="0">
                <a:solidFill>
                  <a:srgbClr val="FCE566"/>
                </a:solidFill>
                <a:effectLst/>
                <a:latin typeface="Consolas" panose="020B0609020204030204" pitchFamily="49" charset="0"/>
              </a:rPr>
              <a:t> ((__</a:t>
            </a:r>
            <a:r>
              <a:rPr lang="en-AU" sz="1050" b="0" dirty="0" err="1">
                <a:solidFill>
                  <a:srgbClr val="FCE566"/>
                </a:solidFill>
                <a:effectLst/>
                <a:latin typeface="Consolas" panose="020B0609020204030204" pitchFamily="49" charset="0"/>
              </a:rPr>
              <a:t>x.base</a:t>
            </a:r>
            <a:r>
              <a:rPr lang="en-AU" sz="1050" b="0" dirty="0">
                <a:solidFill>
                  <a:srgbClr val="FCE566"/>
                </a:solidFill>
                <a:effectLst/>
                <a:latin typeface="Consolas" panose="020B0609020204030204" pitchFamily="49" charset="0"/>
              </a:rPr>
              <a:t>() - __</a:t>
            </a:r>
            <a:r>
              <a:rPr lang="en-AU" sz="1050" b="0" dirty="0" err="1">
                <a:solidFill>
                  <a:srgbClr val="FCE566"/>
                </a:solidFill>
                <a:effectLst/>
                <a:latin typeface="Consolas" panose="020B0609020204030204" pitchFamily="49" charset="0"/>
              </a:rPr>
              <a:t>y.base</a:t>
            </a:r>
            <a:r>
              <a:rPr lang="en-AU" sz="1050" b="0" dirty="0">
                <a:solidFill>
                  <a:srgbClr val="FCE566"/>
                </a:solidFill>
                <a:effectLst/>
                <a:latin typeface="Consolas" panose="020B0609020204030204" pitchFamily="49" charset="0"/>
              </a:rPr>
              <a:t>())) std::operator-(const </a:t>
            </a:r>
            <a:r>
              <a:rPr lang="en-AU" sz="1050" b="0" dirty="0" err="1">
                <a:solidFill>
                  <a:srgbClr val="FCE566"/>
                </a:solidFill>
                <a:effectLst/>
                <a:latin typeface="Consolas" panose="020B0609020204030204" pitchFamily="49" charset="0"/>
              </a:rPr>
              <a:t>move_iterator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&gt;&amp;, const </a:t>
            </a:r>
            <a:r>
              <a:rPr lang="en-AU" sz="1050" b="0" dirty="0" err="1">
                <a:solidFill>
                  <a:srgbClr val="FCE566"/>
                </a:solidFill>
                <a:effectLst/>
                <a:latin typeface="Consolas" panose="020B0609020204030204" pitchFamily="49" charset="0"/>
              </a:rPr>
              <a:t>move_iterator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IteratorR</a:t>
            </a:r>
            <a:r>
              <a:rPr lang="en-AU" sz="1050" b="0" dirty="0">
                <a:solidFill>
                  <a:srgbClr val="FCE566"/>
                </a:solidFill>
                <a:effectLst/>
                <a:latin typeface="Consolas" panose="020B0609020204030204" pitchFamily="49" charset="0"/>
              </a:rPr>
              <a:t>&gt;&amp;)</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1778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const </a:t>
            </a:r>
            <a:r>
              <a:rPr lang="en-AU" sz="1050" b="0" dirty="0" err="1">
                <a:solidFill>
                  <a:srgbClr val="F7F1FF"/>
                </a:solidFill>
                <a:effectLst/>
                <a:latin typeface="Consolas" panose="020B0609020204030204" pitchFamily="49" charset="0"/>
              </a:rPr>
              <a:t>move_iterator</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_</a:t>
            </a:r>
            <a:r>
              <a:rPr lang="en-AU" sz="1050" b="0" dirty="0" err="1">
                <a:solidFill>
                  <a:srgbClr val="F7F1FF"/>
                </a:solidFill>
                <a:effectLst/>
                <a:latin typeface="Consolas" panose="020B0609020204030204" pitchFamily="49" charset="0"/>
              </a:rPr>
              <a:t>IteratorL</a:t>
            </a:r>
            <a:r>
              <a:rPr lang="en-AU" sz="1050" b="0" dirty="0">
                <a:solidFill>
                  <a:srgbClr val="FC618D"/>
                </a:solidFill>
                <a:effectLst/>
                <a:latin typeface="Consolas" panose="020B0609020204030204" pitchFamily="49" charset="0"/>
              </a:rPr>
              <a:t>&gt;&amp;</a:t>
            </a:r>
            <a:r>
              <a:rPr lang="en-AU" sz="1050" b="0" dirty="0">
                <a:solidFill>
                  <a:srgbClr val="F7F1FF"/>
                </a:solidFill>
                <a:effectLst/>
                <a:latin typeface="Consolas" panose="020B0609020204030204" pitchFamily="49" charset="0"/>
              </a:rPr>
              <a:t> __x,</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/opt/compiler-explorer/gcc-12.2.0/include/</a:t>
            </a:r>
            <a:r>
              <a:rPr lang="en-AU" sz="1050" b="0" dirty="0" err="1">
                <a:solidFill>
                  <a:srgbClr val="F7F1FF"/>
                </a:solidFill>
                <a:effectLst/>
                <a:latin typeface="Consolas" panose="020B0609020204030204" pitchFamily="49" charset="0"/>
              </a:rPr>
              <a:t>c++</a:t>
            </a:r>
            <a:r>
              <a:rPr lang="en-AU" sz="1050" b="0" dirty="0">
                <a:solidFill>
                  <a:srgbClr val="F7F1FF"/>
                </a:solidFill>
                <a:effectLst/>
                <a:latin typeface="Consolas" panose="020B0609020204030204" pitchFamily="49" charset="0"/>
              </a:rPr>
              <a:t>/12.2.0/bits/stl_iterator.h:1778:5: note:   template argument deduction/substitution failed:</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:61:62: note: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is not derived from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a:t>
            </a:r>
            <a:r>
              <a:rPr lang="en-AU" sz="1050" b="0" dirty="0" err="1">
                <a:solidFill>
                  <a:srgbClr val="FCE566"/>
                </a:solidFill>
                <a:effectLst/>
                <a:latin typeface="Consolas" panose="020B0609020204030204" pitchFamily="49" charset="0"/>
              </a:rPr>
              <a:t>move_iterator</a:t>
            </a:r>
            <a:r>
              <a:rPr lang="en-AU" sz="1050" b="0" dirty="0">
                <a:solidFill>
                  <a:srgbClr val="FCE566"/>
                </a:solidFill>
                <a:effectLst/>
                <a:latin typeface="Consolas" panose="020B0609020204030204" pitchFamily="49" charset="0"/>
              </a:rPr>
              <a:t>&lt;_</a:t>
            </a:r>
            <a:r>
              <a:rPr lang="en-AU" sz="1050" b="0" dirty="0" err="1">
                <a:solidFill>
                  <a:srgbClr val="FCE566"/>
                </a:solidFill>
                <a:effectLst/>
                <a:latin typeface="Consolas" panose="020B0609020204030204" pitchFamily="49" charset="0"/>
              </a:rPr>
              <a:t>IteratorL</a:t>
            </a:r>
            <a:r>
              <a:rPr lang="en-AU" sz="1050" b="0" dirty="0">
                <a:solidFill>
                  <a:srgbClr val="FCE566"/>
                </a:solidFill>
                <a:effectLst/>
                <a:latin typeface="Consolas" panose="020B0609020204030204" pitchFamily="49" charset="0"/>
              </a:rPr>
              <a:t>&gt;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a:p>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source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:61:71: error: no match </a:t>
            </a:r>
            <a:r>
              <a:rPr lang="en-AU" sz="1050" b="0" dirty="0">
                <a:solidFill>
                  <a:srgbClr val="FC618D"/>
                </a:solidFill>
                <a:effectLst/>
                <a:latin typeface="Consolas" panose="020B0609020204030204" pitchFamily="49" charset="0"/>
              </a:rPr>
              <a:t>for</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operator-</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operand types are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r>
              <a:rPr lang="en-AU" sz="1050" b="0" dirty="0">
                <a:solidFill>
                  <a:srgbClr val="F7F1FF"/>
                </a:solidFill>
                <a:effectLst/>
                <a:latin typeface="Consolas" panose="020B0609020204030204" pitchFamily="49" charset="0"/>
              </a:rPr>
              <a:t> and </a:t>
            </a:r>
            <a:r>
              <a:rPr lang="en-AU" sz="1050" b="0" dirty="0">
                <a:solidFill>
                  <a:srgbClr val="8B888F"/>
                </a:solidFill>
                <a:effectLst/>
                <a:latin typeface="Consolas" panose="020B0609020204030204" pitchFamily="49" charset="0"/>
              </a:rPr>
              <a:t>'</a:t>
            </a:r>
            <a:r>
              <a:rPr lang="en-AU" sz="1050" b="0" dirty="0">
                <a:solidFill>
                  <a:srgbClr val="FCE566"/>
                </a:solidFill>
                <a:effectLst/>
                <a:latin typeface="Consolas" panose="020B0609020204030204" pitchFamily="49" charset="0"/>
              </a:rPr>
              <a:t>const std::__cxx11::</a:t>
            </a:r>
            <a:r>
              <a:rPr lang="en-AU" sz="1050" b="0" dirty="0" err="1">
                <a:solidFill>
                  <a:srgbClr val="FCE566"/>
                </a:solidFill>
                <a:effectLst/>
                <a:latin typeface="Consolas" panose="020B0609020204030204" pitchFamily="49" charset="0"/>
              </a:rPr>
              <a:t>basic_string</a:t>
            </a:r>
            <a:r>
              <a:rPr lang="en-AU" sz="1050" b="0" dirty="0">
                <a:solidFill>
                  <a:srgbClr val="FCE566"/>
                </a:solidFill>
                <a:effectLst/>
                <a:latin typeface="Consolas" panose="020B0609020204030204" pitchFamily="49" charset="0"/>
              </a:rPr>
              <a:t>&lt;char&gt;</a:t>
            </a:r>
            <a:r>
              <a:rPr lang="en-AU" sz="1050" b="0" dirty="0">
                <a:solidFill>
                  <a:srgbClr val="8B888F"/>
                </a:solidFill>
                <a:effectLst/>
                <a:latin typeface="Consolas" panose="020B0609020204030204" pitchFamily="49" charset="0"/>
              </a:rPr>
              <a:t>')</a:t>
            </a:r>
            <a:endParaRPr lang="en-AU" sz="1050" b="0" dirty="0">
              <a:solidFill>
                <a:srgbClr val="F7F1FF"/>
              </a:solidFill>
              <a:effectLst/>
              <a:latin typeface="Consolas" panose="020B0609020204030204" pitchFamily="49" charset="0"/>
            </a:endParaRPr>
          </a:p>
          <a:p>
            <a:r>
              <a:rPr lang="en-AU" sz="1050" b="0" dirty="0">
                <a:solidFill>
                  <a:srgbClr val="F7F1FF"/>
                </a:solidFill>
                <a:effectLst/>
                <a:latin typeface="Consolas" panose="020B0609020204030204" pitchFamily="49" charset="0"/>
              </a:rPr>
              <a:t>   61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 </a:t>
            </a:r>
            <a:r>
              <a:rPr lang="en-AU" sz="1050" b="0" dirty="0">
                <a:solidFill>
                  <a:srgbClr val="FC618D"/>
                </a:solidFill>
                <a:effectLst/>
                <a:latin typeface="Consolas" panose="020B0609020204030204" pitchFamily="49" charset="0"/>
              </a:rPr>
              <a:t>return</a:t>
            </a:r>
            <a:r>
              <a:rPr lang="en-AU" sz="1050" b="0" dirty="0">
                <a:solidFill>
                  <a:srgbClr val="F7F1FF"/>
                </a:solidFill>
                <a:effectLst/>
                <a:latin typeface="Consolas" panose="020B0609020204030204" pitchFamily="49" charset="0"/>
              </a:rPr>
              <a:t> Point</a:t>
            </a:r>
            <a:r>
              <a:rPr lang="en-AU" sz="1050" b="0" dirty="0">
                <a:solidFill>
                  <a:srgbClr val="FC618D"/>
                </a:solidFill>
                <a:effectLst/>
                <a:latin typeface="Consolas" panose="020B0609020204030204" pitchFamily="49" charset="0"/>
              </a:rPr>
              <a:t>&lt;</a:t>
            </a:r>
            <a:r>
              <a:rPr lang="en-AU" sz="1050" b="0" dirty="0" err="1">
                <a:solidFill>
                  <a:srgbClr val="F7F1FF"/>
                </a:solidFill>
                <a:effectLst/>
                <a:latin typeface="Consolas" panose="020B0609020204030204" pitchFamily="49" charset="0"/>
              </a:rPr>
              <a:t>typename</a:t>
            </a:r>
            <a:r>
              <a:rPr lang="en-AU" sz="1050" b="0" dirty="0">
                <a:solidFill>
                  <a:srgbClr val="F7F1FF"/>
                </a:solidFill>
                <a:effectLst/>
                <a:latin typeface="Consolas" panose="020B0609020204030204" pitchFamily="49" charset="0"/>
              </a:rPr>
              <a:t> std::</a:t>
            </a:r>
            <a:r>
              <a:rPr lang="en-AU" sz="1050" b="0" dirty="0" err="1">
                <a:solidFill>
                  <a:srgbClr val="F7F1FF"/>
                </a:solidFill>
                <a:effectLst/>
                <a:latin typeface="Consolas" panose="020B0609020204030204" pitchFamily="49" charset="0"/>
              </a:rPr>
              <a:t>common_type</a:t>
            </a:r>
            <a:r>
              <a:rPr lang="en-AU" sz="1050" b="0" dirty="0">
                <a:solidFill>
                  <a:srgbClr val="FC618D"/>
                </a:solidFill>
                <a:effectLst/>
                <a:latin typeface="Consolas" panose="020B0609020204030204" pitchFamily="49" charset="0"/>
              </a:rPr>
              <a:t>&lt;</a:t>
            </a:r>
            <a:r>
              <a:rPr lang="en-AU" sz="1050" b="0" dirty="0">
                <a:solidFill>
                  <a:srgbClr val="F7F1FF"/>
                </a:solidFill>
                <a:effectLst/>
                <a:latin typeface="Consolas" panose="020B0609020204030204" pitchFamily="49" charset="0"/>
              </a:rPr>
              <a:t>T, U</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::type</a:t>
            </a:r>
            <a:r>
              <a:rPr lang="en-AU" sz="1050" b="0" dirty="0">
                <a:solidFill>
                  <a:srgbClr val="FC618D"/>
                </a:solidFill>
                <a:effectLst/>
                <a:latin typeface="Consolas" panose="020B0609020204030204" pitchFamily="49" charset="0"/>
              </a:rPr>
              <a:t>&gt;</a:t>
            </a:r>
            <a:r>
              <a:rPr lang="en-AU" sz="1050" b="0" dirty="0">
                <a:solidFill>
                  <a:srgbClr val="F7F1FF"/>
                </a:solidFill>
                <a:effectLst/>
                <a:latin typeface="Consolas" panose="020B0609020204030204" pitchFamily="49" charset="0"/>
              </a:rPr>
              <a:t>{ x - </a:t>
            </a:r>
            <a:r>
              <a:rPr lang="en-AU" sz="1050" b="0" dirty="0" err="1">
                <a:solidFill>
                  <a:srgbClr val="F7F1FF"/>
                </a:solidFill>
                <a:effectLst/>
                <a:latin typeface="Consolas" panose="020B0609020204030204" pitchFamily="49" charset="0"/>
              </a:rPr>
              <a:t>p.x</a:t>
            </a:r>
            <a:r>
              <a:rPr lang="en-AU" sz="1050" b="0" dirty="0">
                <a:solidFill>
                  <a:srgbClr val="F7F1FF"/>
                </a:solidFill>
                <a:effectLst/>
                <a:latin typeface="Consolas" panose="020B0609020204030204" pitchFamily="49" charset="0"/>
              </a:rPr>
              <a:t>, y - </a:t>
            </a:r>
            <a:r>
              <a:rPr lang="en-AU" sz="1050" b="0" dirty="0" err="1">
                <a:solidFill>
                  <a:srgbClr val="F7F1FF"/>
                </a:solidFill>
                <a:effectLst/>
                <a:latin typeface="Consolas" panose="020B0609020204030204" pitchFamily="49" charset="0"/>
              </a:rPr>
              <a:t>p.y</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p>
          <a:p>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                                                                     </a:t>
            </a:r>
            <a:r>
              <a:rPr lang="en-AU" sz="1050" b="0" dirty="0">
                <a:solidFill>
                  <a:srgbClr val="FC618D"/>
                </a:solidFill>
                <a:effectLst/>
                <a:latin typeface="Consolas" panose="020B0609020204030204" pitchFamily="49" charset="0"/>
              </a:rPr>
              <a:t>~</a:t>
            </a:r>
            <a:r>
              <a:rPr lang="en-AU" sz="1050" b="0" dirty="0">
                <a:solidFill>
                  <a:srgbClr val="F7F1FF"/>
                </a:solidFill>
                <a:effectLst/>
                <a:latin typeface="Consolas" panose="020B0609020204030204" pitchFamily="49" charset="0"/>
              </a:rPr>
              <a:t>~^~~~~</a:t>
            </a:r>
          </a:p>
        </p:txBody>
      </p:sp>
    </p:spTree>
    <p:extLst>
      <p:ext uri="{BB962C8B-B14F-4D97-AF65-F5344CB8AC3E}">
        <p14:creationId xmlns:p14="http://schemas.microsoft.com/office/powerpoint/2010/main" val="375632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335902" y="196900"/>
            <a:ext cx="11560628" cy="6555641"/>
          </a:xfrm>
          <a:prstGeom prst="rect">
            <a:avLst/>
          </a:prstGeom>
          <a:noFill/>
        </p:spPr>
        <p:txBody>
          <a:bodyPr wrap="square" rtlCol="0">
            <a:spAutoFit/>
          </a:bodyPr>
          <a:lstStyle/>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/12.2.0/bits/stl_iterator.h:621:5: note: candidate: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template&lt;class 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 class 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 </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a:t>
            </a:r>
            <a:r>
              <a:rPr lang="en-AU" sz="1200" b="0" dirty="0" err="1">
                <a:solidFill>
                  <a:srgbClr val="FCE566"/>
                </a:solidFill>
                <a:effectLst/>
                <a:latin typeface="Consolas" panose="020B0609020204030204" pitchFamily="49" charset="0"/>
              </a:rPr>
              <a:t>decltype</a:t>
            </a:r>
            <a:r>
              <a:rPr lang="en-AU" sz="1200" b="0" dirty="0">
                <a:solidFill>
                  <a:srgbClr val="FCE566"/>
                </a:solidFill>
                <a:effectLst/>
                <a:latin typeface="Consolas" panose="020B0609020204030204" pitchFamily="49" charset="0"/>
              </a:rPr>
              <a:t> ((__</a:t>
            </a:r>
            <a:r>
              <a:rPr lang="en-AU" sz="1200" b="0" dirty="0" err="1">
                <a:solidFill>
                  <a:srgbClr val="FCE566"/>
                </a:solidFill>
                <a:effectLst/>
                <a:latin typeface="Consolas" panose="020B0609020204030204" pitchFamily="49" charset="0"/>
              </a:rPr>
              <a:t>y.base</a:t>
            </a:r>
            <a:r>
              <a:rPr lang="en-AU" sz="1200" b="0" dirty="0">
                <a:solidFill>
                  <a:srgbClr val="FCE566"/>
                </a:solidFill>
                <a:effectLst/>
                <a:latin typeface="Consolas" panose="020B0609020204030204" pitchFamily="49" charset="0"/>
              </a:rPr>
              <a:t>() - __</a:t>
            </a:r>
            <a:r>
              <a:rPr lang="en-AU" sz="1200" b="0" dirty="0" err="1">
                <a:solidFill>
                  <a:srgbClr val="FCE566"/>
                </a:solidFill>
                <a:effectLst/>
                <a:latin typeface="Consolas" panose="020B0609020204030204" pitchFamily="49" charset="0"/>
              </a:rPr>
              <a:t>x.base</a:t>
            </a:r>
            <a:r>
              <a:rPr lang="en-AU" sz="1200" b="0" dirty="0">
                <a:solidFill>
                  <a:srgbClr val="FCE566"/>
                </a:solidFill>
                <a:effectLst/>
                <a:latin typeface="Consolas" panose="020B0609020204030204" pitchFamily="49" charset="0"/>
              </a:rPr>
              <a:t>())) std::operator-(const </a:t>
            </a:r>
            <a:r>
              <a:rPr lang="en-AU" sz="1200" b="0" dirty="0" err="1">
                <a:solidFill>
                  <a:srgbClr val="FCE566"/>
                </a:solidFill>
                <a:effectLst/>
                <a:latin typeface="Consolas" panose="020B0609020204030204" pitchFamily="49" charset="0"/>
              </a:rPr>
              <a:t>reverse_iterator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&gt;&amp;, const </a:t>
            </a:r>
            <a:r>
              <a:rPr lang="en-AU" sz="1200" b="0" dirty="0" err="1">
                <a:solidFill>
                  <a:srgbClr val="FCE566"/>
                </a:solidFill>
                <a:effectLst/>
                <a:latin typeface="Consolas" panose="020B0609020204030204" pitchFamily="49" charset="0"/>
              </a:rPr>
              <a:t>reverse_iterator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&gt;&amp;)</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621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operator-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const </a:t>
            </a:r>
            <a:r>
              <a:rPr lang="en-AU" sz="1200" b="0" dirty="0" err="1">
                <a:solidFill>
                  <a:srgbClr val="F7F1FF"/>
                </a:solidFill>
                <a:effectLst/>
                <a:latin typeface="Consolas" panose="020B0609020204030204" pitchFamily="49" charset="0"/>
              </a:rPr>
              <a:t>reverse_iterator</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_</a:t>
            </a:r>
            <a:r>
              <a:rPr lang="en-AU" sz="1200" b="0" dirty="0" err="1">
                <a:solidFill>
                  <a:srgbClr val="F7F1FF"/>
                </a:solidFill>
                <a:effectLst/>
                <a:latin typeface="Consolas" panose="020B0609020204030204" pitchFamily="49" charset="0"/>
              </a:rPr>
              <a:t>IteratorL</a:t>
            </a:r>
            <a:r>
              <a:rPr lang="en-AU" sz="1200" b="0" dirty="0">
                <a:solidFill>
                  <a:srgbClr val="FC618D"/>
                </a:solidFill>
                <a:effectLst/>
                <a:latin typeface="Consolas" panose="020B0609020204030204" pitchFamily="49" charset="0"/>
              </a:rPr>
              <a:t>&gt;&amp;</a:t>
            </a:r>
            <a:r>
              <a:rPr lang="en-AU" sz="1200" b="0" dirty="0">
                <a:solidFill>
                  <a:srgbClr val="F7F1FF"/>
                </a:solidFill>
                <a:effectLst/>
                <a:latin typeface="Consolas" panose="020B0609020204030204" pitchFamily="49" charset="0"/>
              </a:rPr>
              <a:t> __x,</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/12.2.0/bits/stl_iterator.h:621:5: note:   template argument deduction/substitution failed: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:61:71: note: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is not derived from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const std::</a:t>
            </a:r>
            <a:r>
              <a:rPr lang="en-AU" sz="1200" b="0" dirty="0" err="1">
                <a:solidFill>
                  <a:srgbClr val="FCE566"/>
                </a:solidFill>
                <a:effectLst/>
                <a:latin typeface="Consolas" panose="020B0609020204030204" pitchFamily="49" charset="0"/>
              </a:rPr>
              <a:t>reverse_iterator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Point</a:t>
            </a:r>
            <a:r>
              <a:rPr lang="en-AU" sz="1200" b="0" dirty="0">
                <a:solidFill>
                  <a:srgbClr val="FC618D"/>
                </a:solidFill>
                <a:effectLst/>
                <a:latin typeface="Consolas" panose="020B0609020204030204" pitchFamily="49" charset="0"/>
              </a:rPr>
              <a:t>&lt;</a:t>
            </a:r>
            <a:r>
              <a:rPr lang="en-AU" sz="1200" b="0" dirty="0" err="1">
                <a:solidFill>
                  <a:srgbClr val="F7F1FF"/>
                </a:solidFill>
                <a:effectLst/>
                <a:latin typeface="Consolas" panose="020B0609020204030204" pitchFamily="49" charset="0"/>
              </a:rPr>
              <a:t>typename</a:t>
            </a:r>
            <a:r>
              <a:rPr lang="en-AU" sz="1200" b="0" dirty="0">
                <a:solidFill>
                  <a:srgbClr val="F7F1FF"/>
                </a:solidFill>
                <a:effectLst/>
                <a:latin typeface="Consolas" panose="020B0609020204030204" pitchFamily="49" charset="0"/>
              </a:rPr>
              <a:t> std::</a:t>
            </a:r>
            <a:r>
              <a:rPr lang="en-AU" sz="1200" b="0" dirty="0" err="1">
                <a:solidFill>
                  <a:srgbClr val="F7F1FF"/>
                </a:solidFill>
                <a:effectLst/>
                <a:latin typeface="Consolas" panose="020B0609020204030204" pitchFamily="49" charset="0"/>
              </a:rPr>
              <a:t>common_type</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T, U</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::type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x - </a:t>
            </a:r>
            <a:r>
              <a:rPr lang="en-AU" sz="1200" b="0" dirty="0" err="1">
                <a:solidFill>
                  <a:srgbClr val="F7F1FF"/>
                </a:solidFill>
                <a:effectLst/>
                <a:latin typeface="Consolas" panose="020B0609020204030204" pitchFamily="49" charset="0"/>
              </a:rPr>
              <a:t>p.x</a:t>
            </a:r>
            <a:r>
              <a:rPr lang="en-AU" sz="1200" b="0" dirty="0">
                <a:solidFill>
                  <a:srgbClr val="F7F1FF"/>
                </a:solidFill>
                <a:effectLst/>
                <a:latin typeface="Consolas" panose="020B0609020204030204" pitchFamily="49" charset="0"/>
              </a:rPr>
              <a:t>, y - </a:t>
            </a:r>
            <a:r>
              <a:rPr lang="en-AU" sz="1200" b="0" dirty="0" err="1">
                <a:solidFill>
                  <a:srgbClr val="F7F1FF"/>
                </a:solidFill>
                <a:effectLst/>
                <a:latin typeface="Consolas" panose="020B0609020204030204" pitchFamily="49" charset="0"/>
              </a:rPr>
              <a:t>p.y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a:t>
            </a:r>
          </a:p>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/12.2.0/bits/stl_iterator.h:1778:5: note: candidate: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template&lt;class 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 class 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 </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a:t>
            </a:r>
            <a:r>
              <a:rPr lang="en-AU" sz="1200" b="0" dirty="0" err="1">
                <a:solidFill>
                  <a:srgbClr val="FCE566"/>
                </a:solidFill>
                <a:effectLst/>
                <a:latin typeface="Consolas" panose="020B0609020204030204" pitchFamily="49" charset="0"/>
              </a:rPr>
              <a:t>decltype</a:t>
            </a:r>
            <a:r>
              <a:rPr lang="en-AU" sz="1200" b="0" dirty="0">
                <a:solidFill>
                  <a:srgbClr val="FCE566"/>
                </a:solidFill>
                <a:effectLst/>
                <a:latin typeface="Consolas" panose="020B0609020204030204" pitchFamily="49" charset="0"/>
              </a:rPr>
              <a:t> ((__</a:t>
            </a:r>
            <a:r>
              <a:rPr lang="en-AU" sz="1200" b="0" dirty="0" err="1">
                <a:solidFill>
                  <a:srgbClr val="FCE566"/>
                </a:solidFill>
                <a:effectLst/>
                <a:latin typeface="Consolas" panose="020B0609020204030204" pitchFamily="49" charset="0"/>
              </a:rPr>
              <a:t>x.base</a:t>
            </a:r>
            <a:r>
              <a:rPr lang="en-AU" sz="1200" b="0" dirty="0">
                <a:solidFill>
                  <a:srgbClr val="FCE566"/>
                </a:solidFill>
                <a:effectLst/>
                <a:latin typeface="Consolas" panose="020B0609020204030204" pitchFamily="49" charset="0"/>
              </a:rPr>
              <a:t>() - __</a:t>
            </a:r>
            <a:r>
              <a:rPr lang="en-AU" sz="1200" b="0" dirty="0" err="1">
                <a:solidFill>
                  <a:srgbClr val="FCE566"/>
                </a:solidFill>
                <a:effectLst/>
                <a:latin typeface="Consolas" panose="020B0609020204030204" pitchFamily="49" charset="0"/>
              </a:rPr>
              <a:t>y.base</a:t>
            </a:r>
            <a:r>
              <a:rPr lang="en-AU" sz="1200" b="0" dirty="0">
                <a:solidFill>
                  <a:srgbClr val="FCE566"/>
                </a:solidFill>
                <a:effectLst/>
                <a:latin typeface="Consolas" panose="020B0609020204030204" pitchFamily="49" charset="0"/>
              </a:rPr>
              <a:t>())) std::operator-(const </a:t>
            </a:r>
            <a:r>
              <a:rPr lang="en-AU" sz="1200" b="0" dirty="0" err="1">
                <a:solidFill>
                  <a:srgbClr val="FCE566"/>
                </a:solidFill>
                <a:effectLst/>
                <a:latin typeface="Consolas" panose="020B0609020204030204" pitchFamily="49" charset="0"/>
              </a:rPr>
              <a:t>move_iterator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&gt;&amp;, const </a:t>
            </a:r>
            <a:r>
              <a:rPr lang="en-AU" sz="1200" b="0" dirty="0" err="1">
                <a:solidFill>
                  <a:srgbClr val="FCE566"/>
                </a:solidFill>
                <a:effectLst/>
                <a:latin typeface="Consolas" panose="020B0609020204030204" pitchFamily="49" charset="0"/>
              </a:rPr>
              <a:t>move_iterator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IteratorR</a:t>
            </a:r>
            <a:r>
              <a:rPr lang="en-AU" sz="1200" b="0" dirty="0">
                <a:solidFill>
                  <a:srgbClr val="FCE566"/>
                </a:solidFill>
                <a:effectLst/>
                <a:latin typeface="Consolas" panose="020B0609020204030204" pitchFamily="49" charset="0"/>
              </a:rPr>
              <a:t>&gt;&amp;)</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1778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operator-</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const </a:t>
            </a:r>
            <a:r>
              <a:rPr lang="en-AU" sz="1200" b="0" dirty="0" err="1">
                <a:solidFill>
                  <a:srgbClr val="F7F1FF"/>
                </a:solidFill>
                <a:effectLst/>
                <a:latin typeface="Consolas" panose="020B0609020204030204" pitchFamily="49" charset="0"/>
              </a:rPr>
              <a:t>move_iterator</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_</a:t>
            </a:r>
            <a:r>
              <a:rPr lang="en-AU" sz="1200" b="0" dirty="0" err="1">
                <a:solidFill>
                  <a:srgbClr val="F7F1FF"/>
                </a:solidFill>
                <a:effectLst/>
                <a:latin typeface="Consolas" panose="020B0609020204030204" pitchFamily="49" charset="0"/>
              </a:rPr>
              <a:t>IteratorL</a:t>
            </a:r>
            <a:r>
              <a:rPr lang="en-AU" sz="1200" b="0" dirty="0">
                <a:solidFill>
                  <a:srgbClr val="FC618D"/>
                </a:solidFill>
                <a:effectLst/>
                <a:latin typeface="Consolas" panose="020B0609020204030204" pitchFamily="49" charset="0"/>
              </a:rPr>
              <a:t>&gt;&amp;</a:t>
            </a:r>
            <a:r>
              <a:rPr lang="en-AU" sz="1200" b="0" dirty="0">
                <a:solidFill>
                  <a:srgbClr val="F7F1FF"/>
                </a:solidFill>
                <a:effectLst/>
                <a:latin typeface="Consolas" panose="020B0609020204030204" pitchFamily="49" charset="0"/>
              </a:rPr>
              <a:t> __x,</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/opt/compiler-explorer/gcc-12.2.0/include/</a:t>
            </a:r>
            <a:r>
              <a:rPr lang="en-AU" sz="1200" b="0" dirty="0" err="1">
                <a:solidFill>
                  <a:srgbClr val="F7F1FF"/>
                </a:solidFill>
                <a:effectLst/>
                <a:latin typeface="Consolas" panose="020B0609020204030204" pitchFamily="49" charset="0"/>
              </a:rPr>
              <a:t>c++</a:t>
            </a:r>
            <a:r>
              <a:rPr lang="en-AU" sz="1200" b="0" dirty="0">
                <a:solidFill>
                  <a:srgbClr val="F7F1FF"/>
                </a:solidFill>
                <a:effectLst/>
                <a:latin typeface="Consolas" panose="020B0609020204030204" pitchFamily="49" charset="0"/>
              </a:rPr>
              <a:t>/12.2.0/bits/stl_iterator.h:1778:5: note:   template argument deduction/substitution failed: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:61:71: note: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is not derived from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const std::</a:t>
            </a:r>
            <a:r>
              <a:rPr lang="en-AU" sz="1200" b="0" dirty="0" err="1">
                <a:solidFill>
                  <a:srgbClr val="FCE566"/>
                </a:solidFill>
                <a:effectLst/>
                <a:latin typeface="Consolas" panose="020B0609020204030204" pitchFamily="49" charset="0"/>
              </a:rPr>
              <a:t>move_iterator</a:t>
            </a:r>
            <a:r>
              <a:rPr lang="en-AU" sz="1200" b="0" dirty="0">
                <a:solidFill>
                  <a:srgbClr val="FCE566"/>
                </a:solidFill>
                <a:effectLst/>
                <a:latin typeface="Consolas" panose="020B0609020204030204" pitchFamily="49" charset="0"/>
              </a:rPr>
              <a:t>&lt;_</a:t>
            </a:r>
            <a:r>
              <a:rPr lang="en-AU" sz="1200" b="0" dirty="0" err="1">
                <a:solidFill>
                  <a:srgbClr val="FCE566"/>
                </a:solidFill>
                <a:effectLst/>
                <a:latin typeface="Consolas" panose="020B0609020204030204" pitchFamily="49" charset="0"/>
              </a:rPr>
              <a:t>IteratorL</a:t>
            </a:r>
            <a:r>
              <a:rPr lang="en-AU" sz="1200" b="0" dirty="0">
                <a:solidFill>
                  <a:srgbClr val="FCE566"/>
                </a:solidFill>
                <a:effectLst/>
                <a:latin typeface="Consolas" panose="020B0609020204030204" pitchFamily="49" charset="0"/>
              </a:rPr>
              <a:t>&gt;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Point</a:t>
            </a:r>
            <a:r>
              <a:rPr lang="en-AU" sz="1200" b="0" dirty="0">
                <a:solidFill>
                  <a:srgbClr val="FC618D"/>
                </a:solidFill>
                <a:effectLst/>
                <a:latin typeface="Consolas" panose="020B0609020204030204" pitchFamily="49" charset="0"/>
              </a:rPr>
              <a:t>&lt;</a:t>
            </a:r>
            <a:r>
              <a:rPr lang="en-AU" sz="1200" b="0" dirty="0" err="1">
                <a:solidFill>
                  <a:srgbClr val="F7F1FF"/>
                </a:solidFill>
                <a:effectLst/>
                <a:latin typeface="Consolas" panose="020B0609020204030204" pitchFamily="49" charset="0"/>
              </a:rPr>
              <a:t>typename</a:t>
            </a:r>
            <a:r>
              <a:rPr lang="en-AU" sz="1200" b="0" dirty="0">
                <a:solidFill>
                  <a:srgbClr val="F7F1FF"/>
                </a:solidFill>
                <a:effectLst/>
                <a:latin typeface="Consolas" panose="020B0609020204030204" pitchFamily="49" charset="0"/>
              </a:rPr>
              <a:t> std::</a:t>
            </a:r>
            <a:r>
              <a:rPr lang="en-AU" sz="1200" b="0" dirty="0" err="1">
                <a:solidFill>
                  <a:srgbClr val="F7F1FF"/>
                </a:solidFill>
                <a:effectLst/>
                <a:latin typeface="Consolas" panose="020B0609020204030204" pitchFamily="49" charset="0"/>
              </a:rPr>
              <a:t>common_type</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T, U</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::type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x - </a:t>
            </a:r>
            <a:r>
              <a:rPr lang="en-AU" sz="1200" b="0" dirty="0" err="1">
                <a:solidFill>
                  <a:srgbClr val="F7F1FF"/>
                </a:solidFill>
                <a:effectLst/>
                <a:latin typeface="Consolas" panose="020B0609020204030204" pitchFamily="49" charset="0"/>
              </a:rPr>
              <a:t>p.x</a:t>
            </a:r>
            <a:r>
              <a:rPr lang="en-AU" sz="1200" b="0" dirty="0">
                <a:solidFill>
                  <a:srgbClr val="F7F1FF"/>
                </a:solidFill>
                <a:effectLst/>
                <a:latin typeface="Consolas" panose="020B0609020204030204" pitchFamily="49" charset="0"/>
              </a:rPr>
              <a:t>, y - </a:t>
            </a:r>
            <a:r>
              <a:rPr lang="en-AU" sz="1200" b="0" dirty="0" err="1">
                <a:solidFill>
                  <a:srgbClr val="F7F1FF"/>
                </a:solidFill>
                <a:effectLst/>
                <a:latin typeface="Consolas" panose="020B0609020204030204" pitchFamily="49" charset="0"/>
              </a:rPr>
              <a:t>p.y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:61:77: error: no matching </a:t>
            </a:r>
            <a:r>
              <a:rPr lang="en-AU" sz="1200" b="0" i="1" dirty="0">
                <a:solidFill>
                  <a:srgbClr val="5AD4E6"/>
                </a:solidFill>
                <a:effectLst/>
                <a:latin typeface="Consolas" panose="020B0609020204030204" pitchFamily="49" charset="0"/>
              </a:rPr>
              <a:t>function</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for</a:t>
            </a:r>
            <a:r>
              <a:rPr lang="en-AU" sz="1200" b="0" dirty="0">
                <a:solidFill>
                  <a:srgbClr val="F7F1FF"/>
                </a:solidFill>
                <a:effectLst/>
                <a:latin typeface="Consolas" panose="020B0609020204030204" pitchFamily="49" charset="0"/>
              </a:rPr>
              <a:t> call to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Point&lt;std::__cxx11::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 &gt;::Point(&lt;brace-enclosed initializer list&gt;)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61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Point</a:t>
            </a:r>
            <a:r>
              <a:rPr lang="en-AU" sz="1200" b="0" dirty="0">
                <a:solidFill>
                  <a:srgbClr val="FC618D"/>
                </a:solidFill>
                <a:effectLst/>
                <a:latin typeface="Consolas" panose="020B0609020204030204" pitchFamily="49" charset="0"/>
              </a:rPr>
              <a:t>&lt;</a:t>
            </a:r>
            <a:r>
              <a:rPr lang="en-AU" sz="1200" b="0" dirty="0" err="1">
                <a:solidFill>
                  <a:srgbClr val="F7F1FF"/>
                </a:solidFill>
                <a:effectLst/>
                <a:latin typeface="Consolas" panose="020B0609020204030204" pitchFamily="49" charset="0"/>
              </a:rPr>
              <a:t>typename</a:t>
            </a:r>
            <a:r>
              <a:rPr lang="en-AU" sz="1200" b="0" dirty="0">
                <a:solidFill>
                  <a:srgbClr val="F7F1FF"/>
                </a:solidFill>
                <a:effectLst/>
                <a:latin typeface="Consolas" panose="020B0609020204030204" pitchFamily="49" charset="0"/>
              </a:rPr>
              <a:t> std::</a:t>
            </a:r>
            <a:r>
              <a:rPr lang="en-AU" sz="1200" b="0" dirty="0" err="1">
                <a:solidFill>
                  <a:srgbClr val="F7F1FF"/>
                </a:solidFill>
                <a:effectLst/>
                <a:latin typeface="Consolas" panose="020B0609020204030204" pitchFamily="49" charset="0"/>
              </a:rPr>
              <a:t>common_type</a:t>
            </a:r>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T, U</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::type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x - </a:t>
            </a:r>
            <a:r>
              <a:rPr lang="en-AU" sz="1200" b="0" dirty="0" err="1">
                <a:solidFill>
                  <a:srgbClr val="F7F1FF"/>
                </a:solidFill>
                <a:effectLst/>
                <a:latin typeface="Consolas" panose="020B0609020204030204" pitchFamily="49" charset="0"/>
              </a:rPr>
              <a:t>p.x</a:t>
            </a:r>
            <a:r>
              <a:rPr lang="en-AU" sz="1200" b="0" dirty="0">
                <a:solidFill>
                  <a:srgbClr val="F7F1FF"/>
                </a:solidFill>
                <a:effectLst/>
                <a:latin typeface="Consolas" panose="020B0609020204030204" pitchFamily="49" charset="0"/>
              </a:rPr>
              <a:t>, y - </a:t>
            </a:r>
            <a:r>
              <a:rPr lang="en-AU" sz="1200" b="0" dirty="0" err="1">
                <a:solidFill>
                  <a:srgbClr val="F7F1FF"/>
                </a:solidFill>
                <a:effectLst/>
                <a:latin typeface="Consolas" panose="020B0609020204030204" pitchFamily="49" charset="0"/>
              </a:rPr>
              <a:t>p.y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:20:15: note: candidate: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Point&lt;T&gt;::Point(Point&lt;T&gt;&amp;&amp;) [with T = 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20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constexpr</a:t>
            </a:r>
            <a:r>
              <a:rPr lang="en-AU" sz="1200" b="0" dirty="0">
                <a:solidFill>
                  <a:srgbClr val="F7F1FF"/>
                </a:solidFill>
                <a:effectLst/>
                <a:latin typeface="Consolas" panose="020B0609020204030204" pitchFamily="49" charset="0"/>
              </a:rPr>
              <a:t> Point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Point</a:t>
            </a:r>
            <a:r>
              <a:rPr lang="en-AU" sz="1200" b="0" dirty="0">
                <a:solidFill>
                  <a:srgbClr val="FC618D"/>
                </a:solidFill>
                <a:effectLst/>
                <a:latin typeface="Consolas" panose="020B0609020204030204" pitchFamily="49" charset="0"/>
              </a:rPr>
              <a:t>&amp;&amp;</a:t>
            </a:r>
            <a:r>
              <a:rPr lang="en-AU" sz="1200" b="0" dirty="0">
                <a:solidFill>
                  <a:srgbClr val="F7F1FF"/>
                </a:solidFill>
                <a:effectLst/>
                <a:latin typeface="Consolas" panose="020B0609020204030204" pitchFamily="49" charset="0"/>
              </a:rPr>
              <a: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noexcept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:20:15: note:   candidate expects 1 argument, 2 provided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:16:15: note: candidate: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Point&lt;T&gt;::Point(const Point&lt;T&gt;&amp;) [with T = 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16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constexpr</a:t>
            </a:r>
            <a:r>
              <a:rPr lang="en-AU" sz="1200" b="0" dirty="0">
                <a:solidFill>
                  <a:srgbClr val="F7F1FF"/>
                </a:solidFill>
                <a:effectLst/>
                <a:latin typeface="Consolas" panose="020B0609020204030204" pitchFamily="49" charset="0"/>
              </a:rPr>
              <a:t> Point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const Point</a:t>
            </a:r>
            <a:r>
              <a:rPr lang="en-AU" sz="1200" b="0" dirty="0">
                <a:solidFill>
                  <a:srgbClr val="FC618D"/>
                </a:solidFill>
                <a:effectLst/>
                <a:latin typeface="Consolas" panose="020B0609020204030204" pitchFamily="49" charset="0"/>
              </a:rPr>
              <a:t>&amp;</a:t>
            </a:r>
            <a:r>
              <a:rPr lang="en-AU" sz="1200" b="0" dirty="0">
                <a:solidFill>
                  <a:srgbClr val="F7F1FF"/>
                </a:solidFill>
                <a:effectLst/>
                <a:latin typeface="Consolas" panose="020B0609020204030204" pitchFamily="49" charset="0"/>
              </a:rPr>
              <a: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noexcept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:16:15: note:   candidate expects 1 argument, 2 provided</a:t>
            </a:r>
          </a:p>
          <a:p>
            <a:r>
              <a:rPr lang="en-AU" sz="1200" b="0" dirty="0">
                <a:solidFill>
                  <a:srgbClr val="FC618D"/>
                </a:solidFill>
                <a:effectLst/>
                <a:latin typeface="Consolas" panose="020B0609020204030204" pitchFamily="49" charset="0"/>
              </a:rPr>
              <a:t>&lt;</a:t>
            </a:r>
            <a:r>
              <a:rPr lang="en-AU" sz="1200" b="0" dirty="0">
                <a:solidFill>
                  <a:srgbClr val="F7F1FF"/>
                </a:solidFill>
                <a:effectLst/>
                <a:latin typeface="Consolas" panose="020B0609020204030204" pitchFamily="49" charset="0"/>
              </a:rPr>
              <a:t>source</a:t>
            </a:r>
            <a:r>
              <a:rPr lang="en-AU" sz="1200" b="0" dirty="0">
                <a:solidFill>
                  <a:srgbClr val="FC618D"/>
                </a:solidFill>
                <a:effectLst/>
                <a:latin typeface="Consolas" panose="020B0609020204030204" pitchFamily="49" charset="0"/>
              </a:rPr>
              <a:t>&gt;</a:t>
            </a:r>
            <a:r>
              <a:rPr lang="en-AU" sz="1200" b="0" dirty="0">
                <a:solidFill>
                  <a:srgbClr val="F7F1FF"/>
                </a:solidFill>
                <a:effectLst/>
                <a:latin typeface="Consolas" panose="020B0609020204030204" pitchFamily="49" charset="0"/>
              </a:rPr>
              <a:t>:12:5: note: candidate: </a:t>
            </a:r>
            <a:r>
              <a:rPr lang="en-AU" sz="1200" b="0" dirty="0">
                <a:solidFill>
                  <a:srgbClr val="8B888F"/>
                </a:solidFill>
                <a:effectLst/>
                <a:latin typeface="Consolas" panose="020B0609020204030204" pitchFamily="49" charset="0"/>
              </a:rPr>
              <a:t>'</a:t>
            </a:r>
            <a:r>
              <a:rPr lang="en-AU" sz="1200" b="0" dirty="0" err="1">
                <a:solidFill>
                  <a:srgbClr val="FCE566"/>
                </a:solidFill>
                <a:effectLst/>
                <a:latin typeface="Consolas" panose="020B0609020204030204" pitchFamily="49" charset="0"/>
              </a:rPr>
              <a:t>constexpr</a:t>
            </a:r>
            <a:r>
              <a:rPr lang="en-AU" sz="1200" b="0" dirty="0">
                <a:solidFill>
                  <a:srgbClr val="FCE566"/>
                </a:solidFill>
                <a:effectLst/>
                <a:latin typeface="Consolas" panose="020B0609020204030204" pitchFamily="49" charset="0"/>
              </a:rPr>
              <a:t> Point&lt;T&gt;::Point(T, T) [with T = std::__cxx11::</a:t>
            </a:r>
            <a:r>
              <a:rPr lang="en-AU" sz="1200" b="0" dirty="0" err="1">
                <a:solidFill>
                  <a:srgbClr val="FCE566"/>
                </a:solidFill>
                <a:effectLst/>
                <a:latin typeface="Consolas" panose="020B0609020204030204" pitchFamily="49" charset="0"/>
              </a:rPr>
              <a:t>basic_string</a:t>
            </a:r>
            <a:r>
              <a:rPr lang="en-AU" sz="1200" b="0" dirty="0">
                <a:solidFill>
                  <a:srgbClr val="FCE566"/>
                </a:solidFill>
                <a:effectLst/>
                <a:latin typeface="Consolas" panose="020B0609020204030204" pitchFamily="49" charset="0"/>
              </a:rPr>
              <a:t>&lt;char&gt;]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12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Point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T x, T y</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noexcept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p>
        </p:txBody>
      </p:sp>
    </p:spTree>
    <p:extLst>
      <p:ext uri="{BB962C8B-B14F-4D97-AF65-F5344CB8AC3E}">
        <p14:creationId xmlns:p14="http://schemas.microsoft.com/office/powerpoint/2010/main" val="404335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335902" y="196900"/>
            <a:ext cx="11560628" cy="5478423"/>
          </a:xfrm>
          <a:prstGeom prst="rect">
            <a:avLst/>
          </a:prstGeom>
          <a:noFill/>
        </p:spPr>
        <p:txBody>
          <a:bodyPr wrap="square" rtlCol="0">
            <a:spAutoFit/>
          </a:bodyPr>
          <a:lstStyle/>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:12:5: note:   conversion of argument 1 would be ill-formed: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9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 default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expects 0 arguments, 2 provided</a:t>
            </a:r>
          </a:p>
          <a:p>
            <a:r>
              <a:rPr lang="en-AU" sz="1000" b="0" dirty="0">
                <a:solidFill>
                  <a:srgbClr val="F7F1FF"/>
                </a:solidFill>
                <a:effectLst/>
                <a:latin typeface="Consolas" panose="020B0609020204030204" pitchFamily="49" charset="0"/>
              </a:rPr>
              <a:t>ASM generation compiler returned: 1</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In instantiation of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a:t>
            </a:r>
            <a:r>
              <a:rPr lang="en-AU" sz="1000" b="0" dirty="0" err="1">
                <a:solidFill>
                  <a:srgbClr val="FCE566"/>
                </a:solidFill>
                <a:effectLst/>
                <a:latin typeface="Consolas" panose="020B0609020204030204" pitchFamily="49" charset="0"/>
              </a:rPr>
              <a:t>typename</a:t>
            </a:r>
            <a:r>
              <a:rPr lang="en-AU" sz="1000" b="0" dirty="0">
                <a:solidFill>
                  <a:srgbClr val="FCE566"/>
                </a:solidFill>
                <a:effectLst/>
                <a:latin typeface="Consolas" panose="020B0609020204030204" pitchFamily="49" charset="0"/>
              </a:rPr>
              <a:t> std::</a:t>
            </a:r>
            <a:r>
              <a:rPr lang="en-AU" sz="1000" b="0" dirty="0" err="1">
                <a:solidFill>
                  <a:srgbClr val="FCE566"/>
                </a:solidFill>
                <a:effectLst/>
                <a:latin typeface="Consolas" panose="020B0609020204030204" pitchFamily="49" charset="0"/>
              </a:rPr>
              <a:t>common_type</a:t>
            </a:r>
            <a:r>
              <a:rPr lang="en-AU" sz="1000" b="0" dirty="0">
                <a:solidFill>
                  <a:srgbClr val="FCE566"/>
                </a:solidFill>
                <a:effectLst/>
                <a:latin typeface="Consolas" panose="020B0609020204030204" pitchFamily="49" charset="0"/>
              </a:rPr>
              <a:t>&lt;T, U&gt;::type&gt; Point&lt;T&gt;::operator-(const Point&lt;U&gt;&amp;) [with U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 </a:t>
            </a:r>
            <a:r>
              <a:rPr lang="en-AU" sz="1000" b="0" dirty="0" err="1">
                <a:solidFill>
                  <a:srgbClr val="FCE566"/>
                </a:solidFill>
                <a:effectLst/>
                <a:latin typeface="Consolas" panose="020B0609020204030204" pitchFamily="49" charset="0"/>
              </a:rPr>
              <a:t>typename</a:t>
            </a:r>
            <a:r>
              <a:rPr lang="en-AU" sz="1000" b="0" dirty="0">
                <a:solidFill>
                  <a:srgbClr val="FCE566"/>
                </a:solidFill>
                <a:effectLst/>
                <a:latin typeface="Consolas" panose="020B0609020204030204" pitchFamily="49" charset="0"/>
              </a:rPr>
              <a:t> std::</a:t>
            </a:r>
            <a:r>
              <a:rPr lang="en-AU" sz="1000" b="0" dirty="0" err="1">
                <a:solidFill>
                  <a:srgbClr val="FCE566"/>
                </a:solidFill>
                <a:effectLst/>
                <a:latin typeface="Consolas" panose="020B0609020204030204" pitchFamily="49" charset="0"/>
              </a:rPr>
              <a:t>common_type</a:t>
            </a:r>
            <a:r>
              <a:rPr lang="en-AU" sz="1000" b="0" dirty="0">
                <a:solidFill>
                  <a:srgbClr val="FCE566"/>
                </a:solidFill>
                <a:effectLst/>
                <a:latin typeface="Consolas" panose="020B0609020204030204" pitchFamily="49" charset="0"/>
              </a:rPr>
              <a:t>&lt;T, U&gt;::type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:96:19:   required from here</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:61:62: error: no match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operand types are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and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In file included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/12.2.0/string:47,</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/12.2.0/bits/locale_classes.h:40,</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/12.2.0/bits/ios_base.h:41,</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/12.2.0/ios:42,</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/12.2.0/ostream:38,</a:t>
            </a:r>
          </a:p>
          <a:p>
            <a:r>
              <a:rPr lang="en-AU" sz="1000" b="0" dirty="0">
                <a:solidFill>
                  <a:srgbClr val="F7F1FF"/>
                </a:solidFill>
                <a:effectLst/>
                <a:latin typeface="Consolas" panose="020B0609020204030204" pitchFamily="49" charset="0"/>
              </a:rPr>
              <a:t>                 from /opt/compiler-explorer/gcc-12.2.0/include/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/12.2.0/iostream:39,</a:t>
            </a:r>
          </a:p>
          <a:p>
            <a:r>
              <a:rPr lang="en-AU" sz="1000" b="0" dirty="0">
                <a:solidFill>
                  <a:srgbClr val="F7F1FF"/>
                </a:solidFill>
                <a:effectLst/>
                <a:latin typeface="Consolas" panose="020B0609020204030204" pitchFamily="49" charset="0"/>
              </a:rPr>
              <a:t>                 from </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621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reverse_iterator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:61:62: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1778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move_iterator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:61:62: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p:txBody>
      </p:sp>
    </p:spTree>
    <p:extLst>
      <p:ext uri="{BB962C8B-B14F-4D97-AF65-F5344CB8AC3E}">
        <p14:creationId xmlns:p14="http://schemas.microsoft.com/office/powerpoint/2010/main" val="3923431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335902" y="196900"/>
            <a:ext cx="11560628" cy="6401753"/>
          </a:xfrm>
          <a:prstGeom prst="rect">
            <a:avLst/>
          </a:prstGeom>
          <a:noFill/>
        </p:spPr>
        <p:txBody>
          <a:bodyPr wrap="square" rtlCol="0">
            <a:spAutoFit/>
          </a:bodyPr>
          <a:lstStyle/>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:61:71: error: no match </a:t>
            </a:r>
            <a:r>
              <a:rPr lang="en-AU" sz="1000" b="0" dirty="0">
                <a:solidFill>
                  <a:srgbClr val="FC618D"/>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operand types are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and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621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reverse_iterator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/12.2.0/bits/stl_iterator.h:621:5: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:61:71: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reverse_iterator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candidate: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template&lt;class 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 class 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 </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a:t>
            </a:r>
            <a:r>
              <a:rPr lang="en-AU" sz="1000" b="0" dirty="0" err="1">
                <a:solidFill>
                  <a:srgbClr val="FCE566"/>
                </a:solidFill>
                <a:effectLst/>
                <a:latin typeface="Consolas" panose="020B0609020204030204" pitchFamily="49" charset="0"/>
              </a:rPr>
              <a:t>decltype</a:t>
            </a:r>
            <a:r>
              <a:rPr lang="en-AU" sz="1000" b="0" dirty="0">
                <a:solidFill>
                  <a:srgbClr val="FCE566"/>
                </a:solidFill>
                <a:effectLst/>
                <a:latin typeface="Consolas" panose="020B0609020204030204" pitchFamily="49" charset="0"/>
              </a:rPr>
              <a:t> ((__</a:t>
            </a:r>
            <a:r>
              <a:rPr lang="en-AU" sz="1000" b="0" dirty="0" err="1">
                <a:solidFill>
                  <a:srgbClr val="FCE566"/>
                </a:solidFill>
                <a:effectLst/>
                <a:latin typeface="Consolas" panose="020B0609020204030204" pitchFamily="49" charset="0"/>
              </a:rPr>
              <a:t>x.base</a:t>
            </a:r>
            <a:r>
              <a:rPr lang="en-AU" sz="1000" b="0" dirty="0">
                <a:solidFill>
                  <a:srgbClr val="FCE566"/>
                </a:solidFill>
                <a:effectLst/>
                <a:latin typeface="Consolas" panose="020B0609020204030204" pitchFamily="49" charset="0"/>
              </a:rPr>
              <a:t>() - __</a:t>
            </a:r>
            <a:r>
              <a:rPr lang="en-AU" sz="1000" b="0" dirty="0" err="1">
                <a:solidFill>
                  <a:srgbClr val="FCE566"/>
                </a:solidFill>
                <a:effectLst/>
                <a:latin typeface="Consolas" panose="020B0609020204030204" pitchFamily="49" charset="0"/>
              </a:rPr>
              <a:t>y.base</a:t>
            </a:r>
            <a:r>
              <a:rPr lang="en-AU" sz="1000" b="0" dirty="0">
                <a:solidFill>
                  <a:srgbClr val="FCE566"/>
                </a:solidFill>
                <a:effectLst/>
                <a:latin typeface="Consolas" panose="020B0609020204030204" pitchFamily="49" charset="0"/>
              </a:rPr>
              <a:t>())) std::operator-(const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&gt;&amp;, const </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IteratorR</a:t>
            </a:r>
            <a:r>
              <a:rPr lang="en-AU" sz="1000" b="0" dirty="0">
                <a:solidFill>
                  <a:srgbClr val="FCE566"/>
                </a:solidFill>
                <a:effectLst/>
                <a:latin typeface="Consolas" panose="020B0609020204030204" pitchFamily="49" charset="0"/>
              </a:rPr>
              <a:t>&gt;&amp;)</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1778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operator-</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a:t>
            </a:r>
            <a:r>
              <a:rPr lang="en-AU" sz="1000" b="0" dirty="0" err="1">
                <a:solidFill>
                  <a:srgbClr val="F7F1FF"/>
                </a:solidFill>
                <a:effectLst/>
                <a:latin typeface="Consolas" panose="020B0609020204030204" pitchFamily="49" charset="0"/>
              </a:rPr>
              <a:t>move_iterator</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_</a:t>
            </a:r>
            <a:r>
              <a:rPr lang="en-AU" sz="1000" b="0" dirty="0" err="1">
                <a:solidFill>
                  <a:srgbClr val="F7F1FF"/>
                </a:solidFill>
                <a:effectLst/>
                <a:latin typeface="Consolas" panose="020B0609020204030204" pitchFamily="49" charset="0"/>
              </a:rPr>
              <a:t>IteratorL</a:t>
            </a:r>
            <a:r>
              <a:rPr lang="en-AU" sz="1000" b="0" dirty="0">
                <a:solidFill>
                  <a:srgbClr val="FC618D"/>
                </a:solidFill>
                <a:effectLst/>
                <a:latin typeface="Consolas" panose="020B0609020204030204" pitchFamily="49" charset="0"/>
              </a:rPr>
              <a:t>&gt;&amp;</a:t>
            </a:r>
            <a:r>
              <a:rPr lang="en-AU" sz="1000" b="0" dirty="0">
                <a:solidFill>
                  <a:srgbClr val="F7F1FF"/>
                </a:solidFill>
                <a:effectLst/>
                <a:latin typeface="Consolas" panose="020B0609020204030204" pitchFamily="49" charset="0"/>
              </a:rPr>
              <a:t> __x,</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/opt/compiler-explorer/gcc-12.2.0/include/</a:t>
            </a:r>
            <a:r>
              <a:rPr lang="en-AU" sz="1000" b="0" dirty="0" err="1">
                <a:solidFill>
                  <a:srgbClr val="F7F1FF"/>
                </a:solidFill>
                <a:effectLst/>
                <a:latin typeface="Consolas" panose="020B0609020204030204" pitchFamily="49" charset="0"/>
              </a:rPr>
              <a:t>c++</a:t>
            </a:r>
            <a:r>
              <a:rPr lang="en-AU" sz="1000" b="0" dirty="0">
                <a:solidFill>
                  <a:srgbClr val="F7F1FF"/>
                </a:solidFill>
                <a:effectLst/>
                <a:latin typeface="Consolas" panose="020B0609020204030204" pitchFamily="49" charset="0"/>
              </a:rPr>
              <a:t>/12.2.0/bits/stl_iterator.h:1778:5: note:   template argument deduction/substitution failed: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:61:71: note: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is not derived from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const std::</a:t>
            </a:r>
            <a:r>
              <a:rPr lang="en-AU" sz="1000" b="0" dirty="0" err="1">
                <a:solidFill>
                  <a:srgbClr val="FCE566"/>
                </a:solidFill>
                <a:effectLst/>
                <a:latin typeface="Consolas" panose="020B0609020204030204" pitchFamily="49" charset="0"/>
              </a:rPr>
              <a:t>move_iterator</a:t>
            </a:r>
            <a:r>
              <a:rPr lang="en-AU" sz="1000" b="0" dirty="0">
                <a:solidFill>
                  <a:srgbClr val="FCE566"/>
                </a:solidFill>
                <a:effectLst/>
                <a:latin typeface="Consolas" panose="020B0609020204030204" pitchFamily="49" charset="0"/>
              </a:rPr>
              <a:t>&lt;_</a:t>
            </a:r>
            <a:r>
              <a:rPr lang="en-AU" sz="1000" b="0" dirty="0" err="1">
                <a:solidFill>
                  <a:srgbClr val="FCE566"/>
                </a:solidFill>
                <a:effectLst/>
                <a:latin typeface="Consolas" panose="020B0609020204030204" pitchFamily="49" charset="0"/>
              </a:rPr>
              <a:t>IteratorL</a:t>
            </a:r>
            <a:r>
              <a:rPr lang="en-AU" sz="1000" b="0" dirty="0">
                <a:solidFill>
                  <a:srgbClr val="FCE566"/>
                </a:solidFill>
                <a:effectLst/>
                <a:latin typeface="Consolas" panose="020B0609020204030204" pitchFamily="49" charset="0"/>
              </a:rPr>
              <a: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a:t>
            </a:r>
            <a:endParaRPr lang="en-AU" sz="1000" b="0" dirty="0">
              <a:solidFill>
                <a:srgbClr val="FC618D"/>
              </a:solidFill>
              <a:effectLst/>
              <a:latin typeface="Consolas" panose="020B0609020204030204" pitchFamily="49" charset="0"/>
            </a:endParaRP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:61:77: error: no matching </a:t>
            </a:r>
            <a:r>
              <a:rPr lang="en-AU" sz="1000" b="0" i="1" dirty="0">
                <a:solidFill>
                  <a:srgbClr val="5AD4E6"/>
                </a:solidFill>
                <a:effectLst/>
                <a:latin typeface="Consolas" panose="020B0609020204030204" pitchFamily="49" charset="0"/>
              </a:rPr>
              <a:t>function</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for</a:t>
            </a:r>
            <a:r>
              <a:rPr lang="en-AU" sz="1000" b="0" dirty="0">
                <a:solidFill>
                  <a:srgbClr val="F7F1FF"/>
                </a:solidFill>
                <a:effectLst/>
                <a:latin typeface="Consolas" panose="020B0609020204030204" pitchFamily="49" charset="0"/>
              </a:rPr>
              <a:t> call to </a:t>
            </a:r>
            <a:r>
              <a:rPr lang="en-AU" sz="1000" b="0" dirty="0">
                <a:solidFill>
                  <a:srgbClr val="8B888F"/>
                </a:solidFill>
                <a:effectLst/>
                <a:latin typeface="Consolas" panose="020B0609020204030204" pitchFamily="49" charset="0"/>
              </a:rPr>
              <a:t>'</a:t>
            </a:r>
            <a:r>
              <a:rPr lang="en-AU" sz="1000" b="0" dirty="0">
                <a:solidFill>
                  <a:srgbClr val="FCE566"/>
                </a:solidFill>
                <a:effectLst/>
                <a:latin typeface="Consolas" panose="020B0609020204030204" pitchFamily="49" charset="0"/>
              </a:rPr>
              <a:t>Point&lt;std::__cxx11::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 &gt;::Point(&lt;brace-enclosed initializer list&gt;)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61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 </a:t>
            </a:r>
            <a:r>
              <a:rPr lang="en-AU" sz="1000" b="0" dirty="0">
                <a:solidFill>
                  <a:srgbClr val="FC618D"/>
                </a:solidFill>
                <a:effectLst/>
                <a:latin typeface="Consolas" panose="020B0609020204030204" pitchFamily="49" charset="0"/>
              </a:rPr>
              <a:t>return</a:t>
            </a:r>
            <a:r>
              <a:rPr lang="en-AU" sz="1000" b="0" dirty="0">
                <a:solidFill>
                  <a:srgbClr val="F7F1FF"/>
                </a:solidFill>
                <a:effectLst/>
                <a:latin typeface="Consolas" panose="020B0609020204030204" pitchFamily="49" charset="0"/>
              </a:rPr>
              <a:t> Point</a:t>
            </a:r>
            <a:r>
              <a:rPr lang="en-AU" sz="1000" b="0" dirty="0">
                <a:solidFill>
                  <a:srgbClr val="FC618D"/>
                </a:solidFill>
                <a:effectLst/>
                <a:latin typeface="Consolas" panose="020B0609020204030204" pitchFamily="49" charset="0"/>
              </a:rPr>
              <a:t>&lt;</a:t>
            </a:r>
            <a:r>
              <a:rPr lang="en-AU" sz="1000" b="0" dirty="0" err="1">
                <a:solidFill>
                  <a:srgbClr val="F7F1FF"/>
                </a:solidFill>
                <a:effectLst/>
                <a:latin typeface="Consolas" panose="020B0609020204030204" pitchFamily="49" charset="0"/>
              </a:rPr>
              <a:t>typename</a:t>
            </a:r>
            <a:r>
              <a:rPr lang="en-AU" sz="1000" b="0" dirty="0">
                <a:solidFill>
                  <a:srgbClr val="F7F1FF"/>
                </a:solidFill>
                <a:effectLst/>
                <a:latin typeface="Consolas" panose="020B0609020204030204" pitchFamily="49" charset="0"/>
              </a:rPr>
              <a:t> std::</a:t>
            </a:r>
            <a:r>
              <a:rPr lang="en-AU" sz="1000" b="0" dirty="0" err="1">
                <a:solidFill>
                  <a:srgbClr val="F7F1FF"/>
                </a:solidFill>
                <a:effectLst/>
                <a:latin typeface="Consolas" panose="020B0609020204030204" pitchFamily="49" charset="0"/>
              </a:rPr>
              <a:t>common_type</a:t>
            </a:r>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T, U</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::type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 x - </a:t>
            </a:r>
            <a:r>
              <a:rPr lang="en-AU" sz="1000" b="0" dirty="0" err="1">
                <a:solidFill>
                  <a:srgbClr val="F7F1FF"/>
                </a:solidFill>
                <a:effectLst/>
                <a:latin typeface="Consolas" panose="020B0609020204030204" pitchFamily="49" charset="0"/>
              </a:rPr>
              <a:t>p.x</a:t>
            </a:r>
            <a:r>
              <a:rPr lang="en-AU" sz="1000" b="0" dirty="0">
                <a:solidFill>
                  <a:srgbClr val="F7F1FF"/>
                </a:solidFill>
                <a:effectLst/>
                <a:latin typeface="Consolas" panose="020B0609020204030204" pitchFamily="49" charset="0"/>
              </a:rPr>
              <a:t>, y - </a:t>
            </a:r>
            <a:r>
              <a:rPr lang="en-AU" sz="1000" b="0" dirty="0" err="1">
                <a:solidFill>
                  <a:srgbClr val="F7F1FF"/>
                </a:solidFill>
                <a:effectLst/>
                <a:latin typeface="Consolas" panose="020B0609020204030204" pitchFamily="49" charset="0"/>
              </a:rPr>
              <a:t>p.y</a:t>
            </a:r>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:20:15: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Point&lt;T&gt;::Point(Point&lt;T&gt;&amp;&amp;)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20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Point</a:t>
            </a:r>
            <a:r>
              <a:rPr lang="en-AU" sz="1000" b="0" dirty="0">
                <a:solidFill>
                  <a:srgbClr val="FC618D"/>
                </a:solidFill>
                <a:effectLst/>
                <a:latin typeface="Consolas" panose="020B0609020204030204" pitchFamily="49" charset="0"/>
              </a:rPr>
              <a:t>&amp;&amp;</a:t>
            </a:r>
            <a:r>
              <a:rPr lang="en-AU" sz="1000" b="0" dirty="0">
                <a:solidFill>
                  <a:srgbClr val="F7F1FF"/>
                </a:solidFill>
                <a:effectLst/>
                <a:latin typeface="Consolas" panose="020B0609020204030204" pitchFamily="49" charset="0"/>
              </a:rPr>
              <a:t> 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:20:15: note:   candidate expects 1 argument, 2 provided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:16:15: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Point&lt;T&gt;::Point(const Point&lt;T&gt;&amp;)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16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const Point</a:t>
            </a:r>
            <a:r>
              <a:rPr lang="en-AU" sz="1000" b="0" dirty="0">
                <a:solidFill>
                  <a:srgbClr val="FC618D"/>
                </a:solidFill>
                <a:effectLst/>
                <a:latin typeface="Consolas" panose="020B0609020204030204" pitchFamily="49" charset="0"/>
              </a:rPr>
              <a:t>&amp;</a:t>
            </a:r>
            <a:r>
              <a:rPr lang="en-AU" sz="1000" b="0" dirty="0">
                <a:solidFill>
                  <a:srgbClr val="F7F1FF"/>
                </a:solidFill>
                <a:effectLst/>
                <a:latin typeface="Consolas" panose="020B0609020204030204" pitchFamily="49" charset="0"/>
              </a:rPr>
              <a:t> p</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:16:15: note:   candidate expects 1 argument, 2 provided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:12:5: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Point&lt;T&gt;::Point(T, T)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12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T x, T y</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noexcept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:12:5: note:   conversion of argument 1 would be ill-formed:</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a:t>
            </a:r>
            <a:r>
              <a:rPr lang="en-AU" sz="1000" b="0" dirty="0">
                <a:solidFill>
                  <a:srgbClr val="8B888F"/>
                </a:solidFill>
                <a:effectLst/>
                <a:latin typeface="Consolas" panose="020B0609020204030204" pitchFamily="49" charset="0"/>
              </a:rPr>
              <a:t>'</a:t>
            </a:r>
            <a:r>
              <a:rPr lang="en-AU" sz="1000" b="0" dirty="0" err="1">
                <a:solidFill>
                  <a:srgbClr val="FCE566"/>
                </a:solidFill>
                <a:effectLst/>
                <a:latin typeface="Consolas" panose="020B0609020204030204" pitchFamily="49" charset="0"/>
              </a:rPr>
              <a:t>constexpr</a:t>
            </a:r>
            <a:r>
              <a:rPr lang="en-AU" sz="1000" b="0" dirty="0">
                <a:solidFill>
                  <a:srgbClr val="FCE566"/>
                </a:solidFill>
                <a:effectLst/>
                <a:latin typeface="Consolas" panose="020B0609020204030204" pitchFamily="49" charset="0"/>
              </a:rPr>
              <a:t> Point&lt;T&gt;::Point() [with T = std::__cxx11::</a:t>
            </a:r>
            <a:r>
              <a:rPr lang="en-AU" sz="1000" b="0" dirty="0" err="1">
                <a:solidFill>
                  <a:srgbClr val="FCE566"/>
                </a:solidFill>
                <a:effectLst/>
                <a:latin typeface="Consolas" panose="020B0609020204030204" pitchFamily="49" charset="0"/>
              </a:rPr>
              <a:t>basic_string</a:t>
            </a:r>
            <a:r>
              <a:rPr lang="en-AU" sz="1000" b="0" dirty="0">
                <a:solidFill>
                  <a:srgbClr val="FCE566"/>
                </a:solidFill>
                <a:effectLst/>
                <a:latin typeface="Consolas" panose="020B0609020204030204" pitchFamily="49" charset="0"/>
              </a:rPr>
              <a:t>&lt;char&gt;]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9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r>
              <a:rPr lang="en-AU" sz="1000" b="0" dirty="0" err="1">
                <a:solidFill>
                  <a:srgbClr val="F7F1FF"/>
                </a:solidFill>
                <a:effectLst/>
                <a:latin typeface="Consolas" panose="020B0609020204030204" pitchFamily="49" charset="0"/>
              </a:rPr>
              <a:t>constexpr</a:t>
            </a:r>
            <a:r>
              <a:rPr lang="en-AU" sz="1000" b="0" dirty="0">
                <a:solidFill>
                  <a:srgbClr val="F7F1FF"/>
                </a:solidFill>
                <a:effectLst/>
                <a:latin typeface="Consolas" panose="020B0609020204030204" pitchFamily="49" charset="0"/>
              </a:rPr>
              <a:t> </a:t>
            </a:r>
            <a:r>
              <a:rPr lang="en-AU" sz="1000" b="0" dirty="0">
                <a:solidFill>
                  <a:srgbClr val="7BD88F"/>
                </a:solidFill>
                <a:effectLst/>
                <a:latin typeface="Consolas" panose="020B0609020204030204" pitchFamily="49" charset="0"/>
              </a:rPr>
              <a:t>Point</a:t>
            </a:r>
            <a:r>
              <a:rPr lang="en-AU" sz="1000" b="0" dirty="0">
                <a:solidFill>
                  <a:srgbClr val="8B888F"/>
                </a:solidFill>
                <a:effectLst/>
                <a:latin typeface="Consolas" panose="020B0609020204030204" pitchFamily="49" charset="0"/>
              </a:rPr>
              <a:t>()</a:t>
            </a:r>
            <a:r>
              <a:rPr lang="en-AU" sz="1000" b="0" dirty="0">
                <a:solidFill>
                  <a:srgbClr val="F7F1FF"/>
                </a:solidFill>
                <a:effectLst/>
                <a:latin typeface="Consolas" panose="020B0609020204030204" pitchFamily="49" charset="0"/>
              </a:rPr>
              <a:t> = default</a:t>
            </a:r>
            <a:r>
              <a:rPr lang="en-AU" sz="1000" b="0" dirty="0">
                <a:solidFill>
                  <a:srgbClr val="8B888F"/>
                </a:solidFill>
                <a:effectLst/>
                <a:latin typeface="Consolas" panose="020B0609020204030204" pitchFamily="49" charset="0"/>
              </a:rPr>
              <a:t>;</a:t>
            </a:r>
            <a:endParaRPr lang="en-AU" sz="1000" b="0" dirty="0">
              <a:solidFill>
                <a:srgbClr val="F7F1FF"/>
              </a:solidFill>
              <a:effectLst/>
              <a:latin typeface="Consolas" panose="020B0609020204030204" pitchFamily="49" charset="0"/>
            </a:endParaRPr>
          </a:p>
          <a:p>
            <a:r>
              <a:rPr lang="en-AU" sz="1000" b="0" dirty="0">
                <a:solidFill>
                  <a:srgbClr val="F7F1FF"/>
                </a:solidFill>
                <a:effectLst/>
                <a:latin typeface="Consolas" panose="020B0609020204030204" pitchFamily="49" charset="0"/>
              </a:rPr>
              <a:t>      </a:t>
            </a:r>
            <a:r>
              <a:rPr lang="en-AU" sz="1000" b="0" dirty="0">
                <a:solidFill>
                  <a:srgbClr val="FC618D"/>
                </a:solidFill>
                <a:effectLst/>
                <a:latin typeface="Consolas" panose="020B0609020204030204" pitchFamily="49" charset="0"/>
              </a:rPr>
              <a:t>|</a:t>
            </a:r>
            <a:r>
              <a:rPr lang="en-AU" sz="1000" b="0" dirty="0">
                <a:solidFill>
                  <a:srgbClr val="F7F1FF"/>
                </a:solidFill>
                <a:effectLst/>
                <a:latin typeface="Consolas" panose="020B0609020204030204" pitchFamily="49" charset="0"/>
              </a:rPr>
              <a:t>               ^~~~~</a:t>
            </a:r>
          </a:p>
          <a:p>
            <a:r>
              <a:rPr lang="en-AU" sz="1000" b="0" dirty="0">
                <a:solidFill>
                  <a:srgbClr val="FC618D"/>
                </a:solidFill>
                <a:effectLst/>
                <a:latin typeface="Consolas" panose="020B0609020204030204" pitchFamily="49" charset="0"/>
              </a:rPr>
              <a:t>&lt;</a:t>
            </a:r>
            <a:r>
              <a:rPr lang="en-AU" sz="1000" b="0" dirty="0">
                <a:solidFill>
                  <a:srgbClr val="F7F1FF"/>
                </a:solidFill>
                <a:effectLst/>
                <a:latin typeface="Consolas" panose="020B0609020204030204" pitchFamily="49" charset="0"/>
              </a:rPr>
              <a:t>source</a:t>
            </a:r>
            <a:r>
              <a:rPr lang="en-AU" sz="1000" b="0" dirty="0">
                <a:solidFill>
                  <a:srgbClr val="FC618D"/>
                </a:solidFill>
                <a:effectLst/>
                <a:latin typeface="Consolas" panose="020B0609020204030204" pitchFamily="49" charset="0"/>
              </a:rPr>
              <a:t>&gt;</a:t>
            </a:r>
            <a:r>
              <a:rPr lang="en-AU" sz="1000" b="0" dirty="0">
                <a:solidFill>
                  <a:srgbClr val="F7F1FF"/>
                </a:solidFill>
                <a:effectLst/>
                <a:latin typeface="Consolas" panose="020B0609020204030204" pitchFamily="49" charset="0"/>
              </a:rPr>
              <a:t>:9:15: note:   candidate expects 0 arguments, 2 provided</a:t>
            </a:r>
          </a:p>
          <a:p>
            <a:r>
              <a:rPr lang="en-AU" sz="1000" b="0" dirty="0">
                <a:solidFill>
                  <a:srgbClr val="F7F1FF"/>
                </a:solidFill>
                <a:effectLst/>
                <a:latin typeface="Consolas" panose="020B0609020204030204" pitchFamily="49" charset="0"/>
              </a:rPr>
              <a:t>Execution build compiler returned: 1</a:t>
            </a:r>
          </a:p>
          <a:p>
            <a:endParaRPr lang="en-AU" sz="10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111587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Constrained Template Parameters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86246" cy="4966640"/>
          </a:xfrm>
        </p:spPr>
        <p:txBody>
          <a:bodyPr>
            <a:normAutofit fontScale="77500" lnSpcReduction="20000"/>
          </a:bodyPr>
          <a:lstStyle/>
          <a:p>
            <a:r>
              <a:rPr lang="en-US" dirty="0"/>
              <a:t>We can constrain a template type parameter by a single concept by replacing </a:t>
            </a:r>
            <a:r>
              <a:rPr lang="en-AU" sz="2000" b="0" i="1" dirty="0" err="1">
                <a:solidFill>
                  <a:srgbClr val="5AD4E6"/>
                </a:solidFill>
                <a:effectLst/>
                <a:latin typeface="Consolas" panose="020B0609020204030204" pitchFamily="49" charset="0"/>
              </a:rPr>
              <a:t>typename</a:t>
            </a:r>
            <a:r>
              <a:rPr lang="en-US" dirty="0"/>
              <a:t> with the concept we want to impose on the type parameter.</a:t>
            </a:r>
          </a:p>
          <a:p>
            <a:r>
              <a:rPr lang="en-US" dirty="0"/>
              <a:t>This automatically passes the type parameter to the concepts template type parameter.</a:t>
            </a:r>
          </a:p>
          <a:p>
            <a:r>
              <a:rPr lang="en-US" dirty="0"/>
              <a:t>On the left we can see our </a:t>
            </a:r>
            <a:r>
              <a:rPr lang="en-AU" sz="2000" b="0" dirty="0">
                <a:solidFill>
                  <a:srgbClr val="5AD4E6"/>
                </a:solidFill>
                <a:effectLst/>
                <a:latin typeface="Consolas" panose="020B0609020204030204" pitchFamily="49" charset="0"/>
              </a:rPr>
              <a:t>Point</a:t>
            </a:r>
            <a:r>
              <a:rPr lang="en-US" dirty="0"/>
              <a:t> example being constrained to a standard type concept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i="1" dirty="0">
                <a:solidFill>
                  <a:srgbClr val="5AD4E6"/>
                </a:solidFill>
                <a:effectLst/>
                <a:latin typeface="Consolas" panose="020B0609020204030204" pitchFamily="49" charset="0"/>
              </a:rPr>
              <a:t>integral</a:t>
            </a:r>
            <a:r>
              <a:rPr lang="en-US" dirty="0"/>
              <a:t> constraining </a:t>
            </a:r>
            <a:r>
              <a:rPr lang="en-AU" sz="2600" b="0" dirty="0">
                <a:solidFill>
                  <a:srgbClr val="5AD4E6"/>
                </a:solidFill>
                <a:effectLst/>
                <a:latin typeface="Consolas" panose="020B0609020204030204" pitchFamily="49" charset="0"/>
              </a:rPr>
              <a:t>T</a:t>
            </a:r>
            <a:r>
              <a:rPr lang="en-US" dirty="0"/>
              <a:t> to types that are integrals (</a:t>
            </a:r>
            <a:r>
              <a:rPr lang="en-AU" sz="2300" b="0" i="1" dirty="0">
                <a:solidFill>
                  <a:srgbClr val="5AD4E6"/>
                </a:solidFill>
                <a:effectLst/>
                <a:latin typeface="Consolas" panose="020B0609020204030204" pitchFamily="49" charset="0"/>
              </a:rPr>
              <a:t>int</a:t>
            </a:r>
            <a:r>
              <a:rPr lang="en-US" dirty="0"/>
              <a:t>, </a:t>
            </a:r>
            <a:r>
              <a:rPr lang="en-AU" sz="2300" b="0" i="1" dirty="0">
                <a:solidFill>
                  <a:srgbClr val="5AD4E6"/>
                </a:solidFill>
                <a:effectLst/>
                <a:latin typeface="Consolas" panose="020B0609020204030204" pitchFamily="49" charset="0"/>
              </a:rPr>
              <a:t>char</a:t>
            </a:r>
            <a:r>
              <a:rPr lang="en-US" dirty="0"/>
              <a:t>, </a:t>
            </a:r>
            <a:r>
              <a:rPr lang="en-AU" sz="2300" b="0" i="1" dirty="0">
                <a:solidFill>
                  <a:srgbClr val="5AD4E6"/>
                </a:solidFill>
                <a:effectLst/>
                <a:latin typeface="Consolas" panose="020B0609020204030204" pitchFamily="49" charset="0"/>
              </a:rPr>
              <a:t>long</a:t>
            </a:r>
            <a:r>
              <a:rPr lang="en-US" dirty="0"/>
              <a:t> etc.).</a:t>
            </a:r>
          </a:p>
          <a:p>
            <a:r>
              <a:rPr lang="en-US" dirty="0"/>
              <a:t>What do you think the compiler will do?</a:t>
            </a:r>
          </a:p>
          <a:p>
            <a:pPr lvl="1"/>
            <a:r>
              <a:rPr lang="en-US" dirty="0"/>
              <a:t>Compile because we don’t us the </a:t>
            </a:r>
            <a:r>
              <a:rPr lang="en-AU" sz="1600" b="0" dirty="0">
                <a:solidFill>
                  <a:srgbClr val="FC618D"/>
                </a:solidFill>
                <a:effectLst/>
                <a:latin typeface="Consolas" panose="020B0609020204030204" pitchFamily="49" charset="0"/>
              </a:rPr>
              <a:t>-</a:t>
            </a:r>
            <a:r>
              <a:rPr lang="en-US" dirty="0"/>
              <a:t> on any </a:t>
            </a:r>
            <a:r>
              <a:rPr lang="en-AU" sz="1600" b="0" dirty="0">
                <a:solidFill>
                  <a:srgbClr val="5AD4E6"/>
                </a:solidFill>
                <a:effectLst/>
                <a:latin typeface="Consolas" panose="020B0609020204030204" pitchFamily="49" charset="0"/>
              </a:rPr>
              <a:t>Point</a:t>
            </a:r>
            <a:r>
              <a:rPr lang="en-US" dirty="0"/>
              <a:t>.</a:t>
            </a:r>
          </a:p>
          <a:p>
            <a:pPr lvl="1"/>
            <a:r>
              <a:rPr lang="en-US" dirty="0"/>
              <a:t>Fail with an error.</a:t>
            </a:r>
          </a:p>
          <a:p>
            <a:pPr lvl="1"/>
            <a:r>
              <a:rPr lang="en-US" dirty="0"/>
              <a:t>Blow up.</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523723" y="2309675"/>
            <a:ext cx="6479495" cy="2462213"/>
          </a:xfrm>
          <a:prstGeom prst="rect">
            <a:avLst/>
          </a:prstGeom>
          <a:noFill/>
        </p:spPr>
        <p:txBody>
          <a:bodyPr wrap="square" rtlCol="0">
            <a:spAutoFit/>
          </a:bodyPr>
          <a:lstStyle/>
          <a:p>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i="1" dirty="0">
                <a:solidFill>
                  <a:srgbClr val="5AD4E6"/>
                </a:solidFill>
                <a:effectLst/>
                <a:latin typeface="Consolas" panose="020B0609020204030204" pitchFamily="49" charset="0"/>
              </a:rPr>
              <a:t>integral</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i="1" dirty="0">
                <a:solidFill>
                  <a:srgbClr val="5AD4E6"/>
                </a:solidFill>
                <a:effectLst/>
                <a:latin typeface="Consolas" panose="020B0609020204030204" pitchFamily="49" charset="0"/>
              </a:rPr>
              <a:t>class</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a:solidFill>
                  <a:srgbClr val="69676C"/>
                </a:solidFill>
                <a:effectLst/>
                <a:latin typeface="Consolas" panose="020B0609020204030204" pitchFamily="49" charset="0"/>
              </a:rPr>
              <a:t>    /// ... implementation</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C618D"/>
                </a:solidFill>
                <a:effectLst/>
                <a:latin typeface="Consolas" panose="020B0609020204030204" pitchFamily="49" charset="0"/>
              </a:rPr>
              <a:t>using</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namespace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literals</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Hello</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err="1">
                <a:solidFill>
                  <a:srgbClr val="FCE566"/>
                </a:solidFill>
                <a:effectLst/>
                <a:latin typeface="Consolas" panose="020B0609020204030204" pitchFamily="49" charset="0"/>
              </a:rPr>
              <a:t>Hi</a:t>
            </a:r>
            <a:r>
              <a:rPr lang="en-AU" sz="1100" b="0" dirty="0" err="1">
                <a:solidFill>
                  <a:srgbClr val="8B888F"/>
                </a:solidFill>
                <a:effectLst/>
                <a:latin typeface="Consolas" panose="020B0609020204030204" pitchFamily="49" charset="0"/>
              </a:rPr>
              <a:t>"</a:t>
            </a:r>
            <a:r>
              <a:rPr lang="en-AU" sz="1100" b="0" dirty="0" err="1">
                <a:solidFill>
                  <a:srgbClr val="FC618D"/>
                </a:solidFill>
                <a:effectLst/>
                <a:latin typeface="Consolas" panose="020B0609020204030204" pitchFamily="49" charset="0"/>
              </a:rPr>
              <a:t>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762052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5" y="387694"/>
            <a:ext cx="11097551" cy="772675"/>
          </a:xfrm>
        </p:spPr>
        <p:txBody>
          <a:bodyPr>
            <a:normAutofit/>
          </a:bodyPr>
          <a:lstStyle/>
          <a:p>
            <a:r>
              <a:rPr lang="en-US" dirty="0"/>
              <a:t>Concept Failure Error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4" y="1273425"/>
            <a:ext cx="5961904" cy="5478423"/>
          </a:xfrm>
          <a:prstGeom prst="rect">
            <a:avLst/>
          </a:prstGeom>
          <a:noFill/>
        </p:spPr>
        <p:txBody>
          <a:bodyPr wrap="square" rtlCol="0">
            <a:spAutoFit/>
          </a:bodyPr>
          <a:lstStyle/>
          <a:p>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source</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In </a:t>
            </a:r>
            <a:r>
              <a:rPr lang="en-AU" sz="350" b="0" i="1" dirty="0">
                <a:solidFill>
                  <a:srgbClr val="5AD4E6"/>
                </a:solidFill>
                <a:effectLst/>
                <a:latin typeface="Consolas" panose="020B0609020204030204" pitchFamily="49" charset="0"/>
              </a:rPr>
              <a:t>function</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'int</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main</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class template argument deduction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no matching function for call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21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Point(Point&amp;&amp;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17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Point(const Point&amp;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13 |     Point(T x, T y)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error: template constraint failure for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constraints not satisfied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In file included from &lt;source&gt;:1:</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required by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/12.2.0/concepts:100:13:   required for the satisfaction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[with T = std::__cxx11::</a:t>
            </a:r>
            <a:r>
              <a:rPr lang="en-AU" sz="350" b="0" dirty="0" err="1">
                <a:solidFill>
                  <a:srgbClr val="FCE566"/>
                </a:solidFill>
                <a:effectLst/>
                <a:latin typeface="Consolas" panose="020B0609020204030204" pitchFamily="49" charset="0"/>
              </a:rPr>
              <a:t>basic_string</a:t>
            </a:r>
            <a:r>
              <a:rPr lang="en-AU" sz="350" b="0" dirty="0">
                <a:solidFill>
                  <a:srgbClr val="FCE566"/>
                </a:solidFill>
                <a:effectLst/>
                <a:latin typeface="Consolas" panose="020B0609020204030204" pitchFamily="49" charset="0"/>
              </a:rPr>
              <a:t>&lt;char, std::</a:t>
            </a:r>
            <a:r>
              <a:rPr lang="en-AU" sz="350" b="0" dirty="0" err="1">
                <a:solidFill>
                  <a:srgbClr val="FCE566"/>
                </a:solidFill>
                <a:effectLst/>
                <a:latin typeface="Consolas" panose="020B0609020204030204" pitchFamily="49" charset="0"/>
              </a:rPr>
              <a:t>char_traits</a:t>
            </a:r>
            <a:r>
              <a:rPr lang="en-AU" sz="350" b="0" dirty="0">
                <a:solidFill>
                  <a:srgbClr val="FCE566"/>
                </a:solidFill>
                <a:effectLst/>
                <a:latin typeface="Consolas" panose="020B0609020204030204" pitchFamily="49" charset="0"/>
              </a:rPr>
              <a:t>&lt;char&gt;, std::allocator&lt;char&gt; &gt;]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/12.2.0/concepts:100:24: note: the expression </a:t>
            </a:r>
            <a:r>
              <a:rPr lang="en-AU" sz="350" b="0" dirty="0">
                <a:solidFill>
                  <a:srgbClr val="8B888F"/>
                </a:solidFill>
                <a:effectLst/>
                <a:latin typeface="Consolas" panose="020B0609020204030204" pitchFamily="49" charset="0"/>
              </a:rPr>
              <a:t>'</a:t>
            </a:r>
            <a:r>
              <a:rPr lang="en-AU" sz="350" b="0" dirty="0" err="1">
                <a:solidFill>
                  <a:srgbClr val="F7F1FF"/>
                </a:solidFill>
                <a:effectLst/>
                <a:latin typeface="Consolas" panose="020B0609020204030204" pitchFamily="49" charset="0"/>
              </a:rPr>
              <a:t>is_integral_v</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_</a:t>
            </a:r>
            <a:r>
              <a:rPr lang="en-AU" sz="350" b="0" dirty="0" err="1">
                <a:solidFill>
                  <a:srgbClr val="F7F1FF"/>
                </a:solidFill>
                <a:effectLst/>
                <a:latin typeface="Consolas" panose="020B0609020204030204" pitchFamily="49" charset="0"/>
              </a:rPr>
              <a:t>Tp</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_</a:t>
            </a:r>
            <a:r>
              <a:rPr lang="en-AU" sz="350" b="0" dirty="0" err="1">
                <a:solidFill>
                  <a:srgbClr val="F7F1FF"/>
                </a:solidFill>
                <a:effectLst/>
                <a:latin typeface="Consolas" panose="020B0609020204030204" pitchFamily="49" charset="0"/>
              </a:rPr>
              <a:t>Tp</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 std::</a:t>
            </a:r>
            <a:r>
              <a:rPr lang="en-AU" sz="350" b="0" dirty="0" err="1">
                <a:solidFill>
                  <a:srgbClr val="F7F1FF"/>
                </a:solidFill>
                <a:effectLst/>
                <a:latin typeface="Consolas" panose="020B0609020204030204" pitchFamily="49" charset="0"/>
              </a:rPr>
              <a:t>char_traits</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std::allocator</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evaluated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false</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100 |     concept integral = </a:t>
            </a:r>
            <a:r>
              <a:rPr lang="en-AU" sz="350" b="0" dirty="0" err="1">
                <a:solidFill>
                  <a:srgbClr val="FCE566"/>
                </a:solidFill>
                <a:effectLst/>
                <a:latin typeface="Consolas" panose="020B0609020204030204" pitchFamily="49" charset="0"/>
              </a:rPr>
              <a:t>is_integral_v</a:t>
            </a:r>
            <a:r>
              <a:rPr lang="en-AU" sz="350" b="0" dirty="0">
                <a:solidFill>
                  <a:srgbClr val="FCE566"/>
                </a:solidFill>
                <a:effectLst/>
                <a:latin typeface="Consolas" panose="020B0609020204030204" pitchFamily="49" charset="0"/>
              </a:rPr>
              <a:t>&lt;_</a:t>
            </a:r>
            <a:r>
              <a:rPr lang="en-AU" sz="350" b="0" dirty="0" err="1">
                <a:solidFill>
                  <a:srgbClr val="FCE566"/>
                </a:solidFill>
                <a:effectLst/>
                <a:latin typeface="Consolas" panose="020B0609020204030204" pitchFamily="49" charset="0"/>
              </a:rPr>
              <a:t>Tp</a:t>
            </a:r>
            <a:r>
              <a:rPr lang="en-AU" sz="350" b="0" dirty="0">
                <a:solidFill>
                  <a:srgbClr val="FCE566"/>
                </a:solidFill>
                <a:effectLst/>
                <a:latin typeface="Consolas" panose="020B0609020204030204" pitchFamily="49" charset="0"/>
              </a:rPr>
              <a:t>&gt;;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 = default;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candidate expects 0 arguments, 2 provided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6 | class Point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ASM generation compiler returned: 1</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 In function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int </a:t>
            </a:r>
            <a:r>
              <a:rPr lang="en-AU" sz="350" b="0" dirty="0">
                <a:solidFill>
                  <a:srgbClr val="7BD88F"/>
                </a:solidFill>
                <a:effectLst/>
                <a:latin typeface="Consolas" panose="020B0609020204030204" pitchFamily="49" charset="0"/>
              </a:rPr>
              <a:t>main</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class template argument deduction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error: no matching function for call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21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Point(Point&amp;&amp;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&lt;source&gt;:21:15: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&gt;&amp;</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17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Point(const Point&amp; p)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&lt;source&gt;:17:15: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const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13 |     Point(T x, T y) </a:t>
            </a:r>
            <a:r>
              <a:rPr lang="en-AU" sz="350" b="0" dirty="0" err="1">
                <a:solidFill>
                  <a:srgbClr val="FCE566"/>
                </a:solidFill>
                <a:effectLst/>
                <a:latin typeface="Consolas" panose="020B0609020204030204" pitchFamily="49" charset="0"/>
              </a:rPr>
              <a:t>noexcept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error: template constraint failure for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note: constraints not satisfied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In file included from &lt;source&gt;:1:</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 In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requires  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class Point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&lt;source&gt;:13:5:   required by substitution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 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required from here</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/12.2.0/concepts:100:13:   required for the satisfaction of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integral</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[with T = std::__cxx11::</a:t>
            </a:r>
            <a:r>
              <a:rPr lang="en-AU" sz="350" b="0" dirty="0" err="1">
                <a:solidFill>
                  <a:srgbClr val="FCE566"/>
                </a:solidFill>
                <a:effectLst/>
                <a:latin typeface="Consolas" panose="020B0609020204030204" pitchFamily="49" charset="0"/>
              </a:rPr>
              <a:t>basic_string</a:t>
            </a:r>
            <a:r>
              <a:rPr lang="en-AU" sz="350" b="0" dirty="0">
                <a:solidFill>
                  <a:srgbClr val="FCE566"/>
                </a:solidFill>
                <a:effectLst/>
                <a:latin typeface="Consolas" panose="020B0609020204030204" pitchFamily="49" charset="0"/>
              </a:rPr>
              <a:t>&lt;char, std::</a:t>
            </a:r>
            <a:r>
              <a:rPr lang="en-AU" sz="350" b="0" dirty="0" err="1">
                <a:solidFill>
                  <a:srgbClr val="FCE566"/>
                </a:solidFill>
                <a:effectLst/>
                <a:latin typeface="Consolas" panose="020B0609020204030204" pitchFamily="49" charset="0"/>
              </a:rPr>
              <a:t>char_traits</a:t>
            </a:r>
            <a:r>
              <a:rPr lang="en-AU" sz="350" b="0" dirty="0">
                <a:solidFill>
                  <a:srgbClr val="FCE566"/>
                </a:solidFill>
                <a:effectLst/>
                <a:latin typeface="Consolas" panose="020B0609020204030204" pitchFamily="49" charset="0"/>
              </a:rPr>
              <a:t>&lt;char&gt;, std::allocator&lt;char&gt; &gt;]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/opt/compiler-explorer/gcc-12.2.0/include/</a:t>
            </a:r>
            <a:r>
              <a:rPr lang="en-AU" sz="350" b="0" dirty="0" err="1">
                <a:solidFill>
                  <a:srgbClr val="FCE566"/>
                </a:solidFill>
                <a:effectLst/>
                <a:latin typeface="Consolas" panose="020B0609020204030204" pitchFamily="49" charset="0"/>
              </a:rPr>
              <a:t>c++</a:t>
            </a:r>
            <a:r>
              <a:rPr lang="en-AU" sz="350" b="0" dirty="0">
                <a:solidFill>
                  <a:srgbClr val="FCE566"/>
                </a:solidFill>
                <a:effectLst/>
                <a:latin typeface="Consolas" panose="020B0609020204030204" pitchFamily="49" charset="0"/>
              </a:rPr>
              <a:t>/12.2.0/concepts:100:24: note: the expression </a:t>
            </a:r>
            <a:r>
              <a:rPr lang="en-AU" sz="350" b="0" dirty="0">
                <a:solidFill>
                  <a:srgbClr val="8B888F"/>
                </a:solidFill>
                <a:effectLst/>
                <a:latin typeface="Consolas" panose="020B0609020204030204" pitchFamily="49" charset="0"/>
              </a:rPr>
              <a:t>'</a:t>
            </a:r>
            <a:r>
              <a:rPr lang="en-AU" sz="350" b="0" dirty="0" err="1">
                <a:solidFill>
                  <a:srgbClr val="F7F1FF"/>
                </a:solidFill>
                <a:effectLst/>
                <a:latin typeface="Consolas" panose="020B0609020204030204" pitchFamily="49" charset="0"/>
              </a:rPr>
              <a:t>is_integral_v</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_</a:t>
            </a:r>
            <a:r>
              <a:rPr lang="en-AU" sz="350" b="0" dirty="0" err="1">
                <a:solidFill>
                  <a:srgbClr val="F7F1FF"/>
                </a:solidFill>
                <a:effectLst/>
                <a:latin typeface="Consolas" panose="020B0609020204030204" pitchFamily="49" charset="0"/>
              </a:rPr>
              <a:t>Tp</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with _</a:t>
            </a:r>
            <a:r>
              <a:rPr lang="en-AU" sz="350" b="0" dirty="0" err="1">
                <a:solidFill>
                  <a:srgbClr val="F7F1FF"/>
                </a:solidFill>
                <a:effectLst/>
                <a:latin typeface="Consolas" panose="020B0609020204030204" pitchFamily="49" charset="0"/>
              </a:rPr>
              <a:t>Tp</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a:t>
            </a:r>
            <a:r>
              <a:rPr lang="en-AU" sz="350" b="0" dirty="0">
                <a:solidFill>
                  <a:srgbClr val="F7F1FF"/>
                </a:solidFill>
                <a:effectLst/>
                <a:latin typeface="Consolas" panose="020B0609020204030204" pitchFamily="49" charset="0"/>
              </a:rPr>
              <a:t> 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 std::</a:t>
            </a:r>
            <a:r>
              <a:rPr lang="en-AU" sz="350" b="0" dirty="0" err="1">
                <a:solidFill>
                  <a:srgbClr val="F7F1FF"/>
                </a:solidFill>
                <a:effectLst/>
                <a:latin typeface="Consolas" panose="020B0609020204030204" pitchFamily="49" charset="0"/>
              </a:rPr>
              <a:t>char_traits</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std::allocator</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evaluated to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false</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100 |     concept integral = </a:t>
            </a:r>
            <a:r>
              <a:rPr lang="en-AU" sz="350" b="0" dirty="0" err="1">
                <a:solidFill>
                  <a:srgbClr val="FCE566"/>
                </a:solidFill>
                <a:effectLst/>
                <a:latin typeface="Consolas" panose="020B0609020204030204" pitchFamily="49" charset="0"/>
              </a:rPr>
              <a:t>is_integral_v</a:t>
            </a:r>
            <a:r>
              <a:rPr lang="en-AU" sz="350" b="0" dirty="0">
                <a:solidFill>
                  <a:srgbClr val="FCE566"/>
                </a:solidFill>
                <a:effectLst/>
                <a:latin typeface="Consolas" panose="020B0609020204030204" pitchFamily="49" charset="0"/>
              </a:rPr>
              <a:t>&lt;_</a:t>
            </a:r>
            <a:r>
              <a:rPr lang="en-AU" sz="350" b="0" dirty="0" err="1">
                <a:solidFill>
                  <a:srgbClr val="FCE566"/>
                </a:solidFill>
                <a:effectLst/>
                <a:latin typeface="Consolas" panose="020B0609020204030204" pitchFamily="49" charset="0"/>
              </a:rPr>
              <a:t>Tp</a:t>
            </a:r>
            <a:r>
              <a:rPr lang="en-AU" sz="350" b="0" dirty="0">
                <a:solidFill>
                  <a:srgbClr val="FCE566"/>
                </a:solidFill>
                <a:effectLst/>
                <a:latin typeface="Consolas" panose="020B0609020204030204" pitchFamily="49" charset="0"/>
              </a:rPr>
              <a:t>&gt;;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a:t>
            </a:r>
            <a:r>
              <a:rPr lang="en-AU" sz="350" b="0" dirty="0">
                <a:solidFill>
                  <a:srgbClr val="7BD88F"/>
                </a:solidFill>
                <a:effectLst/>
                <a:latin typeface="Consolas" panose="020B0609020204030204" pitchFamily="49" charset="0"/>
              </a:rPr>
              <a:t>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10 |     </a:t>
            </a:r>
            <a:r>
              <a:rPr lang="en-AU" sz="350" b="0" dirty="0" err="1">
                <a:solidFill>
                  <a:srgbClr val="FCE566"/>
                </a:solidFill>
                <a:effectLst/>
                <a:latin typeface="Consolas" panose="020B0609020204030204" pitchFamily="49" charset="0"/>
              </a:rPr>
              <a:t>constexpr</a:t>
            </a:r>
            <a:r>
              <a:rPr lang="en-AU" sz="350" b="0" dirty="0">
                <a:solidFill>
                  <a:srgbClr val="FCE566"/>
                </a:solidFill>
                <a:effectLst/>
                <a:latin typeface="Consolas" panose="020B0609020204030204" pitchFamily="49" charset="0"/>
              </a:rPr>
              <a:t> Point() = default;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&lt;source&gt;:10:15: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candidate expects 0 arguments, 2 provided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candidate: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template</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class 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a:t>
            </a:r>
            <a:r>
              <a:rPr lang="en-AU" sz="350" b="0" dirty="0">
                <a:solidFill>
                  <a:srgbClr val="FC618D"/>
                </a:solidFill>
                <a:effectLst/>
                <a:latin typeface="Consolas" panose="020B0609020204030204" pitchFamily="49" charset="0"/>
              </a:rPr>
              <a:t>&gt;</a:t>
            </a:r>
            <a:r>
              <a:rPr lang="en-AU" sz="350" b="0" dirty="0">
                <a:solidFill>
                  <a:srgbClr val="F7F1FF"/>
                </a:solidFill>
                <a:effectLst/>
                <a:latin typeface="Consolas" panose="020B0609020204030204" pitchFamily="49" charset="0"/>
              </a:rPr>
              <a:t> 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6 | class Point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&lt;source&gt;:6:7: note:   template argument deduction/substitution failed:</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&lt;source&gt;:94:37: note: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std::__cxx11::</a:t>
            </a:r>
            <a:r>
              <a:rPr lang="en-AU" sz="350" b="0" dirty="0" err="1">
                <a:solidFill>
                  <a:srgbClr val="F7F1FF"/>
                </a:solidFill>
                <a:effectLst/>
                <a:latin typeface="Consolas" panose="020B0609020204030204" pitchFamily="49" charset="0"/>
              </a:rPr>
              <a:t>basic_string</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char</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r>
              <a:rPr lang="en-AU" sz="350" b="0" dirty="0">
                <a:solidFill>
                  <a:srgbClr val="FCE566"/>
                </a:solidFill>
                <a:effectLst/>
                <a:latin typeface="Consolas" panose="020B0609020204030204" pitchFamily="49" charset="0"/>
              </a:rPr>
              <a:t> is not derived from </a:t>
            </a:r>
            <a:r>
              <a:rPr lang="en-AU" sz="350" b="0" dirty="0">
                <a:solidFill>
                  <a:srgbClr val="8B888F"/>
                </a:solidFill>
                <a:effectLst/>
                <a:latin typeface="Consolas" panose="020B0609020204030204" pitchFamily="49" charset="0"/>
              </a:rPr>
              <a:t>'</a:t>
            </a:r>
            <a:r>
              <a:rPr lang="en-AU" sz="350" b="0" dirty="0">
                <a:solidFill>
                  <a:srgbClr val="F7F1FF"/>
                </a:solidFill>
                <a:effectLst/>
                <a:latin typeface="Consolas" panose="020B0609020204030204" pitchFamily="49" charset="0"/>
              </a:rPr>
              <a:t>Point</a:t>
            </a:r>
            <a:r>
              <a:rPr lang="en-AU" sz="350" b="0" dirty="0">
                <a:solidFill>
                  <a:srgbClr val="FC618D"/>
                </a:solidFill>
                <a:effectLst/>
                <a:latin typeface="Consolas" panose="020B0609020204030204" pitchFamily="49" charset="0"/>
              </a:rPr>
              <a:t>&lt;</a:t>
            </a:r>
            <a:r>
              <a:rPr lang="en-AU" sz="350" b="0" dirty="0">
                <a:solidFill>
                  <a:srgbClr val="F7F1FF"/>
                </a:solidFill>
                <a:effectLst/>
                <a:latin typeface="Consolas" panose="020B0609020204030204" pitchFamily="49" charset="0"/>
              </a:rPr>
              <a:t>T</a:t>
            </a:r>
            <a:r>
              <a:rPr lang="en-AU" sz="350" b="0" dirty="0">
                <a:solidFill>
                  <a:srgbClr val="FC618D"/>
                </a:solidFill>
                <a:effectLst/>
                <a:latin typeface="Consolas" panose="020B0609020204030204" pitchFamily="49" charset="0"/>
              </a:rPr>
              <a:t>&gt;</a:t>
            </a:r>
            <a:r>
              <a:rPr lang="en-AU" sz="350" b="0" dirty="0">
                <a:solidFill>
                  <a:srgbClr val="8B888F"/>
                </a:solidFill>
                <a:effectLst/>
                <a:latin typeface="Consolas" panose="020B0609020204030204" pitchFamily="49" charset="0"/>
              </a:rPr>
              <a:t>'</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94 |    auto p1 = Point{ "</a:t>
            </a:r>
            <a:r>
              <a:rPr lang="en-AU" sz="350" b="0" dirty="0" err="1">
                <a:solidFill>
                  <a:srgbClr val="FCE566"/>
                </a:solidFill>
                <a:effectLst/>
                <a:latin typeface="Consolas" panose="020B0609020204030204" pitchFamily="49" charset="0"/>
              </a:rPr>
              <a:t>Hello"s</a:t>
            </a:r>
            <a:r>
              <a:rPr lang="en-AU" sz="350" b="0" dirty="0">
                <a:solidFill>
                  <a:srgbClr val="FCE566"/>
                </a:solidFill>
                <a:effectLst/>
                <a:latin typeface="Consolas" panose="020B0609020204030204" pitchFamily="49" charset="0"/>
              </a:rPr>
              <a:t>, "</a:t>
            </a:r>
            <a:r>
              <a:rPr lang="en-AU" sz="350" b="0" dirty="0" err="1">
                <a:solidFill>
                  <a:srgbClr val="FCE566"/>
                </a:solidFill>
                <a:effectLst/>
                <a:latin typeface="Consolas" panose="020B0609020204030204" pitchFamily="49" charset="0"/>
              </a:rPr>
              <a:t>Hi"s</a:t>
            </a:r>
            <a:r>
              <a:rPr lang="en-AU" sz="350" b="0" dirty="0">
                <a:solidFill>
                  <a:srgbClr val="FCE566"/>
                </a:solidFill>
                <a:effectLst/>
                <a:latin typeface="Consolas" panose="020B0609020204030204" pitchFamily="49" charset="0"/>
              </a:rPr>
              <a:t>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      |                                     ^</a:t>
            </a:r>
            <a:endParaRPr lang="en-AU" sz="350" b="0" dirty="0">
              <a:solidFill>
                <a:srgbClr val="F7F1FF"/>
              </a:solidFill>
              <a:effectLst/>
              <a:latin typeface="Consolas" panose="020B0609020204030204" pitchFamily="49" charset="0"/>
            </a:endParaRPr>
          </a:p>
          <a:p>
            <a:r>
              <a:rPr lang="en-AU" sz="350" b="0" dirty="0">
                <a:solidFill>
                  <a:srgbClr val="FCE566"/>
                </a:solidFill>
                <a:effectLst/>
                <a:latin typeface="Consolas" panose="020B0609020204030204" pitchFamily="49" charset="0"/>
              </a:rPr>
              <a:t>Execution build compiler returned: 1</a:t>
            </a:r>
            <a:endParaRPr lang="en-AU" sz="350" b="0" dirty="0">
              <a:solidFill>
                <a:srgbClr val="F7F1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33868ACD-E610-E2B0-E675-A5D6052DBF62}"/>
              </a:ext>
            </a:extLst>
          </p:cNvPr>
          <p:cNvSpPr txBox="1"/>
          <p:nvPr/>
        </p:nvSpPr>
        <p:spPr>
          <a:xfrm>
            <a:off x="7333862" y="2537927"/>
            <a:ext cx="1763486" cy="369332"/>
          </a:xfrm>
          <a:prstGeom prst="rect">
            <a:avLst/>
          </a:prstGeom>
          <a:noFill/>
        </p:spPr>
        <p:txBody>
          <a:bodyPr wrap="square" rtlCol="0">
            <a:spAutoFit/>
          </a:bodyPr>
          <a:lstStyle/>
          <a:p>
            <a:r>
              <a:rPr lang="en-AU" dirty="0"/>
              <a:t>Why does it fail?</a:t>
            </a:r>
          </a:p>
        </p:txBody>
      </p:sp>
    </p:spTree>
    <p:extLst>
      <p:ext uri="{BB962C8B-B14F-4D97-AF65-F5344CB8AC3E}">
        <p14:creationId xmlns:p14="http://schemas.microsoft.com/office/powerpoint/2010/main" val="3318667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5" y="387694"/>
            <a:ext cx="11097551" cy="772675"/>
          </a:xfrm>
        </p:spPr>
        <p:txBody>
          <a:bodyPr>
            <a:normAutofit/>
          </a:bodyPr>
          <a:lstStyle/>
          <a:p>
            <a:r>
              <a:rPr lang="en-US" dirty="0"/>
              <a:t>Concept Failure Error – A Closer Look</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4" y="1273425"/>
            <a:ext cx="11097551" cy="2862322"/>
          </a:xfrm>
          <a:prstGeom prst="rect">
            <a:avLst/>
          </a:prstGeom>
          <a:noFill/>
        </p:spPr>
        <p:txBody>
          <a:bodyPr wrap="square" rtlCol="0">
            <a:spAutoFit/>
          </a:bodyPr>
          <a:lstStyle/>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 In substitution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Point(T, T)-&gt; Point&lt;T&gt; [with 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a:t>
            </a: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:94:37:   required from here</a:t>
            </a: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:13:5: error: template constraint failure </a:t>
            </a:r>
            <a:r>
              <a:rPr lang="en-US" sz="1200" b="0" dirty="0">
                <a:solidFill>
                  <a:srgbClr val="FC618D"/>
                </a:solidFill>
                <a:effectLst/>
                <a:latin typeface="Consolas" panose="020B0609020204030204" pitchFamily="49" charset="0"/>
              </a:rPr>
              <a:t>for</a:t>
            </a:r>
            <a:r>
              <a:rPr lang="en-US" sz="1200" b="0" dirty="0">
                <a:solidFill>
                  <a:srgbClr val="F7F1FF"/>
                </a:solidFill>
                <a:effectLst/>
                <a:latin typeface="Consolas" panose="020B0609020204030204" pitchFamily="49" charset="0"/>
              </a:rPr>
              <a:t>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requires  integral&lt;T&gt; class Point</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:13:5: note: constraints not satisfied</a:t>
            </a:r>
          </a:p>
          <a:p>
            <a:r>
              <a:rPr lang="en-US" sz="1200" b="0" dirty="0">
                <a:solidFill>
                  <a:srgbClr val="F7F1FF"/>
                </a:solidFill>
                <a:effectLst/>
                <a:latin typeface="Consolas" panose="020B0609020204030204" pitchFamily="49" charset="0"/>
              </a:rPr>
              <a:t>In file included from </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a:t>
            </a:r>
          </a:p>
          <a:p>
            <a:r>
              <a:rPr lang="en-US" sz="1200" b="0" dirty="0">
                <a:solidFill>
                  <a:srgbClr val="F7F1FF"/>
                </a:solidFill>
                <a:effectLst/>
                <a:latin typeface="Consolas" panose="020B0609020204030204" pitchFamily="49" charset="0"/>
              </a:rPr>
              <a:t>/opt/compiler-explorer/gcc-12.2.0/include/</a:t>
            </a:r>
            <a:r>
              <a:rPr lang="en-US" sz="1200" b="0" dirty="0" err="1">
                <a:solidFill>
                  <a:srgbClr val="F7F1FF"/>
                </a:solidFill>
                <a:effectLst/>
                <a:latin typeface="Consolas" panose="020B0609020204030204" pitchFamily="49" charset="0"/>
              </a:rPr>
              <a:t>c++</a:t>
            </a:r>
            <a:r>
              <a:rPr lang="en-US" sz="1200" b="0" dirty="0">
                <a:solidFill>
                  <a:srgbClr val="F7F1FF"/>
                </a:solidFill>
                <a:effectLst/>
                <a:latin typeface="Consolas" panose="020B0609020204030204" pitchFamily="49" charset="0"/>
              </a:rPr>
              <a:t>/12.2.0/concepts: In substitution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requires  integral&lt;T&gt; class Point [with 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a:t>
            </a: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:13:5:   required by substitution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template&lt;class T&gt; Point(T, T)-&gt; Point&lt;T&gt; [with 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&lt;char&gt;]</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source</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:94:37:   required from here</a:t>
            </a:r>
          </a:p>
          <a:p>
            <a:r>
              <a:rPr lang="en-US" sz="1200" b="0" dirty="0">
                <a:solidFill>
                  <a:srgbClr val="F7F1FF"/>
                </a:solidFill>
                <a:effectLst/>
                <a:latin typeface="Consolas" panose="020B0609020204030204" pitchFamily="49" charset="0"/>
              </a:rPr>
              <a:t>/opt/compiler-explorer/gcc-12.2.0/include/</a:t>
            </a:r>
            <a:r>
              <a:rPr lang="en-US" sz="1200" b="0" dirty="0" err="1">
                <a:solidFill>
                  <a:srgbClr val="F7F1FF"/>
                </a:solidFill>
                <a:effectLst/>
                <a:latin typeface="Consolas" panose="020B0609020204030204" pitchFamily="49" charset="0"/>
              </a:rPr>
              <a:t>c++</a:t>
            </a:r>
            <a:r>
              <a:rPr lang="en-US" sz="1200" b="0" dirty="0">
                <a:solidFill>
                  <a:srgbClr val="F7F1FF"/>
                </a:solidFill>
                <a:effectLst/>
                <a:latin typeface="Consolas" panose="020B0609020204030204" pitchFamily="49" charset="0"/>
              </a:rPr>
              <a:t>/12.2.0/concepts:100:13:   required </a:t>
            </a:r>
            <a:r>
              <a:rPr lang="en-US" sz="1200" b="0" dirty="0">
                <a:solidFill>
                  <a:srgbClr val="FC618D"/>
                </a:solidFill>
                <a:effectLst/>
                <a:latin typeface="Consolas" panose="020B0609020204030204" pitchFamily="49" charset="0"/>
              </a:rPr>
              <a:t>for</a:t>
            </a:r>
            <a:r>
              <a:rPr lang="en-US" sz="1200" b="0" dirty="0">
                <a:solidFill>
                  <a:srgbClr val="F7F1FF"/>
                </a:solidFill>
                <a:effectLst/>
                <a:latin typeface="Consolas" panose="020B0609020204030204" pitchFamily="49" charset="0"/>
              </a:rPr>
              <a:t> the satisfaction of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integral&lt;T&gt;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 </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with T </a:t>
            </a:r>
            <a:r>
              <a:rPr lang="en-US" sz="1200" b="0" dirty="0">
                <a:solidFill>
                  <a:srgbClr val="FC618D"/>
                </a:solidFill>
                <a:effectLst/>
                <a:latin typeface="Consolas" panose="020B0609020204030204" pitchFamily="49" charset="0"/>
              </a:rPr>
              <a:t>=</a:t>
            </a:r>
            <a:r>
              <a:rPr lang="en-US" sz="1200" b="0" dirty="0">
                <a:solidFill>
                  <a:srgbClr val="F7F1FF"/>
                </a:solidFill>
                <a:effectLst/>
                <a:latin typeface="Consolas" panose="020B0609020204030204" pitchFamily="49" charset="0"/>
              </a:rPr>
              <a:t> std::__cxx11::</a:t>
            </a:r>
            <a:r>
              <a:rPr lang="en-US" sz="1200" b="0" dirty="0" err="1">
                <a:solidFill>
                  <a:srgbClr val="F7F1FF"/>
                </a:solidFill>
                <a:effectLst/>
                <a:latin typeface="Consolas" panose="020B0609020204030204" pitchFamily="49" charset="0"/>
              </a:rPr>
              <a:t>basic_string</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char, std::</a:t>
            </a:r>
            <a:r>
              <a:rPr lang="en-US" sz="1200" b="0" dirty="0" err="1">
                <a:solidFill>
                  <a:srgbClr val="F7F1FF"/>
                </a:solidFill>
                <a:effectLst/>
                <a:latin typeface="Consolas" panose="020B0609020204030204" pitchFamily="49" charset="0"/>
              </a:rPr>
              <a:t>char_traits</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char</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 std::allocator</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char</a:t>
            </a:r>
            <a:r>
              <a:rPr lang="en-US" sz="1200" b="0" dirty="0">
                <a:solidFill>
                  <a:srgbClr val="FC618D"/>
                </a:solidFill>
                <a:effectLst/>
                <a:latin typeface="Consolas" panose="020B0609020204030204" pitchFamily="49" charset="0"/>
              </a:rPr>
              <a:t>&gt;</a:t>
            </a:r>
            <a:r>
              <a:rPr lang="en-US" sz="1200" b="0" dirty="0">
                <a:solidFill>
                  <a:srgbClr val="F7F1FF"/>
                </a:solidFill>
                <a:effectLst/>
                <a:latin typeface="Consolas" panose="020B0609020204030204" pitchFamily="49" charset="0"/>
              </a:rPr>
              <a:t> </a:t>
            </a:r>
            <a:r>
              <a:rPr lang="en-US" sz="1200" b="0" dirty="0">
                <a:solidFill>
                  <a:srgbClr val="FC618D"/>
                </a:solidFill>
                <a:effectLst/>
                <a:latin typeface="Consolas" panose="020B0609020204030204" pitchFamily="49" charset="0"/>
              </a:rPr>
              <a:t>&gt;</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7F1FF"/>
                </a:solidFill>
                <a:effectLst/>
                <a:latin typeface="Consolas" panose="020B0609020204030204" pitchFamily="49" charset="0"/>
              </a:rPr>
              <a:t>/opt/compiler-explorer/gcc-12.2.0/include/</a:t>
            </a:r>
            <a:r>
              <a:rPr lang="en-US" sz="1200" b="0" dirty="0" err="1">
                <a:solidFill>
                  <a:srgbClr val="F7F1FF"/>
                </a:solidFill>
                <a:effectLst/>
                <a:latin typeface="Consolas" panose="020B0609020204030204" pitchFamily="49" charset="0"/>
              </a:rPr>
              <a:t>c++</a:t>
            </a:r>
            <a:r>
              <a:rPr lang="en-US" sz="1200" b="0" dirty="0">
                <a:solidFill>
                  <a:srgbClr val="F7F1FF"/>
                </a:solidFill>
                <a:effectLst/>
                <a:latin typeface="Consolas" panose="020B0609020204030204" pitchFamily="49" charset="0"/>
              </a:rPr>
              <a:t>/12.2.0/concepts:100:24: note: the expression </a:t>
            </a:r>
            <a:r>
              <a:rPr lang="en-US" sz="1200" b="0" dirty="0">
                <a:solidFill>
                  <a:srgbClr val="8B888F"/>
                </a:solidFill>
                <a:effectLst/>
                <a:latin typeface="Consolas" panose="020B0609020204030204" pitchFamily="49" charset="0"/>
              </a:rPr>
              <a:t>'</a:t>
            </a:r>
            <a:r>
              <a:rPr lang="en-US" sz="1200" b="0" dirty="0" err="1">
                <a:solidFill>
                  <a:srgbClr val="FCE566"/>
                </a:solidFill>
                <a:effectLst/>
                <a:latin typeface="Consolas" panose="020B0609020204030204" pitchFamily="49" charset="0"/>
              </a:rPr>
              <a:t>is_integral_v</a:t>
            </a:r>
            <a:r>
              <a:rPr lang="en-US" sz="1200" b="0" dirty="0">
                <a:solidFill>
                  <a:srgbClr val="FCE566"/>
                </a:solidFill>
                <a:effectLst/>
                <a:latin typeface="Consolas" panose="020B0609020204030204" pitchFamily="49" charset="0"/>
              </a:rPr>
              <a:t>&lt;_</a:t>
            </a:r>
            <a:r>
              <a:rPr lang="en-US" sz="1200" b="0" dirty="0" err="1">
                <a:solidFill>
                  <a:srgbClr val="FCE566"/>
                </a:solidFill>
                <a:effectLst/>
                <a:latin typeface="Consolas" panose="020B0609020204030204" pitchFamily="49" charset="0"/>
              </a:rPr>
              <a:t>Tp</a:t>
            </a:r>
            <a:r>
              <a:rPr lang="en-US" sz="1200" b="0" dirty="0">
                <a:solidFill>
                  <a:srgbClr val="FCE566"/>
                </a:solidFill>
                <a:effectLst/>
                <a:latin typeface="Consolas" panose="020B0609020204030204" pitchFamily="49" charset="0"/>
              </a:rPr>
              <a:t>&gt; [with _</a:t>
            </a:r>
            <a:r>
              <a:rPr lang="en-US" sz="1200" b="0" dirty="0" err="1">
                <a:solidFill>
                  <a:srgbClr val="FCE566"/>
                </a:solidFill>
                <a:effectLst/>
                <a:latin typeface="Consolas" panose="020B0609020204030204" pitchFamily="49" charset="0"/>
              </a:rPr>
              <a:t>Tp</a:t>
            </a:r>
            <a:r>
              <a:rPr lang="en-US" sz="1200" b="0" dirty="0">
                <a:solidFill>
                  <a:srgbClr val="FCE566"/>
                </a:solidFill>
                <a:effectLst/>
                <a:latin typeface="Consolas" panose="020B0609020204030204" pitchFamily="49" charset="0"/>
              </a:rPr>
              <a:t> = std::__cxx11::</a:t>
            </a:r>
            <a:r>
              <a:rPr lang="en-US" sz="1200" b="0" dirty="0" err="1">
                <a:solidFill>
                  <a:srgbClr val="FCE566"/>
                </a:solidFill>
                <a:effectLst/>
                <a:latin typeface="Consolas" panose="020B0609020204030204" pitchFamily="49" charset="0"/>
              </a:rPr>
              <a:t>basic_string</a:t>
            </a:r>
            <a:r>
              <a:rPr lang="en-US" sz="1200" b="0" dirty="0">
                <a:solidFill>
                  <a:srgbClr val="FCE566"/>
                </a:solidFill>
                <a:effectLst/>
                <a:latin typeface="Consolas" panose="020B0609020204030204" pitchFamily="49" charset="0"/>
              </a:rPr>
              <a:t>&lt;char, std::</a:t>
            </a:r>
            <a:r>
              <a:rPr lang="en-US" sz="1200" b="0" dirty="0" err="1">
                <a:solidFill>
                  <a:srgbClr val="FCE566"/>
                </a:solidFill>
                <a:effectLst/>
                <a:latin typeface="Consolas" panose="020B0609020204030204" pitchFamily="49" charset="0"/>
              </a:rPr>
              <a:t>char_traits</a:t>
            </a:r>
            <a:r>
              <a:rPr lang="en-US" sz="1200" b="0" dirty="0">
                <a:solidFill>
                  <a:srgbClr val="FCE566"/>
                </a:solidFill>
                <a:effectLst/>
                <a:latin typeface="Consolas" panose="020B0609020204030204" pitchFamily="49" charset="0"/>
              </a:rPr>
              <a:t>&lt;char&gt;, std::allocator&lt;char&gt; &gt;]</a:t>
            </a:r>
            <a:r>
              <a:rPr lang="en-US" sz="1200" b="0" dirty="0">
                <a:solidFill>
                  <a:srgbClr val="8B888F"/>
                </a:solidFill>
                <a:effectLst/>
                <a:latin typeface="Consolas" panose="020B0609020204030204" pitchFamily="49" charset="0"/>
              </a:rPr>
              <a:t>'</a:t>
            </a:r>
            <a:r>
              <a:rPr lang="en-US" sz="1200" b="0" dirty="0">
                <a:solidFill>
                  <a:srgbClr val="F7F1FF"/>
                </a:solidFill>
                <a:effectLst/>
                <a:latin typeface="Consolas" panose="020B0609020204030204" pitchFamily="49" charset="0"/>
              </a:rPr>
              <a:t> evaluated to </a:t>
            </a:r>
            <a:r>
              <a:rPr lang="en-US" sz="1200" b="0" dirty="0">
                <a:solidFill>
                  <a:srgbClr val="8B888F"/>
                </a:solidFill>
                <a:effectLst/>
                <a:latin typeface="Consolas" panose="020B0609020204030204" pitchFamily="49" charset="0"/>
              </a:rPr>
              <a:t>'</a:t>
            </a:r>
            <a:r>
              <a:rPr lang="en-US" sz="1200" b="0" dirty="0">
                <a:solidFill>
                  <a:srgbClr val="FCE566"/>
                </a:solidFill>
                <a:effectLst/>
                <a:latin typeface="Consolas" panose="020B0609020204030204" pitchFamily="49" charset="0"/>
              </a:rPr>
              <a:t>false</a:t>
            </a:r>
            <a:r>
              <a:rPr lang="en-US" sz="1200" b="0" dirty="0">
                <a:solidFill>
                  <a:srgbClr val="8B888F"/>
                </a:solidFill>
                <a:effectLst/>
                <a:latin typeface="Consolas" panose="020B0609020204030204" pitchFamily="49" charset="0"/>
              </a:rPr>
              <a:t>'</a:t>
            </a:r>
            <a:endParaRPr lang="en-US" sz="1200" b="0" dirty="0">
              <a:solidFill>
                <a:srgbClr val="F7F1FF"/>
              </a:solidFill>
              <a:effectLst/>
              <a:latin typeface="Consolas" panose="020B0609020204030204" pitchFamily="49" charset="0"/>
            </a:endParaRPr>
          </a:p>
          <a:p>
            <a:r>
              <a:rPr lang="en-US" sz="1200" b="0" dirty="0">
                <a:solidFill>
                  <a:srgbClr val="F7F1FF"/>
                </a:solidFill>
                <a:effectLst/>
                <a:latin typeface="Consolas" panose="020B0609020204030204" pitchFamily="49" charset="0"/>
              </a:rPr>
              <a:t>  100 </a:t>
            </a:r>
            <a:r>
              <a:rPr lang="en-US" sz="1200" b="0" dirty="0">
                <a:solidFill>
                  <a:srgbClr val="FC618D"/>
                </a:solidFill>
                <a:effectLst/>
                <a:latin typeface="Consolas" panose="020B0609020204030204" pitchFamily="49" charset="0"/>
              </a:rPr>
              <a:t>|</a:t>
            </a:r>
            <a:r>
              <a:rPr lang="en-US" sz="1200" b="0" dirty="0">
                <a:solidFill>
                  <a:srgbClr val="F7F1FF"/>
                </a:solidFill>
                <a:effectLst/>
                <a:latin typeface="Consolas" panose="020B0609020204030204" pitchFamily="49" charset="0"/>
              </a:rPr>
              <a:t>     concept integral = </a:t>
            </a:r>
            <a:r>
              <a:rPr lang="en-US" sz="1200" b="0" dirty="0" err="1">
                <a:solidFill>
                  <a:srgbClr val="F7F1FF"/>
                </a:solidFill>
                <a:effectLst/>
                <a:latin typeface="Consolas" panose="020B0609020204030204" pitchFamily="49" charset="0"/>
              </a:rPr>
              <a:t>is_integral_v</a:t>
            </a:r>
            <a:r>
              <a:rPr lang="en-US" sz="1200" b="0" dirty="0">
                <a:solidFill>
                  <a:srgbClr val="FC618D"/>
                </a:solidFill>
                <a:effectLst/>
                <a:latin typeface="Consolas" panose="020B0609020204030204" pitchFamily="49" charset="0"/>
              </a:rPr>
              <a:t>&lt;</a:t>
            </a:r>
            <a:r>
              <a:rPr lang="en-US" sz="1200" b="0" dirty="0">
                <a:solidFill>
                  <a:srgbClr val="F7F1FF"/>
                </a:solidFill>
                <a:effectLst/>
                <a:latin typeface="Consolas" panose="020B0609020204030204" pitchFamily="49" charset="0"/>
              </a:rPr>
              <a:t>_</a:t>
            </a:r>
            <a:r>
              <a:rPr lang="en-US" sz="1200" b="0" dirty="0" err="1">
                <a:solidFill>
                  <a:srgbClr val="F7F1FF"/>
                </a:solidFill>
                <a:effectLst/>
                <a:latin typeface="Consolas" panose="020B0609020204030204" pitchFamily="49" charset="0"/>
              </a:rPr>
              <a:t>Tp</a:t>
            </a:r>
            <a:r>
              <a:rPr lang="en-US" sz="1200" b="0" dirty="0">
                <a:solidFill>
                  <a:srgbClr val="FC618D"/>
                </a:solidFill>
                <a:effectLst/>
                <a:latin typeface="Consolas" panose="020B0609020204030204" pitchFamily="49" charset="0"/>
              </a:rPr>
              <a:t>&gt;;</a:t>
            </a:r>
            <a:endParaRPr lang="en-US" sz="1200" b="0" dirty="0">
              <a:solidFill>
                <a:srgbClr val="F7F1FF"/>
              </a:solidFill>
              <a:effectLst/>
              <a:latin typeface="Consolas" panose="020B0609020204030204" pitchFamily="49" charset="0"/>
            </a:endParaRPr>
          </a:p>
        </p:txBody>
      </p:sp>
      <p:sp>
        <p:nvSpPr>
          <p:cNvPr id="3" name="TextBox 2">
            <a:extLst>
              <a:ext uri="{FF2B5EF4-FFF2-40B4-BE49-F238E27FC236}">
                <a16:creationId xmlns:a16="http://schemas.microsoft.com/office/drawing/2014/main" id="{EA2F88A2-AC19-F122-F3A3-74EBFA72F798}"/>
              </a:ext>
            </a:extLst>
          </p:cNvPr>
          <p:cNvSpPr txBox="1"/>
          <p:nvPr/>
        </p:nvSpPr>
        <p:spPr>
          <a:xfrm>
            <a:off x="543586" y="4665306"/>
            <a:ext cx="7424758" cy="369332"/>
          </a:xfrm>
          <a:prstGeom prst="rect">
            <a:avLst/>
          </a:prstGeom>
          <a:noFill/>
        </p:spPr>
        <p:txBody>
          <a:bodyPr wrap="square" rtlCol="0">
            <a:spAutoFit/>
          </a:bodyPr>
          <a:lstStyle/>
          <a:p>
            <a:r>
              <a:rPr lang="en-AU" dirty="0"/>
              <a:t>This is a snippet from the error message. Can you see what caused the error?</a:t>
            </a:r>
          </a:p>
        </p:txBody>
      </p:sp>
    </p:spTree>
    <p:extLst>
      <p:ext uri="{BB962C8B-B14F-4D97-AF65-F5344CB8AC3E}">
        <p14:creationId xmlns:p14="http://schemas.microsoft.com/office/powerpoint/2010/main" val="1473284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Classes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20000"/>
          </a:bodyPr>
          <a:lstStyle/>
          <a:p>
            <a:r>
              <a:rPr lang="en-US" dirty="0"/>
              <a:t>Classes are a way for users to create custom types for our programs.</a:t>
            </a:r>
          </a:p>
          <a:p>
            <a:r>
              <a:rPr lang="en-US" dirty="0"/>
              <a:t>Classes allow us to customize the behaviour of type from its construction and destruction, to the available operations that can be performed on a class.</a:t>
            </a:r>
          </a:p>
          <a:p>
            <a:r>
              <a:rPr lang="en-US" dirty="0"/>
              <a:t>Classes and structures are identical in C++ except the members of a class are private by default (inaccessible).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A93C5AF7-673E-EAF7-9BDA-E2363ECF02FD}"/>
              </a:ext>
            </a:extLst>
          </p:cNvPr>
          <p:cNvSpPr>
            <a:spLocks noGrp="1"/>
          </p:cNvSpPr>
          <p:nvPr>
            <p:ph sz="quarter" idx="4"/>
          </p:nvPr>
        </p:nvSpPr>
        <p:spPr>
          <a:xfrm>
            <a:off x="4954555" y="1651518"/>
            <a:ext cx="6693860" cy="4291407"/>
          </a:xfrm>
        </p:spPr>
        <p:txBody>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class</a:t>
            </a:r>
            <a:r>
              <a:rPr lang="en-AU"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Point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y</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p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Point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69676C"/>
                </a:solidFill>
                <a:effectLst/>
                <a:latin typeface="Consolas" panose="020B0609020204030204" pitchFamily="49" charset="0"/>
              </a:rPr>
              <a:t>/// Fails as `x` and `y` are private</a:t>
            </a: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x</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y</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endParaRPr lang="en-AU" sz="1400" dirty="0"/>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Requirement Expressions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5262107" cy="4966640"/>
          </a:xfrm>
        </p:spPr>
        <p:txBody>
          <a:bodyPr>
            <a:normAutofit fontScale="92500"/>
          </a:bodyPr>
          <a:lstStyle/>
          <a:p>
            <a:r>
              <a:rPr lang="en-US" dirty="0"/>
              <a:t>We can further customize the requirements of template type parameters using </a:t>
            </a:r>
            <a:r>
              <a:rPr lang="en-AU" sz="2000" b="0" dirty="0">
                <a:solidFill>
                  <a:srgbClr val="FC618D"/>
                </a:solidFill>
                <a:effectLst/>
                <a:latin typeface="Consolas" panose="020B0609020204030204" pitchFamily="49" charset="0"/>
              </a:rPr>
              <a:t>requires</a:t>
            </a:r>
            <a:r>
              <a:rPr lang="en-US" dirty="0"/>
              <a:t> expressions. This use conjunctions (</a:t>
            </a:r>
            <a:r>
              <a:rPr lang="en-AU" sz="2000" b="0" dirty="0">
                <a:solidFill>
                  <a:srgbClr val="FC618D"/>
                </a:solidFill>
                <a:effectLst/>
                <a:latin typeface="Consolas" panose="020B0609020204030204" pitchFamily="49" charset="0"/>
              </a:rPr>
              <a:t>&amp;&amp;</a:t>
            </a:r>
            <a:r>
              <a:rPr lang="en-US" dirty="0"/>
              <a:t>) and disjunctions (</a:t>
            </a:r>
            <a:r>
              <a:rPr lang="en-AU" sz="2000" b="0" dirty="0">
                <a:solidFill>
                  <a:srgbClr val="FC618D"/>
                </a:solidFill>
                <a:effectLst/>
                <a:latin typeface="Consolas" panose="020B0609020204030204" pitchFamily="49" charset="0"/>
              </a:rPr>
              <a:t>||</a:t>
            </a:r>
            <a:r>
              <a:rPr lang="en-US" dirty="0"/>
              <a:t>) of concepts to build a specific constraint.</a:t>
            </a:r>
          </a:p>
          <a:p>
            <a:r>
              <a:rPr lang="en-US" dirty="0"/>
              <a:t>When using a </a:t>
            </a:r>
            <a:r>
              <a:rPr lang="en-AU" sz="2000" b="0" dirty="0">
                <a:solidFill>
                  <a:srgbClr val="FC618D"/>
                </a:solidFill>
                <a:effectLst/>
                <a:latin typeface="Consolas" panose="020B0609020204030204" pitchFamily="49" charset="0"/>
              </a:rPr>
              <a:t>requires</a:t>
            </a:r>
            <a:r>
              <a:rPr lang="en-US" dirty="0"/>
              <a:t> expression, concepts must be explicitly instantiated with their template type parameters.</a:t>
            </a:r>
          </a:p>
          <a:p>
            <a:r>
              <a:rPr lang="en-US" dirty="0"/>
              <a:t>For </a:t>
            </a:r>
            <a:r>
              <a:rPr lang="en-AU" sz="2000" b="0" dirty="0">
                <a:solidFill>
                  <a:srgbClr val="5AD4E6"/>
                </a:solidFill>
                <a:effectLst/>
                <a:latin typeface="Consolas" panose="020B0609020204030204" pitchFamily="49" charset="0"/>
              </a:rPr>
              <a:t>Point</a:t>
            </a:r>
            <a:r>
              <a:rPr lang="en-US" dirty="0"/>
              <a:t> we have imposed that </a:t>
            </a:r>
            <a:r>
              <a:rPr lang="en-AU" sz="2000" b="0" dirty="0">
                <a:solidFill>
                  <a:srgbClr val="5AD4E6"/>
                </a:solidFill>
                <a:effectLst/>
                <a:latin typeface="Consolas" panose="020B0609020204030204" pitchFamily="49" charset="0"/>
              </a:rPr>
              <a:t>T</a:t>
            </a:r>
            <a:r>
              <a:rPr lang="en-US" dirty="0"/>
              <a:t> must be a type that satisfies either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a:solidFill>
                  <a:srgbClr val="F7F1FF"/>
                </a:solidFill>
                <a:effectLst/>
                <a:latin typeface="Consolas" panose="020B0609020204030204" pitchFamily="49" charset="0"/>
              </a:rPr>
              <a:t>integral</a:t>
            </a:r>
            <a:r>
              <a:rPr lang="en-US" dirty="0"/>
              <a:t> or </a:t>
            </a:r>
            <a:r>
              <a:rPr lang="en-AU" sz="2400" b="0" dirty="0">
                <a:solidFill>
                  <a:srgbClr val="7BD88F"/>
                </a:solidFill>
                <a:effectLst/>
                <a:latin typeface="Consolas" panose="020B0609020204030204" pitchFamily="49" charset="0"/>
              </a:rPr>
              <a:t>std</a:t>
            </a:r>
            <a:r>
              <a:rPr lang="en-AU" sz="2400" b="0" dirty="0">
                <a:solidFill>
                  <a:srgbClr val="8B888F"/>
                </a:solidFill>
                <a:effectLst/>
                <a:latin typeface="Consolas" panose="020B0609020204030204" pitchFamily="49" charset="0"/>
              </a:rPr>
              <a:t>::</a:t>
            </a:r>
            <a:r>
              <a:rPr lang="en-AU" sz="2200" b="0" dirty="0" err="1">
                <a:solidFill>
                  <a:srgbClr val="F7F1FF"/>
                </a:solidFill>
                <a:effectLst/>
                <a:latin typeface="Consolas" panose="020B0609020204030204" pitchFamily="49" charset="0"/>
              </a:rPr>
              <a:t>floating_point</a:t>
            </a:r>
            <a:r>
              <a:rPr lang="en-US" dirty="0"/>
              <a:t>.</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54892" y="2309675"/>
            <a:ext cx="5148326" cy="2970044"/>
          </a:xfrm>
          <a:prstGeom prst="rect">
            <a:avLst/>
          </a:prstGeom>
          <a:noFill/>
        </p:spPr>
        <p:txBody>
          <a:bodyPr wrap="square" rtlCol="0">
            <a:spAutoFit/>
          </a:bodyPr>
          <a:lstStyle/>
          <a:p>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i="1" dirty="0" err="1">
                <a:solidFill>
                  <a:srgbClr val="5AD4E6"/>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integral</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floating_point</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i="1" dirty="0">
                <a:solidFill>
                  <a:srgbClr val="5AD4E6"/>
                </a:solidFill>
                <a:effectLst/>
                <a:latin typeface="Consolas" panose="020B0609020204030204" pitchFamily="49" charset="0"/>
              </a:rPr>
              <a:t>class</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a:solidFill>
                  <a:srgbClr val="69676C"/>
                </a:solidFill>
                <a:effectLst/>
                <a:latin typeface="Consolas" panose="020B0609020204030204" pitchFamily="49" charset="0"/>
              </a:rPr>
              <a:t>    /// ... implementation</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0.567</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45.657</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Point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1</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9</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p1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p2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2372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Requirement Clauses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431261"/>
            <a:ext cx="4739594" cy="4966640"/>
          </a:xfrm>
        </p:spPr>
        <p:txBody>
          <a:bodyPr>
            <a:normAutofit fontScale="85000" lnSpcReduction="20000"/>
          </a:bodyPr>
          <a:lstStyle/>
          <a:p>
            <a:r>
              <a:rPr lang="en-US" dirty="0"/>
              <a:t>Sometimes we need to impose requirements based on runtime properties of a type or depends on the result of two objects or types. This is where </a:t>
            </a:r>
            <a:r>
              <a:rPr lang="en-AU" sz="1800" b="0" kern="1200" dirty="0">
                <a:solidFill>
                  <a:srgbClr val="FC618D"/>
                </a:solidFill>
                <a:effectLst/>
                <a:latin typeface="Consolas" panose="020B0609020204030204" pitchFamily="49" charset="0"/>
                <a:ea typeface="+mn-ea"/>
                <a:cs typeface="+mn-cs"/>
              </a:rPr>
              <a:t>requires</a:t>
            </a:r>
            <a:r>
              <a:rPr lang="en-US" sz="1800" kern="1200" dirty="0">
                <a:solidFill>
                  <a:srgbClr val="FFFFFF">
                    <a:alpha val="60000"/>
                  </a:srgbClr>
                </a:solidFill>
                <a:effectLst/>
                <a:latin typeface="Gill Sans MT" panose="020B0502020104020203" pitchFamily="34" charset="0"/>
                <a:ea typeface="+mn-ea"/>
                <a:cs typeface="+mn-cs"/>
              </a:rPr>
              <a:t> </a:t>
            </a:r>
            <a:r>
              <a:rPr lang="en-US" kern="1200" dirty="0">
                <a:solidFill>
                  <a:srgbClr val="FFFFFF">
                    <a:alpha val="60000"/>
                  </a:srgbClr>
                </a:solidFill>
                <a:effectLst/>
                <a:latin typeface="Gill Sans MT" panose="020B0502020104020203" pitchFamily="34" charset="0"/>
                <a:ea typeface="+mn-ea"/>
                <a:cs typeface="+mn-cs"/>
              </a:rPr>
              <a:t>clauses can be used to create an instantiation of the type and validate these requirements.</a:t>
            </a:r>
          </a:p>
          <a:p>
            <a:r>
              <a:rPr lang="en-US" kern="1200" dirty="0">
                <a:solidFill>
                  <a:srgbClr val="FFFFFF">
                    <a:alpha val="60000"/>
                  </a:srgbClr>
                </a:solidFill>
                <a:effectLst/>
                <a:latin typeface="Gill Sans MT" panose="020B0502020104020203" pitchFamily="34" charset="0"/>
                <a:ea typeface="+mn-ea"/>
                <a:cs typeface="+mn-cs"/>
              </a:rPr>
              <a:t> </a:t>
            </a:r>
            <a:r>
              <a:rPr lang="en-AU" sz="2000" b="0" kern="1200" dirty="0">
                <a:solidFill>
                  <a:srgbClr val="FC618D"/>
                </a:solidFill>
                <a:effectLst/>
                <a:latin typeface="Consolas" panose="020B0609020204030204" pitchFamily="49" charset="0"/>
                <a:ea typeface="+mn-ea"/>
                <a:cs typeface="+mn-cs"/>
              </a:rPr>
              <a:t>requires</a:t>
            </a:r>
            <a:r>
              <a:rPr lang="en-US" sz="2000" kern="1200" dirty="0">
                <a:solidFill>
                  <a:srgbClr val="FFFFFF">
                    <a:alpha val="60000"/>
                  </a:srgbClr>
                </a:solidFill>
                <a:effectLst/>
                <a:latin typeface="Gill Sans MT" panose="020B0502020104020203" pitchFamily="34" charset="0"/>
                <a:ea typeface="+mn-ea"/>
                <a:cs typeface="+mn-cs"/>
              </a:rPr>
              <a:t> </a:t>
            </a:r>
            <a:r>
              <a:rPr lang="en-US" kern="1200" dirty="0">
                <a:solidFill>
                  <a:srgbClr val="FFFFFF">
                    <a:alpha val="60000"/>
                  </a:srgbClr>
                </a:solidFill>
                <a:effectLst/>
                <a:latin typeface="Gill Sans MT" panose="020B0502020104020203" pitchFamily="34" charset="0"/>
                <a:ea typeface="+mn-ea"/>
                <a:cs typeface="+mn-cs"/>
              </a:rPr>
              <a:t>clauses are introduced with an additional </a:t>
            </a:r>
            <a:r>
              <a:rPr lang="en-AU" sz="2000" b="0" kern="1200" dirty="0">
                <a:solidFill>
                  <a:srgbClr val="FC618D"/>
                </a:solidFill>
                <a:effectLst/>
                <a:latin typeface="Consolas" panose="020B0609020204030204" pitchFamily="49" charset="0"/>
                <a:ea typeface="+mn-ea"/>
                <a:cs typeface="+mn-cs"/>
              </a:rPr>
              <a:t>requires</a:t>
            </a:r>
            <a:r>
              <a:rPr lang="en-US" sz="2400" kern="1200" dirty="0">
                <a:solidFill>
                  <a:srgbClr val="FFFFFF">
                    <a:alpha val="60000"/>
                  </a:srgbClr>
                </a:solidFill>
                <a:effectLst/>
                <a:latin typeface="Gill Sans MT" panose="020B0502020104020203" pitchFamily="34" charset="0"/>
                <a:ea typeface="+mn-ea"/>
                <a:cs typeface="+mn-cs"/>
              </a:rPr>
              <a:t> </a:t>
            </a:r>
            <a:r>
              <a:rPr lang="en-US" kern="1200" dirty="0">
                <a:solidFill>
                  <a:srgbClr val="FFFFFF">
                    <a:alpha val="60000"/>
                  </a:srgbClr>
                </a:solidFill>
                <a:effectLst/>
                <a:latin typeface="Gill Sans MT" panose="020B0502020104020203" pitchFamily="34" charset="0"/>
                <a:ea typeface="+mn-ea"/>
                <a:cs typeface="+mn-cs"/>
              </a:rPr>
              <a:t>keyword followed a </a:t>
            </a:r>
            <a:r>
              <a:rPr lang="en-US" i="1" kern="1200" dirty="0">
                <a:solidFill>
                  <a:srgbClr val="FFFFFF">
                    <a:alpha val="60000"/>
                  </a:srgbClr>
                </a:solidFill>
                <a:effectLst/>
                <a:latin typeface="Gill Sans MT" panose="020B0502020104020203" pitchFamily="34" charset="0"/>
                <a:ea typeface="+mn-ea"/>
                <a:cs typeface="+mn-cs"/>
              </a:rPr>
              <a:t>function-like</a:t>
            </a:r>
            <a:r>
              <a:rPr lang="en-US" kern="1200" dirty="0">
                <a:solidFill>
                  <a:srgbClr val="FFFFFF">
                    <a:alpha val="60000"/>
                  </a:srgbClr>
                </a:solidFill>
                <a:effectLst/>
                <a:latin typeface="Gill Sans MT" panose="020B0502020104020203" pitchFamily="34" charset="0"/>
                <a:ea typeface="+mn-ea"/>
                <a:cs typeface="+mn-cs"/>
              </a:rPr>
              <a:t> signature specifying mock runtime parameter.</a:t>
            </a:r>
          </a:p>
          <a:p>
            <a:r>
              <a:rPr lang="en-US" dirty="0">
                <a:solidFill>
                  <a:srgbClr val="FFFFFF">
                    <a:alpha val="60000"/>
                  </a:srgbClr>
                </a:solidFill>
                <a:latin typeface="Gill Sans MT" panose="020B0502020104020203" pitchFamily="34" charset="0"/>
              </a:rPr>
              <a:t>With these parameters you can </a:t>
            </a:r>
            <a:r>
              <a:rPr lang="en-US" dirty="0" err="1">
                <a:solidFill>
                  <a:srgbClr val="FFFFFF">
                    <a:alpha val="60000"/>
                  </a:srgbClr>
                </a:solidFill>
                <a:latin typeface="Gill Sans MT" panose="020B0502020104020203" pitchFamily="34" charset="0"/>
              </a:rPr>
              <a:t>specifiy</a:t>
            </a:r>
            <a:r>
              <a:rPr lang="en-US" dirty="0">
                <a:solidFill>
                  <a:srgbClr val="FFFFFF">
                    <a:alpha val="60000"/>
                  </a:srgbClr>
                </a:solidFill>
                <a:latin typeface="Gill Sans MT" panose="020B0502020104020203" pitchFamily="34" charset="0"/>
              </a:rPr>
              <a:t> expressions that must be valid</a:t>
            </a:r>
          </a:p>
          <a:p>
            <a:r>
              <a:rPr lang="en-US" kern="1200" dirty="0">
                <a:solidFill>
                  <a:srgbClr val="FFFFFF">
                    <a:alpha val="60000"/>
                  </a:srgbClr>
                </a:solidFill>
                <a:effectLst/>
                <a:latin typeface="Gill Sans MT" panose="020B0502020104020203" pitchFamily="34" charset="0"/>
                <a:ea typeface="+mn-ea"/>
                <a:cs typeface="+mn-cs"/>
              </a:rPr>
              <a:t>For </a:t>
            </a:r>
            <a:r>
              <a:rPr lang="en-AU" sz="2400" b="0" dirty="0">
                <a:solidFill>
                  <a:srgbClr val="5AD4E6"/>
                </a:solidFill>
                <a:effectLst/>
                <a:latin typeface="Consolas" panose="020B0609020204030204" pitchFamily="49" charset="0"/>
              </a:rPr>
              <a:t>Point</a:t>
            </a:r>
            <a:r>
              <a:rPr lang="en-US" kern="1200" dirty="0">
                <a:solidFill>
                  <a:srgbClr val="FFFFFF">
                    <a:alpha val="60000"/>
                  </a:srgbClr>
                </a:solidFill>
                <a:effectLst/>
                <a:latin typeface="Gill Sans MT" panose="020B0502020104020203" pitchFamily="34" charset="0"/>
                <a:ea typeface="+mn-ea"/>
                <a:cs typeface="+mn-cs"/>
              </a:rPr>
              <a:t> we have imposed that </a:t>
            </a:r>
            <a:r>
              <a:rPr lang="en-AU" sz="2400" b="0" dirty="0">
                <a:solidFill>
                  <a:srgbClr val="FC618D"/>
                </a:solidFill>
                <a:effectLst/>
                <a:latin typeface="Consolas" panose="020B0609020204030204" pitchFamily="49" charset="0"/>
              </a:rPr>
              <a:t>+</a:t>
            </a:r>
            <a:r>
              <a:rPr lang="en-US" kern="1200" dirty="0">
                <a:solidFill>
                  <a:srgbClr val="FFFFFF">
                    <a:alpha val="60000"/>
                  </a:srgbClr>
                </a:solidFill>
                <a:effectLst/>
                <a:latin typeface="Gill Sans MT" panose="020B0502020104020203" pitchFamily="34" charset="0"/>
                <a:ea typeface="+mn-ea"/>
                <a:cs typeface="+mn-cs"/>
              </a:rPr>
              <a:t> and </a:t>
            </a:r>
            <a:r>
              <a:rPr lang="en-AU" kern="1200" dirty="0">
                <a:solidFill>
                  <a:srgbClr val="FC618D"/>
                </a:solidFill>
                <a:latin typeface="Consolas" panose="020B0609020204030204" pitchFamily="49" charset="0"/>
                <a:ea typeface="+mn-ea"/>
                <a:cs typeface="+mn-cs"/>
              </a:rPr>
              <a:t>-</a:t>
            </a:r>
            <a:r>
              <a:rPr lang="en-US" kern="1200" dirty="0">
                <a:solidFill>
                  <a:srgbClr val="FFFFFF">
                    <a:alpha val="60000"/>
                  </a:srgbClr>
                </a:solidFill>
                <a:effectLst/>
                <a:latin typeface="Gill Sans MT" panose="020B0502020104020203" pitchFamily="34" charset="0"/>
                <a:ea typeface="+mn-ea"/>
                <a:cs typeface="+mn-cs"/>
              </a:rPr>
              <a:t> must be valid between the types </a:t>
            </a:r>
            <a:r>
              <a:rPr lang="en-AU" sz="2400" b="0" dirty="0">
                <a:solidFill>
                  <a:srgbClr val="5AD4E6"/>
                </a:solidFill>
                <a:effectLst/>
                <a:latin typeface="Consolas" panose="020B0609020204030204" pitchFamily="49" charset="0"/>
              </a:rPr>
              <a:t>T</a:t>
            </a:r>
            <a:r>
              <a:rPr lang="en-US" kern="1200" dirty="0">
                <a:solidFill>
                  <a:srgbClr val="FFFFFF">
                    <a:alpha val="60000"/>
                  </a:srgbClr>
                </a:solidFill>
                <a:effectLst/>
                <a:latin typeface="Gill Sans MT" panose="020B0502020104020203" pitchFamily="34" charset="0"/>
                <a:ea typeface="+mn-ea"/>
                <a:cs typeface="+mn-cs"/>
              </a:rPr>
              <a:t> and </a:t>
            </a:r>
            <a:r>
              <a:rPr lang="en-AU" sz="2400" b="0" dirty="0">
                <a:solidFill>
                  <a:srgbClr val="5AD4E6"/>
                </a:solidFill>
                <a:effectLst/>
                <a:latin typeface="Consolas" panose="020B0609020204030204" pitchFamily="49" charset="0"/>
              </a:rPr>
              <a:t>U</a:t>
            </a:r>
            <a:r>
              <a:rPr lang="en-US" kern="1200" dirty="0">
                <a:solidFill>
                  <a:srgbClr val="FFFFFF">
                    <a:alpha val="60000"/>
                  </a:srgbClr>
                </a:solidFill>
                <a:effectLst/>
                <a:latin typeface="Gill Sans MT" panose="020B0502020104020203" pitchFamily="34" charset="0"/>
                <a:ea typeface="+mn-ea"/>
                <a:cs typeface="+mn-cs"/>
              </a:rPr>
              <a:t>.</a:t>
            </a:r>
          </a:p>
          <a:p>
            <a:endParaRPr lang="en-US" sz="32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645021" y="1431261"/>
            <a:ext cx="6003392" cy="3985706"/>
          </a:xfrm>
          <a:prstGeom prst="rect">
            <a:avLst/>
          </a:prstGeom>
          <a:noFill/>
        </p:spPr>
        <p:txBody>
          <a:bodyPr wrap="square" rtlCol="0">
            <a:spAutoFit/>
          </a:bodyPr>
          <a:lstStyle/>
          <a:p>
            <a:r>
              <a:rPr lang="en-AU" sz="1100" b="0" i="1" dirty="0">
                <a:solidFill>
                  <a:srgbClr val="69676C"/>
                </a:solidFill>
                <a:effectLst/>
                <a:latin typeface="Consolas" panose="020B0609020204030204" pitchFamily="49" charset="0"/>
              </a:rPr>
              <a:t>/// ... Point details</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i="1" dirty="0" err="1">
                <a:solidFill>
                  <a:srgbClr val="5AD4E6"/>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err="1">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5AD4E6"/>
                </a:solidFill>
                <a:effectLst/>
                <a:latin typeface="Consolas" panose="020B0609020204030204" pitchFamily="49" charset="0"/>
              </a:rPr>
              <a:t>T</a:t>
            </a:r>
            <a:r>
              <a:rPr lang="en-AU" sz="1100" b="0" dirty="0">
                <a:solidFill>
                  <a:srgbClr val="F7F1FF"/>
                </a:solidFill>
                <a:effectLst/>
                <a:latin typeface="Consolas" panose="020B0609020204030204" pitchFamily="49" charset="0"/>
              </a:rPr>
              <a:t> a</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 </a:t>
            </a:r>
            <a:r>
              <a:rPr lang="en-AU" sz="1100" b="0" dirty="0">
                <a:solidFill>
                  <a:srgbClr val="F7F1FF"/>
                </a:solidFill>
                <a:effectLst/>
                <a:latin typeface="Consolas" panose="020B0609020204030204" pitchFamily="49" charset="0"/>
              </a:rPr>
              <a:t>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err="1">
                <a:solidFill>
                  <a:srgbClr val="FC618D"/>
                </a:solidFill>
                <a:effectLst/>
                <a:latin typeface="Consolas" panose="020B0609020204030204" pitchFamily="49" charset="0"/>
              </a:rPr>
              <a:t>constexpr</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endParaRPr lang="en-AU" sz="1100" b="0" dirty="0">
              <a:solidFill>
                <a:srgbClr val="F7F1FF"/>
              </a:solidFill>
              <a:effectLst/>
              <a:latin typeface="Consolas" panose="020B0609020204030204" pitchFamily="49" charset="0"/>
            </a:endParaRPr>
          </a:p>
          <a:p>
            <a:r>
              <a:rPr lang="en-AU" sz="1100" b="0" dirty="0">
                <a:solidFill>
                  <a:srgbClr val="FC618D"/>
                </a:solidFill>
                <a:effectLst/>
                <a:latin typeface="Consolas" panose="020B0609020204030204" pitchFamily="49" charset="0"/>
              </a:rPr>
              <a:t>operator</a:t>
            </a:r>
            <a:r>
              <a:rPr lang="en-AU" sz="1100" b="0" dirty="0">
                <a:solidFill>
                  <a:srgbClr val="7BD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i="1" dirty="0">
                <a:solidFill>
                  <a:srgbClr val="FC618D"/>
                </a:solidFill>
                <a:effectLst/>
                <a:latin typeface="Consolas" panose="020B0609020204030204" pitchFamily="49" charset="0"/>
              </a:rPr>
              <a:t>const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i="1" dirty="0">
                <a:solidFill>
                  <a:srgbClr val="FC618D"/>
                </a:solidFill>
                <a:effectLst/>
                <a:latin typeface="Consolas" panose="020B0609020204030204" pitchFamily="49" charset="0"/>
              </a:rPr>
              <a:t>&amp;</a:t>
            </a:r>
            <a:r>
              <a:rPr lang="en-AU" sz="1100" b="0" dirty="0">
                <a:solidFill>
                  <a:srgbClr val="F7F1FF"/>
                </a:solidFill>
                <a:effectLst/>
                <a:latin typeface="Consolas" panose="020B0609020204030204" pitchFamily="49" charset="0"/>
              </a:rPr>
              <a:t> </a:t>
            </a:r>
            <a:r>
              <a:rPr lang="en-AU" sz="1100" b="0" i="1" dirty="0">
                <a:solidFill>
                  <a:srgbClr val="FD9353"/>
                </a:solidFill>
                <a:effectLst/>
                <a:latin typeface="Consolas" panose="020B0609020204030204" pitchFamily="49" charset="0"/>
              </a:rPr>
              <a:t>p</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b="0" dirty="0">
                <a:solidFill>
                  <a:srgbClr val="F7F1FF"/>
                </a:solidFill>
                <a:effectLst/>
                <a:latin typeface="Consolas" panose="020B0609020204030204" pitchFamily="49" charset="0"/>
              </a:rPr>
              <a:t>    </a:t>
            </a:r>
            <a:r>
              <a:rPr lang="en-AU" sz="1100" b="0" i="1" dirty="0" err="1">
                <a:solidFill>
                  <a:srgbClr val="FC618D"/>
                </a:solidFill>
                <a:effectLst/>
                <a:latin typeface="Consolas" panose="020B0609020204030204" pitchFamily="49" charset="0"/>
              </a:rPr>
              <a:t>noexcept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FC618D"/>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x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x</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y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y</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template</a:t>
            </a:r>
            <a:r>
              <a:rPr lang="en-AU" sz="1100" b="0" dirty="0">
                <a:solidFill>
                  <a:srgbClr val="8B888F"/>
                </a:solidFill>
                <a:effectLst/>
                <a:latin typeface="Consolas" panose="020B0609020204030204" pitchFamily="49" charset="0"/>
              </a:rPr>
              <a:t>&lt;</a:t>
            </a:r>
            <a:r>
              <a:rPr lang="en-AU" sz="1100" b="0" i="1" dirty="0" err="1">
                <a:solidFill>
                  <a:srgbClr val="5AD4E6"/>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err="1">
                <a:solidFill>
                  <a:srgbClr val="FC618D"/>
                </a:solidFill>
                <a:effectLst/>
                <a:latin typeface="Consolas" panose="020B0609020204030204" pitchFamily="49" charset="0"/>
              </a:rPr>
              <a:t>requires</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5AD4E6"/>
                </a:solidFill>
                <a:effectLst/>
                <a:latin typeface="Consolas" panose="020B0609020204030204" pitchFamily="49" charset="0"/>
              </a:rPr>
              <a:t>T </a:t>
            </a:r>
            <a:r>
              <a:rPr lang="en-AU" sz="1100" b="0" dirty="0">
                <a:solidFill>
                  <a:srgbClr val="F7F1FF"/>
                </a:solidFill>
                <a:effectLst/>
                <a:latin typeface="Consolas" panose="020B0609020204030204" pitchFamily="49" charset="0"/>
              </a:rPr>
              <a:t>a</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F7F1FF"/>
                </a:solidFill>
                <a:effectLst/>
                <a:latin typeface="Consolas" panose="020B0609020204030204" pitchFamily="49" charset="0"/>
              </a:rPr>
              <a:t> 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i="1" dirty="0" err="1">
                <a:solidFill>
                  <a:srgbClr val="FC618D"/>
                </a:solidFill>
                <a:effectLst/>
                <a:latin typeface="Consolas" panose="020B0609020204030204" pitchFamily="49" charset="0"/>
              </a:rPr>
              <a:t>constexpr</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auto</a:t>
            </a:r>
            <a:endParaRPr lang="en-AU" sz="1100" b="0" dirty="0">
              <a:solidFill>
                <a:srgbClr val="F7F1FF"/>
              </a:solidFill>
              <a:effectLst/>
              <a:latin typeface="Consolas" panose="020B0609020204030204" pitchFamily="49" charset="0"/>
            </a:endParaRPr>
          </a:p>
          <a:p>
            <a:r>
              <a:rPr lang="en-AU" sz="1100" b="0" dirty="0">
                <a:solidFill>
                  <a:srgbClr val="FC618D"/>
                </a:solidFill>
                <a:effectLst/>
                <a:latin typeface="Consolas" panose="020B0609020204030204" pitchFamily="49" charset="0"/>
              </a:rPr>
              <a:t>operator</a:t>
            </a:r>
            <a:r>
              <a:rPr lang="en-AU" sz="1100" b="0" dirty="0">
                <a:solidFill>
                  <a:srgbClr val="7BD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i="1" dirty="0">
                <a:solidFill>
                  <a:srgbClr val="FC618D"/>
                </a:solidFill>
                <a:effectLst/>
                <a:latin typeface="Consolas" panose="020B0609020204030204" pitchFamily="49" charset="0"/>
              </a:rPr>
              <a:t>const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i="1" dirty="0">
                <a:solidFill>
                  <a:srgbClr val="FC618D"/>
                </a:solidFill>
                <a:effectLst/>
                <a:latin typeface="Consolas" panose="020B0609020204030204" pitchFamily="49" charset="0"/>
              </a:rPr>
              <a:t>&amp;</a:t>
            </a:r>
            <a:r>
              <a:rPr lang="en-AU" sz="1100" b="0" dirty="0">
                <a:solidFill>
                  <a:srgbClr val="F7F1FF"/>
                </a:solidFill>
                <a:effectLst/>
                <a:latin typeface="Consolas" panose="020B0609020204030204" pitchFamily="49" charset="0"/>
              </a:rPr>
              <a:t> </a:t>
            </a:r>
            <a:r>
              <a:rPr lang="en-AU" sz="1100" b="0" i="1" dirty="0">
                <a:solidFill>
                  <a:srgbClr val="FD9353"/>
                </a:solidFill>
                <a:effectLst/>
                <a:latin typeface="Consolas" panose="020B0609020204030204" pitchFamily="49" charset="0"/>
              </a:rPr>
              <a:t>p</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p>
          <a:p>
            <a:r>
              <a:rPr lang="en-AU" sz="1100" b="0" dirty="0">
                <a:solidFill>
                  <a:srgbClr val="F7F1FF"/>
                </a:solidFill>
                <a:effectLst/>
                <a:latin typeface="Consolas" panose="020B0609020204030204" pitchFamily="49" charset="0"/>
              </a:rPr>
              <a:t>    </a:t>
            </a:r>
            <a:r>
              <a:rPr lang="en-AU" sz="1100" b="0" i="1" dirty="0" err="1">
                <a:solidFill>
                  <a:srgbClr val="FC618D"/>
                </a:solidFill>
                <a:effectLst/>
                <a:latin typeface="Consolas" panose="020B0609020204030204" pitchFamily="49" charset="0"/>
              </a:rPr>
              <a:t>noexcept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8B888F"/>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Point</a:t>
            </a:r>
            <a:r>
              <a:rPr lang="en-AU" sz="1100" b="0" dirty="0">
                <a:solidFill>
                  <a:srgbClr val="FC618D"/>
                </a:solidFill>
                <a:effectLst/>
                <a:latin typeface="Consolas" panose="020B0609020204030204" pitchFamily="49" charset="0"/>
              </a:rPr>
              <a:t>&lt;</a:t>
            </a:r>
            <a:r>
              <a:rPr lang="en-AU" sz="1100" b="0" i="1" dirty="0" err="1">
                <a:solidFill>
                  <a:srgbClr val="FC618D"/>
                </a:solidFill>
                <a:effectLst/>
                <a:latin typeface="Consolas" panose="020B0609020204030204" pitchFamily="49" charset="0"/>
              </a:rPr>
              <a:t>typename</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err="1">
                <a:solidFill>
                  <a:srgbClr val="7BD88F"/>
                </a:solidFill>
                <a:effectLst/>
                <a:latin typeface="Consolas" panose="020B0609020204030204" pitchFamily="49" charset="0"/>
              </a:rPr>
              <a:t>common_type</a:t>
            </a:r>
            <a:r>
              <a:rPr lang="en-AU" sz="1100" b="0" dirty="0">
                <a:solidFill>
                  <a:srgbClr val="8B888F"/>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U</a:t>
            </a:r>
            <a:r>
              <a:rPr lang="en-AU" sz="1100" b="0" dirty="0">
                <a:solidFill>
                  <a:srgbClr val="8B888F"/>
                </a:solidFill>
                <a:effectLst/>
                <a:latin typeface="Consolas" panose="020B0609020204030204" pitchFamily="49" charset="0"/>
              </a:rPr>
              <a:t>&gt;::</a:t>
            </a:r>
            <a:r>
              <a:rPr lang="en-AU" sz="1100" b="0" dirty="0">
                <a:solidFill>
                  <a:srgbClr val="5AD4E6"/>
                </a:solidFill>
                <a:effectLst/>
                <a:latin typeface="Consolas" panose="020B0609020204030204" pitchFamily="49" charset="0"/>
              </a:rPr>
              <a:t>type</a:t>
            </a:r>
            <a:r>
              <a:rPr lang="en-AU" sz="1100" b="0" dirty="0">
                <a:solidFill>
                  <a:srgbClr val="FC618D"/>
                </a:solidFill>
                <a:effectLst/>
                <a:latin typeface="Consolas" panose="020B0609020204030204" pitchFamily="49" charset="0"/>
              </a:rPr>
              <a:t>&gt;</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x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x</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y </a:t>
            </a:r>
            <a:r>
              <a:rPr lang="en-AU" sz="1100" b="0" dirty="0">
                <a:solidFill>
                  <a:srgbClr val="FC618D"/>
                </a:solidFill>
                <a:effectLst/>
                <a:latin typeface="Consolas" panose="020B0609020204030204" pitchFamily="49" charset="0"/>
              </a:rPr>
              <a:t>-</a:t>
            </a:r>
            <a:r>
              <a:rPr lang="en-AU" sz="1100" b="0" i="1" dirty="0">
                <a:solidFill>
                  <a:srgbClr val="FD9353"/>
                </a:solidFill>
                <a:effectLst/>
                <a:latin typeface="Consolas" panose="020B0609020204030204" pitchFamily="49" charset="0"/>
              </a:rPr>
              <a:t> </a:t>
            </a:r>
            <a:r>
              <a:rPr lang="en-AU" sz="1100" b="0" i="1" dirty="0" err="1">
                <a:solidFill>
                  <a:srgbClr val="FD9353"/>
                </a:solidFill>
                <a:effectLst/>
                <a:latin typeface="Consolas" panose="020B0609020204030204" pitchFamily="49" charset="0"/>
              </a:rPr>
              <a:t>p</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y</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69676C"/>
                </a:solidFill>
                <a:effectLst/>
                <a:latin typeface="Consolas" panose="020B0609020204030204" pitchFamily="49" charset="0"/>
              </a:rPr>
              <a:t>/// ... Point details</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094351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Autofit/>
          </a:bodyPr>
          <a:lstStyle/>
          <a:p>
            <a:r>
              <a:rPr lang="en-US" sz="3600" dirty="0"/>
              <a:t>Constrained Variables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833151"/>
            <a:ext cx="4739594" cy="3603006"/>
          </a:xfrm>
        </p:spPr>
        <p:txBody>
          <a:bodyPr>
            <a:normAutofit lnSpcReduction="10000"/>
          </a:bodyPr>
          <a:lstStyle/>
          <a:p>
            <a:r>
              <a:rPr lang="en-US" kern="1200" dirty="0">
                <a:solidFill>
                  <a:srgbClr val="FFFFFF">
                    <a:alpha val="60000"/>
                  </a:srgbClr>
                </a:solidFill>
                <a:effectLst/>
                <a:latin typeface="Gill Sans MT" panose="020B0502020104020203" pitchFamily="34" charset="0"/>
                <a:ea typeface="+mn-ea"/>
                <a:cs typeface="+mn-cs"/>
              </a:rPr>
              <a:t>We can also constrain variables and parameters with automatic storage duration.</a:t>
            </a:r>
          </a:p>
          <a:p>
            <a:r>
              <a:rPr lang="en-US" dirty="0">
                <a:solidFill>
                  <a:srgbClr val="FFFFFF">
                    <a:alpha val="60000"/>
                  </a:srgbClr>
                </a:solidFill>
                <a:latin typeface="Gill Sans MT" panose="020B0502020104020203" pitchFamily="34" charset="0"/>
              </a:rPr>
              <a:t>This allows us to ensure that variables only accept values whose type satisfy the concept.</a:t>
            </a:r>
          </a:p>
          <a:p>
            <a:r>
              <a:rPr lang="en-US" kern="1200" dirty="0">
                <a:solidFill>
                  <a:srgbClr val="FFFFFF">
                    <a:alpha val="60000"/>
                  </a:srgbClr>
                </a:solidFill>
                <a:effectLst/>
                <a:latin typeface="Gill Sans MT" panose="020B0502020104020203" pitchFamily="34" charset="0"/>
                <a:ea typeface="+mn-ea"/>
                <a:cs typeface="+mn-cs"/>
              </a:rPr>
              <a:t>Constant and reference qualifiers can still be specified</a:t>
            </a:r>
          </a:p>
          <a:p>
            <a:endParaRPr lang="en-US" sz="32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5645021" y="2405908"/>
            <a:ext cx="6003392" cy="2292935"/>
          </a:xfrm>
          <a:prstGeom prst="rect">
            <a:avLst/>
          </a:prstGeom>
          <a:noFill/>
        </p:spPr>
        <p:txBody>
          <a:bodyPr wrap="square" rtlCol="0">
            <a:spAutoFit/>
          </a:bodyPr>
          <a:lstStyle/>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concepts</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C618D"/>
                </a:solidFill>
                <a:effectLst/>
                <a:latin typeface="Consolas" panose="020B0609020204030204" pitchFamily="49" charset="0"/>
              </a:rPr>
              <a:t>include</a:t>
            </a:r>
            <a:r>
              <a:rPr lang="en-AU" sz="1100" b="0">
                <a:solidFill>
                  <a:srgbClr val="948AE3"/>
                </a:solidFill>
                <a:effectLst/>
                <a:latin typeface="Consolas" panose="020B0609020204030204" pitchFamily="49" charset="0"/>
              </a:rPr>
              <a:t> </a:t>
            </a:r>
            <a:r>
              <a:rPr lang="en-AU" sz="1100" b="0">
                <a:solidFill>
                  <a:srgbClr val="8B888F"/>
                </a:solidFill>
                <a:effectLst/>
                <a:latin typeface="Consolas" panose="020B0609020204030204" pitchFamily="49" charset="0"/>
              </a:rPr>
              <a:t>&lt;</a:t>
            </a:r>
            <a:r>
              <a:rPr lang="en-AU" sz="1100" b="0">
                <a:solidFill>
                  <a:srgbClr val="FCE566"/>
                </a:solidFill>
                <a:effectLst/>
                <a:latin typeface="Consolas" panose="020B0609020204030204" pitchFamily="49" charset="0"/>
              </a:rPr>
              <a:t>iostream</a:t>
            </a:r>
            <a:r>
              <a:rPr lang="en-AU" sz="1100" b="0">
                <a:solidFill>
                  <a:srgbClr val="8B888F"/>
                </a:solidFill>
                <a:effectLst/>
                <a:latin typeface="Consolas" panose="020B0609020204030204" pitchFamily="49" charset="0"/>
              </a:rPr>
              <a:t>&gt;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println</a:t>
            </a:r>
            <a:r>
              <a:rPr lang="en-AU" sz="1100" b="0">
                <a:solidFill>
                  <a:srgbClr val="8B888F"/>
                </a:solidFill>
                <a:effectLst/>
                <a:latin typeface="Consolas" panose="020B0609020204030204" pitchFamily="49" charset="0"/>
              </a:rPr>
              <a:t>(</a:t>
            </a:r>
            <a:r>
              <a:rPr lang="en-AU" sz="1100" b="0" i="1">
                <a:solidFill>
                  <a:srgbClr val="FC618D"/>
                </a:solidFill>
                <a:effectLst/>
                <a:latin typeface="Consolas" panose="020B0609020204030204" pitchFamily="49" charset="0"/>
              </a:rPr>
              <a:t>const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5AD4E6"/>
                </a:solidFill>
                <a:effectLst/>
                <a:latin typeface="Consolas" panose="020B0609020204030204" pitchFamily="49" charset="0"/>
              </a:rPr>
              <a:t>integral</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auto</a:t>
            </a:r>
            <a:r>
              <a:rPr lang="en-AU" sz="1100" b="0" i="1">
                <a:solidFill>
                  <a:srgbClr val="FC618D"/>
                </a:solidFill>
                <a:effectLst/>
                <a:latin typeface="Consolas" panose="020B0609020204030204" pitchFamily="49" charset="0"/>
              </a:rPr>
              <a:t>&amp;</a:t>
            </a:r>
            <a:r>
              <a:rPr lang="en-AU" sz="1100" b="0">
                <a:solidFill>
                  <a:srgbClr val="F7F1FF"/>
                </a:solidFill>
                <a:effectLst/>
                <a:latin typeface="Consolas" panose="020B0609020204030204" pitchFamily="49" charset="0"/>
              </a:rPr>
              <a:t> </a:t>
            </a:r>
            <a:r>
              <a:rPr lang="en-AU" sz="1100" b="0" i="1">
                <a:solidFill>
                  <a:srgbClr val="FD9353"/>
                </a:solidFill>
                <a:effectLst/>
                <a:latin typeface="Consolas" panose="020B0609020204030204" pitchFamily="49" charset="0"/>
              </a:rPr>
              <a:t>v</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void</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cout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v </a:t>
            </a:r>
            <a:r>
              <a:rPr lang="en-AU" sz="1100" b="0">
                <a:solidFill>
                  <a:srgbClr val="FC618D"/>
                </a:solidFill>
                <a:effectLst/>
                <a:latin typeface="Consolas" panose="020B0609020204030204" pitchFamily="49" charset="0"/>
              </a:rPr>
              <a:t>&lt;&lt;</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std</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endl</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i="1">
                <a:solidFill>
                  <a:srgbClr val="5AD4E6"/>
                </a:solidFill>
                <a:effectLst/>
                <a:latin typeface="Consolas" panose="020B0609020204030204" pitchFamily="49" charset="0"/>
              </a:rPr>
              <a:t>auto</a:t>
            </a:r>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main</a:t>
            </a:r>
            <a:r>
              <a:rPr lang="en-AU" sz="1100" b="0">
                <a:solidFill>
                  <a:srgbClr val="8B888F"/>
                </a:solidFill>
                <a:effectLst/>
                <a:latin typeface="Consolas" panose="020B0609020204030204" pitchFamily="49" charset="0"/>
              </a:rPr>
              <a:t>()</a:t>
            </a:r>
            <a:r>
              <a:rPr lang="en-AU" sz="1100" b="0">
                <a:solidFill>
                  <a:srgbClr val="F7F1FF"/>
                </a:solidFill>
                <a:effectLst/>
                <a:latin typeface="Consolas" panose="020B0609020204030204" pitchFamily="49" charset="0"/>
              </a:rPr>
              <a:t> </a:t>
            </a:r>
            <a:r>
              <a:rPr lang="en-AU" sz="1100" b="0">
                <a:solidFill>
                  <a:srgbClr val="8B888F"/>
                </a:solidFill>
                <a:effectLst/>
                <a:latin typeface="Consolas" panose="020B0609020204030204" pitchFamily="49" charset="0"/>
              </a:rPr>
              <a:t>-&gt;</a:t>
            </a:r>
            <a:r>
              <a:rPr lang="en-AU" sz="1100" b="0">
                <a:solidFill>
                  <a:srgbClr val="F7F1FF"/>
                </a:solidFill>
                <a:effectLst/>
                <a:latin typeface="Consolas" panose="020B0609020204030204" pitchFamily="49" charset="0"/>
              </a:rPr>
              <a:t> </a:t>
            </a:r>
            <a:r>
              <a:rPr lang="en-AU" sz="1100" b="0" i="1">
                <a:solidFill>
                  <a:srgbClr val="5AD4E6"/>
                </a:solidFill>
                <a:effectLst/>
                <a:latin typeface="Consolas" panose="020B0609020204030204" pitchFamily="49" charset="0"/>
              </a:rPr>
              <a:t>int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F7F1FF"/>
                </a:solidFill>
                <a:effectLst/>
                <a:latin typeface="Consolas" panose="020B0609020204030204" pitchFamily="49" charset="0"/>
              </a:rPr>
              <a:t>    </a:t>
            </a:r>
            <a:r>
              <a:rPr lang="en-AU" sz="1100" b="0">
                <a:solidFill>
                  <a:srgbClr val="7BD88F"/>
                </a:solidFill>
                <a:effectLst/>
                <a:latin typeface="Consolas" panose="020B0609020204030204" pitchFamily="49" charset="0"/>
              </a:rPr>
              <a:t>println</a:t>
            </a:r>
            <a:r>
              <a:rPr lang="en-AU" sz="1100" b="0">
                <a:solidFill>
                  <a:srgbClr val="8B888F"/>
                </a:solidFill>
                <a:effectLst/>
                <a:latin typeface="Consolas" panose="020B0609020204030204" pitchFamily="49" charset="0"/>
              </a:rPr>
              <a:t>(</a:t>
            </a:r>
            <a:r>
              <a:rPr lang="en-AU" sz="1100" b="0">
                <a:solidFill>
                  <a:srgbClr val="948AE3"/>
                </a:solidFill>
                <a:effectLst/>
                <a:latin typeface="Consolas" panose="020B0609020204030204" pitchFamily="49" charset="0"/>
              </a:rPr>
              <a:t>9</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i="1">
                <a:solidFill>
                  <a:srgbClr val="69676C"/>
                </a:solidFill>
                <a:effectLst/>
                <a:latin typeface="Consolas" panose="020B0609020204030204" pitchFamily="49" charset="0"/>
              </a:rPr>
              <a:t>    // println(46.567);  ///&lt; fails</a:t>
            </a:r>
            <a:endParaRPr lang="en-AU" sz="1100" b="0">
              <a:solidFill>
                <a:srgbClr val="F7F1FF"/>
              </a:solidFill>
              <a:effectLst/>
              <a:latin typeface="Consolas" panose="020B0609020204030204" pitchFamily="49" charset="0"/>
            </a:endParaRPr>
          </a:p>
          <a:p>
            <a:br>
              <a:rPr lang="en-AU" sz="1100" b="0">
                <a:solidFill>
                  <a:srgbClr val="F7F1FF"/>
                </a:solidFill>
                <a:effectLst/>
                <a:latin typeface="Consolas" panose="020B0609020204030204" pitchFamily="49" charset="0"/>
              </a:rPr>
            </a:br>
            <a:r>
              <a:rPr lang="en-AU" sz="1100" b="0">
                <a:solidFill>
                  <a:srgbClr val="F7F1FF"/>
                </a:solidFill>
                <a:effectLst/>
                <a:latin typeface="Consolas" panose="020B0609020204030204" pitchFamily="49" charset="0"/>
              </a:rPr>
              <a:t>    </a:t>
            </a:r>
            <a:r>
              <a:rPr lang="en-AU" sz="1100" b="0">
                <a:solidFill>
                  <a:srgbClr val="FC618D"/>
                </a:solidFill>
                <a:effectLst/>
                <a:latin typeface="Consolas" panose="020B0609020204030204" pitchFamily="49" charset="0"/>
              </a:rPr>
              <a:t>return</a:t>
            </a:r>
            <a:r>
              <a:rPr lang="en-AU" sz="1100" b="0">
                <a:solidFill>
                  <a:srgbClr val="F7F1FF"/>
                </a:solidFill>
                <a:effectLst/>
                <a:latin typeface="Consolas" panose="020B0609020204030204" pitchFamily="49" charset="0"/>
              </a:rPr>
              <a:t> </a:t>
            </a:r>
            <a:r>
              <a:rPr lang="en-AU" sz="1100" b="0">
                <a:solidFill>
                  <a:srgbClr val="948AE3"/>
                </a:solidFill>
                <a:effectLst/>
                <a:latin typeface="Consolas" panose="020B0609020204030204" pitchFamily="49" charset="0"/>
              </a:rPr>
              <a:t>0</a:t>
            </a:r>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a:p>
            <a:r>
              <a:rPr lang="en-AU" sz="1100" b="0">
                <a:solidFill>
                  <a:srgbClr val="8B888F"/>
                </a:solidFill>
                <a:effectLst/>
                <a:latin typeface="Consolas" panose="020B0609020204030204" pitchFamily="49" charset="0"/>
              </a:rPr>
              <a:t>}</a:t>
            </a:r>
            <a:endParaRPr lang="en-AU" sz="11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33775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43</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a:p>
            <a:pPr marL="342900" indent="-342900">
              <a:buFont typeface="Arial" panose="020B0604020202020204" pitchFamily="34" charset="0"/>
              <a:buChar char="•"/>
            </a:pPr>
            <a:r>
              <a:rPr lang="en-US" dirty="0"/>
              <a:t>Assignment 2</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640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412903031"/>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dirty="0"/>
              <a:t>Access Specifiers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9793529"/>
              </p:ext>
            </p:extLst>
          </p:nvPr>
        </p:nvGraphicFramePr>
        <p:xfrm>
          <a:off x="5267325" y="1174442"/>
          <a:ext cx="6373815" cy="4025307"/>
        </p:xfrm>
        <a:graphic>
          <a:graphicData uri="http://schemas.openxmlformats.org/drawingml/2006/table">
            <a:tbl>
              <a:tblPr firstRow="1" bandRow="1">
                <a:tableStyleId>{7DF18680-E054-41AD-8BC1-D1AEF772440D}</a:tableStyleId>
              </a:tblPr>
              <a:tblGrid>
                <a:gridCol w="3203105">
                  <a:extLst>
                    <a:ext uri="{9D8B030D-6E8A-4147-A177-3AD203B41FA5}">
                      <a16:colId xmlns:a16="http://schemas.microsoft.com/office/drawing/2014/main" val="562691606"/>
                    </a:ext>
                  </a:extLst>
                </a:gridCol>
                <a:gridCol w="3170710">
                  <a:extLst>
                    <a:ext uri="{9D8B030D-6E8A-4147-A177-3AD203B41FA5}">
                      <a16:colId xmlns:a16="http://schemas.microsoft.com/office/drawing/2014/main" val="3970149589"/>
                    </a:ext>
                  </a:extLst>
                </a:gridCol>
              </a:tblGrid>
              <a:tr h="425754">
                <a:tc>
                  <a:txBody>
                    <a:bodyPr/>
                    <a:lstStyle/>
                    <a:p>
                      <a:pPr algn="ctr"/>
                      <a:r>
                        <a:rPr lang="en-US" sz="1900"/>
                        <a:t>Accessor Category</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1900"/>
                        <a:t>Meaning</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296613">
                <a:tc>
                  <a:txBody>
                    <a:bodyPr/>
                    <a:lstStyle/>
                    <a:p>
                      <a:pPr algn="ctr"/>
                      <a:r>
                        <a:rPr lang="en-AU" sz="2000" b="0" i="1" dirty="0">
                          <a:solidFill>
                            <a:srgbClr val="FC618D"/>
                          </a:solidFill>
                          <a:effectLst/>
                          <a:latin typeface="Consolas" panose="020B0609020204030204" pitchFamily="49" charset="0"/>
                        </a:rPr>
                        <a:t>private</a:t>
                      </a: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or friends (functions or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158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protected</a:t>
                      </a:r>
                      <a:endParaRPr lang="en-US" sz="18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friends (functions or classes) or derived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1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public</a:t>
                      </a:r>
                      <a:endParaRPr lang="en-US" sz="1800" dirty="0">
                        <a:solidFill>
                          <a:schemeClr val="tx1"/>
                        </a:solidFill>
                      </a:endParaRPr>
                    </a:p>
                    <a:p>
                      <a:pPr algn="ct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dirty="0">
                          <a:solidFill>
                            <a:schemeClr val="tx1"/>
                          </a:solidFill>
                        </a:rPr>
                        <a:t>Can be accessed by anyone.</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4801314"/>
          </a:xfrm>
          <a:prstGeom prst="rect">
            <a:avLst/>
          </a:prstGeom>
          <a:noFill/>
        </p:spPr>
        <p:txBody>
          <a:bodyPr wrap="square" rtlCol="0">
            <a:spAutoFit/>
          </a:bodyPr>
          <a:lstStyle/>
          <a:p>
            <a:r>
              <a:rPr lang="en-US" b="0" dirty="0">
                <a:solidFill>
                  <a:srgbClr val="8B888F"/>
                </a:solidFill>
                <a:effectLst/>
                <a:latin typeface="Consolas" panose="020B0609020204030204" pitchFamily="49" charset="0"/>
              </a:rPr>
              <a:t>#</a:t>
            </a:r>
            <a:r>
              <a:rPr lang="en-US" b="0" dirty="0">
                <a:solidFill>
                  <a:srgbClr val="FC618D"/>
                </a:solidFill>
                <a:effectLst/>
                <a:latin typeface="Consolas" panose="020B0609020204030204" pitchFamily="49" charset="0"/>
              </a:rPr>
              <a:t>include</a:t>
            </a:r>
            <a:r>
              <a:rPr lang="en-US" b="0" dirty="0">
                <a:solidFill>
                  <a:srgbClr val="948AE3"/>
                </a:solidFill>
                <a:effectLst/>
                <a:latin typeface="Consolas" panose="020B0609020204030204" pitchFamily="49" charset="0"/>
              </a:rPr>
              <a:t> </a:t>
            </a:r>
            <a:r>
              <a:rPr lang="en-US" b="0" dirty="0">
                <a:solidFill>
                  <a:srgbClr val="8B888F"/>
                </a:solidFill>
                <a:effectLst/>
                <a:latin typeface="Consolas" panose="020B0609020204030204" pitchFamily="49" charset="0"/>
              </a:rPr>
              <a:t>&lt;</a:t>
            </a:r>
            <a:r>
              <a:rPr lang="en-US" b="0" dirty="0">
                <a:solidFill>
                  <a:srgbClr val="FCE566"/>
                </a:solidFill>
                <a:effectLst/>
                <a:latin typeface="Consolas" panose="020B0609020204030204" pitchFamily="49" charset="0"/>
              </a:rPr>
              <a:t>iostream</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class</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Point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i="1" dirty="0">
                <a:solidFill>
                  <a:srgbClr val="FC618D"/>
                </a:solidFill>
                <a:effectLst/>
                <a:latin typeface="Consolas" panose="020B0609020204030204" pitchFamily="49" charset="0"/>
              </a:rPr>
              <a:t>public</a:t>
            </a:r>
            <a:r>
              <a:rPr lang="en-US" b="0" i="1"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Declare members `x` and `y` as public</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x</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y</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auto</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main</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-&gt;</a:t>
            </a:r>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Point p</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2</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5</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cout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x</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y</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endl</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return</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0</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888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165603" cy="3779838"/>
          </a:xfrm>
        </p:spPr>
        <p:txBody>
          <a:bodyPr anchor="ctr">
            <a:normAutofit/>
          </a:bodyPr>
          <a:lstStyle/>
          <a:p>
            <a:r>
              <a:rPr lang="en-US" sz="6400" dirty="0"/>
              <a:t>Derived Access to Members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610733248"/>
              </p:ext>
            </p:extLst>
          </p:nvPr>
        </p:nvGraphicFramePr>
        <p:xfrm>
          <a:off x="5267325" y="1848393"/>
          <a:ext cx="6373816" cy="3161217"/>
        </p:xfrm>
        <a:graphic>
          <a:graphicData uri="http://schemas.openxmlformats.org/drawingml/2006/table">
            <a:tbl>
              <a:tblPr firstRow="1" bandRow="1">
                <a:noFill/>
                <a:tableStyleId>{8799B23B-EC83-4686-B30A-512413B5E67A}</a:tableStyleId>
              </a:tblPr>
              <a:tblGrid>
                <a:gridCol w="1106725">
                  <a:extLst>
                    <a:ext uri="{9D8B030D-6E8A-4147-A177-3AD203B41FA5}">
                      <a16:colId xmlns:a16="http://schemas.microsoft.com/office/drawing/2014/main" val="562691606"/>
                    </a:ext>
                  </a:extLst>
                </a:gridCol>
                <a:gridCol w="1634182">
                  <a:extLst>
                    <a:ext uri="{9D8B030D-6E8A-4147-A177-3AD203B41FA5}">
                      <a16:colId xmlns:a16="http://schemas.microsoft.com/office/drawing/2014/main" val="3970149589"/>
                    </a:ext>
                  </a:extLst>
                </a:gridCol>
                <a:gridCol w="1851841">
                  <a:extLst>
                    <a:ext uri="{9D8B030D-6E8A-4147-A177-3AD203B41FA5}">
                      <a16:colId xmlns:a16="http://schemas.microsoft.com/office/drawing/2014/main" val="287896440"/>
                    </a:ext>
                  </a:extLst>
                </a:gridCol>
                <a:gridCol w="1781068">
                  <a:extLst>
                    <a:ext uri="{9D8B030D-6E8A-4147-A177-3AD203B41FA5}">
                      <a16:colId xmlns:a16="http://schemas.microsoft.com/office/drawing/2014/main" val="799154756"/>
                    </a:ext>
                  </a:extLst>
                </a:gridCol>
              </a:tblGrid>
              <a:tr h="1107579">
                <a:tc>
                  <a:txBody>
                    <a:bodyPr/>
                    <a:lstStyle/>
                    <a:p>
                      <a:pPr algn="ctr"/>
                      <a:r>
                        <a:rPr lang="en-AU" sz="1500" b="1">
                          <a:solidFill>
                            <a:schemeClr val="tx1">
                              <a:lumMod val="75000"/>
                              <a:lumOff val="25000"/>
                            </a:schemeClr>
                          </a:solidFill>
                          <a:effectLst/>
                        </a:rPr>
                        <a:t>Base Classes Access Policy</a:t>
                      </a: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private</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protected</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public</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1930021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Always inaccessible with any derivation access</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226115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1580915798"/>
                  </a:ext>
                </a:extLst>
              </a:tr>
              <a:tr h="684546">
                <a:tc>
                  <a:txBody>
                    <a:bodyPr/>
                    <a:lstStyle/>
                    <a:p>
                      <a:pPr algn="ctr"/>
                      <a:endParaRPr lang="en-US" sz="1100">
                        <a:solidFill>
                          <a:schemeClr val="tx1">
                            <a:lumMod val="75000"/>
                            <a:lumOff val="25000"/>
                          </a:schemeClr>
                        </a:solidFill>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endParaRPr lang="en-US" sz="1100"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protected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public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Derived 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5078313"/>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x</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Point3D</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 </a:t>
            </a:r>
            <a:r>
              <a:rPr lang="en-AU" sz="1200" b="0" i="1" dirty="0">
                <a:solidFill>
                  <a:srgbClr val="FC618D"/>
                </a:solidFill>
                <a:effectLst/>
                <a:latin typeface="Consolas" panose="020B0609020204030204" pitchFamily="49" charset="0"/>
              </a:rPr>
              <a:t>protected</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r>
              <a:rPr lang="en-AU" sz="1200" b="0" i="1" dirty="0">
                <a:solidFill>
                  <a:srgbClr val="69676C"/>
                </a:solidFill>
                <a:effectLst/>
                <a:latin typeface="Consolas" panose="020B0609020204030204" pitchFamily="49" charset="0"/>
              </a:rPr>
              <a:t>       ///&lt; Points members are `protected`</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z</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Point3D p3d</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x</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p3d.z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x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y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`x` and `y` are inaccessible</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Constructors and Destructors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6111194" cy="4966640"/>
          </a:xfrm>
        </p:spPr>
        <p:txBody>
          <a:bodyPr>
            <a:normAutofit fontScale="92500" lnSpcReduction="10000"/>
          </a:bodyPr>
          <a:lstStyle/>
          <a:p>
            <a:r>
              <a:rPr lang="en-US" sz="1400" dirty="0"/>
              <a:t>Constructors give us a way to define how we want our types to be created from resource acquisition to member initialisation.</a:t>
            </a:r>
          </a:p>
          <a:p>
            <a:r>
              <a:rPr lang="en-US" sz="1400" dirty="0"/>
              <a:t>Constructors can be of many forms from explicit ones that directly initialise members to ones that define the copying and ownership transfer functionality.</a:t>
            </a:r>
          </a:p>
          <a:p>
            <a:r>
              <a:rPr lang="en-US" sz="1400" dirty="0"/>
              <a:t>Default constructors take no arguments and are used as the base initialise form of a class</a:t>
            </a:r>
          </a:p>
          <a:p>
            <a:r>
              <a:rPr lang="en-US" sz="1400" dirty="0"/>
              <a:t>Constructors allow us to ensure type safety through RAII (resource acquisition is initialisation), ensuring that that a type only gets initialised if it can successfully obtain all its resources at the point of construction.</a:t>
            </a:r>
          </a:p>
          <a:p>
            <a:r>
              <a:rPr lang="en-US" sz="1400" dirty="0"/>
              <a:t>Types with open() / close(), lock() / unlock(), or </a:t>
            </a:r>
            <a:r>
              <a:rPr lang="en-US" sz="1400" dirty="0" err="1"/>
              <a:t>init</a:t>
            </a:r>
            <a:r>
              <a:rPr lang="en-US" sz="1400" dirty="0"/>
              <a:t>() / </a:t>
            </a:r>
            <a:r>
              <a:rPr lang="en-US" sz="1400" dirty="0" err="1"/>
              <a:t>copyFrom</a:t>
            </a:r>
            <a:r>
              <a:rPr lang="en-US" sz="1400" dirty="0"/>
              <a:t>() / destroy() methods are typically non-RAII and are not fully type safe.</a:t>
            </a:r>
          </a:p>
          <a:p>
            <a:r>
              <a:rPr lang="en-US" sz="1400" dirty="0"/>
              <a:t>Destructors allow us to customize the behaviour of how our types release resources and will never throw exceptions ensuring any acquired resources are returned even in the event of failed construction.</a:t>
            </a:r>
          </a:p>
          <a:p>
            <a:r>
              <a:rPr lang="en-US" sz="1400" dirty="0"/>
              <a:t>Constructors and destructors can be implemented by the compiler using the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default</a:t>
            </a:r>
            <a:r>
              <a:rPr lang="en-US" sz="1400" dirty="0"/>
              <a:t> pattern instead of a function body and constructors can be deleted using the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delete</a:t>
            </a:r>
            <a:r>
              <a:rPr lang="en-US" sz="1400" dirty="0"/>
              <a:t> pattern (again, instead of a function body).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58000" y="1596587"/>
            <a:ext cx="4652508" cy="4801314"/>
          </a:xfrm>
          <a:prstGeom prst="rect">
            <a:avLst/>
          </a:prstGeom>
          <a:noFill/>
        </p:spPr>
        <p:txBody>
          <a:bodyPr wrap="square" rtlCol="0">
            <a:spAutoFit/>
          </a:bodyPr>
          <a:lstStyle/>
          <a:p>
            <a:r>
              <a:rPr lang="en-AU" b="0" i="1" dirty="0">
                <a:solidFill>
                  <a:srgbClr val="5AD4E6"/>
                </a:solidFill>
                <a:effectLst/>
                <a:latin typeface="Consolas" panose="020B0609020204030204" pitchFamily="49" charset="0"/>
              </a:rPr>
              <a:t>class</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A</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i="1" dirty="0">
                <a:solidFill>
                  <a:srgbClr val="69676C"/>
                </a:solidFill>
                <a:effectLst/>
                <a:latin typeface="Consolas" panose="020B0609020204030204" pitchFamily="49" charset="0"/>
              </a:rPr>
              <a:t>    /// Default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Copy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i="1" dirty="0">
                <a:solidFill>
                  <a:srgbClr val="FC618D"/>
                </a:solidFill>
                <a:effectLst/>
                <a:latin typeface="Consolas" panose="020B0609020204030204" pitchFamily="49" charset="0"/>
              </a:rPr>
              <a:t>const</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A</a:t>
            </a:r>
            <a:r>
              <a:rPr lang="en-AU" b="0" i="1" dirty="0">
                <a:solidFill>
                  <a:srgbClr val="FC618D"/>
                </a:solidFill>
                <a:effectLst/>
                <a:latin typeface="Consolas" panose="020B0609020204030204" pitchFamily="49" charset="0"/>
              </a:rPr>
              <a:t>&amp;</a:t>
            </a:r>
            <a:r>
              <a:rPr lang="en-AU" b="0" dirty="0">
                <a:solidFill>
                  <a:srgbClr val="F7F1FF"/>
                </a:solidFill>
                <a:effectLst/>
                <a:latin typeface="Consolas" panose="020B0609020204030204" pitchFamily="49" charset="0"/>
              </a:rPr>
              <a:t> </a:t>
            </a:r>
            <a:r>
              <a:rPr lang="en-AU" b="0" i="1" dirty="0">
                <a:solidFill>
                  <a:srgbClr val="FD9353"/>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Move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5AD4E6"/>
                </a:solidFill>
                <a:effectLst/>
                <a:latin typeface="Consolas" panose="020B0609020204030204" pitchFamily="49" charset="0"/>
              </a:rPr>
              <a:t>A</a:t>
            </a:r>
            <a:r>
              <a:rPr lang="en-AU" b="0" i="1" dirty="0">
                <a:solidFill>
                  <a:srgbClr val="FC618D"/>
                </a:solidFill>
                <a:effectLst/>
                <a:latin typeface="Consolas" panose="020B0609020204030204" pitchFamily="49" charset="0"/>
              </a:rPr>
              <a:t>&amp;&amp;</a:t>
            </a:r>
            <a:r>
              <a:rPr lang="en-AU" b="0" dirty="0">
                <a:solidFill>
                  <a:srgbClr val="F7F1FF"/>
                </a:solidFill>
                <a:effectLst/>
                <a:latin typeface="Consolas" panose="020B0609020204030204" pitchFamily="49" charset="0"/>
              </a:rPr>
              <a:t> </a:t>
            </a:r>
            <a:r>
              <a:rPr lang="en-AU" b="0" i="1" dirty="0">
                <a:solidFill>
                  <a:srgbClr val="FD9353"/>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Explicit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Destructor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15771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2803</TotalTime>
  <Words>13924</Words>
  <Application>Microsoft Office PowerPoint</Application>
  <PresentationFormat>Widescreen</PresentationFormat>
  <Paragraphs>1112</Paragraphs>
  <Slides>45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Courier New</vt:lpstr>
      <vt:lpstr>Gill Sans MT</vt:lpstr>
      <vt:lpstr>SFMono-Regular</vt:lpstr>
      <vt:lpstr>Walbaum Display</vt:lpstr>
      <vt:lpstr>3DFloatVTI</vt:lpstr>
      <vt:lpstr>Part 5 - Classes</vt:lpstr>
      <vt:lpstr>Agenda</vt:lpstr>
      <vt:lpstr>Classes</vt:lpstr>
      <vt:lpstr>Classes </vt:lpstr>
      <vt:lpstr>Access Specifiers</vt:lpstr>
      <vt:lpstr>Access Specifiers Example</vt:lpstr>
      <vt:lpstr>Derived Access to Members</vt:lpstr>
      <vt:lpstr>Derived Access Specifiers Example</vt:lpstr>
      <vt:lpstr>Constructors and Destructors</vt:lpstr>
      <vt:lpstr>Point Example – Constructors and Destructors</vt:lpstr>
      <vt:lpstr>Copies and Moves</vt:lpstr>
      <vt:lpstr>Members and Methods</vt:lpstr>
      <vt:lpstr>Point Example – Members and Methods</vt:lpstr>
      <vt:lpstr>Dynamic Inheritance and OOP</vt:lpstr>
      <vt:lpstr>OOP Example</vt:lpstr>
      <vt:lpstr>Templates</vt:lpstr>
      <vt:lpstr>Templates</vt:lpstr>
      <vt:lpstr>Templates Functions</vt:lpstr>
      <vt:lpstr>Templates Classes</vt:lpstr>
      <vt:lpstr>Templated Methods</vt:lpstr>
      <vt:lpstr>Templated Variables and Template Metaprogramming</vt:lpstr>
      <vt:lpstr>Generics</vt:lpstr>
      <vt:lpstr>Generic Programming and Parameter Packs</vt:lpstr>
      <vt:lpstr>Fold Expressions Example</vt:lpstr>
      <vt:lpstr>Tuples and Pairs </vt:lpstr>
      <vt:lpstr>Tuple Example</vt:lpstr>
      <vt:lpstr>Pair Example</vt:lpstr>
      <vt:lpstr>Structured Bindings</vt:lpstr>
      <vt:lpstr>Concepts</vt:lpstr>
      <vt:lpstr>Concepts</vt:lpstr>
      <vt:lpstr>Template Failure Example</vt:lpstr>
      <vt:lpstr>Template Failure Error</vt:lpstr>
      <vt:lpstr>Template Failure Error</vt:lpstr>
      <vt:lpstr>PowerPoint Presentation</vt:lpstr>
      <vt:lpstr>PowerPoint Presentation</vt:lpstr>
      <vt:lpstr>PowerPoint Presentation</vt:lpstr>
      <vt:lpstr>Constrained Template Parameters</vt:lpstr>
      <vt:lpstr>Concept Failure Error</vt:lpstr>
      <vt:lpstr>Concept Failure Error – A Closer Look</vt:lpstr>
      <vt:lpstr>Requirement Expressions</vt:lpstr>
      <vt:lpstr>Requirement Clauses</vt:lpstr>
      <vt:lpstr>Constrained Variables</vt:lpstr>
      <vt:lpstr>Discussion</vt:lpstr>
      <vt:lpstr>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36</cp:revision>
  <dcterms:created xsi:type="dcterms:W3CDTF">2022-11-08T05:35:40Z</dcterms:created>
  <dcterms:modified xsi:type="dcterms:W3CDTF">2023-01-12T02:34:52Z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