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47"/>
  </p:notesMasterIdLst>
  <p:handoutMasterIdLst>
    <p:handoutMasterId r:id="rId48"/>
  </p:handoutMasterIdLst>
  <p:sldIdLst>
    <p:sldId id="417" r:id="rId5"/>
    <p:sldId id="416" r:id="rId6"/>
    <p:sldId id="317" r:id="rId7"/>
    <p:sldId id="418" r:id="rId8"/>
    <p:sldId id="270" r:id="rId9"/>
    <p:sldId id="420" r:id="rId10"/>
    <p:sldId id="421" r:id="rId11"/>
    <p:sldId id="422" r:id="rId12"/>
    <p:sldId id="448" r:id="rId13"/>
    <p:sldId id="449" r:id="rId14"/>
    <p:sldId id="450" r:id="rId15"/>
    <p:sldId id="451" r:id="rId16"/>
    <p:sldId id="455" r:id="rId17"/>
    <p:sldId id="452" r:id="rId18"/>
    <p:sldId id="456" r:id="rId19"/>
    <p:sldId id="457" r:id="rId20"/>
    <p:sldId id="458" r:id="rId21"/>
    <p:sldId id="459" r:id="rId22"/>
    <p:sldId id="419" r:id="rId23"/>
    <p:sldId id="464" r:id="rId24"/>
    <p:sldId id="465" r:id="rId25"/>
    <p:sldId id="466" r:id="rId26"/>
    <p:sldId id="461" r:id="rId27"/>
    <p:sldId id="467" r:id="rId28"/>
    <p:sldId id="468" r:id="rId29"/>
    <p:sldId id="469" r:id="rId30"/>
    <p:sldId id="470" r:id="rId31"/>
    <p:sldId id="462" r:id="rId32"/>
    <p:sldId id="471" r:id="rId33"/>
    <p:sldId id="472" r:id="rId34"/>
    <p:sldId id="473" r:id="rId35"/>
    <p:sldId id="474" r:id="rId36"/>
    <p:sldId id="475" r:id="rId37"/>
    <p:sldId id="476" r:id="rId38"/>
    <p:sldId id="463" r:id="rId39"/>
    <p:sldId id="477" r:id="rId40"/>
    <p:sldId id="478" r:id="rId41"/>
    <p:sldId id="415" r:id="rId42"/>
    <p:sldId id="479" r:id="rId43"/>
    <p:sldId id="321" r:id="rId44"/>
    <p:sldId id="414" r:id="rId45"/>
    <p:sldId id="391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AAD26A-EB90-46C6-9A2C-2D412E8DFE2B}" v="2" dt="2022-11-08T05:37:00.5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yler Swann" userId="cc7dbe85ea523306" providerId="LiveId" clId="{16AAD26A-EB90-46C6-9A2C-2D412E8DFE2B}"/>
    <pc:docChg chg="undo custSel modSld">
      <pc:chgData name="Tyler Swann" userId="cc7dbe85ea523306" providerId="LiveId" clId="{16AAD26A-EB90-46C6-9A2C-2D412E8DFE2B}" dt="2022-11-08T05:39:15.082" v="49"/>
      <pc:docMkLst>
        <pc:docMk/>
      </pc:docMkLst>
      <pc:sldChg chg="modTransition">
        <pc:chgData name="Tyler Swann" userId="cc7dbe85ea523306" providerId="LiveId" clId="{16AAD26A-EB90-46C6-9A2C-2D412E8DFE2B}" dt="2022-11-08T05:37:00.555" v="2"/>
        <pc:sldMkLst>
          <pc:docMk/>
          <pc:sldMk cId="752814286" sldId="257"/>
        </pc:sldMkLst>
      </pc:sldChg>
      <pc:sldChg chg="modSp mod modTransition">
        <pc:chgData name="Tyler Swann" userId="cc7dbe85ea523306" providerId="LiveId" clId="{16AAD26A-EB90-46C6-9A2C-2D412E8DFE2B}" dt="2022-11-08T05:38:57.116" v="44"/>
        <pc:sldMkLst>
          <pc:docMk/>
          <pc:sldMk cId="2979876663" sldId="268"/>
        </pc:sldMkLst>
        <pc:spChg chg="mod">
          <ac:chgData name="Tyler Swann" userId="cc7dbe85ea523306" providerId="LiveId" clId="{16AAD26A-EB90-46C6-9A2C-2D412E8DFE2B}" dt="2022-11-08T05:38:57.116" v="44"/>
          <ac:spMkLst>
            <pc:docMk/>
            <pc:sldMk cId="2979876663" sldId="268"/>
            <ac:spMk id="8" creationId="{6375D7F3-165A-439B-8D1D-6553B68C2886}"/>
          </ac:spMkLst>
        </pc:spChg>
      </pc:sldChg>
      <pc:sldChg chg="modSp mod modTransition">
        <pc:chgData name="Tyler Swann" userId="cc7dbe85ea523306" providerId="LiveId" clId="{16AAD26A-EB90-46C6-9A2C-2D412E8DFE2B}" dt="2022-11-08T05:39:04.835" v="46"/>
        <pc:sldMkLst>
          <pc:docMk/>
          <pc:sldMk cId="3891345585" sldId="270"/>
        </pc:sldMkLst>
        <pc:spChg chg="mod">
          <ac:chgData name="Tyler Swann" userId="cc7dbe85ea523306" providerId="LiveId" clId="{16AAD26A-EB90-46C6-9A2C-2D412E8DFE2B}" dt="2022-11-08T05:39:04.835" v="46"/>
          <ac:spMkLst>
            <pc:docMk/>
            <pc:sldMk cId="3891345585" sldId="270"/>
            <ac:spMk id="5" creationId="{06A3302E-502D-4151-81C9-5FD6AF9596D6}"/>
          </ac:spMkLst>
        </pc:spChg>
      </pc:sldChg>
      <pc:sldChg chg="modSp mod modTransition">
        <pc:chgData name="Tyler Swann" userId="cc7dbe85ea523306" providerId="LiveId" clId="{16AAD26A-EB90-46C6-9A2C-2D412E8DFE2B}" dt="2022-11-08T05:39:00.226" v="45"/>
        <pc:sldMkLst>
          <pc:docMk/>
          <pc:sldMk cId="2624630061" sldId="272"/>
        </pc:sldMkLst>
        <pc:spChg chg="mod">
          <ac:chgData name="Tyler Swann" userId="cc7dbe85ea523306" providerId="LiveId" clId="{16AAD26A-EB90-46C6-9A2C-2D412E8DFE2B}" dt="2022-11-08T05:39:00.226" v="45"/>
          <ac:spMkLst>
            <pc:docMk/>
            <pc:sldMk cId="2624630061" sldId="272"/>
            <ac:spMk id="7" creationId="{920A7C57-D6C5-4BA0-AB3C-41D4E3436B0E}"/>
          </ac:spMkLst>
        </pc:spChg>
      </pc:sldChg>
      <pc:sldChg chg="modSp mod modTransition">
        <pc:chgData name="Tyler Swann" userId="cc7dbe85ea523306" providerId="LiveId" clId="{16AAD26A-EB90-46C6-9A2C-2D412E8DFE2B}" dt="2022-11-08T05:38:49.460" v="42"/>
        <pc:sldMkLst>
          <pc:docMk/>
          <pc:sldMk cId="3740286033" sldId="277"/>
        </pc:sldMkLst>
        <pc:spChg chg="mod">
          <ac:chgData name="Tyler Swann" userId="cc7dbe85ea523306" providerId="LiveId" clId="{16AAD26A-EB90-46C6-9A2C-2D412E8DFE2B}" dt="2022-11-08T05:38:49.460" v="42"/>
          <ac:spMkLst>
            <pc:docMk/>
            <pc:sldMk cId="3740286033" sldId="277"/>
            <ac:spMk id="5" creationId="{AFD183D7-B16E-4A9D-BC4B-D1EC347BF97E}"/>
          </ac:spMkLst>
        </pc:spChg>
      </pc:sldChg>
      <pc:sldChg chg="modSp mod modTransition">
        <pc:chgData name="Tyler Swann" userId="cc7dbe85ea523306" providerId="LiveId" clId="{16AAD26A-EB90-46C6-9A2C-2D412E8DFE2B}" dt="2022-11-08T05:38:52.788" v="43"/>
        <pc:sldMkLst>
          <pc:docMk/>
          <pc:sldMk cId="2496947791" sldId="278"/>
        </pc:sldMkLst>
        <pc:spChg chg="mod">
          <ac:chgData name="Tyler Swann" userId="cc7dbe85ea523306" providerId="LiveId" clId="{16AAD26A-EB90-46C6-9A2C-2D412E8DFE2B}" dt="2022-11-08T05:38:52.788" v="43"/>
          <ac:spMkLst>
            <pc:docMk/>
            <pc:sldMk cId="2496947791" sldId="278"/>
            <ac:spMk id="15" creationId="{CD05A243-8080-4F6D-8538-65CDDF891BA6}"/>
          </ac:spMkLst>
        </pc:spChg>
      </pc:sldChg>
      <pc:sldChg chg="modTransition">
        <pc:chgData name="Tyler Swann" userId="cc7dbe85ea523306" providerId="LiveId" clId="{16AAD26A-EB90-46C6-9A2C-2D412E8DFE2B}" dt="2022-11-08T05:37:00.555" v="2"/>
        <pc:sldMkLst>
          <pc:docMk/>
          <pc:sldMk cId="395518310" sldId="279"/>
        </pc:sldMkLst>
      </pc:sldChg>
      <pc:sldChg chg="modSp mod modTransition">
        <pc:chgData name="Tyler Swann" userId="cc7dbe85ea523306" providerId="LiveId" clId="{16AAD26A-EB90-46C6-9A2C-2D412E8DFE2B}" dt="2022-11-08T05:39:08.995" v="47"/>
        <pc:sldMkLst>
          <pc:docMk/>
          <pc:sldMk cId="1420547054" sldId="281"/>
        </pc:sldMkLst>
        <pc:spChg chg="mod">
          <ac:chgData name="Tyler Swann" userId="cc7dbe85ea523306" providerId="LiveId" clId="{16AAD26A-EB90-46C6-9A2C-2D412E8DFE2B}" dt="2022-11-08T05:39:08.995" v="47"/>
          <ac:spMkLst>
            <pc:docMk/>
            <pc:sldMk cId="1420547054" sldId="281"/>
            <ac:spMk id="15" creationId="{65A6DC02-681E-4AF7-AC6E-57CDDB2FBA28}"/>
          </ac:spMkLst>
        </pc:spChg>
      </pc:sldChg>
      <pc:sldChg chg="modSp mod modTransition">
        <pc:chgData name="Tyler Swann" userId="cc7dbe85ea523306" providerId="LiveId" clId="{16AAD26A-EB90-46C6-9A2C-2D412E8DFE2B}" dt="2022-11-08T05:38:38.500" v="41"/>
        <pc:sldMkLst>
          <pc:docMk/>
          <pc:sldMk cId="560021826" sldId="317"/>
        </pc:sldMkLst>
        <pc:spChg chg="mod">
          <ac:chgData name="Tyler Swann" userId="cc7dbe85ea523306" providerId="LiveId" clId="{16AAD26A-EB90-46C6-9A2C-2D412E8DFE2B}" dt="2022-11-08T05:38:38.500" v="41"/>
          <ac:spMkLst>
            <pc:docMk/>
            <pc:sldMk cId="560021826" sldId="317"/>
            <ac:spMk id="3" creationId="{7F7F653B-90B5-4F47-A33F-93DCB2EF68C2}"/>
          </ac:spMkLst>
        </pc:spChg>
      </pc:sldChg>
      <pc:sldChg chg="modSp mod modTransition">
        <pc:chgData name="Tyler Swann" userId="cc7dbe85ea523306" providerId="LiveId" clId="{16AAD26A-EB90-46C6-9A2C-2D412E8DFE2B}" dt="2022-11-08T05:39:11.757" v="48"/>
        <pc:sldMkLst>
          <pc:docMk/>
          <pc:sldMk cId="3521561301" sldId="321"/>
        </pc:sldMkLst>
        <pc:spChg chg="mod">
          <ac:chgData name="Tyler Swann" userId="cc7dbe85ea523306" providerId="LiveId" clId="{16AAD26A-EB90-46C6-9A2C-2D412E8DFE2B}" dt="2022-11-08T05:39:11.757" v="48"/>
          <ac:spMkLst>
            <pc:docMk/>
            <pc:sldMk cId="3521561301" sldId="321"/>
            <ac:spMk id="5" creationId="{06A3302E-502D-4151-81C9-5FD6AF9596D6}"/>
          </ac:spMkLst>
        </pc:spChg>
      </pc:sldChg>
      <pc:sldChg chg="modSp mod modTransition">
        <pc:chgData name="Tyler Swann" userId="cc7dbe85ea523306" providerId="LiveId" clId="{16AAD26A-EB90-46C6-9A2C-2D412E8DFE2B}" dt="2022-11-08T05:38:32.021" v="40"/>
        <pc:sldMkLst>
          <pc:docMk/>
          <pc:sldMk cId="2158886557" sldId="384"/>
        </pc:sldMkLst>
        <pc:spChg chg="mod">
          <ac:chgData name="Tyler Swann" userId="cc7dbe85ea523306" providerId="LiveId" clId="{16AAD26A-EB90-46C6-9A2C-2D412E8DFE2B}" dt="2022-11-08T05:38:32.021" v="40"/>
          <ac:spMkLst>
            <pc:docMk/>
            <pc:sldMk cId="2158886557" sldId="384"/>
            <ac:spMk id="5" creationId="{06A3302E-502D-4151-81C9-5FD6AF9596D6}"/>
          </ac:spMkLst>
        </pc:spChg>
        <pc:spChg chg="mod">
          <ac:chgData name="Tyler Swann" userId="cc7dbe85ea523306" providerId="LiveId" clId="{16AAD26A-EB90-46C6-9A2C-2D412E8DFE2B}" dt="2022-11-08T05:36:55.627" v="1" actId="27636"/>
          <ac:spMkLst>
            <pc:docMk/>
            <pc:sldMk cId="2158886557" sldId="384"/>
            <ac:spMk id="12" creationId="{E5127060-CDBF-435F-9009-A5451CCE305D}"/>
          </ac:spMkLst>
        </pc:spChg>
      </pc:sldChg>
      <pc:sldChg chg="modSp mod modTransition">
        <pc:chgData name="Tyler Swann" userId="cc7dbe85ea523306" providerId="LiveId" clId="{16AAD26A-EB90-46C6-9A2C-2D412E8DFE2B}" dt="2022-11-08T05:38:21.476" v="39" actId="20577"/>
        <pc:sldMkLst>
          <pc:docMk/>
          <pc:sldMk cId="2313234867" sldId="389"/>
        </pc:sldMkLst>
        <pc:spChg chg="mod">
          <ac:chgData name="Tyler Swann" userId="cc7dbe85ea523306" providerId="LiveId" clId="{16AAD26A-EB90-46C6-9A2C-2D412E8DFE2B}" dt="2022-11-08T05:38:21.476" v="39" actId="20577"/>
          <ac:spMkLst>
            <pc:docMk/>
            <pc:sldMk cId="2313234867" sldId="389"/>
            <ac:spMk id="14" creationId="{B01DF4D0-78BC-4C8C-9570-26F0B225433A}"/>
          </ac:spMkLst>
        </pc:spChg>
      </pc:sldChg>
      <pc:sldChg chg="modSp mod modTransition">
        <pc:chgData name="Tyler Swann" userId="cc7dbe85ea523306" providerId="LiveId" clId="{16AAD26A-EB90-46C6-9A2C-2D412E8DFE2B}" dt="2022-11-08T05:39:15.082" v="49"/>
        <pc:sldMkLst>
          <pc:docMk/>
          <pc:sldMk cId="3247798845" sldId="391"/>
        </pc:sldMkLst>
        <pc:spChg chg="mod">
          <ac:chgData name="Tyler Swann" userId="cc7dbe85ea523306" providerId="LiveId" clId="{16AAD26A-EB90-46C6-9A2C-2D412E8DFE2B}" dt="2022-11-08T05:39:15.082" v="49"/>
          <ac:spMkLst>
            <pc:docMk/>
            <pc:sldMk cId="3247798845" sldId="391"/>
            <ac:spMk id="5" creationId="{0B37A3FF-ED32-4C4A-A21F-848A3BF6F89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B2E815-0D19-41DC-B01B-4D608769620A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7159AE6-0A19-4F0D-9BFA-EBB89C5A666A}">
      <dgm:prSet/>
      <dgm:spPr/>
      <dgm:t>
        <a:bodyPr/>
        <a:lstStyle/>
        <a:p>
          <a:r>
            <a:rPr lang="en-AU" dirty="0"/>
            <a:t>Classes</a:t>
          </a:r>
        </a:p>
      </dgm:t>
    </dgm:pt>
    <dgm:pt modelId="{64C0E25D-35F5-43BD-A44A-0C69A326CB2D}" type="parTrans" cxnId="{296A3F4F-F0BF-4FBE-AD6F-48685C6F280E}">
      <dgm:prSet/>
      <dgm:spPr/>
      <dgm:t>
        <a:bodyPr/>
        <a:lstStyle/>
        <a:p>
          <a:endParaRPr lang="en-AU"/>
        </a:p>
      </dgm:t>
    </dgm:pt>
    <dgm:pt modelId="{FE70CD93-4632-493B-8296-AF2C5DFB69FD}" type="sibTrans" cxnId="{296A3F4F-F0BF-4FBE-AD6F-48685C6F280E}">
      <dgm:prSet/>
      <dgm:spPr/>
      <dgm:t>
        <a:bodyPr/>
        <a:lstStyle/>
        <a:p>
          <a:endParaRPr lang="en-AU"/>
        </a:p>
      </dgm:t>
    </dgm:pt>
    <dgm:pt modelId="{981C94AE-8EB1-4574-AAAC-F76D78E2E311}">
      <dgm:prSet/>
      <dgm:spPr/>
      <dgm:t>
        <a:bodyPr/>
        <a:lstStyle/>
        <a:p>
          <a:r>
            <a:rPr lang="en-AU" dirty="0"/>
            <a:t>Templets</a:t>
          </a:r>
        </a:p>
      </dgm:t>
    </dgm:pt>
    <dgm:pt modelId="{E960941D-CD01-4959-8436-EDF8E696226C}" type="parTrans" cxnId="{17CEDC43-E879-45AE-8E97-2C03A7495E4A}">
      <dgm:prSet/>
      <dgm:spPr/>
      <dgm:t>
        <a:bodyPr/>
        <a:lstStyle/>
        <a:p>
          <a:endParaRPr lang="en-AU"/>
        </a:p>
      </dgm:t>
    </dgm:pt>
    <dgm:pt modelId="{C6536976-AF16-4780-971D-9CD223FA9AE2}" type="sibTrans" cxnId="{17CEDC43-E879-45AE-8E97-2C03A7495E4A}">
      <dgm:prSet/>
      <dgm:spPr/>
      <dgm:t>
        <a:bodyPr/>
        <a:lstStyle/>
        <a:p>
          <a:endParaRPr lang="en-AU"/>
        </a:p>
      </dgm:t>
    </dgm:pt>
    <dgm:pt modelId="{8A6BE036-6A3F-44A7-8605-1FD9A8835744}">
      <dgm:prSet/>
      <dgm:spPr/>
      <dgm:t>
        <a:bodyPr/>
        <a:lstStyle/>
        <a:p>
          <a:r>
            <a:rPr lang="en-AU" dirty="0"/>
            <a:t>Concepts</a:t>
          </a:r>
        </a:p>
      </dgm:t>
    </dgm:pt>
    <dgm:pt modelId="{33D3AD89-F6DC-4847-B333-248B41B645FC}" type="parTrans" cxnId="{C2BA888B-55E0-414F-85DB-118297B86AB1}">
      <dgm:prSet/>
      <dgm:spPr/>
      <dgm:t>
        <a:bodyPr/>
        <a:lstStyle/>
        <a:p>
          <a:endParaRPr lang="en-AU"/>
        </a:p>
      </dgm:t>
    </dgm:pt>
    <dgm:pt modelId="{8D67C591-D7BA-43D0-A708-6BFD1B9B1810}" type="sibTrans" cxnId="{C2BA888B-55E0-414F-85DB-118297B86AB1}">
      <dgm:prSet/>
      <dgm:spPr/>
      <dgm:t>
        <a:bodyPr/>
        <a:lstStyle/>
        <a:p>
          <a:endParaRPr lang="en-AU"/>
        </a:p>
      </dgm:t>
    </dgm:pt>
    <dgm:pt modelId="{DEF27B33-6D08-44AC-970F-1EFCDD2220B3}">
      <dgm:prSet/>
      <dgm:spPr/>
      <dgm:t>
        <a:bodyPr/>
        <a:lstStyle/>
        <a:p>
          <a:r>
            <a:rPr lang="en-AU" dirty="0"/>
            <a:t>Standard Template Library</a:t>
          </a:r>
        </a:p>
      </dgm:t>
    </dgm:pt>
    <dgm:pt modelId="{3B1D3440-89D6-458F-A6A1-F2E38989D22A}" type="parTrans" cxnId="{BAD3FD50-3005-48CD-A74C-A10F769540A2}">
      <dgm:prSet/>
      <dgm:spPr/>
      <dgm:t>
        <a:bodyPr/>
        <a:lstStyle/>
        <a:p>
          <a:endParaRPr lang="en-AU"/>
        </a:p>
      </dgm:t>
    </dgm:pt>
    <dgm:pt modelId="{FD96D45A-A752-4D05-AD4E-04CEE4D6EAB0}" type="sibTrans" cxnId="{BAD3FD50-3005-48CD-A74C-A10F769540A2}">
      <dgm:prSet/>
      <dgm:spPr/>
      <dgm:t>
        <a:bodyPr/>
        <a:lstStyle/>
        <a:p>
          <a:endParaRPr lang="en-AU"/>
        </a:p>
      </dgm:t>
    </dgm:pt>
    <dgm:pt modelId="{E35C5B1F-5668-4458-8AC6-ADD1D5C097B0}" type="pres">
      <dgm:prSet presAssocID="{E5B2E815-0D19-41DC-B01B-4D608769620A}" presName="vert0" presStyleCnt="0">
        <dgm:presLayoutVars>
          <dgm:dir/>
          <dgm:animOne val="branch"/>
          <dgm:animLvl val="lvl"/>
        </dgm:presLayoutVars>
      </dgm:prSet>
      <dgm:spPr/>
    </dgm:pt>
    <dgm:pt modelId="{A365DA62-B614-4978-A0CB-F0AE24995498}" type="pres">
      <dgm:prSet presAssocID="{E7159AE6-0A19-4F0D-9BFA-EBB89C5A666A}" presName="thickLine" presStyleLbl="alignNode1" presStyleIdx="0" presStyleCnt="4"/>
      <dgm:spPr/>
    </dgm:pt>
    <dgm:pt modelId="{D7EABF1D-2A73-431E-B0C9-39E1F8A0D139}" type="pres">
      <dgm:prSet presAssocID="{E7159AE6-0A19-4F0D-9BFA-EBB89C5A666A}" presName="horz1" presStyleCnt="0"/>
      <dgm:spPr/>
    </dgm:pt>
    <dgm:pt modelId="{75A4C182-671E-412A-8737-FD994F49E2B6}" type="pres">
      <dgm:prSet presAssocID="{E7159AE6-0A19-4F0D-9BFA-EBB89C5A666A}" presName="tx1" presStyleLbl="revTx" presStyleIdx="0" presStyleCnt="4"/>
      <dgm:spPr/>
    </dgm:pt>
    <dgm:pt modelId="{3B23129A-A2DE-46DD-B84B-4C167DDE2863}" type="pres">
      <dgm:prSet presAssocID="{E7159AE6-0A19-4F0D-9BFA-EBB89C5A666A}" presName="vert1" presStyleCnt="0"/>
      <dgm:spPr/>
    </dgm:pt>
    <dgm:pt modelId="{E8CAE6B5-21B0-45AE-B378-768BDBE50EE0}" type="pres">
      <dgm:prSet presAssocID="{981C94AE-8EB1-4574-AAAC-F76D78E2E311}" presName="thickLine" presStyleLbl="alignNode1" presStyleIdx="1" presStyleCnt="4"/>
      <dgm:spPr/>
    </dgm:pt>
    <dgm:pt modelId="{D725D58C-413F-4B46-9144-C152F8DAC206}" type="pres">
      <dgm:prSet presAssocID="{981C94AE-8EB1-4574-AAAC-F76D78E2E311}" presName="horz1" presStyleCnt="0"/>
      <dgm:spPr/>
    </dgm:pt>
    <dgm:pt modelId="{D519A157-E8C9-45BB-8926-611CF3037EFD}" type="pres">
      <dgm:prSet presAssocID="{981C94AE-8EB1-4574-AAAC-F76D78E2E311}" presName="tx1" presStyleLbl="revTx" presStyleIdx="1" presStyleCnt="4"/>
      <dgm:spPr/>
    </dgm:pt>
    <dgm:pt modelId="{992156DB-0AEA-4EAE-979C-BFB82068901B}" type="pres">
      <dgm:prSet presAssocID="{981C94AE-8EB1-4574-AAAC-F76D78E2E311}" presName="vert1" presStyleCnt="0"/>
      <dgm:spPr/>
    </dgm:pt>
    <dgm:pt modelId="{FC8A71CD-BC6D-4BF9-9CB1-C92C0D98D46C}" type="pres">
      <dgm:prSet presAssocID="{8A6BE036-6A3F-44A7-8605-1FD9A8835744}" presName="thickLine" presStyleLbl="alignNode1" presStyleIdx="2" presStyleCnt="4"/>
      <dgm:spPr/>
    </dgm:pt>
    <dgm:pt modelId="{273A2BC3-6E7C-420F-827F-DC1A5275042E}" type="pres">
      <dgm:prSet presAssocID="{8A6BE036-6A3F-44A7-8605-1FD9A8835744}" presName="horz1" presStyleCnt="0"/>
      <dgm:spPr/>
    </dgm:pt>
    <dgm:pt modelId="{28633FBF-C498-4EB4-82DD-41D950AFD22F}" type="pres">
      <dgm:prSet presAssocID="{8A6BE036-6A3F-44A7-8605-1FD9A8835744}" presName="tx1" presStyleLbl="revTx" presStyleIdx="2" presStyleCnt="4"/>
      <dgm:spPr/>
    </dgm:pt>
    <dgm:pt modelId="{7500E214-5707-489A-BDCF-A73AFA4DECC2}" type="pres">
      <dgm:prSet presAssocID="{8A6BE036-6A3F-44A7-8605-1FD9A8835744}" presName="vert1" presStyleCnt="0"/>
      <dgm:spPr/>
    </dgm:pt>
    <dgm:pt modelId="{F0292040-65E9-4508-8ED8-6B9826FBE07D}" type="pres">
      <dgm:prSet presAssocID="{DEF27B33-6D08-44AC-970F-1EFCDD2220B3}" presName="thickLine" presStyleLbl="alignNode1" presStyleIdx="3" presStyleCnt="4"/>
      <dgm:spPr/>
    </dgm:pt>
    <dgm:pt modelId="{B1001C89-D0DE-49B7-A9C9-57FA6A649F21}" type="pres">
      <dgm:prSet presAssocID="{DEF27B33-6D08-44AC-970F-1EFCDD2220B3}" presName="horz1" presStyleCnt="0"/>
      <dgm:spPr/>
    </dgm:pt>
    <dgm:pt modelId="{CE3A4F73-52FD-49A5-AA9A-4F77901521D7}" type="pres">
      <dgm:prSet presAssocID="{DEF27B33-6D08-44AC-970F-1EFCDD2220B3}" presName="tx1" presStyleLbl="revTx" presStyleIdx="3" presStyleCnt="4"/>
      <dgm:spPr/>
    </dgm:pt>
    <dgm:pt modelId="{D321B426-AC6D-4D3D-8AEF-B0057ABF1924}" type="pres">
      <dgm:prSet presAssocID="{DEF27B33-6D08-44AC-970F-1EFCDD2220B3}" presName="vert1" presStyleCnt="0"/>
      <dgm:spPr/>
    </dgm:pt>
  </dgm:ptLst>
  <dgm:cxnLst>
    <dgm:cxn modelId="{1708083A-64C9-4E7D-8641-1D605CD4BE05}" type="presOf" srcId="{DEF27B33-6D08-44AC-970F-1EFCDD2220B3}" destId="{CE3A4F73-52FD-49A5-AA9A-4F77901521D7}" srcOrd="0" destOrd="0" presId="urn:microsoft.com/office/officeart/2008/layout/LinedList"/>
    <dgm:cxn modelId="{6CFBFB5B-8C43-41A3-A662-AC1E5CC168F6}" type="presOf" srcId="{E5B2E815-0D19-41DC-B01B-4D608769620A}" destId="{E35C5B1F-5668-4458-8AC6-ADD1D5C097B0}" srcOrd="0" destOrd="0" presId="urn:microsoft.com/office/officeart/2008/layout/LinedList"/>
    <dgm:cxn modelId="{17CEDC43-E879-45AE-8E97-2C03A7495E4A}" srcId="{E5B2E815-0D19-41DC-B01B-4D608769620A}" destId="{981C94AE-8EB1-4574-AAAC-F76D78E2E311}" srcOrd="1" destOrd="0" parTransId="{E960941D-CD01-4959-8436-EDF8E696226C}" sibTransId="{C6536976-AF16-4780-971D-9CD223FA9AE2}"/>
    <dgm:cxn modelId="{BA7A6C6D-1744-48BE-91EE-380D80D5CBD4}" type="presOf" srcId="{981C94AE-8EB1-4574-AAAC-F76D78E2E311}" destId="{D519A157-E8C9-45BB-8926-611CF3037EFD}" srcOrd="0" destOrd="0" presId="urn:microsoft.com/office/officeart/2008/layout/LinedList"/>
    <dgm:cxn modelId="{296A3F4F-F0BF-4FBE-AD6F-48685C6F280E}" srcId="{E5B2E815-0D19-41DC-B01B-4D608769620A}" destId="{E7159AE6-0A19-4F0D-9BFA-EBB89C5A666A}" srcOrd="0" destOrd="0" parTransId="{64C0E25D-35F5-43BD-A44A-0C69A326CB2D}" sibTransId="{FE70CD93-4632-493B-8296-AF2C5DFB69FD}"/>
    <dgm:cxn modelId="{BAD3FD50-3005-48CD-A74C-A10F769540A2}" srcId="{E5B2E815-0D19-41DC-B01B-4D608769620A}" destId="{DEF27B33-6D08-44AC-970F-1EFCDD2220B3}" srcOrd="3" destOrd="0" parTransId="{3B1D3440-89D6-458F-A6A1-F2E38989D22A}" sibTransId="{FD96D45A-A752-4D05-AD4E-04CEE4D6EAB0}"/>
    <dgm:cxn modelId="{C2BA888B-55E0-414F-85DB-118297B86AB1}" srcId="{E5B2E815-0D19-41DC-B01B-4D608769620A}" destId="{8A6BE036-6A3F-44A7-8605-1FD9A8835744}" srcOrd="2" destOrd="0" parTransId="{33D3AD89-F6DC-4847-B333-248B41B645FC}" sibTransId="{8D67C591-D7BA-43D0-A708-6BFD1B9B1810}"/>
    <dgm:cxn modelId="{429EEFC3-0625-493A-B02C-F4848D2B96D7}" type="presOf" srcId="{E7159AE6-0A19-4F0D-9BFA-EBB89C5A666A}" destId="{75A4C182-671E-412A-8737-FD994F49E2B6}" srcOrd="0" destOrd="0" presId="urn:microsoft.com/office/officeart/2008/layout/LinedList"/>
    <dgm:cxn modelId="{BAABBDD6-3012-458D-A944-7D4876807578}" type="presOf" srcId="{8A6BE036-6A3F-44A7-8605-1FD9A8835744}" destId="{28633FBF-C498-4EB4-82DD-41D950AFD22F}" srcOrd="0" destOrd="0" presId="urn:microsoft.com/office/officeart/2008/layout/LinedList"/>
    <dgm:cxn modelId="{E1136103-6DB4-4D07-B2FE-F09A62943A03}" type="presParOf" srcId="{E35C5B1F-5668-4458-8AC6-ADD1D5C097B0}" destId="{A365DA62-B614-4978-A0CB-F0AE24995498}" srcOrd="0" destOrd="0" presId="urn:microsoft.com/office/officeart/2008/layout/LinedList"/>
    <dgm:cxn modelId="{2CB6629E-13B7-4FF5-93A5-C11AAB4FAAD0}" type="presParOf" srcId="{E35C5B1F-5668-4458-8AC6-ADD1D5C097B0}" destId="{D7EABF1D-2A73-431E-B0C9-39E1F8A0D139}" srcOrd="1" destOrd="0" presId="urn:microsoft.com/office/officeart/2008/layout/LinedList"/>
    <dgm:cxn modelId="{712600AA-C434-4599-B58C-8BDD241F2750}" type="presParOf" srcId="{D7EABF1D-2A73-431E-B0C9-39E1F8A0D139}" destId="{75A4C182-671E-412A-8737-FD994F49E2B6}" srcOrd="0" destOrd="0" presId="urn:microsoft.com/office/officeart/2008/layout/LinedList"/>
    <dgm:cxn modelId="{E39D8531-A3EB-4311-A815-5099CCABA97A}" type="presParOf" srcId="{D7EABF1D-2A73-431E-B0C9-39E1F8A0D139}" destId="{3B23129A-A2DE-46DD-B84B-4C167DDE2863}" srcOrd="1" destOrd="0" presId="urn:microsoft.com/office/officeart/2008/layout/LinedList"/>
    <dgm:cxn modelId="{AD22F977-D1DC-4A00-ACF5-BAE50E5D1E83}" type="presParOf" srcId="{E35C5B1F-5668-4458-8AC6-ADD1D5C097B0}" destId="{E8CAE6B5-21B0-45AE-B378-768BDBE50EE0}" srcOrd="2" destOrd="0" presId="urn:microsoft.com/office/officeart/2008/layout/LinedList"/>
    <dgm:cxn modelId="{B34A5647-B1DB-447D-8F5E-D785A3AF255A}" type="presParOf" srcId="{E35C5B1F-5668-4458-8AC6-ADD1D5C097B0}" destId="{D725D58C-413F-4B46-9144-C152F8DAC206}" srcOrd="3" destOrd="0" presId="urn:microsoft.com/office/officeart/2008/layout/LinedList"/>
    <dgm:cxn modelId="{E0063C4F-DCA1-4FED-9ABC-365CB15D5484}" type="presParOf" srcId="{D725D58C-413F-4B46-9144-C152F8DAC206}" destId="{D519A157-E8C9-45BB-8926-611CF3037EFD}" srcOrd="0" destOrd="0" presId="urn:microsoft.com/office/officeart/2008/layout/LinedList"/>
    <dgm:cxn modelId="{268329E1-E05B-4345-9E09-3DAC227B1CFD}" type="presParOf" srcId="{D725D58C-413F-4B46-9144-C152F8DAC206}" destId="{992156DB-0AEA-4EAE-979C-BFB82068901B}" srcOrd="1" destOrd="0" presId="urn:microsoft.com/office/officeart/2008/layout/LinedList"/>
    <dgm:cxn modelId="{CBC882A4-276A-413D-8045-D53672D5B407}" type="presParOf" srcId="{E35C5B1F-5668-4458-8AC6-ADD1D5C097B0}" destId="{FC8A71CD-BC6D-4BF9-9CB1-C92C0D98D46C}" srcOrd="4" destOrd="0" presId="urn:microsoft.com/office/officeart/2008/layout/LinedList"/>
    <dgm:cxn modelId="{D1D915D4-5408-42C6-92E7-4D1A18F4B2DE}" type="presParOf" srcId="{E35C5B1F-5668-4458-8AC6-ADD1D5C097B0}" destId="{273A2BC3-6E7C-420F-827F-DC1A5275042E}" srcOrd="5" destOrd="0" presId="urn:microsoft.com/office/officeart/2008/layout/LinedList"/>
    <dgm:cxn modelId="{2876F953-1F00-4922-8ED5-F7F60F4DD74F}" type="presParOf" srcId="{273A2BC3-6E7C-420F-827F-DC1A5275042E}" destId="{28633FBF-C498-4EB4-82DD-41D950AFD22F}" srcOrd="0" destOrd="0" presId="urn:microsoft.com/office/officeart/2008/layout/LinedList"/>
    <dgm:cxn modelId="{78EE3772-9B08-4AAC-8E07-F1FCBDA197A8}" type="presParOf" srcId="{273A2BC3-6E7C-420F-827F-DC1A5275042E}" destId="{7500E214-5707-489A-BDCF-A73AFA4DECC2}" srcOrd="1" destOrd="0" presId="urn:microsoft.com/office/officeart/2008/layout/LinedList"/>
    <dgm:cxn modelId="{CBDD6861-B8A5-48AD-9624-82C89D111407}" type="presParOf" srcId="{E35C5B1F-5668-4458-8AC6-ADD1D5C097B0}" destId="{F0292040-65E9-4508-8ED8-6B9826FBE07D}" srcOrd="6" destOrd="0" presId="urn:microsoft.com/office/officeart/2008/layout/LinedList"/>
    <dgm:cxn modelId="{6F1332C9-257A-474E-80C4-6B52DD535DE5}" type="presParOf" srcId="{E35C5B1F-5668-4458-8AC6-ADD1D5C097B0}" destId="{B1001C89-D0DE-49B7-A9C9-57FA6A649F21}" srcOrd="7" destOrd="0" presId="urn:microsoft.com/office/officeart/2008/layout/LinedList"/>
    <dgm:cxn modelId="{E5D64A50-BEE6-4D7E-8A6A-36699A471C28}" type="presParOf" srcId="{B1001C89-D0DE-49B7-A9C9-57FA6A649F21}" destId="{CE3A4F73-52FD-49A5-AA9A-4F77901521D7}" srcOrd="0" destOrd="0" presId="urn:microsoft.com/office/officeart/2008/layout/LinedList"/>
    <dgm:cxn modelId="{EEC8CE1D-2E69-4C8F-9192-703771FC49D6}" type="presParOf" srcId="{B1001C89-D0DE-49B7-A9C9-57FA6A649F21}" destId="{D321B426-AC6D-4D3D-8AEF-B0057ABF192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65DA62-B614-4978-A0CB-F0AE24995498}">
      <dsp:nvSpPr>
        <dsp:cNvPr id="0" name=""/>
        <dsp:cNvSpPr/>
      </dsp:nvSpPr>
      <dsp:spPr>
        <a:xfrm>
          <a:off x="0" y="0"/>
          <a:ext cx="637381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A4C182-671E-412A-8737-FD994F49E2B6}">
      <dsp:nvSpPr>
        <dsp:cNvPr id="0" name=""/>
        <dsp:cNvSpPr/>
      </dsp:nvSpPr>
      <dsp:spPr>
        <a:xfrm>
          <a:off x="0" y="0"/>
          <a:ext cx="6373813" cy="1439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4500" kern="1200" dirty="0"/>
            <a:t>Classes</a:t>
          </a:r>
        </a:p>
      </dsp:txBody>
      <dsp:txXfrm>
        <a:off x="0" y="0"/>
        <a:ext cx="6373813" cy="1439862"/>
      </dsp:txXfrm>
    </dsp:sp>
    <dsp:sp modelId="{E8CAE6B5-21B0-45AE-B378-768BDBE50EE0}">
      <dsp:nvSpPr>
        <dsp:cNvPr id="0" name=""/>
        <dsp:cNvSpPr/>
      </dsp:nvSpPr>
      <dsp:spPr>
        <a:xfrm>
          <a:off x="0" y="1439862"/>
          <a:ext cx="6373813" cy="0"/>
        </a:xfrm>
        <a:prstGeom prst="line">
          <a:avLst/>
        </a:prstGeom>
        <a:solidFill>
          <a:schemeClr val="accent2">
            <a:hueOff val="2564293"/>
            <a:satOff val="2735"/>
            <a:lumOff val="850"/>
            <a:alphaOff val="0"/>
          </a:schemeClr>
        </a:solidFill>
        <a:ln w="12700" cap="flat" cmpd="sng" algn="ctr">
          <a:solidFill>
            <a:schemeClr val="accent2">
              <a:hueOff val="2564293"/>
              <a:satOff val="2735"/>
              <a:lumOff val="8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19A157-E8C9-45BB-8926-611CF3037EFD}">
      <dsp:nvSpPr>
        <dsp:cNvPr id="0" name=""/>
        <dsp:cNvSpPr/>
      </dsp:nvSpPr>
      <dsp:spPr>
        <a:xfrm>
          <a:off x="0" y="1439862"/>
          <a:ext cx="6373813" cy="1439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4500" kern="1200" dirty="0"/>
            <a:t>Templets</a:t>
          </a:r>
        </a:p>
      </dsp:txBody>
      <dsp:txXfrm>
        <a:off x="0" y="1439862"/>
        <a:ext cx="6373813" cy="1439862"/>
      </dsp:txXfrm>
    </dsp:sp>
    <dsp:sp modelId="{FC8A71CD-BC6D-4BF9-9CB1-C92C0D98D46C}">
      <dsp:nvSpPr>
        <dsp:cNvPr id="0" name=""/>
        <dsp:cNvSpPr/>
      </dsp:nvSpPr>
      <dsp:spPr>
        <a:xfrm>
          <a:off x="0" y="2879725"/>
          <a:ext cx="6373813" cy="0"/>
        </a:xfrm>
        <a:prstGeom prst="line">
          <a:avLst/>
        </a:prstGeom>
        <a:solidFill>
          <a:schemeClr val="accent2">
            <a:hueOff val="5128586"/>
            <a:satOff val="5470"/>
            <a:lumOff val="1701"/>
            <a:alphaOff val="0"/>
          </a:schemeClr>
        </a:solidFill>
        <a:ln w="12700" cap="flat" cmpd="sng" algn="ctr">
          <a:solidFill>
            <a:schemeClr val="accent2">
              <a:hueOff val="5128586"/>
              <a:satOff val="5470"/>
              <a:lumOff val="17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633FBF-C498-4EB4-82DD-41D950AFD22F}">
      <dsp:nvSpPr>
        <dsp:cNvPr id="0" name=""/>
        <dsp:cNvSpPr/>
      </dsp:nvSpPr>
      <dsp:spPr>
        <a:xfrm>
          <a:off x="0" y="2879724"/>
          <a:ext cx="6373813" cy="1439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4500" kern="1200" dirty="0"/>
            <a:t>Concepts</a:t>
          </a:r>
        </a:p>
      </dsp:txBody>
      <dsp:txXfrm>
        <a:off x="0" y="2879724"/>
        <a:ext cx="6373813" cy="1439862"/>
      </dsp:txXfrm>
    </dsp:sp>
    <dsp:sp modelId="{F0292040-65E9-4508-8ED8-6B9826FBE07D}">
      <dsp:nvSpPr>
        <dsp:cNvPr id="0" name=""/>
        <dsp:cNvSpPr/>
      </dsp:nvSpPr>
      <dsp:spPr>
        <a:xfrm>
          <a:off x="0" y="4319587"/>
          <a:ext cx="6373813" cy="0"/>
        </a:xfrm>
        <a:prstGeom prst="line">
          <a:avLst/>
        </a:prstGeom>
        <a:solidFill>
          <a:schemeClr val="accent2">
            <a:hueOff val="7692880"/>
            <a:satOff val="8205"/>
            <a:lumOff val="2551"/>
            <a:alphaOff val="0"/>
          </a:schemeClr>
        </a:solidFill>
        <a:ln w="12700" cap="flat" cmpd="sng" algn="ctr">
          <a:solidFill>
            <a:schemeClr val="accent2">
              <a:hueOff val="7692880"/>
              <a:satOff val="8205"/>
              <a:lumOff val="25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3A4F73-52FD-49A5-AA9A-4F77901521D7}">
      <dsp:nvSpPr>
        <dsp:cNvPr id="0" name=""/>
        <dsp:cNvSpPr/>
      </dsp:nvSpPr>
      <dsp:spPr>
        <a:xfrm>
          <a:off x="0" y="4319587"/>
          <a:ext cx="6373813" cy="1439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4500" kern="1200" dirty="0"/>
            <a:t>Standard Template Library</a:t>
          </a:r>
        </a:p>
      </dsp:txBody>
      <dsp:txXfrm>
        <a:off x="0" y="4319587"/>
        <a:ext cx="6373813" cy="1439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541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67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810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599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885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96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83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153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760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094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01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278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349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040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104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918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856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021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724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223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56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385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194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835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148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422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892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13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752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650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C0559-D619-4E56-BF6F-3712370C215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49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4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31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91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86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11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github.com/MonashDeepNeuron/HPP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Part 4 – Advanced Functions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Tyler Swann</a:t>
            </a:r>
          </a:p>
        </p:txBody>
      </p:sp>
    </p:spTree>
    <p:extLst>
      <p:ext uri="{BB962C8B-B14F-4D97-AF65-F5344CB8AC3E}">
        <p14:creationId xmlns:p14="http://schemas.microsoft.com/office/powerpoint/2010/main" val="1797170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Overloading Example 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DB353-9ED0-EC6B-7695-B0649ADF6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464906"/>
            <a:ext cx="11097550" cy="447802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8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8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8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8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8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8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8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8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8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literals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8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8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/// Comment out to see old behaviour</a:t>
            </a:r>
            <a:endParaRPr lang="en-AU" sz="18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en-AU" sz="18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8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800" b="0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i="1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800" b="0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i="1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18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800" b="0" dirty="0" err="1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stoi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800" b="0" dirty="0" err="1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stoi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8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8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18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8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8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8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8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8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8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8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8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8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8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8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383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Overloading Example 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DB353-9ED0-EC6B-7695-B0649ADF6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464906"/>
            <a:ext cx="11097550" cy="447802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8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8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8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8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8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8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8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8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8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literals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8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8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/// Comment out to see old behaviour</a:t>
            </a:r>
            <a:endParaRPr lang="en-AU" sz="18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en-AU" sz="18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8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800" b="0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i="1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800" b="0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i="1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18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800" b="0" dirty="0" err="1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stoi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800" b="0" dirty="0" err="1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stoi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8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8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18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8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8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8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8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8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8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8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8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8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8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8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305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Function Utilities Example 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5D1AD-9AB7-8466-6C8A-E914C42BC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539552"/>
            <a:ext cx="11097550" cy="4403374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600" b="0" dirty="0" err="1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type_traits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6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6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i="1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i="1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i="1" dirty="0" err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decltype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y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y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6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dirty="0" err="1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static_assert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is_same_v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600" b="0" i="1" dirty="0" err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decltype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0.345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)),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float&gt;,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Result is not a float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");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dirty="0" err="1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static_assert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is_same_v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600" b="0" i="1" dirty="0" err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decltype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0.345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)),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int&gt;,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Result is not a int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");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3371519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Function Utilities Example 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5D1AD-9AB7-8466-6C8A-E914C42BC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539552"/>
            <a:ext cx="11097550" cy="4403374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600" b="0" dirty="0" err="1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type_traits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6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dirty="0" err="1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static_assert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is_same_v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600" b="0" i="1" dirty="0" err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decltype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 err="1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declval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6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&gt;()),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int&amp;&amp;&gt;,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Result is </a:t>
            </a:r>
            <a:r>
              <a:rPr lang="en-AU" sz="1600" b="0" dirty="0" err="1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rvalue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");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dirty="0" err="1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static_assert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is_same_v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600" b="0" i="1" dirty="0" err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decltype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 err="1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declval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6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&gt;()),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int&gt;,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Result is not </a:t>
            </a:r>
            <a:r>
              <a:rPr lang="en-AU" sz="1600" b="0" dirty="0" err="1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rvalue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");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068965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Functional Programming Example 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DB353-9ED0-EC6B-7695-B0649ADF6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464906"/>
            <a:ext cx="11097550" cy="447802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2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2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functional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2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2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 err="1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print_num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i="1" dirty="0" err="1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void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AU" sz="12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';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i="1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i="1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double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AU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y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 err="1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mult_print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i="1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i="1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200" b="0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i="1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void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en-AU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y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2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AU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print_f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2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print_num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2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AU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add_f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200" b="0" dirty="0" err="1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print_f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200" b="0" dirty="0" err="1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add_f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2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6.6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));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200" b="0" dirty="0" err="1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mult_print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2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0.056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print_f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802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Functional Programming Example 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DB353-9ED0-EC6B-7695-B0649ADF6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464906"/>
            <a:ext cx="11097550" cy="447802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8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8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800" b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functional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8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8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800" b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8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fmult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8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 i="1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 i="1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800" b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8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8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 i="1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void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en-AU" sz="8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y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8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    /// Use `std::function&lt;R(Args...)&gt;` for lambda type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8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AU" sz="8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8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8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8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add_f </a:t>
            </a:r>
            <a:r>
              <a:rPr lang="en-AU" sz="8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[](</a:t>
            </a:r>
            <a:r>
              <a:rPr lang="en-AU" sz="8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 i="1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 i="1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AU" sz="8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y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8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    /// Lambda declared with `auto`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8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print_f </a:t>
            </a:r>
            <a:r>
              <a:rPr lang="en-AU" sz="8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[](</a:t>
            </a:r>
            <a:r>
              <a:rPr lang="en-AU" sz="8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 i="1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8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n-AU" sz="8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AU" sz="8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';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8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    /// Lambda capture `print_f` by value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8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print_mult </a:t>
            </a:r>
            <a:r>
              <a:rPr lang="en-AU" sz="8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AU" sz="8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](</a:t>
            </a:r>
            <a:r>
              <a:rPr lang="en-AU" sz="8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 i="1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 i="1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fmult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y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print_f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8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8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8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8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8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    /// Capture `print_mult` and `a` by value and `b` by reference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    /// Elide names of `mult_print` and `a` with `=`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8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print_7mult5 </a:t>
            </a:r>
            <a:r>
              <a:rPr lang="en-AU" sz="8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AU" sz="8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AU" sz="800" b="0" i="1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](){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print_mult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8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    /// Invoke lambdas like functions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8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print_f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8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add_f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8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6.6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));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8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fmult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8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8.9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[](</a:t>
            </a:r>
            <a:r>
              <a:rPr lang="en-AU" sz="8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 i="1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8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n-AU" sz="8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AU" sz="8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';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});</a:t>
            </a:r>
            <a:r>
              <a:rPr lang="en-AU" sz="8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///&lt; Use lambda as anonymous function,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8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print_mult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8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8.9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AU" sz="8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                               ///&lt; or use captured version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8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print_7mult5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AU" sz="8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///&lt; 35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b </a:t>
            </a:r>
            <a:r>
              <a:rPr lang="en-AU" sz="8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8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    ///&lt; Modify `b`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8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print_7mult5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AU" sz="8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///&lt; 63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8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547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Functional Programming Example 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DB353-9ED0-EC6B-7695-B0649ADF6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464906"/>
            <a:ext cx="11097550" cy="447802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9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9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900" b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functional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9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9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9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900" b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9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9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9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i="1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i="1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n2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i="1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n3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i="1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sz="900" b="0" i="1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i="1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n4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i="1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n5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endParaRPr lang="en-AU" sz="9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9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n1 </a:t>
            </a:r>
            <a:r>
              <a:rPr lang="en-AU" sz="9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AU" sz="900" b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AU" sz="9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n2 </a:t>
            </a:r>
            <a:r>
              <a:rPr lang="en-AU" sz="9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AU" sz="900" b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AU" sz="9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n3 </a:t>
            </a:r>
            <a:r>
              <a:rPr lang="en-AU" sz="9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AU" sz="900" b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AU" sz="9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n4 </a:t>
            </a:r>
            <a:r>
              <a:rPr lang="en-AU" sz="9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AU" sz="900" b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AU" sz="9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n5 </a:t>
            </a:r>
            <a:r>
              <a:rPr lang="en-AU" sz="9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AU" sz="9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';</a:t>
            </a:r>
            <a:endParaRPr lang="en-AU" sz="9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9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9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/// Import placeholders</a:t>
            </a:r>
            <a:endParaRPr lang="en-AU" sz="9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placeholders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9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9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9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9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f1 </a:t>
            </a:r>
            <a:r>
              <a:rPr lang="en-AU" sz="9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9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_1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_2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endParaRPr lang="en-AU" sz="9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f2 </a:t>
            </a:r>
            <a:r>
              <a:rPr lang="en-AU" sz="9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9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_1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_1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_1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_1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_1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endParaRPr lang="en-AU" sz="9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9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47676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9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f3 </a:t>
            </a:r>
            <a:r>
              <a:rPr lang="en-AU" sz="9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9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_4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_3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_2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9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cref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_1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endParaRPr lang="en-AU" sz="9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f3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9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AU" sz="9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///&lt; 1 2 3 47676 4</a:t>
            </a:r>
            <a:endParaRPr lang="en-AU" sz="9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9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AU" sz="9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 ///&lt; 1 4 4 47676 6</a:t>
            </a:r>
            <a:endParaRPr lang="en-AU" sz="9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a </a:t>
            </a:r>
            <a:r>
              <a:rPr lang="en-AU" sz="9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777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f3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9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AU" sz="9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///&lt; 8 9 10 777 11</a:t>
            </a:r>
            <a:endParaRPr lang="en-AU" sz="9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9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AU" sz="9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 ///&lt; 1 3 4 777 6</a:t>
            </a:r>
            <a:endParaRPr lang="en-AU" sz="9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f2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9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AU" sz="9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    ///&lt; 6 6 6 6 6</a:t>
            </a:r>
            <a:endParaRPr lang="en-AU" sz="9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9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9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454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Functional Programming Example 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DB353-9ED0-EC6B-7695-B0649ADF6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464906"/>
            <a:ext cx="11097550" cy="447802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4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4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functional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4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4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 err="1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i="1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i="1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n2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i="1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n3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i="1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sz="1400" b="0" i="1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i="1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n4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i="1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n5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n1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AU" sz="14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n2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AU" sz="14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n3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AU" sz="14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n4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AU" sz="14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n5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AU" sz="14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';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f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400" b="0" dirty="0" err="1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bind_front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AU" sz="14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///&lt; 1 2 3 4 5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047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Namespaces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Part 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43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Namespaces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548882"/>
            <a:ext cx="11097550" cy="4394043"/>
          </a:xfrm>
        </p:spPr>
        <p:txBody>
          <a:bodyPr/>
          <a:lstStyle/>
          <a:p>
            <a:r>
              <a:rPr lang="en-US" dirty="0"/>
              <a:t>Namespaces allow for the logical separation of symbols.</a:t>
            </a:r>
          </a:p>
          <a:p>
            <a:r>
              <a:rPr lang="en-US" dirty="0"/>
              <a:t>Namespaces are access using the scope resolution operator 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dirty="0"/>
              <a:t>.</a:t>
            </a:r>
          </a:p>
          <a:p>
            <a:r>
              <a:rPr lang="en-US" dirty="0"/>
              <a:t>The global namespace is access using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&lt;symbol&gt;</a:t>
            </a:r>
            <a:r>
              <a:rPr lang="en-US" dirty="0"/>
              <a:t>.</a:t>
            </a:r>
          </a:p>
          <a:p>
            <a:r>
              <a:rPr lang="en-US" dirty="0"/>
              <a:t>Two namespaces with the same name will logically merge allow for building up a namespace across source files.</a:t>
            </a:r>
          </a:p>
          <a:p>
            <a:r>
              <a:rPr lang="en-US" dirty="0"/>
              <a:t>Namespaces can also be nested.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62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4581F6AF-86C5-0A8F-9726-BABB650E9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8856" y="490030"/>
            <a:ext cx="2203214" cy="2476500"/>
          </a:xfrm>
          <a:prstGeom prst="rect">
            <a:avLst/>
          </a:prstGeom>
        </p:spPr>
      </p:pic>
      <p:pic>
        <p:nvPicPr>
          <p:cNvPr id="24" name="Picture Placeholder 23" descr="Icon&#10;&#10;Description automatically generated">
            <a:extLst>
              <a:ext uri="{FF2B5EF4-FFF2-40B4-BE49-F238E27FC236}">
                <a16:creationId xmlns:a16="http://schemas.microsoft.com/office/drawing/2014/main" id="{43B24946-5F70-F006-2752-8CAB2D6B3AC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t="23" b="23"/>
          <a:stretch>
            <a:fillRect/>
          </a:stretch>
        </p:blipFill>
        <p:spPr>
          <a:solidFill>
            <a:schemeClr val="tx1"/>
          </a:solidFill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0FCAA4-DC64-9337-C738-1899A9911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Advanced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Namespaces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Enumerations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Unions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Structures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Discussion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Assignment One Showcase</a:t>
            </a:r>
          </a:p>
        </p:txBody>
      </p:sp>
    </p:spTree>
    <p:extLst>
      <p:ext uri="{BB962C8B-B14F-4D97-AF65-F5344CB8AC3E}">
        <p14:creationId xmlns:p14="http://schemas.microsoft.com/office/powerpoint/2010/main" val="184588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Namespaces Example 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DB353-9ED0-EC6B-7695-B0649ADF6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464906"/>
            <a:ext cx="11097550" cy="447802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4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4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i="1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void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n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AU" sz="14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i="1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void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4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3 + n:(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n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4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n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AU" sz="14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    // using namespace A;  ///&lt; Error: overload is ambiguous (redefinition)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AU" sz="18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937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Namespaces Example 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DB353-9ED0-EC6B-7695-B0649ADF6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464906"/>
            <a:ext cx="11097550" cy="447802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US" sz="12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US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void</a:t>
            </a:r>
            <a:endParaRPr lang="en-US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US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n </a:t>
            </a:r>
            <a:r>
              <a:rPr lang="en-US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';</a:t>
            </a:r>
            <a:r>
              <a:rPr lang="en-US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void</a:t>
            </a:r>
            <a:endParaRPr lang="en-US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US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3 + n:(</a:t>
            </a:r>
            <a:r>
              <a:rPr lang="en-US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n </a:t>
            </a:r>
            <a:r>
              <a:rPr lang="en-US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en-US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n </a:t>
            </a:r>
            <a:r>
              <a:rPr lang="en-US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';</a:t>
            </a:r>
            <a:r>
              <a:rPr lang="en-US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607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Namespaces Example 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DB353-9ED0-EC6B-7695-B0649ADF6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464906"/>
            <a:ext cx="11097550" cy="447802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2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2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i="1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void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n </a:t>
            </a:r>
            <a:r>
              <a:rPr lang="en-AU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AU" sz="12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';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i="1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void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2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3 + n:(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n </a:t>
            </a:r>
            <a:r>
              <a:rPr lang="en-AU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2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n </a:t>
            </a:r>
            <a:r>
              <a:rPr lang="en-AU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AU" sz="12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';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2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2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2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2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2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2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2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082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Enumerations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Part 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10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Enumerations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548882"/>
            <a:ext cx="11097550" cy="439404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Enumerations (</a:t>
            </a:r>
            <a:r>
              <a:rPr lang="en-US" dirty="0" err="1"/>
              <a:t>enums</a:t>
            </a:r>
            <a:r>
              <a:rPr lang="en-US" dirty="0"/>
              <a:t>) are a distinct types whose value is one of a restricted range of named integral constants called enumerators. </a:t>
            </a:r>
          </a:p>
          <a:p>
            <a:r>
              <a:rPr lang="en-US" dirty="0"/>
              <a:t>Enums allow for specify a type that may have a value of one of many possible named values. </a:t>
            </a:r>
          </a:p>
          <a:p>
            <a:r>
              <a:rPr lang="en-US" dirty="0"/>
              <a:t>The underlying type of the enumerators is some integral type, usually </a:t>
            </a:r>
            <a:r>
              <a:rPr lang="en-AU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/>
              <a:t>. The underlying type can be specified.</a:t>
            </a:r>
          </a:p>
          <a:p>
            <a:r>
              <a:rPr lang="en-US" dirty="0"/>
              <a:t>Enumerators can have a specific value or will increment from 0 (or from the last specified value).</a:t>
            </a:r>
          </a:p>
          <a:p>
            <a:r>
              <a:rPr lang="en-US" dirty="0"/>
              <a:t>Enumerators can be restricted to be only access using 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dirty="0"/>
              <a:t> making them more type safe.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64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Enumerations Example 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DB353-9ED0-EC6B-7695-B0649ADF6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464906"/>
            <a:ext cx="11097550" cy="447802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8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8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800" b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8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Colour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8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print_colour_name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800" b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Colour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 i="1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void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8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8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Red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AU" sz="8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8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800" b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AU" sz="8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";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AU" sz="8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8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Green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AU" sz="8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8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800" b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en-AU" sz="8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";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AU" sz="8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8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Blue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AU" sz="8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8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800" b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AU" sz="8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";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AU" sz="8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8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AU" sz="8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8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800" b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Not a colour</a:t>
            </a:r>
            <a:r>
              <a:rPr lang="en-AU" sz="8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";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AU" sz="8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8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Colour c1 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AU" sz="8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  ///&lt; Unscoped Initialisation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Colour c2 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8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Colour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AU" sz="8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///&lt; Scoped Initialisation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8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c3 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8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Colour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AU" sz="8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///&lt; `auto` type deduction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8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c4 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8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AU" sz="8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      ///&lt; Non `Colour`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8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print_colour_name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c1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8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print_colour_name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c2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8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print_colour_name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c3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8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print_colour_name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8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static_cast&lt;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Colour</a:t>
            </a:r>
            <a:r>
              <a:rPr lang="en-AU" sz="8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c4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));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8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676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Enumerations Example 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DB353-9ED0-EC6B-7695-B0649ADF6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464906"/>
            <a:ext cx="11097550" cy="447802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7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7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700" b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7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/// Enum `Colour` whose underlying type is `short`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Colour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short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57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7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print_colour_name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700" b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Colour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 i="1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void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7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7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Red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AU" sz="7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7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700" b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Red = 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";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AU" sz="7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7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Green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AU" sz="7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7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700" b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Green = 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";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AU" sz="7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7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Blue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AU" sz="7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7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700" b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Blue = 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";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AU" sz="7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7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AU" sz="7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7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700" b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Not a colour</a:t>
            </a:r>
            <a:r>
              <a:rPr lang="en-AU" sz="7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";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AU" sz="7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7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7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static_cast&lt;</a:t>
            </a:r>
            <a:r>
              <a:rPr lang="en-AU" sz="7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AU" sz="7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7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Colour c1 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AU" sz="7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  ///&lt; Unscoped Initialisation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Colour c2 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7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Colour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AU" sz="7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///&lt; Scoped Initialisation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7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c3 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7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Colour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AU" sz="7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///&lt; `auto` type deduction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7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c4 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7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AU" sz="7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      ///&lt; Non `Colour`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7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print_colour_name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c1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7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print_colour_name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c2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7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print_colour_name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c3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7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print_colour_name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7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static_cast&lt;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Colour</a:t>
            </a:r>
            <a:r>
              <a:rPr lang="en-AU" sz="7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c4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));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7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572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Enumerations Example 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DB353-9ED0-EC6B-7695-B0649ADF6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464906"/>
            <a:ext cx="11097550" cy="447802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7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7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700" b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7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/// Enum class `Colour` whose underlying type is `short`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Colour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short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57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7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print_colour_name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700" b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Colour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 i="1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void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7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7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Colour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AU" sz="7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7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700" b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Red = 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";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AU" sz="7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7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Colour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AU" sz="7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7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700" b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Green = 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";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AU" sz="7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7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Colour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AU" sz="7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7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700" b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Blue = 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";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AU" sz="7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7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AU" sz="7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7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700" b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Not a colour</a:t>
            </a:r>
            <a:r>
              <a:rPr lang="en-AU" sz="7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";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AU" sz="7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7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7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static_cast&lt;</a:t>
            </a:r>
            <a:r>
              <a:rPr lang="en-AU" sz="7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AU" sz="7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7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    // Colour c1 {Red};         ///&lt; Unscoped Initialisation (error for `enum class`)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Colour c2 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7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Colour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AU" sz="7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///&lt; Scoped Initialisation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7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c3 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7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Colour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AU" sz="7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///&lt; `auto` type deduction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7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c4 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7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AU" sz="7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      ///&lt; Non `Colour`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7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    // print_colour_name(c1);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7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print_colour_name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c2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7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print_colour_name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c3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7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print_colour_name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7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static_cast&lt;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Colour</a:t>
            </a:r>
            <a:r>
              <a:rPr lang="en-AU" sz="7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c4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));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7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672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Unions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Part 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39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Unions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548882"/>
            <a:ext cx="11097550" cy="4394043"/>
          </a:xfrm>
        </p:spPr>
        <p:txBody>
          <a:bodyPr>
            <a:normAutofit/>
          </a:bodyPr>
          <a:lstStyle/>
          <a:p>
            <a:r>
              <a:rPr lang="en-US" dirty="0"/>
              <a:t>Unions are a special kind of type known as an algebraic data type. This means the type of a union object can vary between a small list of possible types. </a:t>
            </a:r>
          </a:p>
          <a:p>
            <a:r>
              <a:rPr lang="en-US" dirty="0"/>
              <a:t>Unions allow for a single type represent many possible types that can change throughout the lifetime of a union object. The members of a union occupy the same memory space, thus the size of a union is the size of the largest possible member.</a:t>
            </a:r>
          </a:p>
          <a:p>
            <a:r>
              <a:rPr lang="en-US" dirty="0"/>
              <a:t>Constructing a union object will always need to construct the first variant. </a:t>
            </a:r>
          </a:p>
          <a:p>
            <a:r>
              <a:rPr lang="en-US" dirty="0"/>
              <a:t>Accessing the non-activate member is UB.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01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Advanced Functions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Part 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Unions Example 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DB353-9ED0-EC6B-7695-B0649ADF6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464906"/>
            <a:ext cx="11097550" cy="447802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4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4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400" b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sz="14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4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4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union</a:t>
            </a:r>
            <a:r>
              <a:rPr lang="en-AU" sz="14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Sym</a:t>
            </a:r>
            <a:endParaRPr lang="en-AU" sz="14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4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sz="14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num</a:t>
            </a:r>
            <a:r>
              <a:rPr lang="en-AU" sz="14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4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AU" sz="14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float32</a:t>
            </a:r>
            <a:r>
              <a:rPr lang="en-AU" sz="14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4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 i="1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sz="14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AU" sz="14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AU" sz="14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str</a:t>
            </a:r>
            <a:r>
              <a:rPr lang="en-AU" sz="14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4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4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4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4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14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14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4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14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4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Sym sym </a:t>
            </a:r>
            <a:r>
              <a:rPr lang="en-AU" sz="14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4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14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4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4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4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4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sym</a:t>
            </a:r>
            <a:r>
              <a:rPr lang="en-AU" sz="14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14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num </a:t>
            </a:r>
            <a:r>
              <a:rPr lang="en-AU" sz="14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4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4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4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4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4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sym</a:t>
            </a:r>
            <a:r>
              <a:rPr lang="en-AU" sz="14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14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float32 </a:t>
            </a:r>
            <a:r>
              <a:rPr lang="en-AU" sz="14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4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5.6</a:t>
            </a:r>
            <a:r>
              <a:rPr lang="en-AU" sz="14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AU" sz="14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4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4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4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4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sym</a:t>
            </a:r>
            <a:r>
              <a:rPr lang="en-AU" sz="14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14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float32 </a:t>
            </a:r>
            <a:r>
              <a:rPr lang="en-AU" sz="14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4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4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4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4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4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sym</a:t>
            </a:r>
            <a:r>
              <a:rPr lang="en-AU" sz="14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14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str </a:t>
            </a:r>
            <a:r>
              <a:rPr lang="en-AU" sz="14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4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400" b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AU" sz="14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";</a:t>
            </a:r>
            <a:endParaRPr lang="en-AU" sz="14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4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4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4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sym</a:t>
            </a:r>
            <a:r>
              <a:rPr lang="en-AU" sz="14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14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str </a:t>
            </a:r>
            <a:r>
              <a:rPr lang="en-AU" sz="14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4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4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4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4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4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4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4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4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4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663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Unions Example 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DB353-9ED0-EC6B-7695-B0649ADF6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464906"/>
            <a:ext cx="11097550" cy="447802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1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1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100" b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1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1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1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100" b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1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1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1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100" b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1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union</a:t>
            </a:r>
            <a: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100" b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S</a:t>
            </a:r>
            <a:endParaRPr lang="en-AU" sz="11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1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1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string str</a:t>
            </a: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1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1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AU" sz="11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1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1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AU" sz="11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arr</a:t>
            </a: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1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1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~S</a:t>
            </a: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AU" sz="11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       ///&lt; Variant `str` has non-trivial destructor </a:t>
            </a:r>
            <a:endParaRPr lang="en-AU" sz="11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1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1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endParaRPr lang="en-AU" sz="11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1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S s </a:t>
            </a:r>
            <a:r>
              <a:rPr lang="en-AU" sz="11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{"</a:t>
            </a:r>
            <a:r>
              <a:rPr lang="en-AU" sz="1100" b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Hello, world</a:t>
            </a: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"};</a:t>
            </a:r>
            <a:endParaRPr lang="en-AU" sz="11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1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1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100" b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s.str = </a:t>
            </a: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1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s</a:t>
            </a: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str </a:t>
            </a:r>
            <a:r>
              <a:rPr lang="en-AU" sz="11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AU" sz="11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';</a:t>
            </a:r>
            <a:endParaRPr lang="en-AU" sz="11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s</a:t>
            </a: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11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~basic_string</a:t>
            </a: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AU" sz="11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            ///&lt; Explicity destroy string</a:t>
            </a:r>
            <a:endParaRPr lang="en-AU" sz="11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s</a:t>
            </a: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arr </a:t>
            </a:r>
            <a:r>
              <a:rPr lang="en-AU" sz="11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1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AU" sz="11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1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1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AU" sz="11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1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1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1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1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1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AU" sz="11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///&lt; Explicity create array</a:t>
            </a:r>
            <a:endParaRPr lang="en-AU" sz="11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s</a:t>
            </a: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AU" sz="11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1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1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5675</a:t>
            </a: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1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                  ///&lt; Assign 2nd element to 3</a:t>
            </a:r>
            <a:endParaRPr lang="en-AU" sz="11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1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1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1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v </a:t>
            </a: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s</a:t>
            </a: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endParaRPr lang="en-AU" sz="11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11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1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v </a:t>
            </a:r>
            <a:r>
              <a:rPr lang="en-AU" sz="11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AU" sz="1100" b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';</a:t>
            </a:r>
            <a:endParaRPr lang="en-AU" sz="11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1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1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1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1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1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216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Option &amp; Variant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548882"/>
            <a:ext cx="11097550" cy="4394043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AU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2000" b="0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2000" b="0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dirty="0"/>
              <a:t> represents an algebraic data type that either holds a value or holds nothing.</a:t>
            </a:r>
          </a:p>
          <a:p>
            <a:r>
              <a:rPr lang="en-US" dirty="0"/>
              <a:t> </a:t>
            </a:r>
            <a:r>
              <a:rPr lang="en-AU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2000" b="0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2000" b="0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Ts</a:t>
            </a:r>
            <a:r>
              <a:rPr lang="en-AU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dirty="0"/>
              <a:t> is a type safe version of union, implemented as a tagged union.</a:t>
            </a:r>
          </a:p>
          <a:p>
            <a:r>
              <a:rPr lang="en-US" dirty="0"/>
              <a:t>These types allow for introspection of the state of the object such as whether it holds a valid object or accessing the object itself.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29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Option Example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DB353-9ED0-EC6B-7695-B0649ADF6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464906"/>
            <a:ext cx="11097550" cy="447802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0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0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000" b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cmath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0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0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0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000" b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limits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0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0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0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000" b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0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0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0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000" b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0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0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0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000" b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0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0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0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divide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0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000" b="0" i="1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0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000" b="0" i="1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endParaRPr lang="en-AU" sz="10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0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000" b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0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0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0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0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y </a:t>
            </a:r>
            <a:r>
              <a:rPr lang="en-AU" sz="10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0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endParaRPr lang="en-AU" sz="10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10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0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nullopt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0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0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0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lang="en-AU" sz="10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0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AU" sz="10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en-AU" sz="10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0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static_cast&lt;</a:t>
            </a:r>
            <a:r>
              <a:rPr lang="en-AU" sz="10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AU" sz="10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)};</a:t>
            </a:r>
            <a:endParaRPr lang="en-AU" sz="10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0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0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0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0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10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0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0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opt1 </a:t>
            </a:r>
            <a:r>
              <a:rPr lang="en-AU" sz="10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0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divide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0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0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endParaRPr lang="en-AU" sz="10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0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0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opt1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10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0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0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0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0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    /// Given `opt2` and `opt3` have the value `std::nullopt`</a:t>
            </a:r>
            <a:endParaRPr lang="en-AU" sz="10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    /// the value passed to `.value_or()` is returned</a:t>
            </a:r>
            <a:endParaRPr lang="en-AU" sz="10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0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opt2 </a:t>
            </a:r>
            <a:r>
              <a:rPr lang="en-AU" sz="10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0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divide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0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0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endParaRPr lang="en-AU" sz="10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0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0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opt2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10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value_or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0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0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numeric_limits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0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AU" sz="10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quiet_NaN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0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0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0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0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opt3 </a:t>
            </a:r>
            <a:r>
              <a:rPr lang="en-AU" sz="10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0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divide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0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4656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0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endParaRPr lang="en-AU" sz="10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0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0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opt3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10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value_or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0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AU" sz="10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0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0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0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0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0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0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0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30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Variant Example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DB353-9ED0-EC6B-7695-B0649ADF6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464906"/>
            <a:ext cx="11097550" cy="447802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2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2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2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2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2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2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2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2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200" b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AU" sz="12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2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2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/// Used to perform pattern matching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Ts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Ts...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Ts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 err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Sym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200" b="0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200" b="0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&gt;;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2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AU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2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Sym</a:t>
            </a:r>
            <a:r>
              <a:rPr lang="en-AU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syms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2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2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6.8</a:t>
            </a:r>
            <a:r>
              <a:rPr lang="en-AU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2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Bye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857565</a:t>
            </a:r>
            <a:r>
              <a:rPr lang="en-AU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var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syms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12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2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visit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match{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[](</a:t>
            </a:r>
            <a:r>
              <a:rPr lang="en-AU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i="1" dirty="0" err="1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200" b="0" dirty="0" err="1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Sym</a:t>
            </a:r>
            <a:r>
              <a:rPr lang="en-AU" sz="12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: &lt;Integer&gt; =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},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[](</a:t>
            </a:r>
            <a:r>
              <a:rPr lang="en-AU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i="1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200" b="0" dirty="0" err="1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Sym</a:t>
            </a:r>
            <a:r>
              <a:rPr lang="en-AU" sz="12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: &lt;Float&gt; =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f </a:t>
            </a:r>
            <a:r>
              <a:rPr lang="en-AU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},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[](</a:t>
            </a:r>
            <a:r>
              <a:rPr lang="en-AU" sz="12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200" b="0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i="1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200" b="0" dirty="0" err="1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Sym</a:t>
            </a:r>
            <a:r>
              <a:rPr lang="en-AU" sz="12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: &lt;String&gt; =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s </a:t>
            </a:r>
            <a:r>
              <a:rPr lang="en-AU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},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[](</a:t>
            </a:r>
            <a:r>
              <a:rPr lang="en-AU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200" b="0" i="1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i="1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200" b="0" dirty="0" err="1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Sym</a:t>
            </a:r>
            <a:r>
              <a:rPr lang="en-AU" sz="12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: &lt;Other&gt; =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o </a:t>
            </a:r>
            <a:r>
              <a:rPr lang="en-AU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}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var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30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Structures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Part 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93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Structures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511560"/>
            <a:ext cx="11097550" cy="4431366"/>
          </a:xfrm>
        </p:spPr>
        <p:txBody>
          <a:bodyPr/>
          <a:lstStyle/>
          <a:p>
            <a:r>
              <a:rPr lang="en-US" dirty="0"/>
              <a:t>Structures are an integral part of C++. They allow for the creation of custom types.</a:t>
            </a:r>
          </a:p>
          <a:p>
            <a:r>
              <a:rPr lang="en-US" dirty="0"/>
              <a:t>Structures are composed of member variables and member functions (methods).</a:t>
            </a:r>
          </a:p>
          <a:p>
            <a:r>
              <a:rPr lang="en-US" dirty="0"/>
              <a:t>Structures are created using the </a:t>
            </a:r>
            <a:r>
              <a:rPr lang="en-AU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dirty="0"/>
              <a:t> keyword.</a:t>
            </a:r>
          </a:p>
          <a:p>
            <a:r>
              <a:rPr lang="en-US" dirty="0"/>
              <a:t>Members are accessed using the member access operator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/>
              <a:t> and the pointer member access operator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26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Structures Example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6D3A78-D16F-9E1F-3AF0-F1C34E8B5A27}"/>
              </a:ext>
            </a:extLst>
          </p:cNvPr>
          <p:cNvSpPr txBox="1"/>
          <p:nvPr/>
        </p:nvSpPr>
        <p:spPr>
          <a:xfrm>
            <a:off x="2623401" y="1213455"/>
            <a:ext cx="5650564" cy="5370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7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7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sz="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7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7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lang="en-AU" sz="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b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7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 dirty="0" err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PairInt</a:t>
            </a:r>
            <a:endParaRPr lang="en-AU" sz="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7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first</a:t>
            </a:r>
            <a:r>
              <a:rPr lang="en-AU" sz="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7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second</a:t>
            </a:r>
            <a:r>
              <a:rPr lang="en-AU" sz="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b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7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    /// Adds members of two `</a:t>
            </a:r>
            <a:r>
              <a:rPr lang="en-AU" sz="700" b="0" i="1" dirty="0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PairInt</a:t>
            </a:r>
            <a:r>
              <a:rPr lang="en-AU" sz="7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`</a:t>
            </a:r>
            <a:endParaRPr lang="en-AU" sz="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700" b="0" i="1" dirty="0" err="1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endParaRPr lang="en-AU" sz="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7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AU" sz="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700" b="0" i="1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 dirty="0" err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PairInt</a:t>
            </a:r>
            <a:r>
              <a:rPr lang="en-AU" sz="700" b="0" i="1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 i="1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en-AU" sz="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endParaRPr lang="en-AU" sz="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700" b="0" i="1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 i="1" dirty="0" err="1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noexcept</a:t>
            </a:r>
            <a:endParaRPr lang="en-AU" sz="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PairInt</a:t>
            </a:r>
            <a:endParaRPr lang="en-AU" sz="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PairInt</a:t>
            </a:r>
            <a:r>
              <a:rPr lang="en-AU" sz="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first </a:t>
            </a:r>
            <a:r>
              <a:rPr lang="en-AU" sz="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en-AU" sz="700" b="0" dirty="0" err="1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7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AU" sz="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second </a:t>
            </a:r>
            <a:r>
              <a:rPr lang="en-AU" sz="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en-AU" sz="700" b="0" dirty="0" err="1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7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AU" sz="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b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7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    /// Overload `+~ cleaner `</a:t>
            </a:r>
            <a:r>
              <a:rPr lang="en-AU" sz="700" b="0" i="1" dirty="0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PairInt</a:t>
            </a:r>
            <a:r>
              <a:rPr lang="en-AU" sz="7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::add` call</a:t>
            </a:r>
            <a:endParaRPr lang="en-AU" sz="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700" b="0" i="1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 i="1" dirty="0" err="1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endParaRPr lang="en-AU" sz="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en-AU" sz="7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700" b="0" i="1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 dirty="0" err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PairInt</a:t>
            </a:r>
            <a:r>
              <a:rPr lang="en-AU" sz="700" b="0" i="1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 i="1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AU" sz="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 i="1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 dirty="0" err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PairInt</a:t>
            </a:r>
            <a:r>
              <a:rPr lang="en-AU" sz="700" b="0" i="1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 i="1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AU" sz="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endParaRPr lang="en-AU" sz="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700" b="0" i="1" dirty="0" err="1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noexcept</a:t>
            </a:r>
            <a:endParaRPr lang="en-AU" sz="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PairInt</a:t>
            </a:r>
            <a:endParaRPr lang="en-AU" sz="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AU" sz="700" b="0" dirty="0" err="1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700" b="0" dirty="0" err="1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AU" sz="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AU" sz="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b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7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    /// Overload `&lt;&lt;` for printing</a:t>
            </a:r>
            <a:endParaRPr lang="en-AU" sz="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700" b="0" i="1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endParaRPr lang="en-AU" sz="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en-AU" sz="7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7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700" b="0" dirty="0" err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AU" sz="700" b="0" i="1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 i="1" dirty="0" err="1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AU" sz="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 i="1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 dirty="0" err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PairInt</a:t>
            </a:r>
            <a:r>
              <a:rPr lang="en-AU" sz="700" b="0" i="1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 i="1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AU" sz="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endParaRPr lang="en-AU" sz="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7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AU" sz="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&amp;</a:t>
            </a:r>
            <a:endParaRPr lang="en-AU" sz="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7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7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(.first: </a:t>
            </a:r>
            <a:r>
              <a:rPr lang="en-AU" sz="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AU" sz="700" b="0" dirty="0" err="1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7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7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, .second: </a:t>
            </a:r>
            <a:r>
              <a:rPr lang="en-AU" sz="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AU" sz="700" b="0" dirty="0" err="1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7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7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";</a:t>
            </a:r>
            <a:endParaRPr lang="en-AU" sz="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AU" sz="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b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7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7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sz="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PairInt</a:t>
            </a:r>
            <a:r>
              <a:rPr lang="en-AU" sz="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7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AU" sz="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AU" sz="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7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AU" sz="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PairInt</a:t>
            </a:r>
            <a:r>
              <a:rPr lang="en-AU" sz="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.first </a:t>
            </a:r>
            <a:r>
              <a:rPr lang="en-AU" sz="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AU" sz="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.second </a:t>
            </a:r>
            <a:r>
              <a:rPr lang="en-AU" sz="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AU" sz="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AU" sz="7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///&lt; Named aggregate initialisation</a:t>
            </a:r>
            <a:endParaRPr lang="en-AU" sz="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7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p </a:t>
            </a:r>
            <a:r>
              <a:rPr lang="en-AU" sz="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700" b="0" dirty="0" err="1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addressof</a:t>
            </a:r>
            <a:r>
              <a:rPr lang="en-AU" sz="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AU" sz="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AU" sz="7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       ///&lt; Pointer to struct type</a:t>
            </a:r>
            <a:endParaRPr lang="en-AU" sz="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b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7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7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lang="en-AU" sz="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sz="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7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///&lt; `</a:t>
            </a:r>
            <a:r>
              <a:rPr lang="en-AU" sz="700" b="0" i="1" dirty="0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PairInt</a:t>
            </a:r>
            <a:r>
              <a:rPr lang="en-AU" sz="7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` works with `std::cout`</a:t>
            </a:r>
            <a:endParaRPr lang="en-AU" sz="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7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7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b = </a:t>
            </a:r>
            <a:r>
              <a:rPr lang="en-AU" sz="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AU" sz="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b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7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7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+ b = </a:t>
            </a:r>
            <a:r>
              <a:rPr lang="en-AU" sz="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sz="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AU" sz="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7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///&lt; Call to overloaded `+`</a:t>
            </a:r>
            <a:endParaRPr lang="en-AU" sz="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7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7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+ c = </a:t>
            </a:r>
            <a:r>
              <a:rPr lang="en-AU" sz="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sz="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lang="en-AU" sz="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7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///&lt; Pointer to structs works like regular pointers</a:t>
            </a:r>
            <a:endParaRPr lang="en-AU" sz="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b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7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700" b="0" dirty="0" err="1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a.add</a:t>
            </a:r>
            <a:r>
              <a:rPr lang="en-AU" sz="7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(b) = </a:t>
            </a:r>
            <a:r>
              <a:rPr lang="en-AU" sz="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AU" sz="700" b="0" dirty="0" err="1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700" b="0" dirty="0" err="1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AU" sz="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AU" sz="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7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///&lt; Method access</a:t>
            </a:r>
            <a:endParaRPr lang="en-AU" sz="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7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7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p-&gt;add(a) = </a:t>
            </a:r>
            <a:r>
              <a:rPr lang="en-AU" sz="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p</a:t>
            </a:r>
            <a:r>
              <a:rPr lang="en-AU" sz="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7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AU" sz="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AU" sz="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7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///&lt; Pointer member access </a:t>
            </a:r>
            <a:endParaRPr lang="en-AU" sz="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b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5814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r>
              <a:rPr lang="en-US" dirty="0"/>
              <a:t>Discussion</a:t>
            </a:r>
          </a:p>
        </p:txBody>
      </p:sp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4581F6AF-86C5-0A8F-9726-BABB650E9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8856" y="490030"/>
            <a:ext cx="2203214" cy="2476500"/>
          </a:xfrm>
          <a:prstGeom prst="rect">
            <a:avLst/>
          </a:prstGeom>
        </p:spPr>
      </p:pic>
      <p:pic>
        <p:nvPicPr>
          <p:cNvPr id="24" name="Picture Placeholder 23" descr="Icon&#10;&#10;Description automatically generated">
            <a:extLst>
              <a:ext uri="{FF2B5EF4-FFF2-40B4-BE49-F238E27FC236}">
                <a16:creationId xmlns:a16="http://schemas.microsoft.com/office/drawing/2014/main" id="{43B24946-5F70-F006-2752-8CAB2D6B3AC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t="23" b="23"/>
          <a:stretch>
            <a:fillRect/>
          </a:stretch>
        </p:blipFill>
        <p:spPr>
          <a:solidFill>
            <a:schemeClr val="tx1"/>
          </a:solidFill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0FCAA4-DC64-9337-C738-1899A9911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Any questions?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Need help?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Open discussion.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Concerns?</a:t>
            </a:r>
          </a:p>
        </p:txBody>
      </p:sp>
    </p:spTree>
    <p:extLst>
      <p:ext uri="{BB962C8B-B14F-4D97-AF65-F5344CB8AC3E}">
        <p14:creationId xmlns:p14="http://schemas.microsoft.com/office/powerpoint/2010/main" val="2353689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 Assignment 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D2AF3-DA65-F2F7-7845-68FC46C20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520890"/>
            <a:ext cx="11097550" cy="4422035"/>
          </a:xfrm>
        </p:spPr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12022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Function Specification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707502"/>
            <a:ext cx="5429115" cy="423542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Marking a function as </a:t>
            </a:r>
            <a:r>
              <a:rPr lang="en-AU" sz="2000" b="0" i="1" dirty="0" err="1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dirty="0"/>
              <a:t> can improve the execution path prediction (branch prediction) of functions by marking them as to not throw an exception.</a:t>
            </a:r>
          </a:p>
          <a:p>
            <a:r>
              <a:rPr lang="en-US" dirty="0"/>
              <a:t>Attributes allow for specify certain conditions or facts about a function including whether it returns a value, how parameters are used and more.</a:t>
            </a:r>
          </a:p>
          <a:p>
            <a:r>
              <a:rPr lang="en-US" dirty="0"/>
              <a:t>The return type of a function can be declared at the end of a function signature (as opposed to in front) using </a:t>
            </a:r>
            <a:r>
              <a:rPr lang="en-AU" sz="21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dirty="0"/>
              <a:t> as a placeholder and using an arrow (</a:t>
            </a:r>
            <a:r>
              <a:rPr lang="en-AU" sz="21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dirty="0"/>
              <a:t>) followed by the type. This helps to declare a return type is dependent on the types of the function’s parameters.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11">
            <a:extLst>
              <a:ext uri="{FF2B5EF4-FFF2-40B4-BE49-F238E27FC236}">
                <a16:creationId xmlns:a16="http://schemas.microsoft.com/office/drawing/2014/main" id="{CFADD2B1-6145-145B-E9E2-A9BFA39603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21953" y="2445562"/>
            <a:ext cx="4134481" cy="2258008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AU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nodiscard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]]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i="1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i="1" dirty="0" err="1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noexcept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n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95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This week we delves deeper into the practical abilities of C++ from advanced function usage and functional programming idioms to logical code separation and modularization. You will also be introduced to a features that allow for the creation of custom types with the help of structures, enumerations and unions.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D72D26-24EF-4CBD-9431-A558CB7C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Next Week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20A7C57-D6C5-4BA0-AB3C-41D4E343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CAC52-3FD1-464A-805A-B8F7AF04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41</a:t>
            </a:fld>
            <a:endParaRPr lang="en-US"/>
          </a:p>
        </p:txBody>
      </p:sp>
      <p:graphicFrame>
        <p:nvGraphicFramePr>
          <p:cNvPr id="4" name="Content Placeholder 3" descr="Timeline Smart Art Placeholder ">
            <a:extLst>
              <a:ext uri="{FF2B5EF4-FFF2-40B4-BE49-F238E27FC236}">
                <a16:creationId xmlns:a16="http://schemas.microsoft.com/office/drawing/2014/main" id="{93897051-DA8D-4072-A594-51769F8D52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2489831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79552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545137" cy="2265216"/>
          </a:xfrm>
        </p:spPr>
        <p:txBody>
          <a:bodyPr/>
          <a:lstStyle/>
          <a:p>
            <a:r>
              <a:rPr lang="en-US" dirty="0"/>
              <a:t>Tyler Swann</a:t>
            </a:r>
          </a:p>
          <a:p>
            <a:r>
              <a:rPr lang="en-US" dirty="0">
                <a:hlinkClick r:id="rId2"/>
              </a:rPr>
              <a:t>https://github.com/MonashDeepNeuron/HPP</a:t>
            </a:r>
            <a:endParaRPr lang="en-US" dirty="0"/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Overloading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/>
          <a:lstStyle/>
          <a:p>
            <a:r>
              <a:rPr lang="en-US" dirty="0"/>
              <a:t>Function Overloading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/>
          <a:lstStyle/>
          <a:p>
            <a:r>
              <a:rPr lang="en-US" dirty="0"/>
              <a:t>The type signature of functions in C++ are a combination of the functions name, return type and the types of its parameter due to name mangling in C++.</a:t>
            </a:r>
          </a:p>
          <a:p>
            <a:r>
              <a:rPr lang="en-US" dirty="0"/>
              <a:t>Because of name mangling, functions with the same name but different parameter types can exist.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0726BA7-44D6-4116-90E3-38325026E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/>
          <a:lstStyle/>
          <a:p>
            <a:r>
              <a:rPr lang="en-US" dirty="0"/>
              <a:t>Operator Overloading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/>
          <a:lstStyle/>
          <a:p>
            <a:r>
              <a:rPr lang="en-US" dirty="0"/>
              <a:t>Operators can also be overloaded to support custom types and operations.</a:t>
            </a:r>
          </a:p>
          <a:p>
            <a:r>
              <a:rPr lang="en-US" dirty="0"/>
              <a:t>This is how </a:t>
            </a:r>
            <a:r>
              <a:rPr lang="en-AU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dirty="0"/>
              <a:t> supports stream building using 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dirty="0"/>
              <a:t>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45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Utility Function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/>
          <a:lstStyle/>
          <a:p>
            <a:r>
              <a:rPr lang="en-US" dirty="0"/>
              <a:t>Perfect forwarding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rmAutofit fontScale="92500"/>
          </a:bodyPr>
          <a:lstStyle/>
          <a:p>
            <a:r>
              <a:rPr lang="en-US" dirty="0"/>
              <a:t>Because C++ has a strict notion of value categories of types, certain operations can lead to underside effects, e.g. passing parameters from a wrapper type to an inner function.</a:t>
            </a:r>
          </a:p>
          <a:p>
            <a:r>
              <a:rPr lang="en-US" dirty="0"/>
              <a:t>C++ has a function, </a:t>
            </a:r>
            <a:r>
              <a:rPr lang="en-AU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2000" b="0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&gt;()</a:t>
            </a:r>
            <a:r>
              <a:rPr lang="en-US" dirty="0"/>
              <a:t>, for perfectly forwarding objects while maintaining the value category of the object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0726BA7-44D6-4116-90E3-38325026E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/>
          <a:lstStyle/>
          <a:p>
            <a:r>
              <a:rPr lang="en-US" dirty="0"/>
              <a:t>Type and Value declarators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/>
          <a:lstStyle/>
          <a:p>
            <a:r>
              <a:rPr lang="en-US" dirty="0"/>
              <a:t>The type of an object can be declared using </a:t>
            </a:r>
            <a:r>
              <a:rPr lang="en-AU" sz="2000" b="0" i="1" dirty="0" err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decltype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dirty="0"/>
              <a:t>.</a:t>
            </a:r>
          </a:p>
          <a:p>
            <a:r>
              <a:rPr lang="en-US" dirty="0"/>
              <a:t>You can construct a </a:t>
            </a:r>
            <a:r>
              <a:rPr lang="en-US" dirty="0" err="1"/>
              <a:t>rvalue</a:t>
            </a:r>
            <a:r>
              <a:rPr lang="en-US" dirty="0"/>
              <a:t> default constructed object that doesn’t support </a:t>
            </a:r>
            <a:r>
              <a:rPr lang="en-US" dirty="0" err="1"/>
              <a:t>rvalue</a:t>
            </a:r>
            <a:r>
              <a:rPr lang="en-US" dirty="0"/>
              <a:t> default construction with </a:t>
            </a:r>
            <a:r>
              <a:rPr lang="en-AU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2000" b="0" dirty="0" err="1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declval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2000" b="0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&gt;()</a:t>
            </a:r>
            <a:r>
              <a:rPr lang="en-US" dirty="0"/>
              <a:t>. This is useful for type introspection of member types and methods.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97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Functional Programming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/>
          <a:lstStyle/>
          <a:p>
            <a:r>
              <a:rPr lang="en-US" dirty="0"/>
              <a:t>Function Types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rmAutofit/>
          </a:bodyPr>
          <a:lstStyle/>
          <a:p>
            <a:r>
              <a:rPr lang="en-US" dirty="0"/>
              <a:t>Sometimes it is useful to pass functions as objects. </a:t>
            </a:r>
          </a:p>
          <a:p>
            <a:r>
              <a:rPr lang="en-US" dirty="0"/>
              <a:t>This is most useful for passing implementation algorithms or functors to other proxy functions.</a:t>
            </a:r>
          </a:p>
          <a:p>
            <a:r>
              <a:rPr lang="en-US" dirty="0"/>
              <a:t>Functions can be represented using the type </a:t>
            </a:r>
            <a:r>
              <a:rPr lang="en-AU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2000" b="0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2000" dirty="0">
                <a:solidFill>
                  <a:srgbClr val="5AD4E6"/>
                </a:solidFill>
                <a:latin typeface="Consolas" panose="020B0609020204030204" pitchFamily="49" charset="0"/>
              </a:rPr>
              <a:t>R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2000" b="0" dirty="0" err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...)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dirty="0"/>
              <a:t>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0726BA7-44D6-4116-90E3-38325026E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/>
          <a:lstStyle/>
          <a:p>
            <a:r>
              <a:rPr lang="en-US" dirty="0"/>
              <a:t>Lambdas and Closures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/>
          <a:lstStyle/>
          <a:p>
            <a:r>
              <a:rPr lang="en-US" dirty="0"/>
              <a:t>Closures can capture the surrounding contextual environment and move them between other environments.</a:t>
            </a:r>
          </a:p>
          <a:p>
            <a:r>
              <a:rPr lang="en-US" dirty="0"/>
              <a:t>Lambdas create closures by capturing certain objects into their local environment while also acting as function types.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94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Functional Programming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/>
          <a:lstStyle/>
          <a:p>
            <a:r>
              <a:rPr lang="en-US" dirty="0"/>
              <a:t>Partial Application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11097550" cy="3515555"/>
          </a:xfrm>
        </p:spPr>
        <p:txBody>
          <a:bodyPr>
            <a:normAutofit fontScale="92500"/>
          </a:bodyPr>
          <a:lstStyle/>
          <a:p>
            <a:r>
              <a:rPr lang="en-US" dirty="0"/>
              <a:t>Sometimes, only certain information is known that a function might need in order to be invoked.</a:t>
            </a:r>
          </a:p>
          <a:p>
            <a:r>
              <a:rPr lang="en-US" dirty="0"/>
              <a:t>Using </a:t>
            </a:r>
            <a:r>
              <a:rPr lang="en-AU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dirty="0"/>
              <a:t>, we can partially apply parameters to a function and create a new function that will invoke the function with the remaining necessary parameters.</a:t>
            </a:r>
          </a:p>
          <a:p>
            <a:r>
              <a:rPr lang="en-US" dirty="0"/>
              <a:t> </a:t>
            </a:r>
            <a:r>
              <a:rPr lang="en-AU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dirty="0"/>
              <a:t> supports positional argument application, allow you to specify where parameters applied later with be called in the original function.</a:t>
            </a:r>
          </a:p>
          <a:p>
            <a:r>
              <a:rPr lang="en-US" dirty="0"/>
              <a:t> </a:t>
            </a:r>
            <a:r>
              <a:rPr lang="en-AU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2000" b="0" dirty="0" err="1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bind_front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dirty="0"/>
              <a:t> and </a:t>
            </a:r>
            <a:r>
              <a:rPr lang="en-AU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2000" b="0" dirty="0" err="1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bind_back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dirty="0"/>
              <a:t> can also be used for more specific use cases.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21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Overloading Example 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DB353-9ED0-EC6B-7695-B0649ADF6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464906"/>
            <a:ext cx="11097550" cy="447802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8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8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8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8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8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8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8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8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8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literals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8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8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/// Comment out to see old behaviour</a:t>
            </a:r>
            <a:endParaRPr lang="en-AU" sz="18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en-AU" sz="18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8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800" b="0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i="1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800" b="0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i="1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18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800" b="0" dirty="0" err="1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stoi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800" b="0" dirty="0" err="1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stoi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8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8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18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8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8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8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8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8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8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8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8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8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8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8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444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{CF449EBA-2598-4A74-855D-7222D41B0849}tf33713516_win32</Template>
  <TotalTime>130</TotalTime>
  <Words>4724</Words>
  <Application>Microsoft Office PowerPoint</Application>
  <PresentationFormat>Widescreen</PresentationFormat>
  <Paragraphs>665</Paragraphs>
  <Slides>42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Gill Sans MT</vt:lpstr>
      <vt:lpstr>Walbaum Display</vt:lpstr>
      <vt:lpstr>3DFloatVTI</vt:lpstr>
      <vt:lpstr>Part 4 – Advanced Functions</vt:lpstr>
      <vt:lpstr>Agenda</vt:lpstr>
      <vt:lpstr>Advanced Functions</vt:lpstr>
      <vt:lpstr>Function Specification </vt:lpstr>
      <vt:lpstr>Overloading</vt:lpstr>
      <vt:lpstr>Utility Function</vt:lpstr>
      <vt:lpstr>Functional Programming</vt:lpstr>
      <vt:lpstr>Functional Programming</vt:lpstr>
      <vt:lpstr>Overloading Example 1</vt:lpstr>
      <vt:lpstr>Overloading Example 1</vt:lpstr>
      <vt:lpstr>Overloading Example 1</vt:lpstr>
      <vt:lpstr>Function Utilities Example 1</vt:lpstr>
      <vt:lpstr>Function Utilities Example 2</vt:lpstr>
      <vt:lpstr>Functional Programming Example 1</vt:lpstr>
      <vt:lpstr>Functional Programming Example 2</vt:lpstr>
      <vt:lpstr>Functional Programming Example 3</vt:lpstr>
      <vt:lpstr>Functional Programming Example 4</vt:lpstr>
      <vt:lpstr>Namespaces</vt:lpstr>
      <vt:lpstr>Namespaces </vt:lpstr>
      <vt:lpstr>Namespaces Example 1</vt:lpstr>
      <vt:lpstr>Namespaces Example 2</vt:lpstr>
      <vt:lpstr>Namespaces Example 3</vt:lpstr>
      <vt:lpstr>Enumerations</vt:lpstr>
      <vt:lpstr>Enumerations </vt:lpstr>
      <vt:lpstr>Enumerations Example 1</vt:lpstr>
      <vt:lpstr>Enumerations Example 2</vt:lpstr>
      <vt:lpstr>Enumerations Example 3</vt:lpstr>
      <vt:lpstr>Unions</vt:lpstr>
      <vt:lpstr>Unions </vt:lpstr>
      <vt:lpstr>Unions Example 1</vt:lpstr>
      <vt:lpstr>Unions Example 2</vt:lpstr>
      <vt:lpstr>Option &amp; Variant </vt:lpstr>
      <vt:lpstr>Option Example</vt:lpstr>
      <vt:lpstr>Variant Example</vt:lpstr>
      <vt:lpstr>Structures</vt:lpstr>
      <vt:lpstr>Structures </vt:lpstr>
      <vt:lpstr>Structures Example</vt:lpstr>
      <vt:lpstr>Discussion</vt:lpstr>
      <vt:lpstr> Assignment 1</vt:lpstr>
      <vt:lpstr>Summary</vt:lpstr>
      <vt:lpstr>Next Week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Tyler Swann</dc:creator>
  <cp:lastModifiedBy>Tyler Swann</cp:lastModifiedBy>
  <cp:revision>18</cp:revision>
  <dcterms:created xsi:type="dcterms:W3CDTF">2022-11-08T05:35:40Z</dcterms:created>
  <dcterms:modified xsi:type="dcterms:W3CDTF">2022-12-24T03:41:28Z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