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270" r:id="rId8"/>
    <p:sldId id="422" r:id="rId9"/>
    <p:sldId id="423" r:id="rId10"/>
    <p:sldId id="424" r:id="rId11"/>
    <p:sldId id="425" r:id="rId12"/>
    <p:sldId id="426" r:id="rId13"/>
    <p:sldId id="427" r:id="rId14"/>
    <p:sldId id="428" r:id="rId15"/>
    <p:sldId id="418" r:id="rId16"/>
    <p:sldId id="429" r:id="rId17"/>
    <p:sldId id="430" r:id="rId18"/>
    <p:sldId id="431" r:id="rId19"/>
    <p:sldId id="420" r:id="rId20"/>
    <p:sldId id="435" r:id="rId21"/>
    <p:sldId id="436" r:id="rId22"/>
    <p:sldId id="437" r:id="rId23"/>
    <p:sldId id="419" r:id="rId24"/>
    <p:sldId id="432" r:id="rId25"/>
    <p:sldId id="438" r:id="rId26"/>
    <p:sldId id="434" r:id="rId27"/>
    <p:sldId id="433" r:id="rId28"/>
    <p:sldId id="421" r:id="rId29"/>
    <p:sldId id="439" r:id="rId30"/>
    <p:sldId id="281" r:id="rId31"/>
    <p:sldId id="440" r:id="rId32"/>
    <p:sldId id="441" r:id="rId33"/>
    <p:sldId id="442" r:id="rId34"/>
    <p:sldId id="443" r:id="rId35"/>
    <p:sldId id="444" r:id="rId36"/>
    <p:sldId id="445" r:id="rId37"/>
    <p:sldId id="446" r:id="rId38"/>
    <p:sldId id="447" r:id="rId39"/>
    <p:sldId id="415" r:id="rId40"/>
    <p:sldId id="414" r:id="rId41"/>
    <p:sldId id="321" r:id="rId42"/>
    <p:sldId id="3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AB30A098-22B9-47A3-A5C9-A905E5F1D863}">
      <dgm:prSet/>
      <dgm:spPr/>
      <dgm:t>
        <a:bodyPr/>
        <a:lstStyle/>
        <a:p>
          <a:r>
            <a:rPr lang="en-AU" dirty="0"/>
            <a:t>Structures</a:t>
          </a:r>
        </a:p>
      </dgm:t>
    </dgm:pt>
    <dgm:pt modelId="{3195B71F-9AAD-4AFE-92A1-B2FB663553D9}" type="parTrans" cxnId="{E987BB2E-D8BC-411C-9BEC-E56042BDFD59}">
      <dgm:prSet/>
      <dgm:spPr/>
      <dgm:t>
        <a:bodyPr/>
        <a:lstStyle/>
        <a:p>
          <a:endParaRPr lang="en-AU"/>
        </a:p>
      </dgm:t>
    </dgm:pt>
    <dgm:pt modelId="{0E5CFA97-3DB0-4B4F-AF5C-D0BE2A0A00FD}" type="sibTrans" cxnId="{E987BB2E-D8BC-411C-9BEC-E56042BDFD59}">
      <dgm:prSet/>
      <dgm:spPr/>
      <dgm:t>
        <a:bodyPr/>
        <a:lstStyle/>
        <a:p>
          <a:endParaRPr lang="en-AU"/>
        </a:p>
      </dgm:t>
    </dgm:pt>
    <dgm:pt modelId="{AB7AF809-C5CA-42F8-80DF-646A59DB08B9}">
      <dgm:prSet/>
      <dgm:spPr/>
      <dgm:t>
        <a:bodyPr/>
        <a:lstStyle/>
        <a:p>
          <a:r>
            <a:rPr lang="en-AU"/>
            <a:t>Enumerations</a:t>
          </a:r>
          <a:endParaRPr lang="en-AU" dirty="0"/>
        </a:p>
      </dgm:t>
    </dgm:pt>
    <dgm:pt modelId="{4F3F48FA-369C-45C0-B3F9-9227E9EDFA5B}" type="parTrans" cxnId="{5309A93B-044C-4F0A-B912-C22C9B3D47C1}">
      <dgm:prSet/>
      <dgm:spPr/>
      <dgm:t>
        <a:bodyPr/>
        <a:lstStyle/>
        <a:p>
          <a:endParaRPr lang="en-AU"/>
        </a:p>
      </dgm:t>
    </dgm:pt>
    <dgm:pt modelId="{E143025A-AE6C-40C6-85D8-ABB516C86A95}" type="sibTrans" cxnId="{5309A93B-044C-4F0A-B912-C22C9B3D47C1}">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5">
        <dgm:presLayoutVars>
          <dgm:chMax val="0"/>
          <dgm:bulletEnabled val="1"/>
        </dgm:presLayoutVars>
      </dgm:prSet>
      <dgm:spPr/>
    </dgm:pt>
    <dgm:pt modelId="{CB37B1B3-88DD-4259-B14A-E3DFEEA6B349}" type="pres">
      <dgm:prSet presAssocID="{FE70CD93-4632-493B-8296-AF2C5DFB69FD}" presName="spacer" presStyleCnt="0"/>
      <dgm:spPr/>
    </dgm:pt>
    <dgm:pt modelId="{D9569AB2-FE03-4AC6-9F8B-23FCAC4FAD76}" type="pres">
      <dgm:prSet presAssocID="{BA1CA7C1-F26E-4486-80D3-E8F514D1AE1F}" presName="parentText" presStyleLbl="node1" presStyleIdx="1" presStyleCnt="5">
        <dgm:presLayoutVars>
          <dgm:chMax val="0"/>
          <dgm:bulletEnabled val="1"/>
        </dgm:presLayoutVars>
      </dgm:prSet>
      <dgm:spPr/>
    </dgm:pt>
    <dgm:pt modelId="{D77A88A6-E8E4-4F07-9ED7-BE619F386755}" type="pres">
      <dgm:prSet presAssocID="{24A2094A-8CC3-44B3-B97E-B2A3DCC62E44}" presName="spacer" presStyleCnt="0"/>
      <dgm:spPr/>
    </dgm:pt>
    <dgm:pt modelId="{52E50303-0DA6-4837-A920-42DB5440E4AC}" type="pres">
      <dgm:prSet presAssocID="{AB7AF809-C5CA-42F8-80DF-646A59DB08B9}" presName="parentText" presStyleLbl="node1" presStyleIdx="2" presStyleCnt="5">
        <dgm:presLayoutVars>
          <dgm:chMax val="0"/>
          <dgm:bulletEnabled val="1"/>
        </dgm:presLayoutVars>
      </dgm:prSet>
      <dgm:spPr/>
    </dgm:pt>
    <dgm:pt modelId="{39D4AC4B-6CFC-479D-8423-CCD23AA3AF07}" type="pres">
      <dgm:prSet presAssocID="{E143025A-AE6C-40C6-85D8-ABB516C86A95}" presName="spacer" presStyleCnt="0"/>
      <dgm:spPr/>
    </dgm:pt>
    <dgm:pt modelId="{E1F20C32-ACE1-42B4-817A-1882516EA46A}" type="pres">
      <dgm:prSet presAssocID="{DF5223AA-6327-4842-9204-ABCCB95302E1}" presName="parentText" presStyleLbl="node1" presStyleIdx="3" presStyleCnt="5">
        <dgm:presLayoutVars>
          <dgm:chMax val="0"/>
          <dgm:bulletEnabled val="1"/>
        </dgm:presLayoutVars>
      </dgm:prSet>
      <dgm:spPr/>
    </dgm:pt>
    <dgm:pt modelId="{5877385A-EC98-496E-B0A8-20513A64FDD8}" type="pres">
      <dgm:prSet presAssocID="{32F608CF-708F-4454-B51F-40B21D6CF0FE}" presName="spacer" presStyleCnt="0"/>
      <dgm:spPr/>
    </dgm:pt>
    <dgm:pt modelId="{C58CF9A3-7827-4A71-9830-BE02002DEFB7}" type="pres">
      <dgm:prSet presAssocID="{AB30A098-22B9-47A3-A5C9-A905E5F1D863}" presName="parentText" presStyleLbl="node1" presStyleIdx="4" presStyleCnt="5">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E987BB2E-D8BC-411C-9BEC-E56042BDFD59}" srcId="{E5B2E815-0D19-41DC-B01B-4D608769620A}" destId="{AB30A098-22B9-47A3-A5C9-A905E5F1D863}" srcOrd="4" destOrd="0" parTransId="{3195B71F-9AAD-4AFE-92A1-B2FB663553D9}" sibTransId="{0E5CFA97-3DB0-4B4F-AF5C-D0BE2A0A00FD}"/>
    <dgm:cxn modelId="{ADC18D2F-19D1-46B8-81F7-700F9DA75685}" type="presOf" srcId="{DF5223AA-6327-4842-9204-ABCCB95302E1}" destId="{E1F20C32-ACE1-42B4-817A-1882516EA46A}" srcOrd="0" destOrd="0" presId="urn:microsoft.com/office/officeart/2005/8/layout/vList2"/>
    <dgm:cxn modelId="{5309A93B-044C-4F0A-B912-C22C9B3D47C1}" srcId="{E5B2E815-0D19-41DC-B01B-4D608769620A}" destId="{AB7AF809-C5CA-42F8-80DF-646A59DB08B9}" srcOrd="2" destOrd="0" parTransId="{4F3F48FA-369C-45C0-B3F9-9227E9EDFA5B}" sibTransId="{E143025A-AE6C-40C6-85D8-ABB516C86A95}"/>
    <dgm:cxn modelId="{296A3F4F-F0BF-4FBE-AD6F-48685C6F280E}" srcId="{E5B2E815-0D19-41DC-B01B-4D608769620A}" destId="{E7159AE6-0A19-4F0D-9BFA-EBB89C5A666A}" srcOrd="0" destOrd="0" parTransId="{64C0E25D-35F5-43BD-A44A-0C69A326CB2D}" sibTransId="{FE70CD93-4632-493B-8296-AF2C5DFB69FD}"/>
    <dgm:cxn modelId="{435B8C9E-DE64-4F7A-B030-2EF3ECA198FD}" type="presOf" srcId="{AB30A098-22B9-47A3-A5C9-A905E5F1D863}" destId="{C58CF9A3-7827-4A71-9830-BE02002DEFB7}" srcOrd="0" destOrd="0" presId="urn:microsoft.com/office/officeart/2005/8/layout/vList2"/>
    <dgm:cxn modelId="{0EDEBFA4-A8B1-4239-8436-72D5DCC22BF1}" srcId="{E5B2E815-0D19-41DC-B01B-4D608769620A}" destId="{BA1CA7C1-F26E-4486-80D3-E8F514D1AE1F}" srcOrd="1" destOrd="0" parTransId="{948432D5-4C7A-4AF7-B2A1-35453ED0FDA4}" sibTransId="{24A2094A-8CC3-44B3-B97E-B2A3DCC62E44}"/>
    <dgm:cxn modelId="{FF9A1EAD-46C1-45A6-8ACA-90A7588DC5A5}" srcId="{E5B2E815-0D19-41DC-B01B-4D608769620A}" destId="{DF5223AA-6327-4842-9204-ABCCB95302E1}" srcOrd="3" destOrd="0" parTransId="{C0F27839-D0D4-4108-BB6A-EDD440606295}" sibTransId="{32F608CF-708F-4454-B51F-40B21D6CF0FE}"/>
    <dgm:cxn modelId="{7E4B53B6-DCA8-4F85-89F5-5820D7C5E6F3}" type="presOf" srcId="{BA1CA7C1-F26E-4486-80D3-E8F514D1AE1F}" destId="{D9569AB2-FE03-4AC6-9F8B-23FCAC4FAD76}" srcOrd="0" destOrd="0" presId="urn:microsoft.com/office/officeart/2005/8/layout/vList2"/>
    <dgm:cxn modelId="{65AD6EBA-E01B-4848-B8E3-22F5D5B26EB2}" type="presOf" srcId="{AB7AF809-C5CA-42F8-80DF-646A59DB08B9}" destId="{52E50303-0DA6-4837-A920-42DB5440E4AC}" srcOrd="0" destOrd="0" presId="urn:microsoft.com/office/officeart/2005/8/layout/vList2"/>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D44343C8-2F6D-40D7-A893-D3ADE979C973}" type="presParOf" srcId="{B970EACC-20E8-4B9D-A76D-4088620CF6D1}" destId="{D9569AB2-FE03-4AC6-9F8B-23FCAC4FAD76}" srcOrd="2" destOrd="0" presId="urn:microsoft.com/office/officeart/2005/8/layout/vList2"/>
    <dgm:cxn modelId="{E519B30D-7143-4553-B005-083575A56F35}" type="presParOf" srcId="{B970EACC-20E8-4B9D-A76D-4088620CF6D1}" destId="{D77A88A6-E8E4-4F07-9ED7-BE619F386755}" srcOrd="3" destOrd="0" presId="urn:microsoft.com/office/officeart/2005/8/layout/vList2"/>
    <dgm:cxn modelId="{027214EF-315A-42F5-8E67-CEAAFC2E3783}" type="presParOf" srcId="{B970EACC-20E8-4B9D-A76D-4088620CF6D1}" destId="{52E50303-0DA6-4837-A920-42DB5440E4AC}" srcOrd="4" destOrd="0" presId="urn:microsoft.com/office/officeart/2005/8/layout/vList2"/>
    <dgm:cxn modelId="{878D3EA4-283F-43FB-A747-3DCEFA0B97C3}" type="presParOf" srcId="{B970EACC-20E8-4B9D-A76D-4088620CF6D1}" destId="{39D4AC4B-6CFC-479D-8423-CCD23AA3AF07}" srcOrd="5" destOrd="0" presId="urn:microsoft.com/office/officeart/2005/8/layout/vList2"/>
    <dgm:cxn modelId="{4E158C01-5F61-4B9A-B15B-A27D2313CF48}" type="presParOf" srcId="{B970EACC-20E8-4B9D-A76D-4088620CF6D1}" destId="{E1F20C32-ACE1-42B4-817A-1882516EA46A}" srcOrd="6" destOrd="0" presId="urn:microsoft.com/office/officeart/2005/8/layout/vList2"/>
    <dgm:cxn modelId="{2B6DF71B-7468-4093-B53A-204FDD72BF28}" type="presParOf" srcId="{B970EACC-20E8-4B9D-A76D-4088620CF6D1}" destId="{5877385A-EC98-496E-B0A8-20513A64FDD8}" srcOrd="7" destOrd="0" presId="urn:microsoft.com/office/officeart/2005/8/layout/vList2"/>
    <dgm:cxn modelId="{A99E5AB7-F97B-4BEB-900E-90B0A2E2582B}" type="presParOf" srcId="{B970EACC-20E8-4B9D-A76D-4088620CF6D1}" destId="{C58CF9A3-7827-4A71-9830-BE02002DEFB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52284"/>
          <a:ext cx="6373813"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Advanced Functions</a:t>
          </a:r>
        </a:p>
      </dsp:txBody>
      <dsp:txXfrm>
        <a:off x="50261" y="102545"/>
        <a:ext cx="6273291" cy="929078"/>
      </dsp:txXfrm>
    </dsp:sp>
    <dsp:sp modelId="{D9569AB2-FE03-4AC6-9F8B-23FCAC4FAD76}">
      <dsp:nvSpPr>
        <dsp:cNvPr id="0" name=""/>
        <dsp:cNvSpPr/>
      </dsp:nvSpPr>
      <dsp:spPr>
        <a:xfrm>
          <a:off x="0" y="1208604"/>
          <a:ext cx="6373813" cy="1029600"/>
        </a:xfrm>
        <a:prstGeom prst="roundRect">
          <a:avLst/>
        </a:prstGeom>
        <a:solidFill>
          <a:schemeClr val="accent2">
            <a:hueOff val="1923220"/>
            <a:satOff val="2051"/>
            <a:lumOff val="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Namespaces</a:t>
          </a:r>
        </a:p>
      </dsp:txBody>
      <dsp:txXfrm>
        <a:off x="50261" y="1258865"/>
        <a:ext cx="6273291" cy="929078"/>
      </dsp:txXfrm>
    </dsp:sp>
    <dsp:sp modelId="{52E50303-0DA6-4837-A920-42DB5440E4AC}">
      <dsp:nvSpPr>
        <dsp:cNvPr id="0" name=""/>
        <dsp:cNvSpPr/>
      </dsp:nvSpPr>
      <dsp:spPr>
        <a:xfrm>
          <a:off x="0" y="2364925"/>
          <a:ext cx="6373813" cy="1029600"/>
        </a:xfrm>
        <a:prstGeom prst="roundRect">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a:t>Enumerations</a:t>
          </a:r>
          <a:endParaRPr lang="en-AU" sz="4400" kern="1200" dirty="0"/>
        </a:p>
      </dsp:txBody>
      <dsp:txXfrm>
        <a:off x="50261" y="2415186"/>
        <a:ext cx="6273291" cy="929078"/>
      </dsp:txXfrm>
    </dsp:sp>
    <dsp:sp modelId="{E1F20C32-ACE1-42B4-817A-1882516EA46A}">
      <dsp:nvSpPr>
        <dsp:cNvPr id="0" name=""/>
        <dsp:cNvSpPr/>
      </dsp:nvSpPr>
      <dsp:spPr>
        <a:xfrm>
          <a:off x="0" y="3521245"/>
          <a:ext cx="6373813" cy="1029600"/>
        </a:xfrm>
        <a:prstGeom prst="roundRect">
          <a:avLst/>
        </a:prstGeom>
        <a:solidFill>
          <a:schemeClr val="accent2">
            <a:hueOff val="5769660"/>
            <a:satOff val="6154"/>
            <a:lumOff val="1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Unions</a:t>
          </a:r>
        </a:p>
      </dsp:txBody>
      <dsp:txXfrm>
        <a:off x="50261" y="3571506"/>
        <a:ext cx="6273291" cy="929078"/>
      </dsp:txXfrm>
    </dsp:sp>
    <dsp:sp modelId="{C58CF9A3-7827-4A71-9830-BE02002DEFB7}">
      <dsp:nvSpPr>
        <dsp:cNvPr id="0" name=""/>
        <dsp:cNvSpPr/>
      </dsp:nvSpPr>
      <dsp:spPr>
        <a:xfrm>
          <a:off x="0" y="4677565"/>
          <a:ext cx="6373813" cy="10296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Structures</a:t>
          </a:r>
        </a:p>
      </dsp:txBody>
      <dsp:txXfrm>
        <a:off x="50261" y="4727826"/>
        <a:ext cx="6273291"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99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37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00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3874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8310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28657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65321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174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9273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6968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893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94697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0357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4420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87686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00586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2641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2043804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10127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16470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974163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783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1153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1322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074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5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err="1">
                <a:solidFill>
                  <a:srgbClr val="948AE3"/>
                </a:solidFill>
                <a:effectLst/>
                <a:latin typeface="Consolas" panose="020B0609020204030204" pitchFamily="49" charset="0"/>
              </a:rPr>
              <a:t>nullptr</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r>
              <a:rPr lang="en-AU" sz="1700" b="0" i="1" dirty="0">
                <a:solidFill>
                  <a:srgbClr val="69676C"/>
                </a:solidFill>
                <a:effectLst/>
                <a:latin typeface="Consolas" panose="020B0609020204030204" pitchFamily="49" charset="0"/>
              </a:rPr>
              <a:t>      ///&lt; p = 0</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69676C"/>
                </a:solidFill>
                <a:effectLst/>
                <a:latin typeface="Consolas" panose="020B0609020204030204" pitchFamily="49" charset="0"/>
              </a:rPr>
              <a:t>    /// Compiles (on Godbolt) but throws a runtime error (see return of program is not zero)</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0246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6</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memory</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7F1FF"/>
                </a:solidFill>
                <a:effectLst/>
                <a:latin typeface="Consolas" panose="020B0609020204030204" pitchFamily="49" charset="0"/>
              </a:rPr>
              <a:t> a </a:t>
            </a:r>
            <a:r>
              <a:rPr lang="en-AU" sz="1700" b="0" dirty="0">
                <a:solidFill>
                  <a:srgbClr val="8B888F"/>
                </a:solidFill>
                <a:effectLst/>
                <a:latin typeface="Consolas" panose="020B0609020204030204" pitchFamily="49" charset="0"/>
              </a:rPr>
              <a:t>{</a:t>
            </a:r>
            <a:r>
              <a:rPr lang="en-AU" sz="1700" b="0" dirty="0">
                <a:solidFill>
                  <a:srgbClr val="948AE3"/>
                </a:solidFill>
                <a:effectLst/>
                <a:latin typeface="Consolas" panose="020B0609020204030204" pitchFamily="49" charset="0"/>
              </a:rPr>
              <a:t>6</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a</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p</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3660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US" dirty="0"/>
              <a:t>Contiguous homogenous sequence of objects</a:t>
            </a:r>
          </a:p>
          <a:p>
            <a:r>
              <a:rPr lang="en-US" dirty="0"/>
              <a:t>Size of slice must be known at compile time</a:t>
            </a:r>
          </a:p>
          <a:p>
            <a:r>
              <a:rPr lang="en-US" dirty="0"/>
              <a:t>Indexed based access using [ ]</a:t>
            </a:r>
          </a:p>
          <a:p>
            <a:r>
              <a:rPr lang="en-US" dirty="0"/>
              <a:t>Indexing starts at </a:t>
            </a:r>
            <a:r>
              <a:rPr lang="en-AU" b="0" dirty="0">
                <a:solidFill>
                  <a:srgbClr val="948AE3"/>
                </a:solidFill>
                <a:effectLst/>
                <a:latin typeface="Consolas" panose="020B0609020204030204" pitchFamily="49" charset="0"/>
              </a:rPr>
              <a:t>0</a:t>
            </a:r>
            <a:endParaRPr lang="en-AU" b="0" dirty="0">
              <a:solidFill>
                <a:srgbClr val="F7F1FF"/>
              </a:solidFill>
              <a:effectLst/>
              <a:latin typeface="Consolas" panose="020B0609020204030204" pitchFamily="49" charset="0"/>
            </a:endParaRPr>
          </a:p>
          <a:p>
            <a:r>
              <a:rPr lang="en-US" dirty="0"/>
              <a:t>Slices can decay into a pointer of the same type as the slice pointing to the first element of the slice</a:t>
            </a:r>
          </a:p>
          <a:p>
            <a:r>
              <a:rPr lang="en-US" dirty="0"/>
              <a:t>String literals are slices of type </a:t>
            </a:r>
            <a:r>
              <a:rPr lang="en-US" sz="2000" b="0" i="1" dirty="0">
                <a:solidFill>
                  <a:srgbClr val="5AD4E6"/>
                </a:solidFill>
                <a:effectLst/>
                <a:latin typeface="Consolas" panose="020B0609020204030204" pitchFamily="49" charset="0"/>
              </a:rPr>
              <a:t>char</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280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1965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i="1"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04055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a:bodyPr>
          <a:lstStyle/>
          <a:p>
            <a:r>
              <a:rPr lang="en-AU" b="0" dirty="0">
                <a:solidFill>
                  <a:srgbClr val="F7F1FF"/>
                </a:solidFill>
                <a:effectLst/>
              </a:rPr>
              <a:t>There are two memory sources in C++, the stack and the heap</a:t>
            </a:r>
          </a:p>
          <a:p>
            <a:r>
              <a:rPr lang="en-AU" dirty="0">
                <a:solidFill>
                  <a:srgbClr val="F7F1FF"/>
                </a:solidFill>
              </a:rPr>
              <a:t>Stack resources are ones used by variables and objects in a C++ program</a:t>
            </a:r>
          </a:p>
          <a:p>
            <a:r>
              <a:rPr lang="en-AU" b="0" dirty="0">
                <a:solidFill>
                  <a:srgbClr val="F7F1FF"/>
                </a:solidFill>
                <a:effectLst/>
              </a:rPr>
              <a:t>Heap resources are allocated memory from the free store of the computer</a:t>
            </a:r>
          </a:p>
          <a:p>
            <a:r>
              <a:rPr lang="en-AU" dirty="0">
                <a:solidFill>
                  <a:srgbClr val="F7F1FF"/>
                </a:solidFill>
              </a:rPr>
              <a:t>Heap memory must be explicitly requested and returned to and from the OS</a:t>
            </a:r>
          </a:p>
          <a:p>
            <a:r>
              <a:rPr lang="en-AU" b="0" dirty="0">
                <a:solidFill>
                  <a:srgbClr val="F7F1FF"/>
                </a:solidFill>
                <a:effectLst/>
              </a:rPr>
              <a:t> </a:t>
            </a:r>
            <a:r>
              <a:rPr lang="en-AU" sz="2000" b="0" dirty="0">
                <a:solidFill>
                  <a:srgbClr val="FC618D"/>
                </a:solidFill>
                <a:effectLst/>
                <a:latin typeface="Consolas" panose="020B0609020204030204" pitchFamily="49" charset="0"/>
              </a:rPr>
              <a:t>new</a:t>
            </a:r>
            <a:r>
              <a:rPr lang="en-AU" b="0" dirty="0">
                <a:solidFill>
                  <a:srgbClr val="F7F1FF"/>
                </a:solidFill>
                <a:effectLst/>
              </a:rPr>
              <a:t> and </a:t>
            </a:r>
            <a:r>
              <a:rPr lang="en-AU" sz="2000" b="0" dirty="0">
                <a:solidFill>
                  <a:srgbClr val="FC618D"/>
                </a:solidFill>
                <a:effectLst/>
                <a:latin typeface="Consolas" panose="020B0609020204030204" pitchFamily="49" charset="0"/>
              </a:rPr>
              <a:t>delete</a:t>
            </a:r>
            <a:r>
              <a:rPr lang="en-AU" b="0" dirty="0">
                <a:solidFill>
                  <a:srgbClr val="F7F1FF"/>
                </a:solidFill>
                <a:effectLst/>
              </a:rPr>
              <a:t> are used to allocate and free memory respectively from the heap in C++</a:t>
            </a:r>
          </a:p>
          <a:p>
            <a:r>
              <a:rPr lang="en-AU" dirty="0">
                <a:solidFill>
                  <a:srgbClr val="F7F1FF"/>
                </a:solidFill>
              </a:rPr>
              <a:t>Memory for slices can also be allocated and freed </a:t>
            </a:r>
            <a:r>
              <a:rPr lang="en-AU" b="0" dirty="0">
                <a:solidFill>
                  <a:srgbClr val="F7F1FF"/>
                </a:solidFill>
                <a:effectLst/>
              </a:rPr>
              <a:t>respectively </a:t>
            </a:r>
            <a:r>
              <a:rPr lang="en-AU" dirty="0">
                <a:solidFill>
                  <a:srgbClr val="F7F1FF"/>
                </a:solidFill>
              </a:rPr>
              <a:t>from the heap using </a:t>
            </a:r>
            <a:r>
              <a:rPr lang="en-AU" sz="2200" b="0" dirty="0">
                <a:solidFill>
                  <a:srgbClr val="FC618D"/>
                </a:solidFill>
                <a:effectLst/>
                <a:latin typeface="Consolas" panose="020B0609020204030204" pitchFamily="49" charset="0"/>
              </a:rPr>
              <a:t>new[]</a:t>
            </a:r>
            <a:r>
              <a:rPr lang="en-AU" dirty="0">
                <a:solidFill>
                  <a:srgbClr val="F7F1FF"/>
                </a:solidFill>
              </a:rPr>
              <a:t> and </a:t>
            </a:r>
            <a:r>
              <a:rPr lang="en-AU" sz="2200" b="0" dirty="0">
                <a:solidFill>
                  <a:srgbClr val="FC618D"/>
                </a:solidFill>
                <a:effectLst/>
                <a:latin typeface="Consolas" panose="020B0609020204030204" pitchFamily="49" charset="0"/>
              </a:rPr>
              <a:t>delete[]</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153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600" b="0" dirty="0">
                <a:solidFill>
                  <a:srgbClr val="8B888F"/>
                </a:solidFill>
                <a:effectLst/>
                <a:latin typeface="Consolas" panose="020B0609020204030204" pitchFamily="49" charset="0"/>
              </a:rPr>
              <a:t>#</a:t>
            </a:r>
            <a:r>
              <a:rPr lang="en-AU" sz="1600" b="0" dirty="0">
                <a:solidFill>
                  <a:srgbClr val="FC618D"/>
                </a:solidFill>
                <a:effectLst/>
                <a:latin typeface="Consolas" panose="020B0609020204030204" pitchFamily="49" charset="0"/>
              </a:rPr>
              <a:t>include</a:t>
            </a:r>
            <a:r>
              <a:rPr lang="en-AU" sz="1600" b="0" dirty="0">
                <a:solidFill>
                  <a:srgbClr val="948AE3"/>
                </a:solidFill>
                <a:effectLst/>
                <a:latin typeface="Consolas" panose="020B0609020204030204" pitchFamily="49" charset="0"/>
              </a:rPr>
              <a:t> </a:t>
            </a:r>
            <a:r>
              <a:rPr lang="en-AU" sz="1600" b="0" dirty="0">
                <a:solidFill>
                  <a:srgbClr val="8B888F"/>
                </a:solidFill>
                <a:effectLst/>
                <a:latin typeface="Consolas" panose="020B0609020204030204" pitchFamily="49" charset="0"/>
              </a:rPr>
              <a:t>&lt;</a:t>
            </a:r>
            <a:r>
              <a:rPr lang="en-AU" sz="1600" b="0" dirty="0">
                <a:solidFill>
                  <a:srgbClr val="FCE566"/>
                </a:solidFill>
                <a:effectLst/>
                <a:latin typeface="Consolas" panose="020B0609020204030204" pitchFamily="49" charset="0"/>
              </a:rPr>
              <a:t>iostream</a:t>
            </a:r>
            <a:r>
              <a:rPr lang="en-AU" sz="1600" b="0" dirty="0">
                <a:solidFill>
                  <a:srgbClr val="8B888F"/>
                </a:solidFill>
                <a:effectLst/>
                <a:latin typeface="Consolas" panose="020B0609020204030204" pitchFamily="49" charset="0"/>
              </a:rPr>
              <a:t>&gt;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i="1" dirty="0">
                <a:solidFill>
                  <a:srgbClr val="5AD4E6"/>
                </a:solidFill>
                <a:effectLst/>
                <a:latin typeface="Consolas" panose="020B0609020204030204" pitchFamily="49" charset="0"/>
              </a:rPr>
              <a:t>auto</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main</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-&gt;</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new</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8B888F"/>
                </a:solidFill>
                <a:effectLst/>
                <a:latin typeface="Consolas" panose="020B0609020204030204" pitchFamily="49" charset="0"/>
              </a:rPr>
              <a:t>(</a:t>
            </a:r>
            <a:r>
              <a:rPr lang="en-AU" sz="1600" b="0" dirty="0">
                <a:solidFill>
                  <a:srgbClr val="948AE3"/>
                </a:solidFill>
                <a:effectLst/>
                <a:latin typeface="Consolas" panose="020B0609020204030204" pitchFamily="49" charset="0"/>
              </a:rPr>
              <a:t>7</a:t>
            </a:r>
            <a:r>
              <a:rPr lang="en-AU" sz="1600" b="0" dirty="0">
                <a:solidFill>
                  <a:srgbClr val="8B888F"/>
                </a:solidFill>
                <a:effectLst/>
                <a:latin typeface="Consolas" panose="020B0609020204030204" pitchFamily="49" charset="0"/>
              </a:rPr>
              <a:t>);</a:t>
            </a:r>
            <a:r>
              <a:rPr lang="en-AU" sz="1600" b="0" i="1" dirty="0">
                <a:solidFill>
                  <a:srgbClr val="69676C"/>
                </a:solidFill>
                <a:effectLst/>
                <a:latin typeface="Consolas" panose="020B0609020204030204" pitchFamily="49" charset="0"/>
              </a:rPr>
              <a:t>   ///&lt; Creates an `int` initialised with the value `7` on the heap</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CE566"/>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delete</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948AE3"/>
                </a:solidFill>
                <a:effectLst/>
                <a:latin typeface="Consolas" panose="020B0609020204030204" pitchFamily="49" charset="0"/>
              </a:rPr>
              <a:t>nullptr</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return</a:t>
            </a:r>
            <a:r>
              <a:rPr lang="en-AU" sz="1600" b="0" dirty="0">
                <a:solidFill>
                  <a:srgbClr val="F7F1FF"/>
                </a:solidFill>
                <a:effectLst/>
                <a:latin typeface="Consolas" panose="020B0609020204030204" pitchFamily="49" charset="0"/>
              </a:rPr>
              <a:t> </a:t>
            </a:r>
            <a:r>
              <a:rPr lang="en-AU" sz="1600" b="0" dirty="0">
                <a:solidFill>
                  <a:srgbClr val="948AE3"/>
                </a:solidFill>
                <a:effectLst/>
                <a:latin typeface="Consolas" panose="020B0609020204030204" pitchFamily="49" charset="0"/>
              </a:rPr>
              <a:t>0</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96152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i="1" dirty="0" err="1">
                <a:solidFill>
                  <a:srgbClr val="FD9353"/>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i="1" dirty="0" err="1">
                <a:solidFill>
                  <a:srgbClr val="5AD4E6"/>
                </a:solidFill>
                <a:effectLst/>
                <a:latin typeface="Consolas" panose="020B0609020204030204" pitchFamily="49" charset="0"/>
              </a:rPr>
              <a:t>size_t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new</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Creates a slice of `int` initialised with brace list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delete[]</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948AE3"/>
                </a:solidFill>
                <a:effectLst/>
                <a:latin typeface="Consolas" panose="020B0609020204030204" pitchFamily="49" charset="0"/>
              </a:rPr>
              <a:t>nullptr</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739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Act as an alias to an existing object	</a:t>
            </a:r>
          </a:p>
          <a:p>
            <a:r>
              <a:rPr lang="en-AU" dirty="0">
                <a:solidFill>
                  <a:srgbClr val="F7F1FF"/>
                </a:solidFill>
              </a:rPr>
              <a:t>Any operations on a reference act upon the referred object without the need for dereferencing</a:t>
            </a:r>
          </a:p>
          <a:p>
            <a:r>
              <a:rPr lang="en-AU" b="0" dirty="0">
                <a:solidFill>
                  <a:srgbClr val="F7F1FF"/>
                </a:solidFill>
                <a:effectLst/>
              </a:rPr>
              <a:t>References cannot refer to nothing, ie. Must be bound to an existing object</a:t>
            </a:r>
          </a:p>
          <a:p>
            <a:r>
              <a:rPr lang="en-AU" dirty="0">
                <a:solidFill>
                  <a:srgbClr val="F7F1FF"/>
                </a:solidFill>
              </a:rPr>
              <a:t>References are always constant meaning they cannot be rebound to alias a different object</a:t>
            </a:r>
          </a:p>
          <a:p>
            <a:r>
              <a:rPr lang="en-AU" b="0" dirty="0">
                <a:solidFill>
                  <a:srgbClr val="F7F1FF"/>
                </a:solidFill>
                <a:effectLst/>
              </a:rPr>
              <a:t>A constant reference means the object it aliases is constant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92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vs References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le 9">
            <a:extLst>
              <a:ext uri="{FF2B5EF4-FFF2-40B4-BE49-F238E27FC236}">
                <a16:creationId xmlns:a16="http://schemas.microsoft.com/office/drawing/2014/main" id="{ABF11FBF-AF00-15F8-1F24-6F9499A0D70A}"/>
              </a:ext>
            </a:extLst>
          </p:cNvPr>
          <p:cNvGraphicFramePr>
            <a:graphicFrameLocks noGrp="1"/>
          </p:cNvGraphicFramePr>
          <p:nvPr>
            <p:ph sz="half" idx="2"/>
            <p:extLst>
              <p:ext uri="{D42A27DB-BD31-4B8C-83A1-F6EECF244321}">
                <p14:modId xmlns:p14="http://schemas.microsoft.com/office/powerpoint/2010/main" val="2860745549"/>
              </p:ext>
            </p:extLst>
          </p:nvPr>
        </p:nvGraphicFramePr>
        <p:xfrm>
          <a:off x="642542" y="1587533"/>
          <a:ext cx="10849476" cy="4598662"/>
        </p:xfrm>
        <a:graphic>
          <a:graphicData uri="http://schemas.openxmlformats.org/drawingml/2006/table">
            <a:tbl>
              <a:tblPr firstRow="1" bandRow="1">
                <a:tableStyleId>{5C22544A-7EE6-4342-B048-85BDC9FD1C3A}</a:tableStyleId>
              </a:tblPr>
              <a:tblGrid>
                <a:gridCol w="2712369">
                  <a:extLst>
                    <a:ext uri="{9D8B030D-6E8A-4147-A177-3AD203B41FA5}">
                      <a16:colId xmlns:a16="http://schemas.microsoft.com/office/drawing/2014/main" val="3075023414"/>
                    </a:ext>
                  </a:extLst>
                </a:gridCol>
                <a:gridCol w="2712369">
                  <a:extLst>
                    <a:ext uri="{9D8B030D-6E8A-4147-A177-3AD203B41FA5}">
                      <a16:colId xmlns:a16="http://schemas.microsoft.com/office/drawing/2014/main" val="413086267"/>
                    </a:ext>
                  </a:extLst>
                </a:gridCol>
                <a:gridCol w="2712369">
                  <a:extLst>
                    <a:ext uri="{9D8B030D-6E8A-4147-A177-3AD203B41FA5}">
                      <a16:colId xmlns:a16="http://schemas.microsoft.com/office/drawing/2014/main" val="3468837653"/>
                    </a:ext>
                  </a:extLst>
                </a:gridCol>
                <a:gridCol w="2712369">
                  <a:extLst>
                    <a:ext uri="{9D8B030D-6E8A-4147-A177-3AD203B41FA5}">
                      <a16:colId xmlns:a16="http://schemas.microsoft.com/office/drawing/2014/main" val="2655321730"/>
                    </a:ext>
                  </a:extLst>
                </a:gridCol>
              </a:tblGrid>
              <a:tr h="345018">
                <a:tc>
                  <a:txBody>
                    <a:bodyPr/>
                    <a:lstStyle/>
                    <a:p>
                      <a:pPr algn="ctr"/>
                      <a:r>
                        <a:rPr lang="en-AU" sz="1600" b="1" dirty="0">
                          <a:effectLst/>
                        </a:rPr>
                        <a:t>Pitfall</a:t>
                      </a:r>
                    </a:p>
                  </a:txBody>
                  <a:tcPr marL="99060" marR="99060" anchor="ctr"/>
                </a:tc>
                <a:tc>
                  <a:txBody>
                    <a:bodyPr/>
                    <a:lstStyle/>
                    <a:p>
                      <a:pPr algn="ctr"/>
                      <a:r>
                        <a:rPr lang="en-AU" sz="1600" b="1">
                          <a:effectLst/>
                        </a:rPr>
                        <a:t>Pointers</a:t>
                      </a:r>
                    </a:p>
                  </a:txBody>
                  <a:tcPr marL="99060" marR="99060" anchor="ctr"/>
                </a:tc>
                <a:tc>
                  <a:txBody>
                    <a:bodyPr/>
                    <a:lstStyle/>
                    <a:p>
                      <a:pPr algn="ctr"/>
                      <a:r>
                        <a:rPr lang="en-AU" sz="1600" b="1">
                          <a:effectLst/>
                        </a:rPr>
                        <a:t>References</a:t>
                      </a:r>
                    </a:p>
                  </a:txBody>
                  <a:tcPr marL="99060" marR="99060" anchor="ctr"/>
                </a:tc>
                <a:tc>
                  <a:txBody>
                    <a:bodyPr/>
                    <a:lstStyle/>
                    <a:p>
                      <a:pPr algn="ctr"/>
                      <a:r>
                        <a:rPr lang="en-AU" sz="1600" b="1">
                          <a:effectLst/>
                        </a:rPr>
                        <a:t>Meaning</a:t>
                      </a:r>
                    </a:p>
                  </a:txBody>
                  <a:tcPr marL="99060" marR="99060" anchor="ctr"/>
                </a:tc>
                <a:extLst>
                  <a:ext uri="{0D108BD9-81ED-4DB2-BD59-A6C34878D82A}">
                    <a16:rowId xmlns:a16="http://schemas.microsoft.com/office/drawing/2014/main" val="3578806522"/>
                  </a:ext>
                </a:extLst>
              </a:tr>
              <a:tr h="595510">
                <a:tc>
                  <a:txBody>
                    <a:bodyPr/>
                    <a:lstStyle/>
                    <a:p>
                      <a:pPr algn="ctr"/>
                      <a:r>
                        <a:rPr lang="en-AU" sz="1600" dirty="0">
                          <a:effectLst/>
                        </a:rPr>
                        <a:t>Nullable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a:effectLst/>
                        </a:rPr>
                        <a:t>Pointers can point to nothing, references cannot</a:t>
                      </a:r>
                    </a:p>
                  </a:txBody>
                  <a:tcPr marL="99060" marR="99060" anchor="ctr"/>
                </a:tc>
                <a:extLst>
                  <a:ext uri="{0D108BD9-81ED-4DB2-BD59-A6C34878D82A}">
                    <a16:rowId xmlns:a16="http://schemas.microsoft.com/office/drawing/2014/main" val="3539195138"/>
                  </a:ext>
                </a:extLst>
              </a:tr>
              <a:tr h="595510">
                <a:tc>
                  <a:txBody>
                    <a:bodyPr/>
                    <a:lstStyle/>
                    <a:p>
                      <a:pPr algn="ctr"/>
                      <a:r>
                        <a:rPr lang="en-AU" sz="1600">
                          <a:effectLst/>
                        </a:rPr>
                        <a:t>Dereferencable</a:t>
                      </a:r>
                    </a:p>
                  </a:txBody>
                  <a:tcPr marL="99060" marR="99060" anchor="ctr"/>
                </a:tc>
                <a:tc>
                  <a:txBody>
                    <a:bodyPr/>
                    <a:lstStyle/>
                    <a:p>
                      <a:pPr algn="ctr"/>
                      <a:r>
                        <a:rPr lang="en-AU" sz="1600" dirty="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a:effectLst/>
                        </a:rPr>
                        <a:t>You cannot dereference a reference</a:t>
                      </a:r>
                    </a:p>
                  </a:txBody>
                  <a:tcPr marL="99060" marR="99060" anchor="ctr"/>
                </a:tc>
                <a:extLst>
                  <a:ext uri="{0D108BD9-81ED-4DB2-BD59-A6C34878D82A}">
                    <a16:rowId xmlns:a16="http://schemas.microsoft.com/office/drawing/2014/main" val="1965806753"/>
                  </a:ext>
                </a:extLst>
              </a:tr>
              <a:tr h="1616385">
                <a:tc>
                  <a:txBody>
                    <a:bodyPr/>
                    <a:lstStyle/>
                    <a:p>
                      <a:pPr algn="ctr"/>
                      <a:r>
                        <a:rPr lang="en-AU" sz="1600">
                          <a:effectLst/>
                        </a:rPr>
                        <a:t>Rebindable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dirty="0">
                          <a:effectLst/>
                        </a:rPr>
                        <a:t>A reference cannot be rebound to a new value. Operations done on the reference affect the underlying value, even assignment.</a:t>
                      </a:r>
                    </a:p>
                  </a:txBody>
                  <a:tcPr marL="99060" marR="99060" anchor="ctr"/>
                </a:tc>
                <a:extLst>
                  <a:ext uri="{0D108BD9-81ED-4DB2-BD59-A6C34878D82A}">
                    <a16:rowId xmlns:a16="http://schemas.microsoft.com/office/drawing/2014/main" val="3615921926"/>
                  </a:ext>
                </a:extLst>
              </a:tr>
              <a:tr h="595510">
                <a:tc>
                  <a:txBody>
                    <a:bodyPr/>
                    <a:lstStyle/>
                    <a:p>
                      <a:pPr algn="ctr"/>
                      <a:r>
                        <a:rPr lang="en-AU" sz="1600">
                          <a:effectLst/>
                        </a:rPr>
                        <a:t>Multiple levels of indirection</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have a reference of a reference.</a:t>
                      </a:r>
                    </a:p>
                  </a:txBody>
                  <a:tcPr marL="99060" marR="99060" anchor="ctr"/>
                </a:tc>
                <a:extLst>
                  <a:ext uri="{0D108BD9-81ED-4DB2-BD59-A6C34878D82A}">
                    <a16:rowId xmlns:a16="http://schemas.microsoft.com/office/drawing/2014/main" val="110266301"/>
                  </a:ext>
                </a:extLst>
              </a:tr>
              <a:tr h="850729">
                <a:tc>
                  <a:txBody>
                    <a:bodyPr/>
                    <a:lstStyle/>
                    <a:p>
                      <a:pPr algn="ctr"/>
                      <a:r>
                        <a:rPr lang="en-AU" sz="1600">
                          <a:effectLst/>
                        </a:rPr>
                        <a:t>Pointer arithmetic</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increment (etc.) a reference like a pointer</a:t>
                      </a:r>
                    </a:p>
                  </a:txBody>
                  <a:tcPr marL="99060" marR="99060" anchor="ctr"/>
                </a:tc>
                <a:extLst>
                  <a:ext uri="{0D108BD9-81ED-4DB2-BD59-A6C34878D82A}">
                    <a16:rowId xmlns:a16="http://schemas.microsoft.com/office/drawing/2014/main" val="3880159094"/>
                  </a:ext>
                </a:extLst>
              </a:tr>
            </a:tbl>
          </a:graphicData>
        </a:graphic>
      </p:graphicFrame>
    </p:spTree>
    <p:extLst>
      <p:ext uri="{BB962C8B-B14F-4D97-AF65-F5344CB8AC3E}">
        <p14:creationId xmlns:p14="http://schemas.microsoft.com/office/powerpoint/2010/main" val="224435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7</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7F1FF"/>
                </a:solidFill>
                <a:effectLst/>
                <a:latin typeface="Consolas" panose="020B0609020204030204" pitchFamily="49" charset="0"/>
              </a:rPr>
              <a:t>i</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6</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319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390261"/>
            <a:ext cx="11097550" cy="4552665"/>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a:t>
            </a:r>
            <a:r>
              <a:rPr lang="en-AU" sz="1200" b="0" i="1" dirty="0" err="1">
                <a:solidFill>
                  <a:srgbClr val="69676C"/>
                </a:solidFill>
                <a:effectLst/>
                <a:latin typeface="Consolas" panose="020B0609020204030204" pitchFamily="49" charset="0"/>
              </a:rPr>
              <a:t>cir</a:t>
            </a:r>
            <a:r>
              <a:rPr lang="en-AU" sz="1200" b="0" i="1" dirty="0">
                <a:solidFill>
                  <a:srgbClr val="69676C"/>
                </a:solidFill>
                <a:effectLst/>
                <a:latin typeface="Consolas" panose="020B0609020204030204" pitchFamily="49" charset="0"/>
              </a:rPr>
              <a:t>` is read-only</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8568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C++ Standard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The C++ Standard Library is home to a very large collection of features available to C++ programmers from containers and algorithms to concurrency and random number generation.</a:t>
            </a:r>
          </a:p>
          <a:p>
            <a:r>
              <a:rPr lang="en-AU" dirty="0">
                <a:solidFill>
                  <a:srgbClr val="F7F1FF"/>
                </a:solidFill>
              </a:rPr>
              <a:t>Any non-language specific feature in C++ can be found in the Standard Library</a:t>
            </a:r>
          </a:p>
          <a:p>
            <a:r>
              <a:rPr lang="en-AU" b="0" dirty="0">
                <a:solidFill>
                  <a:srgbClr val="F7F1FF"/>
                </a:solidFill>
                <a:effectLst/>
              </a:rPr>
              <a:t>Library components are stored in headers and are imported into source files using </a:t>
            </a: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b="0" dirty="0">
                <a:solidFill>
                  <a:srgbClr val="F7F1FF"/>
                </a:solidFill>
                <a:effectLst/>
              </a:rPr>
              <a:t> directives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762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Standard Library Types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Sequences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initializer_list</a:t>
            </a:r>
            <a:r>
              <a:rPr lang="en-US" dirty="0"/>
              <a:t> - A concrete type for the constructor sequences using </a:t>
            </a:r>
          </a:p>
          <a:p>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array</a:t>
            </a:r>
            <a:r>
              <a:rPr lang="en-US" dirty="0"/>
              <a:t> - C++’s array type</a:t>
            </a:r>
          </a:p>
          <a:p>
            <a:pPr lvl="0"/>
            <a:r>
              <a:rPr lang="en-US" dirty="0"/>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span</a:t>
            </a:r>
            <a:r>
              <a:rPr lang="en-US" dirty="0"/>
              <a:t> - A view over any contiguous sequence of homogenous elements</a:t>
            </a:r>
          </a:p>
          <a:p>
            <a:pPr lvl="0"/>
            <a:r>
              <a:rPr lang="en-US" dirty="0"/>
              <a:t>The type of any sequence must be known or deducible at compile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Strings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string</a:t>
            </a:r>
            <a:r>
              <a:rPr lang="en-US" dirty="0"/>
              <a:t> - C++’s string type</a:t>
            </a:r>
          </a:p>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dirty="0" err="1">
                <a:solidFill>
                  <a:srgbClr val="F7F1FF"/>
                </a:solidFill>
                <a:latin typeface="Consolas" panose="020B0609020204030204" pitchFamily="49" charset="0"/>
              </a:rPr>
              <a:t>string_view</a:t>
            </a:r>
            <a:r>
              <a:rPr lang="en-US" dirty="0"/>
              <a:t> - A view over a character slice or string</a:t>
            </a:r>
          </a:p>
          <a:p>
            <a:r>
              <a:rPr lang="en-US" dirty="0"/>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s</a:t>
            </a:r>
            <a:r>
              <a:rPr lang="en-US" dirty="0"/>
              <a:t> - Creates a string from a character or string literal</a:t>
            </a:r>
          </a:p>
          <a:p>
            <a:pPr lvl="0"/>
            <a:r>
              <a:rPr lang="en-US" dirty="0"/>
              <a:t>There are other string types that hold different character types e.g.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wstring</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Smart Pointers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unique_ptr</a:t>
            </a:r>
            <a:r>
              <a:rPr lang="en-US" dirty="0"/>
              <a:t> - Assumes unique ownership of a dynamic memory resource</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shared_ptr</a:t>
            </a:r>
            <a:r>
              <a:rPr lang="en-US" dirty="0"/>
              <a:t> - Assumes shared ownership of a dynamic memory resource. Only when the last owner is deleted will the resource </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weak_ptr</a:t>
            </a:r>
            <a:r>
              <a:rPr lang="en-US" dirty="0"/>
              <a:t> - Assumes temporary shared ownership of a dynamic memory resource</a:t>
            </a:r>
          </a:p>
          <a:p>
            <a:pPr lvl="0"/>
            <a:r>
              <a:rPr lang="en-US" dirty="0"/>
              <a:t>All smart pointers automatically delete the dynamic memory resource when the smart pointer goes out of scope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5AD4E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array</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b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to_array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i="1" dirty="0">
                <a:solidFill>
                  <a:srgbClr val="69676C"/>
                </a:solidFill>
                <a:effectLst/>
                <a:latin typeface="Consolas" panose="020B0609020204030204" pitchFamily="49" charset="0"/>
              </a:rPr>
              <a:t>  ///&lt; Size can be deduced</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b</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6559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e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array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slice[]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slice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6912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iostream</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string</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main</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-&gt;</a:t>
            </a: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int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str1 </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Hello</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str2</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Goodbye</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str1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str2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dirty="0">
                <a:solidFill>
                  <a:srgbClr val="F7F1FF"/>
                </a:solidFill>
                <a:effectLst/>
                <a:latin typeface="Consolas" panose="020B0609020204030204" pitchFamily="49" charset="0"/>
              </a:rPr>
              <a:t>    </a:t>
            </a:r>
            <a:r>
              <a:rPr lang="en-AU" sz="2000" b="0" dirty="0">
                <a:solidFill>
                  <a:srgbClr val="FC618D"/>
                </a:solidFill>
                <a:effectLst/>
                <a:latin typeface="Consolas" panose="020B0609020204030204" pitchFamily="49" charset="0"/>
              </a:rPr>
              <a:t>return</a:t>
            </a:r>
            <a:r>
              <a:rPr lang="en-AU" sz="2000" b="0" dirty="0">
                <a:solidFill>
                  <a:srgbClr val="F7F1FF"/>
                </a:solidFill>
                <a:effectLst/>
                <a:latin typeface="Consolas" panose="020B0609020204030204" pitchFamily="49" charset="0"/>
              </a:rPr>
              <a:t> </a:t>
            </a:r>
            <a:r>
              <a:rPr lang="en-AU" sz="2000" b="0" dirty="0">
                <a:solidFill>
                  <a:srgbClr val="948AE3"/>
                </a:solidFill>
                <a:effectLst/>
                <a:latin typeface="Consolas" panose="020B0609020204030204" pitchFamily="49" charset="0"/>
              </a:rPr>
              <a:t>0</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420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iostream</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string_view</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void</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5AD4E6"/>
                </a:solidFill>
                <a:effectLst/>
                <a:latin typeface="Consolas" panose="020B0609020204030204" pitchFamily="49" charset="0"/>
              </a:rPr>
              <a:t>string_view</a:t>
            </a:r>
            <a:r>
              <a:rPr lang="en-AU" sz="2000" b="0">
                <a:solidFill>
                  <a:srgbClr val="F7F1FF"/>
                </a:solidFill>
                <a:effectLst/>
                <a:latin typeface="Consolas" panose="020B0609020204030204" pitchFamily="49" charset="0"/>
              </a:rPr>
              <a:t> </a:t>
            </a:r>
            <a:r>
              <a:rPr lang="en-AU" sz="2000" b="0" i="1">
                <a:solidFill>
                  <a:srgbClr val="FD9353"/>
                </a:solidFill>
                <a:effectLst/>
                <a:latin typeface="Consolas" panose="020B0609020204030204" pitchFamily="49" charset="0"/>
              </a:rPr>
              <a:t>s</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cout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s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endl</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auto</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main</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-&gt;</a:t>
            </a:r>
            <a:r>
              <a:rPr lang="en-AU" sz="2000" b="0">
                <a:solidFill>
                  <a:srgbClr val="F7F1FF"/>
                </a:solidFill>
                <a:effectLst/>
                <a:latin typeface="Consolas" panose="020B0609020204030204" pitchFamily="49" charset="0"/>
              </a:rPr>
              <a:t> </a:t>
            </a:r>
            <a:r>
              <a:rPr lang="en-AU" sz="2000" b="0" i="1">
                <a:solidFill>
                  <a:srgbClr val="5AD4E6"/>
                </a:solidFill>
                <a:effectLst/>
                <a:latin typeface="Consolas" panose="020B0609020204030204" pitchFamily="49" charset="0"/>
              </a:rPr>
              <a:t>int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FCE566"/>
                </a:solidFill>
                <a:effectLst/>
                <a:latin typeface="Consolas" panose="020B0609020204030204" pitchFamily="49" charset="0"/>
              </a:rPr>
              <a:t>Hello</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a:solidFill>
                  <a:srgbClr val="F7F1FF"/>
                </a:solidFill>
                <a:effectLst/>
                <a:latin typeface="Consolas" panose="020B0609020204030204" pitchFamily="49" charset="0"/>
              </a:rPr>
              <a:t>    </a:t>
            </a:r>
            <a:r>
              <a:rPr lang="en-AU" sz="2000" b="0">
                <a:solidFill>
                  <a:srgbClr val="FC618D"/>
                </a:solidFill>
                <a:effectLst/>
                <a:latin typeface="Consolas" panose="020B0609020204030204" pitchFamily="49" charset="0"/>
              </a:rPr>
              <a:t>return</a:t>
            </a:r>
            <a:r>
              <a:rPr lang="en-AU" sz="2000" b="0">
                <a:solidFill>
                  <a:srgbClr val="F7F1FF"/>
                </a:solidFill>
                <a:effectLst/>
                <a:latin typeface="Consolas" panose="020B0609020204030204" pitchFamily="49" charset="0"/>
              </a:rPr>
              <a:t> </a:t>
            </a:r>
            <a:r>
              <a:rPr lang="en-AU" sz="2000" b="0">
                <a:solidFill>
                  <a:srgbClr val="948AE3"/>
                </a:solidFill>
                <a:effectLst/>
                <a:latin typeface="Consolas" panose="020B0609020204030204" pitchFamily="49" charset="0"/>
              </a:rPr>
              <a:t>0</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37571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iostream</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string_view</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C618D"/>
                </a:solidFill>
                <a:effectLst/>
                <a:latin typeface="Consolas" panose="020B0609020204030204" pitchFamily="49" charset="0"/>
              </a:rPr>
              <a:t>using</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namespace</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literals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void</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5AD4E6"/>
                </a:solidFill>
                <a:effectLst/>
                <a:latin typeface="Consolas" panose="020B0609020204030204" pitchFamily="49" charset="0"/>
              </a:rPr>
              <a:t>string_view</a:t>
            </a:r>
            <a:r>
              <a:rPr lang="en-AU" sz="1400" b="0">
                <a:solidFill>
                  <a:srgbClr val="F7F1FF"/>
                </a:solidFill>
                <a:effectLst/>
                <a:latin typeface="Consolas" panose="020B0609020204030204" pitchFamily="49" charset="0"/>
              </a:rPr>
              <a:t> </a:t>
            </a:r>
            <a:r>
              <a:rPr lang="en-AU" sz="1400" b="0" i="1">
                <a:solidFill>
                  <a:srgbClr val="FD9353"/>
                </a:solidFill>
                <a:effectLst/>
                <a:latin typeface="Consolas" panose="020B0609020204030204" pitchFamily="49" charset="0"/>
              </a:rPr>
              <a:t>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s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auto</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main</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-&gt;</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int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return</a:t>
            </a:r>
            <a:r>
              <a:rPr lang="en-AU" sz="1400" b="0">
                <a:solidFill>
                  <a:srgbClr val="F7F1FF"/>
                </a:solidFill>
                <a:effectLst/>
                <a:latin typeface="Consolas" panose="020B0609020204030204" pitchFamily="49" charset="0"/>
              </a:rPr>
              <a:t> </a:t>
            </a:r>
            <a:r>
              <a:rPr lang="en-AU" sz="1400" b="0">
                <a:solidFill>
                  <a:srgbClr val="948AE3"/>
                </a:solidFill>
                <a:effectLst/>
                <a:latin typeface="Consolas" panose="020B0609020204030204" pitchFamily="49" charset="0"/>
              </a:rPr>
              <a:t>0</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00618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memory</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42</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new</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6</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p2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make_unique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a:solidFill>
                  <a:srgbClr val="948AE3"/>
                </a:solidFill>
                <a:effectLst/>
                <a:latin typeface="Consolas" panose="020B0609020204030204" pitchFamily="49" charset="0"/>
              </a:rPr>
              <a:t>7</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p3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nullptr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p2</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add_magic(p3);  ///&lt; Would fail </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print(p3);  ////&lt; Would fails</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63352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i="1">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42</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p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make_shared</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948AE3"/>
                </a:solidFill>
                <a:effectLst/>
                <a:latin typeface="Consolas" panose="020B0609020204030204" pitchFamily="49" charset="0"/>
              </a:rPr>
              <a:t>7</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6177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iostream</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memory</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void</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5AD4E6"/>
                </a:solidFill>
                <a:effectLst/>
                <a:latin typeface="Consolas" panose="020B0609020204030204" pitchFamily="49" charset="0"/>
              </a:rPr>
              <a:t>weak_ptr</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FD9353"/>
                </a:solidFill>
                <a:effectLst/>
                <a:latin typeface="Consolas" panose="020B0609020204030204" pitchFamily="49" charset="0"/>
              </a:rPr>
              <a:t>ptr</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if</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lock</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else</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 is expired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main</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int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make_shared</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948AE3"/>
                </a:solidFill>
                <a:effectLst/>
                <a:latin typeface="Consolas" panose="020B0609020204030204" pitchFamily="49" charset="0"/>
              </a:rPr>
              <a:t>7</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p</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return</a:t>
            </a:r>
            <a:r>
              <a:rPr lang="en-AU" sz="1050" b="0">
                <a:solidFill>
                  <a:srgbClr val="F7F1FF"/>
                </a:solidFill>
                <a:effectLst/>
                <a:latin typeface="Consolas" panose="020B0609020204030204" pitchFamily="49" charset="0"/>
              </a:rPr>
              <a:t> </a:t>
            </a:r>
            <a:r>
              <a:rPr lang="en-AU" sz="1050" b="0">
                <a:solidFill>
                  <a:srgbClr val="948AE3"/>
                </a:solidFill>
                <a:effectLst/>
                <a:latin typeface="Consolas" panose="020B0609020204030204" pitchFamily="49" charset="0"/>
              </a:rPr>
              <a:t>0</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247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16092540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r>
              <a:rPr lang="en-US" dirty="0"/>
              <a:t> Throughout this part we learnt about pointers and references and how they can be used to manipulate data owned by someone else. We also learnt about slices, arrays, spans and strings and how they are used to store collections of information. Finally, we learnt about dynamic memory management from manual control to the use </a:t>
            </a:r>
            <a:r>
              <a:rPr lang="en-US"/>
              <a:t>of smart pointers.</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1647286756"/>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memory</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b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37365</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pa </a:t>
            </a: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a</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pb </a:t>
            </a:r>
            <a:r>
              <a:rPr lang="en-AU" sz="1500" b="0" dirty="0">
                <a:solidFill>
                  <a:srgbClr val="8B888F"/>
                </a:solidFill>
                <a:effectLst/>
                <a:latin typeface="Consolas" panose="020B0609020204030204" pitchFamily="49" charset="0"/>
              </a:rPr>
              <a:t>{</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err="1">
                <a:solidFill>
                  <a:srgbClr val="7BD88F"/>
                </a:solidFill>
                <a:effectLst/>
                <a:latin typeface="Consolas" panose="020B0609020204030204" pitchFamily="49" charset="0"/>
              </a:rPr>
              <a:t>addressof</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b</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endParaRPr lang="en-AU" sz="1500" dirty="0"/>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lnSpcReduction="10000"/>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a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b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37365</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pa </a:t>
            </a: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pb </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5380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a:bodyPr>
          <a:lstStyle/>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iostream</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memory</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i="1" dirty="0">
                <a:solidFill>
                  <a:srgbClr val="5AD4E6"/>
                </a:solidFill>
                <a:effectLst/>
                <a:latin typeface="Consolas" panose="020B0609020204030204" pitchFamily="49" charset="0"/>
              </a:rPr>
              <a:t>auto</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main</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-&gt;</a:t>
            </a: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r>
              <a:rPr lang="en-AU" sz="1800" b="0" dirty="0">
                <a:solidFill>
                  <a:srgbClr val="F7F1FF"/>
                </a:solidFill>
                <a:effectLst/>
                <a:latin typeface="Consolas" panose="020B0609020204030204" pitchFamily="49" charset="0"/>
              </a:rPr>
              <a:t> a </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4</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void</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 pa </a:t>
            </a:r>
            <a:r>
              <a:rPr lang="en-AU" sz="1800" b="0" dirty="0">
                <a:solidFill>
                  <a:srgbClr val="8B888F"/>
                </a:solidFill>
                <a:effectLst/>
                <a:latin typeface="Consolas" panose="020B0609020204030204" pitchFamily="49" charset="0"/>
              </a:rPr>
              <a:t>{</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7BD88F"/>
                </a:solidFill>
                <a:effectLst/>
                <a:latin typeface="Consolas" panose="020B0609020204030204" pitchFamily="49" charset="0"/>
              </a:rPr>
              <a:t>addressof</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a</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err="1">
                <a:solidFill>
                  <a:srgbClr val="FC618D"/>
                </a:solidFill>
                <a:effectLst/>
                <a:latin typeface="Consolas" panose="020B0609020204030204" pitchFamily="49" charset="0"/>
              </a:rPr>
              <a:t>static_cast</a:t>
            </a:r>
            <a:r>
              <a:rPr lang="en-AU" sz="1800" b="0" dirty="0">
                <a:solidFill>
                  <a:srgbClr val="FC618D"/>
                </a:solidFill>
                <a:effectLst/>
                <a:latin typeface="Consolas" panose="020B0609020204030204" pitchFamily="49" charset="0"/>
              </a:rPr>
              <a:t>&lt;</a:t>
            </a:r>
            <a:r>
              <a:rPr lang="en-AU" sz="1800" b="0" i="1" dirty="0">
                <a:solidFill>
                  <a:srgbClr val="5AD4E6"/>
                </a:solidFill>
                <a:effectLst/>
                <a:latin typeface="Consolas" panose="020B0609020204030204" pitchFamily="49" charset="0"/>
              </a:rPr>
              <a:t>int</a:t>
            </a:r>
            <a:r>
              <a:rPr lang="en-AU" sz="1800" b="0" dirty="0">
                <a:solidFill>
                  <a:srgbClr val="FC618D"/>
                </a:solidFill>
                <a:effectLst/>
                <a:latin typeface="Consolas" panose="020B0609020204030204" pitchFamily="49" charset="0"/>
              </a:rPr>
              <a:t>*&gt;</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pa</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pa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r>
              <a:rPr lang="en-AU" sz="1800" b="0" i="1" dirty="0">
                <a:solidFill>
                  <a:srgbClr val="69676C"/>
                </a:solidFill>
                <a:effectLst/>
                <a:latin typeface="Consolas" panose="020B0609020204030204" pitchFamily="49" charset="0"/>
              </a:rPr>
              <a:t>  ///&lt; This will fail, comment out to run</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return</a:t>
            </a:r>
            <a:r>
              <a:rPr lang="en-AU" sz="1800" b="0" dirty="0">
                <a:solidFill>
                  <a:srgbClr val="F7F1FF"/>
                </a:solidFill>
                <a:effectLst/>
                <a:latin typeface="Consolas" panose="020B0609020204030204" pitchFamily="49" charset="0"/>
              </a:rPr>
              <a:t> </a:t>
            </a:r>
            <a:r>
              <a:rPr lang="en-AU" sz="1800" b="0" dirty="0">
                <a:solidFill>
                  <a:srgbClr val="948AE3"/>
                </a:solidFill>
                <a:effectLst/>
                <a:latin typeface="Consolas" panose="020B0609020204030204" pitchFamily="49" charset="0"/>
              </a:rPr>
              <a:t>0</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868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4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greeting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Hello!</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char</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response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greeting</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69676C"/>
                </a:solidFill>
                <a:effectLst/>
                <a:latin typeface="Consolas" panose="020B0609020204030204" pitchFamily="49" charset="0"/>
              </a:rPr>
              <a:t>    /// These will have the same type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(greeting).name()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greeting</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(response).name()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response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response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This now points to whatever is stored after `response`.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5747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563</TotalTime>
  <Words>3643</Words>
  <Application>Microsoft Office PowerPoint</Application>
  <PresentationFormat>Widescreen</PresentationFormat>
  <Paragraphs>549</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Example 1 </vt:lpstr>
      <vt:lpstr>Pointers Example 2 </vt:lpstr>
      <vt:lpstr>Pointers Example 3 </vt:lpstr>
      <vt:lpstr>Pointers Example 4 </vt:lpstr>
      <vt:lpstr>Pointers Example 5 </vt:lpstr>
      <vt:lpstr>Pointers Example 6</vt:lpstr>
      <vt:lpstr>Slices</vt:lpstr>
      <vt:lpstr>Slices </vt:lpstr>
      <vt:lpstr>Slices Example 1 </vt:lpstr>
      <vt:lpstr>Slices Example 2 </vt:lpstr>
      <vt:lpstr>Dynamic Memory</vt:lpstr>
      <vt:lpstr>Dynamic Memory </vt:lpstr>
      <vt:lpstr>Dynamic Memory Example 1 </vt:lpstr>
      <vt:lpstr>Dynamic Memory Example 2 </vt:lpstr>
      <vt:lpstr>References</vt:lpstr>
      <vt:lpstr>References </vt:lpstr>
      <vt:lpstr>Pointers vs References</vt:lpstr>
      <vt:lpstr>References Example 1 </vt:lpstr>
      <vt:lpstr>References Example 2 </vt:lpstr>
      <vt:lpstr>The Standard Library</vt:lpstr>
      <vt:lpstr>The C++ Standard Library</vt:lpstr>
      <vt:lpstr>Standard Library Types</vt:lpstr>
      <vt:lpstr>Sequences Example 1 </vt:lpstr>
      <vt:lpstr>Sequences Example 2</vt:lpstr>
      <vt:lpstr>Strings Example 1 </vt:lpstr>
      <vt:lpstr>Strings Example 2 </vt:lpstr>
      <vt:lpstr>Strings Example 3 </vt:lpstr>
      <vt:lpstr>Smart Pointers Example 1</vt:lpstr>
      <vt:lpstr>Smart Pointers Example 2</vt:lpstr>
      <vt:lpstr>Smart Pointers Example 3</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11</cp:revision>
  <dcterms:created xsi:type="dcterms:W3CDTF">2022-11-08T05:35:40Z</dcterms:created>
  <dcterms:modified xsi:type="dcterms:W3CDTF">2023-01-04T04:26:59Z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