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7"/>
  </p:notesMasterIdLst>
  <p:handoutMasterIdLst>
    <p:handoutMasterId r:id="rId38"/>
  </p:handoutMasterIdLst>
  <p:sldIdLst>
    <p:sldId id="417" r:id="rId5"/>
    <p:sldId id="416" r:id="rId6"/>
    <p:sldId id="317" r:id="rId7"/>
    <p:sldId id="270" r:id="rId8"/>
    <p:sldId id="278" r:id="rId9"/>
    <p:sldId id="461" r:id="rId10"/>
    <p:sldId id="462" r:id="rId11"/>
    <p:sldId id="463" r:id="rId12"/>
    <p:sldId id="467" r:id="rId13"/>
    <p:sldId id="468" r:id="rId14"/>
    <p:sldId id="469" r:id="rId15"/>
    <p:sldId id="470" r:id="rId16"/>
    <p:sldId id="471" r:id="rId17"/>
    <p:sldId id="472" r:id="rId18"/>
    <p:sldId id="473" r:id="rId19"/>
    <p:sldId id="475" r:id="rId20"/>
    <p:sldId id="476" r:id="rId21"/>
    <p:sldId id="477" r:id="rId22"/>
    <p:sldId id="474" r:id="rId23"/>
    <p:sldId id="478" r:id="rId24"/>
    <p:sldId id="479" r:id="rId25"/>
    <p:sldId id="480" r:id="rId26"/>
    <p:sldId id="481" r:id="rId27"/>
    <p:sldId id="482" r:id="rId28"/>
    <p:sldId id="483" r:id="rId29"/>
    <p:sldId id="484" r:id="rId30"/>
    <p:sldId id="485" r:id="rId31"/>
    <p:sldId id="486" r:id="rId32"/>
    <p:sldId id="489" r:id="rId33"/>
    <p:sldId id="488" r:id="rId34"/>
    <p:sldId id="415" r:id="rId35"/>
    <p:sldId id="3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3725" autoAdjust="0"/>
  </p:normalViewPr>
  <p:slideViewPr>
    <p:cSldViewPr snapToGrid="0">
      <p:cViewPr>
        <p:scale>
          <a:sx n="82" d="100"/>
          <a:sy n="82" d="100"/>
        </p:scale>
        <p:origin x="653"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1/27/2023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918124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454698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07762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938341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68475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1220485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30705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940633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2185681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147300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3959928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2032209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3598307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1399974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909385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4061364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264820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91210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697825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678710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413563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6905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53715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7</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6"/>
            <a:ext cx="11097551" cy="589060"/>
          </a:xfrm>
        </p:spPr>
        <p:txBody>
          <a:bodyPr>
            <a:noAutofit/>
          </a:bodyPr>
          <a:lstStyle/>
          <a:p>
            <a:r>
              <a:rPr lang="en-US" sz="3200" dirty="0"/>
              <a:t>Alternative Algorithms Example – Transform-Exclusive Scan</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2" name="Table 13">
            <a:extLst>
              <a:ext uri="{FF2B5EF4-FFF2-40B4-BE49-F238E27FC236}">
                <a16:creationId xmlns:a16="http://schemas.microsoft.com/office/drawing/2014/main" id="{C95C72A4-F548-5FFA-7EF5-46C185B44644}"/>
              </a:ext>
            </a:extLst>
          </p:cNvPr>
          <p:cNvGraphicFramePr>
            <a:graphicFrameLocks/>
          </p:cNvGraphicFramePr>
          <p:nvPr>
            <p:extLst>
              <p:ext uri="{D42A27DB-BD31-4B8C-83A1-F6EECF244321}">
                <p14:modId xmlns:p14="http://schemas.microsoft.com/office/powerpoint/2010/main" val="2613893130"/>
              </p:ext>
            </p:extLst>
          </p:nvPr>
        </p:nvGraphicFramePr>
        <p:xfrm>
          <a:off x="550863" y="1399592"/>
          <a:ext cx="11097550" cy="4859760"/>
        </p:xfrm>
        <a:graphic>
          <a:graphicData uri="http://schemas.openxmlformats.org/drawingml/2006/table">
            <a:tbl>
              <a:tblPr firstRow="1" bandRow="1">
                <a:tableStyleId>{7DF18680-E054-41AD-8BC1-D1AEF772440D}</a:tableStyleId>
              </a:tblPr>
              <a:tblGrid>
                <a:gridCol w="3060084">
                  <a:extLst>
                    <a:ext uri="{9D8B030D-6E8A-4147-A177-3AD203B41FA5}">
                      <a16:colId xmlns:a16="http://schemas.microsoft.com/office/drawing/2014/main" val="562691606"/>
                    </a:ext>
                  </a:extLst>
                </a:gridCol>
                <a:gridCol w="1604865">
                  <a:extLst>
                    <a:ext uri="{9D8B030D-6E8A-4147-A177-3AD203B41FA5}">
                      <a16:colId xmlns:a16="http://schemas.microsoft.com/office/drawing/2014/main" val="3970149589"/>
                    </a:ext>
                  </a:extLst>
                </a:gridCol>
                <a:gridCol w="1324947">
                  <a:extLst>
                    <a:ext uri="{9D8B030D-6E8A-4147-A177-3AD203B41FA5}">
                      <a16:colId xmlns:a16="http://schemas.microsoft.com/office/drawing/2014/main" val="1741813961"/>
                    </a:ext>
                  </a:extLst>
                </a:gridCol>
                <a:gridCol w="1380931">
                  <a:extLst>
                    <a:ext uri="{9D8B030D-6E8A-4147-A177-3AD203B41FA5}">
                      <a16:colId xmlns:a16="http://schemas.microsoft.com/office/drawing/2014/main" val="1886222530"/>
                    </a:ext>
                  </a:extLst>
                </a:gridCol>
                <a:gridCol w="3726723">
                  <a:extLst>
                    <a:ext uri="{9D8B030D-6E8A-4147-A177-3AD203B41FA5}">
                      <a16:colId xmlns:a16="http://schemas.microsoft.com/office/drawing/2014/main" val="847504877"/>
                    </a:ext>
                  </a:extLst>
                </a:gridCol>
              </a:tblGrid>
              <a:tr h="482946">
                <a:tc>
                  <a:txBody>
                    <a:bodyPr/>
                    <a:lstStyle/>
                    <a:p>
                      <a:pPr algn="ctr"/>
                      <a:r>
                        <a:rPr lang="en-US" dirty="0"/>
                        <a:t>Algorithm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Execution Policy</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Binary Op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Time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Result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105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4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4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transform_exclusive_scan</a:t>
                      </a:r>
                      <a:endPar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Sequential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 </a:t>
                      </a:r>
                      <a:r>
                        <a:rPr lang="en-AU" sz="1600" dirty="0">
                          <a:solidFill>
                            <a:schemeClr val="tx1"/>
                          </a:solidFill>
                        </a:rPr>
                        <a:t>→</a:t>
                      </a:r>
                      <a:r>
                        <a:rPr lang="en-US" sz="1600" dirty="0">
                          <a:solidFill>
                            <a:schemeClr val="tx1"/>
                          </a:solidFill>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125,675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b="0" i="0" dirty="0">
                          <a:solidFill>
                            <a:srgbClr val="FFFFFF"/>
                          </a:solidFill>
                          <a:effectLst/>
                          <a:latin typeface="ui-monospace"/>
                        </a:rPr>
                        <a:t>[ 0.0, 0.2, ..., 20,000,001.0, 20,000,001.2 ]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105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4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4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transform_exclusive_scan</a:t>
                      </a:r>
                      <a:endPar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Parallel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(*2) </a:t>
                      </a:r>
                      <a:r>
                        <a:rPr kumimoji="0" lang="en-AU" sz="1600" b="0" i="0" u="none" strike="noStrike" kern="1200" cap="none" spc="0" normalizeH="0" baseline="0" noProof="0" dirty="0">
                          <a:ln>
                            <a:noFill/>
                          </a:ln>
                          <a:solidFill>
                            <a:prstClr val="white"/>
                          </a:solidFill>
                          <a:effectLst/>
                          <a:uLnTx/>
                          <a:uFillTx/>
                          <a:latin typeface="Gill Sans MT"/>
                          <a:ea typeface="+mn-ea"/>
                          <a:cs typeface="+mn-cs"/>
                        </a:rPr>
                        <a:t>→</a:t>
                      </a: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150,095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[ 0.0, 0.2, ..., 20,000,001.0, 20,000,001.2 ]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105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4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4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transform_exclusive_scan</a:t>
                      </a:r>
                      <a:endPar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ill Sans MT"/>
                          <a:ea typeface="+mn-ea"/>
                          <a:cs typeface="+mn-cs"/>
                        </a:rPr>
                        <a:t>(*2) </a:t>
                      </a:r>
                      <a:r>
                        <a:rPr kumimoji="0" lang="en-AU" sz="1600" b="0" i="0" u="none" strike="noStrike" kern="1200" cap="none" spc="0" normalizeH="0" baseline="0" noProof="0">
                          <a:ln>
                            <a:noFill/>
                          </a:ln>
                          <a:solidFill>
                            <a:prstClr val="white"/>
                          </a:solidFill>
                          <a:effectLst/>
                          <a:uLnTx/>
                          <a:uFillTx/>
                          <a:latin typeface="Gill Sans MT"/>
                          <a:ea typeface="+mn-ea"/>
                          <a:cs typeface="+mn-cs"/>
                        </a:rPr>
                        <a:t>→</a:t>
                      </a:r>
                      <a:r>
                        <a:rPr kumimoji="0" lang="en-US" sz="1600" b="0" i="0" u="none" strike="noStrike" kern="1200" cap="none" spc="0" normalizeH="0" baseline="0" noProof="0">
                          <a:ln>
                            <a:noFill/>
                          </a:ln>
                          <a:solidFill>
                            <a:prstClr val="white"/>
                          </a:solidFill>
                          <a:effectLst/>
                          <a:uLnTx/>
                          <a:uFillTx/>
                          <a:latin typeface="Gill Sans MT"/>
                          <a:ea typeface="+mn-ea"/>
                          <a:cs typeface="+mn-cs"/>
                        </a:rPr>
                        <a:t>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167,813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[ 0.0, 0.2, ..., 20,000,001.0, 20,000,001.2 ]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077949"/>
                  </a:ext>
                </a:extLst>
              </a:tr>
              <a:tr h="105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4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4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transform_exclusive_scan</a:t>
                      </a:r>
                      <a:endPar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Parallel-</a:t>
                      </a: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(*2) </a:t>
                      </a:r>
                      <a:r>
                        <a:rPr kumimoji="0" lang="en-AU" sz="1600" b="0" i="0" u="none" strike="noStrike" kern="1200" cap="none" spc="0" normalizeH="0" baseline="0" noProof="0" dirty="0">
                          <a:ln>
                            <a:noFill/>
                          </a:ln>
                          <a:solidFill>
                            <a:prstClr val="white"/>
                          </a:solidFill>
                          <a:effectLst/>
                          <a:uLnTx/>
                          <a:uFillTx/>
                          <a:latin typeface="Gill Sans MT"/>
                          <a:ea typeface="+mn-ea"/>
                          <a:cs typeface="+mn-cs"/>
                        </a:rPr>
                        <a:t>→</a:t>
                      </a: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146,167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[ 0.0, 0.2, ..., 20,000,001.0, 20,000,001.2 ]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950861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6"/>
            <a:ext cx="11097551" cy="589060"/>
          </a:xfrm>
        </p:spPr>
        <p:txBody>
          <a:bodyPr>
            <a:noAutofit/>
          </a:bodyPr>
          <a:lstStyle/>
          <a:p>
            <a:r>
              <a:rPr lang="en-US" sz="3200" dirty="0"/>
              <a:t>Alternative Algorithms Example – Transform-Inclusive Scan</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2" name="Table 13">
            <a:extLst>
              <a:ext uri="{FF2B5EF4-FFF2-40B4-BE49-F238E27FC236}">
                <a16:creationId xmlns:a16="http://schemas.microsoft.com/office/drawing/2014/main" id="{C95C72A4-F548-5FFA-7EF5-46C185B44644}"/>
              </a:ext>
            </a:extLst>
          </p:cNvPr>
          <p:cNvGraphicFramePr>
            <a:graphicFrameLocks/>
          </p:cNvGraphicFramePr>
          <p:nvPr>
            <p:extLst>
              <p:ext uri="{D42A27DB-BD31-4B8C-83A1-F6EECF244321}">
                <p14:modId xmlns:p14="http://schemas.microsoft.com/office/powerpoint/2010/main" val="2956403633"/>
              </p:ext>
            </p:extLst>
          </p:nvPr>
        </p:nvGraphicFramePr>
        <p:xfrm>
          <a:off x="550863" y="1399592"/>
          <a:ext cx="11097550" cy="4859760"/>
        </p:xfrm>
        <a:graphic>
          <a:graphicData uri="http://schemas.openxmlformats.org/drawingml/2006/table">
            <a:tbl>
              <a:tblPr firstRow="1" bandRow="1">
                <a:tableStyleId>{7DF18680-E054-41AD-8BC1-D1AEF772440D}</a:tableStyleId>
              </a:tblPr>
              <a:tblGrid>
                <a:gridCol w="3060084">
                  <a:extLst>
                    <a:ext uri="{9D8B030D-6E8A-4147-A177-3AD203B41FA5}">
                      <a16:colId xmlns:a16="http://schemas.microsoft.com/office/drawing/2014/main" val="562691606"/>
                    </a:ext>
                  </a:extLst>
                </a:gridCol>
                <a:gridCol w="1604865">
                  <a:extLst>
                    <a:ext uri="{9D8B030D-6E8A-4147-A177-3AD203B41FA5}">
                      <a16:colId xmlns:a16="http://schemas.microsoft.com/office/drawing/2014/main" val="3970149589"/>
                    </a:ext>
                  </a:extLst>
                </a:gridCol>
                <a:gridCol w="1324947">
                  <a:extLst>
                    <a:ext uri="{9D8B030D-6E8A-4147-A177-3AD203B41FA5}">
                      <a16:colId xmlns:a16="http://schemas.microsoft.com/office/drawing/2014/main" val="1741813961"/>
                    </a:ext>
                  </a:extLst>
                </a:gridCol>
                <a:gridCol w="1380931">
                  <a:extLst>
                    <a:ext uri="{9D8B030D-6E8A-4147-A177-3AD203B41FA5}">
                      <a16:colId xmlns:a16="http://schemas.microsoft.com/office/drawing/2014/main" val="1886222530"/>
                    </a:ext>
                  </a:extLst>
                </a:gridCol>
                <a:gridCol w="3726723">
                  <a:extLst>
                    <a:ext uri="{9D8B030D-6E8A-4147-A177-3AD203B41FA5}">
                      <a16:colId xmlns:a16="http://schemas.microsoft.com/office/drawing/2014/main" val="847504877"/>
                    </a:ext>
                  </a:extLst>
                </a:gridCol>
              </a:tblGrid>
              <a:tr h="482946">
                <a:tc>
                  <a:txBody>
                    <a:bodyPr/>
                    <a:lstStyle/>
                    <a:p>
                      <a:pPr algn="ctr"/>
                      <a:r>
                        <a:rPr lang="en-US" dirty="0"/>
                        <a:t>Algorithm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Execution Policy</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Binary Op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Time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Result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105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4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4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transform_inclusive_scan</a:t>
                      </a:r>
                      <a:endPar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Sequential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 </a:t>
                      </a:r>
                      <a:r>
                        <a:rPr lang="en-AU" sz="1600" dirty="0">
                          <a:solidFill>
                            <a:schemeClr val="tx1"/>
                          </a:solidFill>
                        </a:rPr>
                        <a:t>→</a:t>
                      </a:r>
                      <a:r>
                        <a:rPr lang="en-US" sz="1600" dirty="0">
                          <a:solidFill>
                            <a:schemeClr val="tx1"/>
                          </a:solidFill>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120,220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b="0" i="0" dirty="0">
                          <a:solidFill>
                            <a:srgbClr val="FFFFFF"/>
                          </a:solidFill>
                          <a:effectLst/>
                          <a:latin typeface="ui-monospace"/>
                        </a:rPr>
                        <a:t>[ 0.2, 0.4, ..., 20,000,001.2, 20,000,001.4 ]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105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td</a:t>
                      </a:r>
                      <a:r>
                        <a:rPr kumimoji="0" lang="en-AU" sz="1400" b="0" i="0" u="none" strike="noStrike" kern="1200" cap="none" spc="0" normalizeH="0" baseline="0" noProof="0">
                          <a:ln>
                            <a:noFill/>
                          </a:ln>
                          <a:solidFill>
                            <a:srgbClr val="8B888F"/>
                          </a:solidFill>
                          <a:effectLst/>
                          <a:uLnTx/>
                          <a:uFillTx/>
                          <a:latin typeface="Consolas" panose="020B0609020204030204" pitchFamily="49" charset="0"/>
                          <a:ea typeface="+mn-ea"/>
                          <a:cs typeface="+mn-cs"/>
                        </a:rPr>
                        <a:t>::</a:t>
                      </a:r>
                      <a:r>
                        <a:rPr kumimoji="0" lang="en-AU" sz="14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transform_inclusive_scan</a:t>
                      </a:r>
                      <a:endPar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Parallel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(*2) </a:t>
                      </a:r>
                      <a:r>
                        <a:rPr kumimoji="0" lang="en-AU" sz="1600" b="0" i="0" u="none" strike="noStrike" kern="1200" cap="none" spc="0" normalizeH="0" baseline="0" noProof="0" dirty="0">
                          <a:ln>
                            <a:noFill/>
                          </a:ln>
                          <a:solidFill>
                            <a:prstClr val="white"/>
                          </a:solidFill>
                          <a:effectLst/>
                          <a:uLnTx/>
                          <a:uFillTx/>
                          <a:latin typeface="Gill Sans MT"/>
                          <a:ea typeface="+mn-ea"/>
                          <a:cs typeface="+mn-cs"/>
                        </a:rPr>
                        <a:t>→</a:t>
                      </a: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148,472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[ 0.2, 0.4, ..., 20,000,001.2, 20,000,001.4 ]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105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td</a:t>
                      </a:r>
                      <a:r>
                        <a:rPr kumimoji="0" lang="en-AU" sz="1400" b="0" i="0" u="none" strike="noStrike" kern="1200" cap="none" spc="0" normalizeH="0" baseline="0" noProof="0">
                          <a:ln>
                            <a:noFill/>
                          </a:ln>
                          <a:solidFill>
                            <a:srgbClr val="8B888F"/>
                          </a:solidFill>
                          <a:effectLst/>
                          <a:uLnTx/>
                          <a:uFillTx/>
                          <a:latin typeface="Consolas" panose="020B0609020204030204" pitchFamily="49" charset="0"/>
                          <a:ea typeface="+mn-ea"/>
                          <a:cs typeface="+mn-cs"/>
                        </a:rPr>
                        <a:t>::</a:t>
                      </a:r>
                      <a:r>
                        <a:rPr kumimoji="0" lang="en-AU" sz="14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transform_inclusive_scan</a:t>
                      </a:r>
                      <a:endPar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ill Sans MT"/>
                          <a:ea typeface="+mn-ea"/>
                          <a:cs typeface="+mn-cs"/>
                        </a:rPr>
                        <a:t>(*2) </a:t>
                      </a:r>
                      <a:r>
                        <a:rPr kumimoji="0" lang="en-AU" sz="1600" b="0" i="0" u="none" strike="noStrike" kern="1200" cap="none" spc="0" normalizeH="0" baseline="0" noProof="0">
                          <a:ln>
                            <a:noFill/>
                          </a:ln>
                          <a:solidFill>
                            <a:prstClr val="white"/>
                          </a:solidFill>
                          <a:effectLst/>
                          <a:uLnTx/>
                          <a:uFillTx/>
                          <a:latin typeface="Gill Sans MT"/>
                          <a:ea typeface="+mn-ea"/>
                          <a:cs typeface="+mn-cs"/>
                        </a:rPr>
                        <a:t>→</a:t>
                      </a:r>
                      <a:r>
                        <a:rPr kumimoji="0" lang="en-US" sz="1600" b="0" i="0" u="none" strike="noStrike" kern="1200" cap="none" spc="0" normalizeH="0" baseline="0" noProof="0">
                          <a:ln>
                            <a:noFill/>
                          </a:ln>
                          <a:solidFill>
                            <a:prstClr val="white"/>
                          </a:solidFill>
                          <a:effectLst/>
                          <a:uLnTx/>
                          <a:uFillTx/>
                          <a:latin typeface="Gill Sans MT"/>
                          <a:ea typeface="+mn-ea"/>
                          <a:cs typeface="+mn-cs"/>
                        </a:rPr>
                        <a:t>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135,489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[ 0.2, 0.4, ..., 20,000,001.2, 20,000,001.4 ]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077949"/>
                  </a:ext>
                </a:extLst>
              </a:tr>
              <a:tr h="105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td</a:t>
                      </a:r>
                      <a:r>
                        <a:rPr kumimoji="0" lang="en-AU" sz="14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4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transform_inclusive_scan</a:t>
                      </a:r>
                      <a:endParaRPr kumimoji="0" lang="en-AU" sz="14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Parallel-</a:t>
                      </a: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(*2) </a:t>
                      </a:r>
                      <a:r>
                        <a:rPr kumimoji="0" lang="en-AU" sz="1600" b="0" i="0" u="none" strike="noStrike" kern="1200" cap="none" spc="0" normalizeH="0" baseline="0" noProof="0" dirty="0">
                          <a:ln>
                            <a:noFill/>
                          </a:ln>
                          <a:solidFill>
                            <a:prstClr val="white"/>
                          </a:solidFill>
                          <a:effectLst/>
                          <a:uLnTx/>
                          <a:uFillTx/>
                          <a:latin typeface="Gill Sans MT"/>
                          <a:ea typeface="+mn-ea"/>
                          <a:cs typeface="+mn-cs"/>
                        </a:rPr>
                        <a:t>→</a:t>
                      </a: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150,443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[ 0.2, 0.4, ..., 20,000,001.2, 20,000,001.4 ]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4082243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Atomics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2808973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94949"/>
          </a:xfrm>
        </p:spPr>
        <p:txBody>
          <a:bodyPr>
            <a:normAutofit/>
          </a:bodyPr>
          <a:lstStyle/>
          <a:p>
            <a:r>
              <a:rPr lang="en-US" dirty="0"/>
              <a:t>Atomics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310876"/>
            <a:ext cx="5429114" cy="3931304"/>
          </a:xfrm>
        </p:spPr>
        <p:txBody>
          <a:bodyPr>
            <a:normAutofit lnSpcReduction="10000"/>
          </a:bodyPr>
          <a:lstStyle/>
          <a:p>
            <a:r>
              <a:rPr lang="en-US" dirty="0"/>
              <a:t>A data race is a condition in which shared data is being read from and written to by separate threads of execution simultaneous.</a:t>
            </a:r>
          </a:p>
          <a:p>
            <a:r>
              <a:rPr lang="en-US" dirty="0"/>
              <a:t>This causes UB as we cannot meaningfully restrict which operation occurs first.</a:t>
            </a:r>
          </a:p>
          <a:p>
            <a:r>
              <a:rPr lang="en-US" dirty="0"/>
              <a:t>To prevent race conditions, we use synchronization primitives to ensure that access to a resource is synchronized.</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04745" y="1609873"/>
            <a:ext cx="5436392" cy="535354"/>
          </a:xfrm>
        </p:spPr>
        <p:txBody>
          <a:bodyPr/>
          <a:lstStyle/>
          <a:p>
            <a:r>
              <a:rPr lang="en-US" dirty="0"/>
              <a:t>Atomic Types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310876"/>
            <a:ext cx="5436391" cy="3931304"/>
          </a:xfrm>
        </p:spPr>
        <p:txBody>
          <a:bodyPr>
            <a:normAutofit fontScale="70000" lnSpcReduction="20000"/>
          </a:bodyPr>
          <a:lstStyle/>
          <a:p>
            <a:r>
              <a:rPr lang="en-US" dirty="0"/>
              <a:t>One type of synchronization primitive are atomic types.</a:t>
            </a:r>
          </a:p>
          <a:p>
            <a:r>
              <a:rPr lang="en-US" dirty="0"/>
              <a:t>Atomic types are data that exists in a share memory space and can only be access atomically.</a:t>
            </a:r>
          </a:p>
          <a:p>
            <a:r>
              <a:rPr lang="en-US" dirty="0"/>
              <a:t>Atomic operations are dictated by a </a:t>
            </a:r>
            <a:r>
              <a:rPr lang="en-AU" sz="2200" b="0" dirty="0">
                <a:solidFill>
                  <a:srgbClr val="7BD88F"/>
                </a:solidFill>
                <a:effectLst/>
                <a:latin typeface="Consolas" panose="020B0609020204030204" pitchFamily="49" charset="0"/>
              </a:rPr>
              <a:t>std</a:t>
            </a:r>
            <a:r>
              <a:rPr lang="en-AU" sz="2200" b="0" dirty="0">
                <a:solidFill>
                  <a:srgbClr val="8B888F"/>
                </a:solidFill>
                <a:effectLst/>
                <a:latin typeface="Consolas" panose="020B0609020204030204" pitchFamily="49" charset="0"/>
              </a:rPr>
              <a:t>::</a:t>
            </a:r>
            <a:r>
              <a:rPr lang="en-AU" sz="2200" b="0" dirty="0" err="1">
                <a:solidFill>
                  <a:srgbClr val="F7F1FF"/>
                </a:solidFill>
                <a:effectLst/>
                <a:latin typeface="Consolas" panose="020B0609020204030204" pitchFamily="49" charset="0"/>
              </a:rPr>
              <a:t>memory_order</a:t>
            </a:r>
            <a:r>
              <a:rPr lang="en-US" dirty="0"/>
              <a:t> object which controls how memory is access, allowing operations to atomics to be synchronized.</a:t>
            </a:r>
          </a:p>
          <a:p>
            <a:r>
              <a:rPr lang="en-US" dirty="0"/>
              <a:t>C++ atomic type is </a:t>
            </a:r>
            <a:r>
              <a:rPr lang="en-AU" sz="2200" b="0" dirty="0">
                <a:solidFill>
                  <a:srgbClr val="7BD88F"/>
                </a:solidFill>
                <a:effectLst/>
                <a:latin typeface="Consolas" panose="020B0609020204030204" pitchFamily="49" charset="0"/>
              </a:rPr>
              <a:t>std</a:t>
            </a:r>
            <a:r>
              <a:rPr lang="en-AU" sz="2200" b="0" dirty="0">
                <a:solidFill>
                  <a:srgbClr val="8B888F"/>
                </a:solidFill>
                <a:effectLst/>
                <a:latin typeface="Consolas" panose="020B0609020204030204" pitchFamily="49" charset="0"/>
              </a:rPr>
              <a:t>::</a:t>
            </a:r>
            <a:r>
              <a:rPr lang="en-AU" sz="2200" b="0" dirty="0">
                <a:solidFill>
                  <a:srgbClr val="F7F1FF"/>
                </a:solidFill>
                <a:effectLst/>
                <a:latin typeface="Consolas" panose="020B0609020204030204" pitchFamily="49" charset="0"/>
              </a:rPr>
              <a:t>atomic</a:t>
            </a:r>
            <a:r>
              <a:rPr lang="en-AU" sz="2200" b="0" dirty="0">
                <a:solidFill>
                  <a:srgbClr val="FC618D"/>
                </a:solidFill>
                <a:effectLst/>
                <a:latin typeface="Consolas" panose="020B0609020204030204" pitchFamily="49" charset="0"/>
              </a:rPr>
              <a:t>&lt;</a:t>
            </a:r>
            <a:r>
              <a:rPr lang="en-AU" sz="2200" b="0" dirty="0">
                <a:solidFill>
                  <a:srgbClr val="5AD4E6"/>
                </a:solidFill>
                <a:effectLst/>
                <a:latin typeface="Consolas" panose="020B0609020204030204" pitchFamily="49" charset="0"/>
              </a:rPr>
              <a:t>T</a:t>
            </a:r>
            <a:r>
              <a:rPr lang="en-AU" sz="2200" b="0" dirty="0">
                <a:solidFill>
                  <a:srgbClr val="FC618D"/>
                </a:solidFill>
                <a:effectLst/>
                <a:latin typeface="Consolas" panose="020B0609020204030204" pitchFamily="49" charset="0"/>
              </a:rPr>
              <a:t>&gt;</a:t>
            </a:r>
            <a:r>
              <a:rPr lang="en-US" dirty="0"/>
              <a:t> where </a:t>
            </a:r>
            <a:r>
              <a:rPr lang="en-AU" b="0" dirty="0">
                <a:solidFill>
                  <a:srgbClr val="5AD4E6"/>
                </a:solidFill>
                <a:effectLst/>
                <a:latin typeface="Consolas" panose="020B0609020204030204" pitchFamily="49" charset="0"/>
              </a:rPr>
              <a:t>T</a:t>
            </a:r>
            <a:r>
              <a:rPr lang="en-US" dirty="0"/>
              <a:t> can be integrals, floating-points, pointers and </a:t>
            </a:r>
            <a:r>
              <a:rPr lang="en-AU" sz="2100" b="0" dirty="0">
                <a:solidFill>
                  <a:srgbClr val="7BD88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err="1">
                <a:solidFill>
                  <a:srgbClr val="F7F1FF"/>
                </a:solidFill>
                <a:effectLst/>
                <a:latin typeface="Consolas" panose="020B0609020204030204" pitchFamily="49" charset="0"/>
              </a:rPr>
              <a:t>shared_ptr</a:t>
            </a:r>
            <a:r>
              <a:rPr lang="en-AU" sz="2100" b="0" dirty="0">
                <a:solidFill>
                  <a:srgbClr val="FC618D"/>
                </a:solidFill>
                <a:effectLst/>
                <a:latin typeface="Consolas" panose="020B0609020204030204" pitchFamily="49" charset="0"/>
              </a:rPr>
              <a:t>&lt;</a:t>
            </a:r>
            <a:r>
              <a:rPr lang="en-AU" sz="2100" b="0" dirty="0">
                <a:solidFill>
                  <a:srgbClr val="5AD4E6"/>
                </a:solidFill>
                <a:effectLst/>
                <a:latin typeface="Consolas" panose="020B0609020204030204" pitchFamily="49" charset="0"/>
              </a:rPr>
              <a:t>T</a:t>
            </a:r>
            <a:r>
              <a:rPr lang="en-AU" sz="2100" b="0" dirty="0">
                <a:solidFill>
                  <a:srgbClr val="FC618D"/>
                </a:solidFill>
                <a:effectLst/>
                <a:latin typeface="Consolas" panose="020B0609020204030204" pitchFamily="49" charset="0"/>
              </a:rPr>
              <a:t>&gt;</a:t>
            </a:r>
            <a:r>
              <a:rPr lang="en-US" sz="2300" dirty="0"/>
              <a:t> </a:t>
            </a:r>
            <a:r>
              <a:rPr lang="en-US" dirty="0"/>
              <a:t>or </a:t>
            </a:r>
            <a:r>
              <a:rPr lang="en-AU" sz="2100" b="0" dirty="0">
                <a:solidFill>
                  <a:srgbClr val="7BD88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err="1">
                <a:solidFill>
                  <a:srgbClr val="F7F1FF"/>
                </a:solidFill>
                <a:effectLst/>
                <a:latin typeface="Consolas" panose="020B0609020204030204" pitchFamily="49" charset="0"/>
              </a:rPr>
              <a:t>weak_ptr</a:t>
            </a:r>
            <a:r>
              <a:rPr lang="en-AU" sz="2100" b="0" dirty="0">
                <a:solidFill>
                  <a:srgbClr val="FC618D"/>
                </a:solidFill>
                <a:effectLst/>
                <a:latin typeface="Consolas" panose="020B0609020204030204" pitchFamily="49" charset="0"/>
              </a:rPr>
              <a:t>&lt;</a:t>
            </a:r>
            <a:r>
              <a:rPr lang="en-AU" sz="2100" b="0" dirty="0">
                <a:solidFill>
                  <a:srgbClr val="5AD4E6"/>
                </a:solidFill>
                <a:effectLst/>
                <a:latin typeface="Consolas" panose="020B0609020204030204" pitchFamily="49" charset="0"/>
              </a:rPr>
              <a:t>T</a:t>
            </a:r>
            <a:r>
              <a:rPr lang="en-AU" sz="2100" b="0" dirty="0">
                <a:solidFill>
                  <a:srgbClr val="FC618D"/>
                </a:solidFill>
                <a:effectLst/>
                <a:latin typeface="Consolas" panose="020B0609020204030204" pitchFamily="49" charset="0"/>
              </a:rPr>
              <a:t>&gt;</a:t>
            </a:r>
            <a:r>
              <a:rPr lang="en-US" dirty="0"/>
              <a:t>.</a:t>
            </a:r>
          </a:p>
          <a:p>
            <a:r>
              <a:rPr lang="en-US" dirty="0"/>
              <a:t>C++ also has </a:t>
            </a:r>
            <a:r>
              <a:rPr lang="en-AU" sz="2100" b="0" dirty="0">
                <a:solidFill>
                  <a:srgbClr val="7BD88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err="1">
                <a:solidFill>
                  <a:srgbClr val="F7F1FF"/>
                </a:solidFill>
                <a:effectLst/>
                <a:latin typeface="Consolas" panose="020B0609020204030204" pitchFamily="49" charset="0"/>
              </a:rPr>
              <a:t>atomic_ref</a:t>
            </a:r>
            <a:r>
              <a:rPr lang="en-AU" sz="2100" b="0" dirty="0">
                <a:solidFill>
                  <a:srgbClr val="FC618D"/>
                </a:solidFill>
                <a:effectLst/>
                <a:latin typeface="Consolas" panose="020B0609020204030204" pitchFamily="49" charset="0"/>
              </a:rPr>
              <a:t>&lt;</a:t>
            </a:r>
            <a:r>
              <a:rPr lang="en-AU" sz="2100" b="0" dirty="0">
                <a:solidFill>
                  <a:srgbClr val="5AD4E6"/>
                </a:solidFill>
                <a:effectLst/>
                <a:latin typeface="Consolas" panose="020B0609020204030204" pitchFamily="49" charset="0"/>
              </a:rPr>
              <a:t>T</a:t>
            </a:r>
            <a:r>
              <a:rPr lang="en-AU" sz="2100" b="0" dirty="0">
                <a:solidFill>
                  <a:srgbClr val="FC618D"/>
                </a:solidFill>
                <a:effectLst/>
                <a:latin typeface="Consolas" panose="020B0609020204030204" pitchFamily="49" charset="0"/>
              </a:rPr>
              <a:t>&gt;</a:t>
            </a:r>
            <a:r>
              <a:rPr lang="en-US" dirty="0"/>
              <a:t> which creates an atomic reference to an existing object which becomes atomic for the lifetime of the atomic reference.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 Placeholder 10">
            <a:extLst>
              <a:ext uri="{FF2B5EF4-FFF2-40B4-BE49-F238E27FC236}">
                <a16:creationId xmlns:a16="http://schemas.microsoft.com/office/drawing/2014/main" id="{70B3070E-D67D-EF51-3FDE-81AD547FBBF1}"/>
              </a:ext>
            </a:extLst>
          </p:cNvPr>
          <p:cNvSpPr txBox="1">
            <a:spLocks/>
          </p:cNvSpPr>
          <p:nvPr/>
        </p:nvSpPr>
        <p:spPr>
          <a:xfrm>
            <a:off x="699982" y="1565474"/>
            <a:ext cx="5436392" cy="535354"/>
          </a:xfrm>
          <a:prstGeom prst="rect">
            <a:avLst/>
          </a:prstGeom>
        </p:spPr>
        <p:txBody>
          <a:bodyPr vert="horz" wrap="square" lIns="0" tIns="0" rIns="0" bIns="0" rtlCol="0" anchor="b">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lang="en-US" sz="1400" b="0" kern="1200" cap="all" spc="200" baseline="0" dirty="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Data Races &amp; Shared Resources</a:t>
            </a:r>
          </a:p>
        </p:txBody>
      </p:sp>
    </p:spTree>
    <p:extLst>
      <p:ext uri="{BB962C8B-B14F-4D97-AF65-F5344CB8AC3E}">
        <p14:creationId xmlns:p14="http://schemas.microsoft.com/office/powerpoint/2010/main" val="35920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542407"/>
          </a:xfrm>
        </p:spPr>
        <p:txBody>
          <a:bodyPr>
            <a:normAutofit fontScale="90000"/>
          </a:bodyPr>
          <a:lstStyle/>
          <a:p>
            <a:r>
              <a:rPr lang="en-US" sz="4000" dirty="0"/>
              <a:t>Atomics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a:extLst>
              <a:ext uri="{FF2B5EF4-FFF2-40B4-BE49-F238E27FC236}">
                <a16:creationId xmlns:a16="http://schemas.microsoft.com/office/drawing/2014/main" id="{4633F6CA-8202-F091-6DC9-8898375D08AF}"/>
              </a:ext>
            </a:extLst>
          </p:cNvPr>
          <p:cNvSpPr txBox="1"/>
          <p:nvPr/>
        </p:nvSpPr>
        <p:spPr>
          <a:xfrm>
            <a:off x="550862" y="1179451"/>
            <a:ext cx="11081300" cy="5386090"/>
          </a:xfrm>
          <a:prstGeom prst="rect">
            <a:avLst/>
          </a:prstGeom>
          <a:noFill/>
        </p:spPr>
        <p:txBody>
          <a:bodyPr wrap="square" rtlCol="0">
            <a:spAutoFit/>
          </a:bodyPr>
          <a:lstStyle/>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algorithm</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atomic</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chrono</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execution</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iomanip</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iostream</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numeric</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utility</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vector</a:t>
            </a:r>
            <a:r>
              <a:rPr lang="en-AU" sz="800" b="0" dirty="0">
                <a:solidFill>
                  <a:srgbClr val="8B888F"/>
                </a:solidFill>
                <a:effectLst/>
                <a:latin typeface="Consolas" panose="020B0609020204030204" pitchFamily="49" charset="0"/>
              </a:rPr>
              <a:t>&gt;</a:t>
            </a:r>
          </a:p>
          <a:p>
            <a:endParaRPr lang="en-AU" sz="800" dirty="0">
              <a:solidFill>
                <a:srgbClr val="8B888F"/>
              </a:solidFill>
              <a:latin typeface="Consolas" panose="020B0609020204030204" pitchFamily="49" charset="0"/>
            </a:endParaRPr>
          </a:p>
          <a:p>
            <a:r>
              <a:rPr lang="en-AU" sz="800" dirty="0">
                <a:solidFill>
                  <a:srgbClr val="8B888F"/>
                </a:solidFill>
                <a:latin typeface="Consolas" panose="020B0609020204030204" pitchFamily="49" charset="0"/>
              </a:rPr>
              <a:t>/// execution timer ...</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main</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-&gt;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int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count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atomic</a:t>
            </a:r>
            <a:r>
              <a:rPr lang="en-AU" sz="800" b="0" dirty="0">
                <a:solidFill>
                  <a:srgbClr val="FC618D"/>
                </a:solidFill>
                <a:effectLst/>
                <a:latin typeface="Consolas" panose="020B0609020204030204" pitchFamily="49" charset="0"/>
              </a:rPr>
              <a:t>&lt;</a:t>
            </a:r>
            <a:r>
              <a:rPr lang="en-AU" sz="800" b="0" i="1" dirty="0">
                <a:solidFill>
                  <a:srgbClr val="5AD4E6"/>
                </a:solidFill>
                <a:effectLst/>
                <a:latin typeface="Consolas" panose="020B0609020204030204" pitchFamily="49" charset="0"/>
              </a:rPr>
              <a:t>int</a:t>
            </a:r>
            <a:r>
              <a:rPr lang="en-AU" sz="800" b="0" dirty="0">
                <a:solidFill>
                  <a:srgbClr val="FC618D"/>
                </a:solidFill>
                <a:effectLst/>
                <a:latin typeface="Consolas" panose="020B0609020204030204" pitchFamily="49" charset="0"/>
              </a:rPr>
              <a:t>&gt;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0</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v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7BD88F"/>
                </a:solidFill>
                <a:effectLst/>
                <a:latin typeface="Consolas" panose="020B0609020204030204" pitchFamily="49" charset="0"/>
              </a:rPr>
              <a:t>vector</a:t>
            </a:r>
            <a:r>
              <a:rPr lang="en-AU" sz="800" b="0" dirty="0">
                <a:solidFill>
                  <a:srgbClr val="8B888F"/>
                </a:solidFill>
                <a:effectLst/>
                <a:latin typeface="Consolas" panose="020B0609020204030204" pitchFamily="49" charset="0"/>
              </a:rPr>
              <a:t>&lt;</a:t>
            </a:r>
            <a:r>
              <a:rPr lang="en-AU" sz="800" b="0" i="1" dirty="0">
                <a:solidFill>
                  <a:srgbClr val="5AD4E6"/>
                </a:solidFill>
                <a:effectLst/>
                <a:latin typeface="Consolas" panose="020B0609020204030204" pitchFamily="49" charset="0"/>
              </a:rPr>
              <a:t>double</a:t>
            </a:r>
            <a:r>
              <a:rPr lang="en-AU" sz="800" b="0" dirty="0">
                <a:solidFill>
                  <a:srgbClr val="8B888F"/>
                </a:solidFill>
                <a:effectLst/>
                <a:latin typeface="Consolas" panose="020B0609020204030204" pitchFamily="49" charset="0"/>
              </a:rPr>
              <a:t>&gt;(</a:t>
            </a:r>
            <a:r>
              <a:rPr lang="en-AU" sz="800" b="0" dirty="0">
                <a:solidFill>
                  <a:srgbClr val="948AE3"/>
                </a:solidFill>
                <a:effectLst/>
                <a:latin typeface="Consolas" panose="020B0609020204030204" pitchFamily="49" charset="0"/>
              </a:rPr>
              <a:t>100</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000</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007</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0.1</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alg</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&amp;</a:t>
            </a:r>
            <a:r>
              <a:rPr lang="en-AU" sz="800" b="0" i="1" dirty="0">
                <a:solidFill>
                  <a:srgbClr val="FD9353"/>
                </a:solidFill>
                <a:effectLst/>
                <a:latin typeface="Consolas" panose="020B0609020204030204" pitchFamily="49" charset="0"/>
              </a:rPr>
              <a:t>count</a:t>
            </a:r>
            <a:r>
              <a:rPr lang="en-AU" sz="800" b="0" dirty="0">
                <a:solidFill>
                  <a:srgbClr val="8B888F"/>
                </a:solidFill>
                <a:effectLst/>
                <a:latin typeface="Consolas" panose="020B0609020204030204" pitchFamily="49" charset="0"/>
              </a:rPr>
              <a:t>](</a:t>
            </a:r>
            <a:r>
              <a:rPr lang="en-AU" sz="800" b="0" i="1" dirty="0">
                <a:solidFill>
                  <a:srgbClr val="FC618D"/>
                </a:solidFill>
                <a:effectLst/>
                <a:latin typeface="Consolas" panose="020B0609020204030204" pitchFamily="49" charset="0"/>
              </a:rPr>
              <a:t>const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i="1" dirty="0">
                <a:solidFill>
                  <a:srgbClr val="FC618D"/>
                </a:solidFill>
                <a:effectLst/>
                <a:latin typeface="Consolas" panose="020B0609020204030204" pitchFamily="49" charset="0"/>
              </a:rPr>
              <a:t>&amp;</a:t>
            </a:r>
            <a:r>
              <a:rPr lang="en-AU" sz="800" b="0" dirty="0">
                <a:solidFill>
                  <a:srgbClr val="F7F1FF"/>
                </a:solidFill>
                <a:effectLst/>
                <a:latin typeface="Consolas" panose="020B0609020204030204" pitchFamily="49" charset="0"/>
              </a:rPr>
              <a:t> </a:t>
            </a:r>
            <a:r>
              <a:rPr lang="en-AU" sz="800" b="0" i="1" dirty="0">
                <a:solidFill>
                  <a:srgbClr val="FD9353"/>
                </a:solidFill>
                <a:effectLst/>
                <a:latin typeface="Consolas" panose="020B0609020204030204" pitchFamily="49" charset="0"/>
              </a:rPr>
              <a:t>v</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return</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7BD88F"/>
                </a:solidFill>
                <a:effectLst/>
                <a:latin typeface="Consolas" panose="020B0609020204030204" pitchFamily="49" charset="0"/>
              </a:rPr>
              <a:t>reduce</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7BD88F"/>
                </a:solidFill>
                <a:effectLst/>
                <a:latin typeface="Consolas" panose="020B0609020204030204" pitchFamily="49" charset="0"/>
              </a:rPr>
              <a:t>execution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par_unseq</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v</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begin</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v</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end</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0.0</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&amp;</a:t>
            </a:r>
            <a:r>
              <a:rPr lang="en-AU" sz="800" b="0" i="1" dirty="0">
                <a:solidFill>
                  <a:srgbClr val="FD9353"/>
                </a:solidFill>
                <a:effectLst/>
                <a:latin typeface="Consolas" panose="020B0609020204030204" pitchFamily="49" charset="0"/>
              </a:rPr>
              <a:t>count</a:t>
            </a:r>
            <a:r>
              <a:rPr lang="en-AU" sz="800" b="0" dirty="0">
                <a:solidFill>
                  <a:srgbClr val="8B888F"/>
                </a:solidFill>
                <a:effectLst/>
                <a:latin typeface="Consolas" panose="020B0609020204030204" pitchFamily="49" charset="0"/>
              </a:rPr>
              <a:t>](</a:t>
            </a:r>
            <a:r>
              <a:rPr lang="en-AU" sz="800" b="0" i="1" dirty="0">
                <a:solidFill>
                  <a:srgbClr val="FC618D"/>
                </a:solidFill>
                <a:effectLst/>
                <a:latin typeface="Consolas" panose="020B0609020204030204" pitchFamily="49" charset="0"/>
              </a:rPr>
              <a:t>const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i="1" dirty="0">
                <a:solidFill>
                  <a:srgbClr val="FC618D"/>
                </a:solidFill>
                <a:effectLst/>
                <a:latin typeface="Consolas" panose="020B0609020204030204" pitchFamily="49" charset="0"/>
              </a:rPr>
              <a:t>&amp;</a:t>
            </a:r>
            <a:r>
              <a:rPr lang="en-AU" sz="800" b="0" dirty="0">
                <a:solidFill>
                  <a:srgbClr val="F7F1FF"/>
                </a:solidFill>
                <a:effectLst/>
                <a:latin typeface="Consolas" panose="020B0609020204030204" pitchFamily="49" charset="0"/>
              </a:rPr>
              <a:t> </a:t>
            </a:r>
            <a:r>
              <a:rPr lang="en-AU" sz="800" b="0" i="1" dirty="0">
                <a:solidFill>
                  <a:srgbClr val="FD9353"/>
                </a:solidFill>
                <a:effectLst/>
                <a:latin typeface="Consolas" panose="020B0609020204030204" pitchFamily="49" charset="0"/>
              </a:rPr>
              <a:t>x</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i="1" dirty="0">
                <a:solidFill>
                  <a:srgbClr val="FC618D"/>
                </a:solidFill>
                <a:effectLst/>
                <a:latin typeface="Consolas" panose="020B0609020204030204" pitchFamily="49" charset="0"/>
              </a:rPr>
              <a:t>const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i="1" dirty="0">
                <a:solidFill>
                  <a:srgbClr val="FC618D"/>
                </a:solidFill>
                <a:effectLst/>
                <a:latin typeface="Consolas" panose="020B0609020204030204" pitchFamily="49" charset="0"/>
              </a:rPr>
              <a:t>&amp;</a:t>
            </a:r>
            <a:r>
              <a:rPr lang="en-AU" sz="800" b="0" dirty="0">
                <a:solidFill>
                  <a:srgbClr val="F7F1FF"/>
                </a:solidFill>
                <a:effectLst/>
                <a:latin typeface="Consolas" panose="020B0609020204030204" pitchFamily="49" charset="0"/>
              </a:rPr>
              <a:t> </a:t>
            </a:r>
            <a:r>
              <a:rPr lang="en-AU" sz="800" b="0" i="1" dirty="0">
                <a:solidFill>
                  <a:srgbClr val="FD9353"/>
                </a:solidFill>
                <a:effectLst/>
                <a:latin typeface="Consolas" panose="020B0609020204030204" pitchFamily="49" charset="0"/>
              </a:rPr>
              <a:t>y</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count</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fetch_add</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1</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memory_order_relaxed</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return</a:t>
            </a:r>
            <a:r>
              <a:rPr lang="en-AU" sz="800" b="0" dirty="0">
                <a:solidFill>
                  <a:srgbClr val="F7F1FF"/>
                </a:solidFill>
                <a:effectLst/>
                <a:latin typeface="Consolas" panose="020B0609020204030204" pitchFamily="49" charset="0"/>
              </a:rPr>
              <a:t> x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y</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cout</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imbue</a:t>
            </a:r>
            <a:r>
              <a:rPr lang="en-AU" sz="800" b="0" dirty="0">
                <a:solidFill>
                  <a:srgbClr val="8B888F"/>
                </a:solidFill>
                <a:effectLst/>
                <a:latin typeface="Consolas" panose="020B0609020204030204" pitchFamily="49" charset="0"/>
              </a:rPr>
              <a:t>(</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7BD88F"/>
                </a:solidFill>
                <a:effectLst/>
                <a:latin typeface="Consolas" panose="020B0609020204030204" pitchFamily="49" charset="0"/>
              </a:rPr>
              <a:t>locale</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en_US.UTF-8</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fixed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setprecision</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4</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time</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result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measure</a:t>
            </a:r>
            <a:r>
              <a:rPr lang="en-AU" sz="800" b="0" dirty="0">
                <a:solidFill>
                  <a:srgbClr val="8B888F"/>
                </a:solidFill>
                <a:effectLst/>
                <a:latin typeface="Consolas" panose="020B0609020204030204" pitchFamily="49" charset="0"/>
              </a:rPr>
              <a:t>&lt;&gt;::</a:t>
            </a:r>
            <a:r>
              <a:rPr lang="en-AU" sz="800" b="0" dirty="0">
                <a:solidFill>
                  <a:srgbClr val="7BD88F"/>
                </a:solidFill>
                <a:effectLst/>
                <a:latin typeface="Consolas" panose="020B0609020204030204" pitchFamily="49" charset="0"/>
              </a:rPr>
              <a:t>execution</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alg</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v</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std::reduce (parallel-</a:t>
            </a:r>
            <a:r>
              <a:rPr lang="en-AU" sz="800" b="0" dirty="0" err="1">
                <a:solidFill>
                  <a:srgbClr val="FCE566"/>
                </a:solidFill>
                <a:effectLst/>
                <a:latin typeface="Consolas" panose="020B0609020204030204" pitchFamily="49" charset="0"/>
              </a:rPr>
              <a:t>unsequenced</a:t>
            </a:r>
            <a:r>
              <a:rPr lang="en-AU" sz="800" b="0" dirty="0">
                <a:solidFill>
                  <a:srgbClr val="FCE566"/>
                </a:solidFill>
                <a:effectLst/>
                <a:latin typeface="Consolas" panose="020B0609020204030204" pitchFamily="49" charset="0"/>
              </a:rPr>
              <a:t> execution):</a:t>
            </a:r>
            <a:r>
              <a:rPr lang="en-AU" sz="800" b="0" dirty="0">
                <a:solidFill>
                  <a:srgbClr val="948AE3"/>
                </a:solidFill>
                <a:effectLst/>
                <a:latin typeface="Consolas" panose="020B0609020204030204" pitchFamily="49" charset="0"/>
              </a:rPr>
              <a:t>\n</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Result: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result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\n</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Time: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time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us</a:t>
            </a:r>
            <a:r>
              <a:rPr lang="en-AU" sz="800" b="0" dirty="0">
                <a:solidFill>
                  <a:srgbClr val="948AE3"/>
                </a:solidFill>
                <a:effectLst/>
                <a:latin typeface="Consolas" panose="020B0609020204030204" pitchFamily="49" charset="0"/>
              </a:rPr>
              <a:t>\n</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Atomic Count: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count</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load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return</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0</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383207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Threads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1794421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35713"/>
          </a:xfrm>
        </p:spPr>
        <p:txBody>
          <a:bodyPr>
            <a:normAutofit fontScale="90000"/>
          </a:bodyPr>
          <a:lstStyle/>
          <a:p>
            <a:r>
              <a:rPr lang="en-US" dirty="0"/>
              <a:t>Threads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fontScale="85000" lnSpcReduction="20000"/>
          </a:bodyPr>
          <a:lstStyle/>
          <a:p>
            <a:r>
              <a:rPr lang="en-US" dirty="0"/>
              <a:t>A thread is the smallest sequence of instructions that is managed by the OS scheduler.</a:t>
            </a:r>
          </a:p>
          <a:p>
            <a:r>
              <a:rPr lang="en-US" dirty="0"/>
              <a:t>Threads are a sub-object of a process where a process is a running system or service.</a:t>
            </a:r>
          </a:p>
          <a:p>
            <a:r>
              <a:rPr lang="en-US" dirty="0"/>
              <a:t>A process can multiple threads which are used to run parts of a process concurrently.</a:t>
            </a:r>
          </a:p>
          <a:p>
            <a:r>
              <a:rPr lang="en-US" dirty="0"/>
              <a:t>Threads are spawned from a </a:t>
            </a:r>
            <a:r>
              <a:rPr lang="en-AU" sz="2100" b="0" dirty="0">
                <a:solidFill>
                  <a:srgbClr val="F7F1F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a:solidFill>
                  <a:srgbClr val="5AD4E6"/>
                </a:solidFill>
                <a:effectLst/>
                <a:latin typeface="Consolas" panose="020B0609020204030204" pitchFamily="49" charset="0"/>
              </a:rPr>
              <a:t>thread</a:t>
            </a:r>
            <a:r>
              <a:rPr lang="en-US" dirty="0"/>
              <a:t> object which will run a function until completion and then must be rejoined to the main thread or dethatched.</a:t>
            </a:r>
          </a:p>
          <a:p>
            <a:r>
              <a:rPr lang="en-US" dirty="0"/>
              <a:t> </a:t>
            </a:r>
            <a:r>
              <a:rPr lang="en-AU" sz="2100" b="0" dirty="0">
                <a:solidFill>
                  <a:srgbClr val="F7F1F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a:solidFill>
                  <a:srgbClr val="5AD4E6"/>
                </a:solidFill>
                <a:effectLst/>
                <a:latin typeface="Consolas" panose="020B0609020204030204" pitchFamily="49" charset="0"/>
              </a:rPr>
              <a:t>thread</a:t>
            </a:r>
            <a:r>
              <a:rPr lang="en-US" dirty="0"/>
              <a:t> constructor takes a function as there first argument and any arguments that need to be forwarded to the job function.</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1184988"/>
            <a:ext cx="5322258" cy="5632311"/>
          </a:xfrm>
          <a:prstGeom prst="rect">
            <a:avLst/>
          </a:prstGeom>
          <a:noFill/>
        </p:spPr>
        <p:txBody>
          <a:bodyPr wrap="square" rtlCol="0">
            <a:spAutoFit/>
          </a:bodyPr>
          <a:lstStyle/>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atomic</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chrono</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iostream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err="1">
                <a:solidFill>
                  <a:srgbClr val="FCE566"/>
                </a:solidFill>
                <a:effectLst/>
                <a:latin typeface="Consolas" panose="020B0609020204030204" pitchFamily="49" charset="0"/>
              </a:rPr>
              <a:t>syncstream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C618D"/>
                </a:solidFill>
                <a:effectLst/>
                <a:latin typeface="Consolas" panose="020B0609020204030204" pitchFamily="49" charset="0"/>
              </a:rPr>
              <a:t>using</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namespace</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literals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work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5AD4E6"/>
                </a:solidFill>
                <a:effectLst/>
                <a:latin typeface="Consolas" panose="020B0609020204030204" pitchFamily="49" charset="0"/>
              </a:rPr>
              <a:t>atomic_ref</a:t>
            </a:r>
            <a:r>
              <a:rPr lang="en-AU" sz="900" b="0" dirty="0">
                <a:solidFill>
                  <a:srgbClr val="8B888F"/>
                </a:solidFill>
                <a:effectLst/>
                <a:latin typeface="Consolas" panose="020B0609020204030204" pitchFamily="49" charset="0"/>
              </a:rPr>
              <a:t>&lt;</a:t>
            </a:r>
            <a:r>
              <a:rPr lang="en-AU" sz="900" b="0" i="1" dirty="0">
                <a:solidFill>
                  <a:srgbClr val="5AD4E6"/>
                </a:solidFill>
                <a:effectLst/>
                <a:latin typeface="Consolas" panose="020B0609020204030204" pitchFamily="49" charset="0"/>
              </a:rPr>
              <a:t>int</a:t>
            </a:r>
            <a:r>
              <a:rPr lang="en-AU" sz="900" b="0" dirty="0">
                <a:solidFill>
                  <a:srgbClr val="8B888F"/>
                </a:solidFill>
                <a:effectLst/>
                <a:latin typeface="Consolas" panose="020B0609020204030204" pitchFamily="49" charset="0"/>
              </a:rPr>
              <a:t>&gt;</a:t>
            </a:r>
            <a:r>
              <a:rPr lang="en-AU" sz="900" b="0" dirty="0">
                <a:solidFill>
                  <a:srgbClr val="F7F1FF"/>
                </a:solidFill>
                <a:effectLst/>
                <a:latin typeface="Consolas" panose="020B0609020204030204" pitchFamily="49" charset="0"/>
              </a:rPr>
              <a:t> </a:t>
            </a:r>
            <a:r>
              <a:rPr lang="en-AU" sz="900" b="0" i="1" dirty="0">
                <a:solidFill>
                  <a:srgbClr val="FD9353"/>
                </a:solidFill>
                <a:effectLst/>
                <a:latin typeface="Consolas" panose="020B0609020204030204" pitchFamily="49" charset="0"/>
              </a:rPr>
              <a:t>counter</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osyncstream</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Doing work on thread: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dirty="0">
                <a:solidFill>
                  <a:srgbClr val="F7F1FF"/>
                </a:solidFill>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get_id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dirty="0">
                <a:solidFill>
                  <a:srgbClr val="F7F1FF"/>
                </a:solidFill>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count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counter</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fetch_add</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1</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memory_order_relaxed</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osyncstream</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Call count: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count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1.5</a:t>
            </a:r>
            <a:r>
              <a:rPr lang="en-AU" sz="900" b="0" dirty="0">
                <a:solidFill>
                  <a:srgbClr val="FC618D"/>
                </a:solidFill>
                <a:effectLst/>
                <a:latin typeface="Consolas" panose="020B0609020204030204" pitchFamily="49" charset="0"/>
              </a:rPr>
              <a:t>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osyncstream</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Thread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dirty="0">
                <a:solidFill>
                  <a:srgbClr val="F7F1FF"/>
                </a:solidFill>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get_id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dirty="0">
                <a:solidFill>
                  <a:srgbClr val="F7F1FF"/>
                </a:solidFill>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Done!</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main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-&gt;</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int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counter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1</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atomic_counter</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atomic_ref</a:t>
            </a:r>
            <a:r>
              <a:rPr lang="en-AU" sz="900" b="0" dirty="0">
                <a:solidFill>
                  <a:srgbClr val="FC618D"/>
                </a:solidFill>
                <a:effectLst/>
                <a:latin typeface="Consolas" panose="020B0609020204030204" pitchFamily="49" charset="0"/>
              </a:rPr>
              <a:t>&lt;</a:t>
            </a:r>
            <a:r>
              <a:rPr lang="en-AU" sz="900" b="0" i="1" dirty="0">
                <a:solidFill>
                  <a:srgbClr val="5AD4E6"/>
                </a:solidFill>
                <a:effectLst/>
                <a:latin typeface="Consolas" panose="020B0609020204030204" pitchFamily="49" charset="0"/>
              </a:rPr>
              <a:t>int</a:t>
            </a:r>
            <a:r>
              <a:rPr lang="en-AU" sz="900" b="0" dirty="0">
                <a:solidFill>
                  <a:srgbClr val="FC618D"/>
                </a:solidFill>
                <a:effectLst/>
                <a:latin typeface="Consolas" panose="020B0609020204030204" pitchFamily="49" charset="0"/>
              </a:rPr>
              <a:t>&gt;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counter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thread </a:t>
            </a:r>
            <a:r>
              <a:rPr lang="en-AU" sz="900" b="0" dirty="0">
                <a:solidFill>
                  <a:srgbClr val="7BD88F"/>
                </a:solidFill>
                <a:effectLst/>
                <a:latin typeface="Consolas" panose="020B0609020204030204" pitchFamily="49" charset="0"/>
              </a:rPr>
              <a:t>t1</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work</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atomic_counter</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thread </a:t>
            </a:r>
            <a:r>
              <a:rPr lang="en-AU" sz="900" b="0" dirty="0">
                <a:solidFill>
                  <a:srgbClr val="7BD88F"/>
                </a:solidFill>
                <a:effectLst/>
                <a:latin typeface="Consolas" panose="020B0609020204030204" pitchFamily="49" charset="0"/>
              </a:rPr>
              <a:t>t2</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work</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atomic_counter</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thread </a:t>
            </a:r>
            <a:r>
              <a:rPr lang="en-AU" sz="900" b="0" dirty="0">
                <a:solidFill>
                  <a:srgbClr val="7BD88F"/>
                </a:solidFill>
                <a:effectLst/>
                <a:latin typeface="Consolas" panose="020B0609020204030204" pitchFamily="49" charset="0"/>
              </a:rPr>
              <a:t>t3</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work</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atomic_counter</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thread </a:t>
            </a:r>
            <a:r>
              <a:rPr lang="en-AU" sz="900" b="0" dirty="0">
                <a:solidFill>
                  <a:srgbClr val="7BD88F"/>
                </a:solidFill>
                <a:effectLst/>
                <a:latin typeface="Consolas" panose="020B0609020204030204" pitchFamily="49" charset="0"/>
              </a:rPr>
              <a:t>t4</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work</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atomic_counter</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Waiting in main...</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t1</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join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t2</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join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t3</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join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t4</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join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return</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0</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101633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35713"/>
          </a:xfrm>
        </p:spPr>
        <p:txBody>
          <a:bodyPr>
            <a:normAutofit fontScale="90000"/>
          </a:bodyPr>
          <a:lstStyle/>
          <a:p>
            <a:r>
              <a:rPr lang="en-US" dirty="0"/>
              <a:t>Automatic Threads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fontScale="92500" lnSpcReduction="20000"/>
          </a:bodyPr>
          <a:lstStyle/>
          <a:p>
            <a:r>
              <a:rPr lang="en-US" dirty="0"/>
              <a:t>C++20 added support for automatic thread objects that will automatically join to main thread on their destruction called </a:t>
            </a:r>
            <a:r>
              <a:rPr lang="en-AU" sz="2000" b="0" dirty="0">
                <a:solidFill>
                  <a:srgbClr val="F7F1F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err="1">
                <a:solidFill>
                  <a:srgbClr val="5AD4E6"/>
                </a:solidFill>
                <a:effectLst/>
                <a:latin typeface="Consolas" panose="020B0609020204030204" pitchFamily="49" charset="0"/>
              </a:rPr>
              <a:t>jthread</a:t>
            </a:r>
            <a:r>
              <a:rPr lang="en-US" dirty="0"/>
              <a:t>.</a:t>
            </a:r>
          </a:p>
          <a:p>
            <a:r>
              <a:rPr lang="en-US" dirty="0"/>
              <a:t>These thread objects also support the preemptive cancellation using stop tokens.</a:t>
            </a:r>
          </a:p>
          <a:p>
            <a:r>
              <a:rPr lang="en-US" dirty="0"/>
              <a:t>The stop token (</a:t>
            </a:r>
            <a:r>
              <a:rPr lang="en-AU" sz="2000" b="0" dirty="0">
                <a:solidFill>
                  <a:srgbClr val="F7F1F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err="1">
                <a:solidFill>
                  <a:srgbClr val="5AD4E6"/>
                </a:solidFill>
                <a:effectLst/>
                <a:latin typeface="Consolas" panose="020B0609020204030204" pitchFamily="49" charset="0"/>
              </a:rPr>
              <a:t>stop_token</a:t>
            </a:r>
            <a:r>
              <a:rPr lang="en-US" dirty="0"/>
              <a:t>) of a </a:t>
            </a:r>
            <a:r>
              <a:rPr lang="en-AU" sz="2000" b="0" dirty="0">
                <a:solidFill>
                  <a:srgbClr val="F7F1F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err="1">
                <a:solidFill>
                  <a:srgbClr val="5AD4E6"/>
                </a:solidFill>
                <a:effectLst/>
                <a:latin typeface="Consolas" panose="020B0609020204030204" pitchFamily="49" charset="0"/>
              </a:rPr>
              <a:t>jthread</a:t>
            </a:r>
            <a:r>
              <a:rPr lang="en-US" dirty="0"/>
              <a:t> can be obtained by making the first parameter of the job function a</a:t>
            </a:r>
            <a:r>
              <a:rPr lang="en-AU" sz="2400" b="0" dirty="0">
                <a:solidFill>
                  <a:srgbClr val="F7F1FF"/>
                </a:solidFill>
                <a:effectLst/>
                <a:latin typeface="Consolas" panose="020B0609020204030204" pitchFamily="49" charset="0"/>
              </a:rPr>
              <a:t> </a:t>
            </a:r>
            <a:r>
              <a:rPr lang="en-AU" sz="2000" b="0" dirty="0">
                <a:solidFill>
                  <a:srgbClr val="F7F1F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err="1">
                <a:solidFill>
                  <a:srgbClr val="5AD4E6"/>
                </a:solidFill>
                <a:effectLst/>
                <a:latin typeface="Consolas" panose="020B0609020204030204" pitchFamily="49" charset="0"/>
              </a:rPr>
              <a:t>stop_token</a:t>
            </a:r>
            <a:r>
              <a:rPr lang="en-US" dirty="0"/>
              <a:t> object.</a:t>
            </a:r>
          </a:p>
          <a:p>
            <a:r>
              <a:rPr lang="en-US" dirty="0"/>
              <a:t>Other threads can get a </a:t>
            </a:r>
            <a:r>
              <a:rPr lang="en-AU" sz="2200" b="0" dirty="0">
                <a:solidFill>
                  <a:srgbClr val="F7F1FF"/>
                </a:solidFill>
                <a:effectLst/>
                <a:latin typeface="Consolas" panose="020B0609020204030204" pitchFamily="49" charset="0"/>
              </a:rPr>
              <a:t>std</a:t>
            </a:r>
            <a:r>
              <a:rPr lang="en-AU" sz="2200" b="0" dirty="0">
                <a:solidFill>
                  <a:srgbClr val="8B888F"/>
                </a:solidFill>
                <a:effectLst/>
                <a:latin typeface="Consolas" panose="020B0609020204030204" pitchFamily="49" charset="0"/>
              </a:rPr>
              <a:t>::</a:t>
            </a:r>
            <a:r>
              <a:rPr lang="en-AU" sz="2200" b="0" dirty="0" err="1">
                <a:solidFill>
                  <a:srgbClr val="5AD4E6"/>
                </a:solidFill>
                <a:effectLst/>
                <a:latin typeface="Consolas" panose="020B0609020204030204" pitchFamily="49" charset="0"/>
              </a:rPr>
              <a:t>stop_source</a:t>
            </a:r>
            <a:r>
              <a:rPr lang="en-US" dirty="0"/>
              <a:t> so that they can cancel the execution of a </a:t>
            </a:r>
            <a:r>
              <a:rPr lang="en-AU" sz="2200" b="0" dirty="0">
                <a:solidFill>
                  <a:srgbClr val="F7F1FF"/>
                </a:solidFill>
                <a:effectLst/>
                <a:latin typeface="Consolas" panose="020B0609020204030204" pitchFamily="49" charset="0"/>
              </a:rPr>
              <a:t>std</a:t>
            </a:r>
            <a:r>
              <a:rPr lang="en-AU" sz="2200" b="0" dirty="0">
                <a:solidFill>
                  <a:srgbClr val="8B888F"/>
                </a:solidFill>
                <a:effectLst/>
                <a:latin typeface="Consolas" panose="020B0609020204030204" pitchFamily="49" charset="0"/>
              </a:rPr>
              <a:t>::</a:t>
            </a:r>
            <a:r>
              <a:rPr lang="en-AU" sz="2200" b="0" dirty="0" err="1">
                <a:solidFill>
                  <a:srgbClr val="5AD4E6"/>
                </a:solidFill>
                <a:effectLst/>
                <a:latin typeface="Consolas" panose="020B0609020204030204" pitchFamily="49" charset="0"/>
              </a:rPr>
              <a:t>jthread</a:t>
            </a:r>
            <a:r>
              <a:rPr lang="en-US" dirty="0"/>
              <a: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549275"/>
            <a:ext cx="5322258" cy="6324808"/>
          </a:xfrm>
          <a:prstGeom prst="rect">
            <a:avLst/>
          </a:prstGeom>
          <a:noFill/>
        </p:spPr>
        <p:txBody>
          <a:bodyPr wrap="square" rtlCol="0">
            <a:spAutoFit/>
          </a:bodyPr>
          <a:lstStyle/>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atomic</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chrono</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iostream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err="1">
                <a:solidFill>
                  <a:srgbClr val="FCE566"/>
                </a:solidFill>
                <a:effectLst/>
                <a:latin typeface="Consolas" panose="020B0609020204030204" pitchFamily="49" charset="0"/>
              </a:rPr>
              <a:t>syncstream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C618D"/>
                </a:solidFill>
                <a:effectLst/>
                <a:latin typeface="Consolas" panose="020B0609020204030204" pitchFamily="49" charset="0"/>
              </a:rPr>
              <a:t>using</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namespace</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literals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job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5AD4E6"/>
                </a:solidFill>
                <a:effectLst/>
                <a:latin typeface="Consolas" panose="020B0609020204030204" pitchFamily="49" charset="0"/>
              </a:rPr>
              <a:t>stop_token</a:t>
            </a:r>
            <a:r>
              <a:rPr lang="en-AU" sz="900" b="0" dirty="0">
                <a:solidFill>
                  <a:srgbClr val="F7F1FF"/>
                </a:solidFill>
                <a:effectLst/>
                <a:latin typeface="Consolas" panose="020B0609020204030204" pitchFamily="49" charset="0"/>
              </a:rPr>
              <a:t> </a:t>
            </a:r>
            <a:r>
              <a:rPr lang="en-AU" sz="900" b="0" i="1" dirty="0" err="1">
                <a:solidFill>
                  <a:srgbClr val="FD9353"/>
                </a:solidFill>
                <a:effectLst/>
                <a:latin typeface="Consolas" panose="020B0609020204030204" pitchFamily="49" charset="0"/>
              </a:rPr>
              <a:t>tkn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for</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i</a:t>
            </a:r>
            <a:r>
              <a:rPr lang="en-AU" sz="900" b="0" dirty="0">
                <a:solidFill>
                  <a:srgbClr val="F7F1FF"/>
                </a:solidFill>
                <a:effectLst/>
                <a:latin typeface="Consolas" panose="020B0609020204030204" pitchFamily="49" charset="0"/>
              </a:rPr>
              <a:t> { </a:t>
            </a:r>
            <a:r>
              <a:rPr lang="en-AU" sz="900" b="0" dirty="0">
                <a:solidFill>
                  <a:srgbClr val="948AE3"/>
                </a:solidFill>
                <a:effectLst/>
                <a:latin typeface="Consolas" panose="020B0609020204030204" pitchFamily="49" charset="0"/>
              </a:rPr>
              <a:t>10</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i</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i</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150</a:t>
            </a:r>
            <a:r>
              <a:rPr lang="en-AU" sz="900" b="0" dirty="0">
                <a:solidFill>
                  <a:srgbClr val="FC618D"/>
                </a:solidFill>
                <a:effectLst/>
                <a:latin typeface="Consolas" panose="020B0609020204030204" pitchFamily="49" charset="0"/>
              </a:rPr>
              <a:t>ms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if</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tkn</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stop_requested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The job has be requested to stop</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return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Continuing with job</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stop_job</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5AD4E6"/>
                </a:solidFill>
                <a:effectLst/>
                <a:latin typeface="Consolas" panose="020B0609020204030204" pitchFamily="49" charset="0"/>
              </a:rPr>
              <a:t>stop_source</a:t>
            </a:r>
            <a:r>
              <a:rPr lang="en-AU" sz="900" b="0" dirty="0">
                <a:solidFill>
                  <a:srgbClr val="F7F1FF"/>
                </a:solidFill>
                <a:effectLst/>
                <a:latin typeface="Consolas" panose="020B0609020204030204" pitchFamily="49" charset="0"/>
              </a:rPr>
              <a:t> </a:t>
            </a:r>
            <a:r>
              <a:rPr lang="en-AU" sz="900" b="0" i="1" dirty="0">
                <a:solidFill>
                  <a:srgbClr val="FD9353"/>
                </a:solidFill>
                <a:effectLst/>
                <a:latin typeface="Consolas" panose="020B0609020204030204" pitchFamily="49" charset="0"/>
              </a:rPr>
              <a:t>source</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500</a:t>
            </a:r>
            <a:r>
              <a:rPr lang="en-AU" sz="900" b="0" dirty="0">
                <a:solidFill>
                  <a:srgbClr val="FC618D"/>
                </a:solidFill>
                <a:effectLst/>
                <a:latin typeface="Consolas" panose="020B0609020204030204" pitchFamily="49" charset="0"/>
              </a:rPr>
              <a:t>ms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Request stop for worker via source</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source</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request_stop</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main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-&gt;</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int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worker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jthread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job</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a:t>
            </a:r>
            <a:r>
              <a:rPr lang="en-AU" sz="900" b="0" dirty="0" err="1">
                <a:solidFill>
                  <a:srgbClr val="948AE3"/>
                </a:solidFill>
                <a:effectLst/>
                <a:latin typeface="Consolas" panose="020B0609020204030204" pitchFamily="49" charset="0"/>
              </a:rPr>
              <a:t>n</a:t>
            </a:r>
            <a:r>
              <a:rPr lang="en-AU" sz="900" b="0" dirty="0" err="1">
                <a:solidFill>
                  <a:srgbClr val="FCE566"/>
                </a:solidFill>
                <a:effectLst/>
                <a:latin typeface="Consolas" panose="020B0609020204030204" pitchFamily="49" charset="0"/>
              </a:rPr>
              <a:t>Pass</a:t>
            </a:r>
            <a:r>
              <a:rPr lang="en-AU" sz="900" b="0" dirty="0">
                <a:solidFill>
                  <a:srgbClr val="FCE566"/>
                </a:solidFill>
                <a:effectLst/>
                <a:latin typeface="Consolas" panose="020B0609020204030204" pitchFamily="49" charset="0"/>
              </a:rPr>
              <a:t> source to other thread:</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stop_source</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stop_source</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worker</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get_stop_source</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stopper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7BD88F"/>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stop_job</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stop_source</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stopper</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join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250</a:t>
            </a:r>
            <a:r>
              <a:rPr lang="en-AU" sz="900" b="0" dirty="0">
                <a:solidFill>
                  <a:srgbClr val="FC618D"/>
                </a:solidFill>
                <a:effectLst/>
                <a:latin typeface="Consolas" panose="020B0609020204030204" pitchFamily="49" charset="0"/>
              </a:rPr>
              <a:t>ms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return</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0</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711338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35713"/>
          </a:xfrm>
        </p:spPr>
        <p:txBody>
          <a:bodyPr>
            <a:normAutofit fontScale="90000"/>
          </a:bodyPr>
          <a:lstStyle/>
          <a:p>
            <a:r>
              <a:rPr lang="en-US" dirty="0"/>
              <a:t>Thread Pool</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fontScale="85000" lnSpcReduction="20000"/>
          </a:bodyPr>
          <a:lstStyle/>
          <a:p>
            <a:r>
              <a:rPr lang="en-US" dirty="0"/>
              <a:t>Thread pools are a common design pattern in Computer Science.</a:t>
            </a:r>
          </a:p>
          <a:p>
            <a:r>
              <a:rPr lang="en-US" dirty="0"/>
              <a:t>The basic premise involves creating an array of idle thread objects that can be activated by pushing jobs to a queue.</a:t>
            </a:r>
          </a:p>
          <a:p>
            <a:r>
              <a:rPr lang="en-US" dirty="0"/>
              <a:t>Idle threads will be assigned jobs until either there is no jobs left or no more idle threads.</a:t>
            </a:r>
          </a:p>
          <a:p>
            <a:r>
              <a:rPr lang="en-US" dirty="0"/>
              <a:t>Once the threads are finished, the become idle again and wait for a new job.</a:t>
            </a:r>
          </a:p>
          <a:p>
            <a:r>
              <a:rPr lang="en-US" dirty="0"/>
              <a:t>The easiest way to accomplish this in C++ is to use a vector of threads and use </a:t>
            </a:r>
            <a:r>
              <a:rPr lang="en-AU" sz="2100" b="0" dirty="0">
                <a:solidFill>
                  <a:srgbClr val="F7F1F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a:solidFill>
                  <a:srgbClr val="5AD4E6"/>
                </a:solidFill>
                <a:effectLst/>
                <a:latin typeface="Consolas" panose="020B0609020204030204" pitchFamily="49" charset="0"/>
              </a:rPr>
              <a:t>vector</a:t>
            </a:r>
            <a:r>
              <a:rPr lang="en-AU" sz="2100" b="0" dirty="0">
                <a:solidFill>
                  <a:srgbClr val="8B888F"/>
                </a:solidFill>
                <a:effectLst/>
                <a:latin typeface="Consolas" panose="020B0609020204030204" pitchFamily="49" charset="0"/>
              </a:rPr>
              <a:t>::</a:t>
            </a:r>
            <a:r>
              <a:rPr lang="en-AU" sz="2400" b="0" dirty="0">
                <a:solidFill>
                  <a:srgbClr val="5AD4E6"/>
                </a:solidFill>
                <a:effectLst/>
                <a:latin typeface="Consolas" panose="020B0609020204030204" pitchFamily="49" charset="0"/>
              </a:rPr>
              <a:t> </a:t>
            </a:r>
            <a:r>
              <a:rPr lang="en-AU" sz="2100" b="0" dirty="0" err="1">
                <a:solidFill>
                  <a:srgbClr val="5AD4E6"/>
                </a:solidFill>
                <a:effectLst/>
                <a:latin typeface="Consolas" panose="020B0609020204030204" pitchFamily="49" charset="0"/>
              </a:rPr>
              <a:t>emplace_back</a:t>
            </a:r>
            <a:r>
              <a:rPr lang="en-US" dirty="0"/>
              <a:t> to construct a new thread with the given job in place in the vector and loop thread the threads and rejoin them to the main thread.</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962332"/>
            <a:ext cx="5322258" cy="5786199"/>
          </a:xfrm>
          <a:prstGeom prst="rect">
            <a:avLst/>
          </a:prstGeom>
          <a:noFill/>
        </p:spPr>
        <p:txBody>
          <a:bodyPr wrap="square" rtlCol="0">
            <a:spAutoFit/>
          </a:bodyPr>
          <a:lstStyle/>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chrono</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iostream</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err="1">
                <a:solidFill>
                  <a:srgbClr val="FCE566"/>
                </a:solidFill>
                <a:effectLst/>
                <a:latin typeface="Consolas" panose="020B0609020204030204" pitchFamily="49" charset="0"/>
              </a:rPr>
              <a:t>syncstream</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thread</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vector</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C618D"/>
                </a:solidFill>
                <a:effectLst/>
                <a:latin typeface="Consolas" panose="020B0609020204030204" pitchFamily="49" charset="0"/>
              </a:rPr>
              <a:t>using</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namespace</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literals</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job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a:t>
            </a:r>
            <a:r>
              <a:rPr lang="en-AU" sz="1000" b="0" i="1" dirty="0" err="1">
                <a:solidFill>
                  <a:srgbClr val="FD9353"/>
                </a:solidFill>
                <a:effectLst/>
                <a:latin typeface="Consolas" panose="020B0609020204030204" pitchFamily="49" charset="0"/>
              </a:rPr>
              <a:t>job_id</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this_thread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sleep_for</a:t>
            </a:r>
            <a:r>
              <a:rPr lang="en-AU" sz="1000" b="0" dirty="0">
                <a:solidFill>
                  <a:srgbClr val="8B888F"/>
                </a:solidFill>
                <a:effectLst/>
                <a:latin typeface="Consolas" panose="020B0609020204030204" pitchFamily="49" charset="0"/>
              </a:rPr>
              <a:t>(</a:t>
            </a:r>
            <a:r>
              <a:rPr lang="en-AU" sz="1000" b="0" dirty="0">
                <a:solidFill>
                  <a:srgbClr val="948AE3"/>
                </a:solidFill>
                <a:effectLst/>
                <a:latin typeface="Consolas" panose="020B0609020204030204" pitchFamily="49" charset="0"/>
              </a:rPr>
              <a:t>150</a:t>
            </a:r>
            <a:r>
              <a:rPr lang="en-AU" sz="1000" b="0" dirty="0">
                <a:solidFill>
                  <a:srgbClr val="FC618D"/>
                </a:solidFill>
                <a:effectLst/>
                <a:latin typeface="Consolas" panose="020B0609020204030204" pitchFamily="49" charset="0"/>
              </a:rPr>
              <a:t>ms</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osyncstream</a:t>
            </a:r>
            <a:r>
              <a:rPr lang="en-AU" sz="1000" b="0" dirty="0">
                <a:solidFill>
                  <a:srgbClr val="8B888F"/>
                </a:solidFill>
                <a:effectLst/>
                <a:latin typeface="Consolas" panose="020B0609020204030204" pitchFamily="49" charset="0"/>
              </a:rPr>
              <a:t>(</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Thread: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this_thread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get_id</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 is running job: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job_id</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948AE3"/>
                </a:solidFill>
                <a:effectLst/>
                <a:latin typeface="Consolas" panose="020B0609020204030204" pitchFamily="49" charset="0"/>
              </a:rPr>
              <a:t>\n</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this_thread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sleep_for</a:t>
            </a:r>
            <a:r>
              <a:rPr lang="en-AU" sz="1000" b="0" dirty="0">
                <a:solidFill>
                  <a:srgbClr val="8B888F"/>
                </a:solidFill>
                <a:effectLst/>
                <a:latin typeface="Consolas" panose="020B0609020204030204" pitchFamily="49" charset="0"/>
              </a:rPr>
              <a:t>(</a:t>
            </a:r>
            <a:r>
              <a:rPr lang="en-AU" sz="1000" b="0" dirty="0">
                <a:solidFill>
                  <a:srgbClr val="948AE3"/>
                </a:solidFill>
                <a:effectLst/>
                <a:latin typeface="Consolas" panose="020B0609020204030204" pitchFamily="49" charset="0"/>
              </a:rPr>
              <a:t>150</a:t>
            </a:r>
            <a:r>
              <a:rPr lang="en-AU" sz="1000" b="0" dirty="0">
                <a:solidFill>
                  <a:srgbClr val="FC618D"/>
                </a:solidFill>
                <a:effectLst/>
                <a:latin typeface="Consolas" panose="020B0609020204030204" pitchFamily="49" charset="0"/>
              </a:rPr>
              <a:t>ms</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main</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int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thr_count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7BD88F"/>
                </a:solidFill>
                <a:effectLst/>
                <a:latin typeface="Consolas" panose="020B0609020204030204" pitchFamily="49" charset="0"/>
              </a:rPr>
              <a:t>thread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hardware_concurrency</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pool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7BD88F"/>
                </a:solidFill>
                <a:effectLst/>
                <a:latin typeface="Consolas" panose="020B0609020204030204" pitchFamily="49" charset="0"/>
              </a:rPr>
              <a:t>vector</a:t>
            </a:r>
            <a:r>
              <a:rPr lang="en-AU" sz="1000" b="0" dirty="0">
                <a:solidFill>
                  <a:srgbClr val="8B888F"/>
                </a:solidFill>
                <a:effectLst/>
                <a:latin typeface="Consolas" panose="020B0609020204030204" pitchFamily="49" charset="0"/>
              </a:rPr>
              <a:t>&lt;</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5AD4E6"/>
                </a:solidFill>
                <a:effectLst/>
                <a:latin typeface="Consolas" panose="020B0609020204030204" pitchFamily="49" charset="0"/>
              </a:rPr>
              <a:t>thread</a:t>
            </a:r>
            <a:r>
              <a:rPr lang="en-AU" sz="1000" b="0" dirty="0">
                <a:solidFill>
                  <a:srgbClr val="8B888F"/>
                </a:solidFill>
                <a:effectLst/>
                <a:latin typeface="Consolas" panose="020B0609020204030204" pitchFamily="49" charset="0"/>
              </a:rPr>
              <a:t>&gt;(</a:t>
            </a:r>
            <a:r>
              <a:rPr lang="en-AU" sz="1000" b="0" dirty="0" err="1">
                <a:solidFill>
                  <a:srgbClr val="F7F1FF"/>
                </a:solidFill>
                <a:effectLst/>
                <a:latin typeface="Consolas" panose="020B0609020204030204" pitchFamily="49" charset="0"/>
              </a:rPr>
              <a:t>thr_count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69676C"/>
                </a:solidFill>
                <a:effectLst/>
                <a:latin typeface="Consolas" panose="020B0609020204030204" pitchFamily="49" charset="0"/>
              </a:rPr>
              <a:t>    /// Queue jobs</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for</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i</a:t>
            </a:r>
            <a:r>
              <a:rPr lang="en-AU" sz="1000" b="0" dirty="0">
                <a:solidFill>
                  <a:srgbClr val="F7F1FF"/>
                </a:solidFill>
                <a:effectLst/>
                <a:latin typeface="Consolas" panose="020B0609020204030204" pitchFamily="49" charset="0"/>
              </a:rPr>
              <a:t> { </a:t>
            </a:r>
            <a:r>
              <a:rPr lang="en-AU" sz="1000" b="0" dirty="0">
                <a:solidFill>
                  <a:srgbClr val="948AE3"/>
                </a:solidFill>
                <a:effectLst/>
                <a:latin typeface="Consolas" panose="020B0609020204030204" pitchFamily="49" charset="0"/>
              </a:rPr>
              <a:t>0</a:t>
            </a:r>
            <a:r>
              <a:rPr lang="en-AU" sz="1000" b="0" dirty="0">
                <a:solidFill>
                  <a:srgbClr val="FC618D"/>
                </a:solidFill>
                <a:effectLst/>
                <a:latin typeface="Consolas" panose="020B0609020204030204" pitchFamily="49" charset="0"/>
              </a:rPr>
              <a:t>u</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i</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thr_count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err="1">
                <a:solidFill>
                  <a:srgbClr val="F7F1FF"/>
                </a:solidFill>
                <a:effectLst/>
                <a:latin typeface="Consolas" panose="020B0609020204030204" pitchFamily="49" charset="0"/>
              </a:rPr>
              <a:t>i</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pool</a:t>
            </a:r>
            <a:r>
              <a:rPr lang="en-AU" sz="1000" b="0" dirty="0" err="1">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emplace_back</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job</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i</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this_thread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sleep_for</a:t>
            </a:r>
            <a:r>
              <a:rPr lang="en-AU" sz="1000" b="0" dirty="0">
                <a:solidFill>
                  <a:srgbClr val="8B888F"/>
                </a:solidFill>
                <a:effectLst/>
                <a:latin typeface="Consolas" panose="020B0609020204030204" pitchFamily="49" charset="0"/>
              </a:rPr>
              <a:t>(</a:t>
            </a:r>
            <a:r>
              <a:rPr lang="en-AU" sz="1000" b="0" dirty="0">
                <a:solidFill>
                  <a:srgbClr val="948AE3"/>
                </a:solidFill>
                <a:effectLst/>
                <a:latin typeface="Consolas" panose="020B0609020204030204" pitchFamily="49" charset="0"/>
              </a:rPr>
              <a:t>200</a:t>
            </a:r>
            <a:r>
              <a:rPr lang="en-AU" sz="1000" b="0" dirty="0">
                <a:solidFill>
                  <a:srgbClr val="FC618D"/>
                </a:solidFill>
                <a:effectLst/>
                <a:latin typeface="Consolas" panose="020B0609020204030204" pitchFamily="49" charset="0"/>
              </a:rPr>
              <a:t>ms</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69676C"/>
                </a:solidFill>
                <a:effectLst/>
                <a:latin typeface="Consolas" panose="020B0609020204030204" pitchFamily="49" charset="0"/>
              </a:rPr>
              <a:t>    /// Join all job threads</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for</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i="1" dirty="0">
                <a:solidFill>
                  <a:srgbClr val="5AD4E6"/>
                </a:solidFill>
                <a:effectLst/>
                <a:latin typeface="Consolas" panose="020B0609020204030204" pitchFamily="49" charset="0"/>
              </a:rPr>
              <a:t>auto</a:t>
            </a:r>
            <a:r>
              <a:rPr lang="en-AU" sz="1000" b="0" dirty="0">
                <a:solidFill>
                  <a:srgbClr val="FC618D"/>
                </a:solidFill>
                <a:effectLst/>
                <a:latin typeface="Consolas" panose="020B0609020204030204" pitchFamily="49" charset="0"/>
              </a:rPr>
              <a:t>&amp;</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th</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pool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if</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err="1">
                <a:solidFill>
                  <a:srgbClr val="F7F1FF"/>
                </a:solidFill>
                <a:effectLst/>
                <a:latin typeface="Consolas" panose="020B0609020204030204" pitchFamily="49" charset="0"/>
              </a:rPr>
              <a:t>th</a:t>
            </a:r>
            <a:r>
              <a:rPr lang="en-AU" sz="1000" b="0" dirty="0" err="1">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joinable</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th</a:t>
            </a:r>
            <a:r>
              <a:rPr lang="en-AU" sz="1000" b="0" dirty="0" err="1">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join</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0</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49404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Mutexes &amp; Locks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2073552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Parallel Algorithms</a:t>
            </a:r>
          </a:p>
          <a:p>
            <a:pPr marL="342900" indent="-342900">
              <a:buFont typeface="Arial" panose="020B0604020202020204" pitchFamily="34" charset="0"/>
              <a:buChar char="•"/>
            </a:pPr>
            <a:r>
              <a:rPr lang="en-US" dirty="0"/>
              <a:t>Atomics</a:t>
            </a:r>
          </a:p>
          <a:p>
            <a:pPr marL="342900" indent="-342900">
              <a:buFont typeface="Arial" panose="020B0604020202020204" pitchFamily="34" charset="0"/>
              <a:buChar char="•"/>
            </a:pPr>
            <a:r>
              <a:rPr lang="en-US" dirty="0"/>
              <a:t>Threads</a:t>
            </a:r>
          </a:p>
          <a:p>
            <a:pPr marL="342900" indent="-342900">
              <a:buFont typeface="Arial" panose="020B0604020202020204" pitchFamily="34" charset="0"/>
              <a:buChar char="•"/>
            </a:pPr>
            <a:r>
              <a:rPr lang="en-US" dirty="0"/>
              <a:t>Mutexes &amp; Locks</a:t>
            </a:r>
          </a:p>
          <a:p>
            <a:pPr marL="342900" indent="-342900">
              <a:buFont typeface="Arial" panose="020B0604020202020204" pitchFamily="34" charset="0"/>
              <a:buChar char="•"/>
            </a:pPr>
            <a:r>
              <a:rPr lang="en-US" dirty="0" err="1"/>
              <a:t>Aync</a:t>
            </a:r>
            <a:endParaRPr lang="en-US" dirty="0"/>
          </a:p>
          <a:p>
            <a:pPr marL="342900" indent="-342900">
              <a:buFont typeface="Arial" panose="020B0604020202020204" pitchFamily="34" charset="0"/>
              <a:buChar char="•"/>
            </a:pPr>
            <a:r>
              <a:rPr lang="en-US" dirty="0"/>
              <a:t>Discussion</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35713"/>
          </a:xfrm>
        </p:spPr>
        <p:txBody>
          <a:bodyPr>
            <a:normAutofit fontScale="90000"/>
          </a:bodyPr>
          <a:lstStyle/>
          <a:p>
            <a:r>
              <a:rPr lang="en-US" dirty="0"/>
              <a:t>Mutex</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fontScale="85000" lnSpcReduction="20000"/>
          </a:bodyPr>
          <a:lstStyle/>
          <a:p>
            <a:r>
              <a:rPr lang="en-US" dirty="0"/>
              <a:t>A mutex is a </a:t>
            </a:r>
            <a:r>
              <a:rPr lang="en-US" i="1" dirty="0"/>
              <a:t>mutually-exclusive-object</a:t>
            </a:r>
            <a:r>
              <a:rPr lang="en-US" dirty="0"/>
              <a:t> that is used as a synchronization mechanism for shared memory across multiple threads.</a:t>
            </a:r>
          </a:p>
          <a:p>
            <a:r>
              <a:rPr lang="en-US" dirty="0"/>
              <a:t>Mutexes are acquired by trying to lock it and are released by unlocking.</a:t>
            </a:r>
          </a:p>
          <a:p>
            <a:r>
              <a:rPr lang="en-US" dirty="0"/>
              <a:t>Locking operations will block the current thread until the lock can be acquired while try-locking will return a Boolean indicating the result of attempting to lock.</a:t>
            </a:r>
          </a:p>
          <a:p>
            <a:r>
              <a:rPr lang="en-US" dirty="0"/>
              <a:t>C++ primitive mutex type is </a:t>
            </a:r>
            <a:r>
              <a:rPr lang="en-AU" sz="1900" b="0" dirty="0">
                <a:solidFill>
                  <a:srgbClr val="F7F1FF"/>
                </a:solidFill>
                <a:effectLst/>
                <a:latin typeface="Consolas" panose="020B0609020204030204" pitchFamily="49" charset="0"/>
              </a:rPr>
              <a:t>std</a:t>
            </a:r>
            <a:r>
              <a:rPr lang="en-AU" sz="1900" b="0" dirty="0">
                <a:solidFill>
                  <a:srgbClr val="8B888F"/>
                </a:solidFill>
                <a:effectLst/>
                <a:latin typeface="Consolas" panose="020B0609020204030204" pitchFamily="49" charset="0"/>
              </a:rPr>
              <a:t>::</a:t>
            </a:r>
            <a:r>
              <a:rPr lang="en-AU" sz="1900" b="0" dirty="0">
                <a:solidFill>
                  <a:srgbClr val="5AD4E6"/>
                </a:solidFill>
                <a:effectLst/>
                <a:latin typeface="Consolas" panose="020B0609020204030204" pitchFamily="49" charset="0"/>
              </a:rPr>
              <a:t>mutex</a:t>
            </a:r>
            <a:r>
              <a:rPr lang="en-US" dirty="0"/>
              <a:t> and is often implemented from an OS or assembly primitive.</a:t>
            </a:r>
          </a:p>
          <a:p>
            <a:r>
              <a:rPr lang="en-US" dirty="0"/>
              <a:t>Mutexes are non-copyable as well as non-moveable and are not RAII compliant.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274638"/>
            <a:ext cx="5322258" cy="6370975"/>
          </a:xfrm>
          <a:prstGeom prst="rect">
            <a:avLst/>
          </a:prstGeom>
          <a:noFill/>
        </p:spPr>
        <p:txBody>
          <a:bodyPr wrap="square" rtlCol="0">
            <a:spAutoFit/>
          </a:bodyPr>
          <a:lstStyle/>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chrono</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iostream</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map</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mutex</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err="1">
                <a:solidFill>
                  <a:srgbClr val="FCE566"/>
                </a:solidFill>
                <a:effectLst/>
                <a:latin typeface="Consolas" panose="020B0609020204030204" pitchFamily="49" charset="0"/>
              </a:rPr>
              <a:t>sstream</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thread</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vector</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C618D"/>
                </a:solidFill>
                <a:effectLst/>
                <a:latin typeface="Consolas" panose="020B0609020204030204" pitchFamily="49" charset="0"/>
              </a:rPr>
              <a:t>using</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namespace</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literals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mx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mutex</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map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map</a:t>
            </a:r>
            <a:r>
              <a:rPr lang="en-AU" sz="800" b="0" dirty="0">
                <a:solidFill>
                  <a:srgbClr val="FC618D"/>
                </a:solidFill>
                <a:effectLst/>
                <a:latin typeface="Consolas" panose="020B0609020204030204" pitchFamily="49" charset="0"/>
              </a:rPr>
              <a:t>&lt;</a:t>
            </a:r>
            <a:r>
              <a:rPr lang="en-AU" sz="800" b="0" i="1" dirty="0">
                <a:solidFill>
                  <a:srgbClr val="5AD4E6"/>
                </a:solidFill>
                <a:effectLst/>
                <a:latin typeface="Consolas" panose="020B0609020204030204" pitchFamily="49" charset="0"/>
              </a:rPr>
              <a:t>int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long</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long</a:t>
            </a:r>
            <a:r>
              <a:rPr lang="en-AU" sz="800" b="0" dirty="0">
                <a:solidFill>
                  <a:srgbClr val="FC618D"/>
                </a:solidFill>
                <a:effectLst/>
                <a:latin typeface="Consolas" panose="020B0609020204030204" pitchFamily="49" charset="0"/>
              </a:rPr>
              <a:t>&gt;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job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i="1" dirty="0" err="1">
                <a:solidFill>
                  <a:srgbClr val="FD9353"/>
                </a:solidFill>
                <a:effectLst/>
                <a:latin typeface="Consolas" panose="020B0609020204030204" pitchFamily="49" charset="0"/>
              </a:rPr>
              <a:t>job_id</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sleep_for</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150ms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ss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5AD4E6"/>
                </a:solidFill>
                <a:effectLst/>
                <a:latin typeface="Consolas" panose="020B0609020204030204" pitchFamily="49" charset="0"/>
              </a:rPr>
              <a:t>stringstream</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ss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get_id</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thread_id</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stoll</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ss</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str</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while</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mx</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try_lock</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sleep_for</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150ms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insert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job_id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thread_id</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mx</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unlock</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sleep_for</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150ms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main</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-&gt;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int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thr_count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hardware_concurrency</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pool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vector</a:t>
            </a:r>
            <a:r>
              <a:rPr lang="en-AU" sz="800" b="0" dirty="0">
                <a:solidFill>
                  <a:srgbClr val="8B888F"/>
                </a:solidFill>
                <a:effectLst/>
                <a:latin typeface="Consolas" panose="020B0609020204030204" pitchFamily="49" charset="0"/>
              </a:rPr>
              <a:t>&lt;</a:t>
            </a:r>
            <a:r>
              <a:rPr lang="en-AU" sz="800" b="0" dirty="0">
                <a:solidFill>
                  <a:srgbClr val="F7F1F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thread</a:t>
            </a:r>
            <a:r>
              <a:rPr lang="en-AU" sz="800" b="0" dirty="0">
                <a:solidFill>
                  <a:srgbClr val="8B888F"/>
                </a:solidFill>
                <a:effectLst/>
                <a:latin typeface="Consolas" panose="020B0609020204030204" pitchFamily="49" charset="0"/>
              </a:rPr>
              <a:t>&gt;(</a:t>
            </a:r>
            <a:r>
              <a:rPr lang="en-AU" sz="800" b="0" dirty="0" err="1">
                <a:solidFill>
                  <a:srgbClr val="F7F1FF"/>
                </a:solidFill>
                <a:effectLst/>
                <a:latin typeface="Consolas" panose="020B0609020204030204" pitchFamily="49" charset="0"/>
              </a:rPr>
              <a:t>thr_count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69676C"/>
                </a:solidFill>
                <a:effectLst/>
                <a:latin typeface="Consolas" panose="020B0609020204030204" pitchFamily="49" charset="0"/>
              </a:rPr>
              <a:t>    /// Queue jobs</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for</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F7F1FF"/>
                </a:solidFill>
                <a:effectLst/>
                <a:latin typeface="Consolas" panose="020B0609020204030204" pitchFamily="49" charset="0"/>
              </a:rPr>
              <a:t> { </a:t>
            </a:r>
            <a:r>
              <a:rPr lang="en-AU" sz="800" b="0" dirty="0">
                <a:solidFill>
                  <a:srgbClr val="948AE3"/>
                </a:solidFill>
                <a:effectLst/>
                <a:latin typeface="Consolas" panose="020B0609020204030204" pitchFamily="49" charset="0"/>
              </a:rPr>
              <a:t>0</a:t>
            </a:r>
            <a:r>
              <a:rPr lang="en-AU" sz="800" b="0" dirty="0">
                <a:solidFill>
                  <a:srgbClr val="FC618D"/>
                </a:solidFill>
                <a:effectLst/>
                <a:latin typeface="Consolas" panose="020B0609020204030204" pitchFamily="49" charset="0"/>
              </a:rPr>
              <a:t>u</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thr_count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i</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pool</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emplace_back</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job</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sleep_for</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200ms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69676C"/>
                </a:solidFill>
                <a:effectLst/>
                <a:latin typeface="Consolas" panose="020B0609020204030204" pitchFamily="49" charset="0"/>
              </a:rPr>
              <a:t>    /// Join all job threads</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for</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C618D"/>
                </a:solidFill>
                <a:effectLst/>
                <a:latin typeface="Consolas" panose="020B0609020204030204" pitchFamily="49" charset="0"/>
              </a:rPr>
              <a:t>&amp;</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pool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if</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joinable</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join</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for</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F7F1FF"/>
                </a:solidFill>
                <a:effectLst/>
                <a:latin typeface="Consolas" panose="020B0609020204030204" pitchFamily="49" charset="0"/>
              </a:rPr>
              <a:t> { </a:t>
            </a:r>
            <a:r>
              <a:rPr lang="en-AU" sz="800" b="0" dirty="0" err="1">
                <a:solidFill>
                  <a:srgbClr val="F7F1FF"/>
                </a:solidFill>
                <a:effectLst/>
                <a:latin typeface="Consolas" panose="020B0609020204030204" pitchFamily="49" charset="0"/>
              </a:rPr>
              <a:t>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size</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C618D"/>
                </a:solidFill>
                <a:effectLst/>
                <a:latin typeface="Consolas" panose="020B0609020204030204" pitchFamily="49" charset="0"/>
              </a:rPr>
              <a:t>&amp;</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k</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v</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k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v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i</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7BD88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return</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0</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81633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757011"/>
          </a:xfrm>
        </p:spPr>
        <p:txBody>
          <a:bodyPr/>
          <a:lstStyle/>
          <a:p>
            <a:r>
              <a:rPr lang="en-US" dirty="0"/>
              <a:t>Other Mutex Types</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16942322"/>
              </p:ext>
            </p:extLst>
          </p:nvPr>
        </p:nvGraphicFramePr>
        <p:xfrm>
          <a:off x="550863" y="1399592"/>
          <a:ext cx="11090274" cy="5021921"/>
        </p:xfrm>
        <a:graphic>
          <a:graphicData uri="http://schemas.openxmlformats.org/drawingml/2006/table">
            <a:tbl>
              <a:tblPr firstRow="1" bandRow="1">
                <a:tableStyleId>{7DF18680-E054-41AD-8BC1-D1AEF772440D}</a:tableStyleId>
              </a:tblPr>
              <a:tblGrid>
                <a:gridCol w="5545137">
                  <a:extLst>
                    <a:ext uri="{9D8B030D-6E8A-4147-A177-3AD203B41FA5}">
                      <a16:colId xmlns:a16="http://schemas.microsoft.com/office/drawing/2014/main" val="562691606"/>
                    </a:ext>
                  </a:extLst>
                </a:gridCol>
                <a:gridCol w="5545137">
                  <a:extLst>
                    <a:ext uri="{9D8B030D-6E8A-4147-A177-3AD203B41FA5}">
                      <a16:colId xmlns:a16="http://schemas.microsoft.com/office/drawing/2014/main" val="3970149589"/>
                    </a:ext>
                  </a:extLst>
                </a:gridCol>
              </a:tblGrid>
              <a:tr h="348408">
                <a:tc>
                  <a:txBody>
                    <a:bodyPr/>
                    <a:lstStyle/>
                    <a:p>
                      <a:pPr algn="ctr"/>
                      <a:r>
                        <a:rPr lang="en-US" dirty="0"/>
                        <a:t>Mutex Type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Description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599659">
                <a:tc>
                  <a:txBody>
                    <a:bodyPr/>
                    <a:lstStyle/>
                    <a:p>
                      <a:pPr algn="ctr"/>
                      <a:r>
                        <a:rPr kumimoji="0" lang="en-AU" sz="19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9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900" b="0" i="0" u="none" strike="noStrike" kern="1200" cap="none" spc="0" normalizeH="0" baseline="0" noProof="0" dirty="0" err="1">
                          <a:ln>
                            <a:noFill/>
                          </a:ln>
                          <a:solidFill>
                            <a:srgbClr val="5AD4E6"/>
                          </a:solidFill>
                          <a:effectLst/>
                          <a:uLnTx/>
                          <a:uFillTx/>
                          <a:latin typeface="Consolas" panose="020B0609020204030204" pitchFamily="49" charset="0"/>
                          <a:ea typeface="+mn-ea"/>
                          <a:cs typeface="+mn-cs"/>
                        </a:rPr>
                        <a:t>timed_utex</a:t>
                      </a:r>
                      <a:endParaRPr lang="en-AU" sz="1600" b="0" dirty="0">
                        <a:solidFill>
                          <a:srgbClr val="F7F1FF"/>
                        </a:solidFill>
                        <a:effectLst/>
                        <a:latin typeface="Consolas" panose="020B0609020204030204" pitchFamily="49"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400" b="0" i="0" dirty="0">
                          <a:solidFill>
                            <a:srgbClr val="C9D1D9"/>
                          </a:solidFill>
                          <a:effectLst/>
                          <a:latin typeface="-apple-system"/>
                        </a:rPr>
                        <a:t>Mutex that offers timeout-based locking methods. Locking will be attempted for a certain duration.</a:t>
                      </a:r>
                      <a:endParaRPr lang="en-US" sz="14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6214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9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9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900" b="0" i="0" u="none" strike="noStrike" kern="1200" cap="none" spc="0" normalizeH="0" baseline="0" noProof="0" dirty="0" err="1">
                          <a:ln>
                            <a:noFill/>
                          </a:ln>
                          <a:solidFill>
                            <a:srgbClr val="5AD4E6"/>
                          </a:solidFill>
                          <a:effectLst/>
                          <a:uLnTx/>
                          <a:uFillTx/>
                          <a:latin typeface="Consolas" panose="020B0609020204030204" pitchFamily="49" charset="0"/>
                          <a:ea typeface="+mn-ea"/>
                          <a:cs typeface="+mn-cs"/>
                        </a:rPr>
                        <a:t>recursive_mutex</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400" b="0" i="0" dirty="0">
                          <a:solidFill>
                            <a:srgbClr val="C9D1D9"/>
                          </a:solidFill>
                          <a:effectLst/>
                          <a:latin typeface="-apple-system"/>
                        </a:rPr>
                        <a:t> Mutex that can be repeatedly locked by the same thread multiple times. Must be unlocked the same number of times to become fully unlocked.</a:t>
                      </a:r>
                      <a:endParaRPr lang="en-US" sz="14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5474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9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9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900" b="0" i="0" u="none" strike="noStrike" kern="1200" cap="none" spc="0" normalizeH="0" baseline="0" noProof="0" dirty="0" err="1">
                          <a:ln>
                            <a:noFill/>
                          </a:ln>
                          <a:solidFill>
                            <a:srgbClr val="5AD4E6"/>
                          </a:solidFill>
                          <a:effectLst/>
                          <a:uLnTx/>
                          <a:uFillTx/>
                          <a:latin typeface="Consolas" panose="020B0609020204030204" pitchFamily="49" charset="0"/>
                          <a:ea typeface="+mn-ea"/>
                          <a:cs typeface="+mn-cs"/>
                        </a:rPr>
                        <a:t>timed_recursive_mutex</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400" b="0" i="0" dirty="0">
                          <a:solidFill>
                            <a:srgbClr val="C9D1D9"/>
                          </a:solidFill>
                          <a:effectLst/>
                          <a:latin typeface="-apple-system"/>
                        </a:rPr>
                        <a:t>Recursive mutex with timeout locking.</a:t>
                      </a:r>
                      <a:endParaRPr lang="en-US" sz="14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19162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9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9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900" b="0" i="0" u="none" strike="noStrike" kern="1200" cap="none" spc="0" normalizeH="0" baseline="0" noProof="0" dirty="0" err="1">
                          <a:ln>
                            <a:noFill/>
                          </a:ln>
                          <a:solidFill>
                            <a:srgbClr val="5AD4E6"/>
                          </a:solidFill>
                          <a:effectLst/>
                          <a:uLnTx/>
                          <a:uFillTx/>
                          <a:latin typeface="Consolas" panose="020B0609020204030204" pitchFamily="49" charset="0"/>
                          <a:ea typeface="+mn-ea"/>
                          <a:cs typeface="+mn-cs"/>
                        </a:rPr>
                        <a:t>shared_mutex</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400" b="0" i="0" dirty="0">
                          <a:solidFill>
                            <a:srgbClr val="C9D1D9"/>
                          </a:solidFill>
                          <a:effectLst/>
                          <a:latin typeface="-apple-system"/>
                        </a:rPr>
                        <a:t>A mutex that offers to levels of access, </a:t>
                      </a:r>
                      <a:r>
                        <a:rPr lang="en-US" sz="1400" b="0" i="1" dirty="0">
                          <a:solidFill>
                            <a:srgbClr val="C9D1D9"/>
                          </a:solidFill>
                          <a:effectLst/>
                          <a:latin typeface="-apple-system"/>
                        </a:rPr>
                        <a:t>shared</a:t>
                      </a:r>
                      <a:r>
                        <a:rPr lang="en-US" sz="1400" b="0" i="0" dirty="0">
                          <a:solidFill>
                            <a:srgbClr val="C9D1D9"/>
                          </a:solidFill>
                          <a:effectLst/>
                          <a:latin typeface="-apple-system"/>
                        </a:rPr>
                        <a:t> or </a:t>
                      </a:r>
                      <a:r>
                        <a:rPr lang="en-US" sz="1400" b="0" i="1" dirty="0">
                          <a:solidFill>
                            <a:srgbClr val="C9D1D9"/>
                          </a:solidFill>
                          <a:effectLst/>
                          <a:latin typeface="-apple-system"/>
                        </a:rPr>
                        <a:t>exclusive</a:t>
                      </a:r>
                      <a:r>
                        <a:rPr lang="en-US" sz="1400" b="0" i="0" dirty="0">
                          <a:solidFill>
                            <a:srgbClr val="C9D1D9"/>
                          </a:solidFill>
                          <a:effectLst/>
                          <a:latin typeface="-apple-system"/>
                        </a:rPr>
                        <a:t>. Shared locking allows for multiple threads to share a mutex and read the shared memory resources while exclusive only allows one thread to access the shared resources with write privileges. If one thread has a shared lock an a mutex other threads can only gain a shared lock on it as well prohibiting the ability to gain exclusive access from another thread until all threads have unlocked the shared lock. Similarly, a thread with an exclusive lock on a thread disallows other threads from gaining any lock on the mutex until it has been unlocked.</a:t>
                      </a:r>
                      <a:endParaRPr lang="en-US" sz="14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r h="8759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9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9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900" b="0" i="0" u="none" strike="noStrike" kern="1200" cap="none" spc="0" normalizeH="0" baseline="0" noProof="0" dirty="0" err="1">
                          <a:ln>
                            <a:noFill/>
                          </a:ln>
                          <a:solidFill>
                            <a:srgbClr val="5AD4E6"/>
                          </a:solidFill>
                          <a:effectLst/>
                          <a:uLnTx/>
                          <a:uFillTx/>
                          <a:latin typeface="Consolas" panose="020B0609020204030204" pitchFamily="49" charset="0"/>
                          <a:ea typeface="+mn-ea"/>
                          <a:cs typeface="+mn-cs"/>
                        </a:rPr>
                        <a:t>timed_shared_mutex</a:t>
                      </a:r>
                      <a:endParaRPr kumimoji="0" lang="en-AU" sz="19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050" b="0" i="0" dirty="0">
                          <a:solidFill>
                            <a:srgbClr val="C9D1D9"/>
                          </a:solidFill>
                          <a:effectLst/>
                          <a:latin typeface="-apple-system"/>
                        </a:rPr>
                        <a:t>Same as a </a:t>
                      </a:r>
                      <a:r>
                        <a:rPr kumimoji="0" lang="en-AU" sz="105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05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050" b="0" i="0" u="none" strike="noStrike" kern="1200" cap="none" spc="0" normalizeH="0" baseline="0" noProof="0" dirty="0" err="1">
                          <a:ln>
                            <a:noFill/>
                          </a:ln>
                          <a:solidFill>
                            <a:srgbClr val="5AD4E6"/>
                          </a:solidFill>
                          <a:effectLst/>
                          <a:uLnTx/>
                          <a:uFillTx/>
                          <a:latin typeface="Consolas" panose="020B0609020204030204" pitchFamily="49" charset="0"/>
                          <a:ea typeface="+mn-ea"/>
                          <a:cs typeface="+mn-cs"/>
                        </a:rPr>
                        <a:t>shared_mutex</a:t>
                      </a:r>
                      <a:r>
                        <a:rPr lang="en-US" sz="1050" b="0" i="0" dirty="0">
                          <a:solidFill>
                            <a:srgbClr val="C9D1D9"/>
                          </a:solidFill>
                          <a:effectLst/>
                          <a:latin typeface="-apple-system"/>
                        </a:rPr>
                        <a:t> but offers timeout based exclusive and shared locking.</a:t>
                      </a:r>
                      <a:endParaRPr lang="en-US" sz="105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6400263"/>
                  </a:ext>
                </a:extLst>
              </a:tr>
            </a:tbl>
          </a:graphicData>
        </a:graphic>
      </p:graphicFrame>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3165992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5545138" cy="635713"/>
          </a:xfrm>
        </p:spPr>
        <p:txBody>
          <a:bodyPr>
            <a:normAutofit fontScale="90000"/>
          </a:bodyPr>
          <a:lstStyle/>
          <a:p>
            <a:r>
              <a:rPr lang="en-US" dirty="0"/>
              <a:t>Semaphores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fontScale="77500" lnSpcReduction="20000"/>
          </a:bodyPr>
          <a:lstStyle/>
          <a:p>
            <a:r>
              <a:rPr lang="en-US" dirty="0"/>
              <a:t>Locks are another type of synchronization primitive.</a:t>
            </a:r>
          </a:p>
          <a:p>
            <a:r>
              <a:rPr lang="en-US" dirty="0"/>
              <a:t>The most basic lock is a semaphore.</a:t>
            </a:r>
          </a:p>
          <a:p>
            <a:r>
              <a:rPr lang="en-US" dirty="0"/>
              <a:t>Semaphores are used to allow multiple threads to access the same shared resource.</a:t>
            </a:r>
          </a:p>
          <a:p>
            <a:r>
              <a:rPr lang="en-US" dirty="0"/>
              <a:t>Accessors are dictated by a count which decrements with every acquisition of the semaphore and blocks any thread trying to acquire the semaphore when the count reaches zero.</a:t>
            </a:r>
          </a:p>
          <a:p>
            <a:r>
              <a:rPr lang="en-US" dirty="0"/>
              <a:t>This is often called a counting semaphore which is also the case in C++ (</a:t>
            </a:r>
            <a:r>
              <a:rPr lang="en-AU" sz="2300" b="0" dirty="0">
                <a:solidFill>
                  <a:srgbClr val="F7F1F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err="1">
                <a:solidFill>
                  <a:srgbClr val="5AD4E6"/>
                </a:solidFill>
                <a:effectLst/>
                <a:latin typeface="Consolas" panose="020B0609020204030204" pitchFamily="49" charset="0"/>
              </a:rPr>
              <a:t>counting_semaphore</a:t>
            </a:r>
            <a:r>
              <a:rPr lang="en-US" dirty="0"/>
              <a:t>).</a:t>
            </a:r>
          </a:p>
          <a:p>
            <a:r>
              <a:rPr lang="en-US" dirty="0"/>
              <a:t>C++ also has a specialization type which allows are single accessor called a binary semaphore (</a:t>
            </a:r>
            <a:r>
              <a:rPr lang="en-AU" sz="2300" b="0" dirty="0">
                <a:solidFill>
                  <a:srgbClr val="F7F1F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err="1">
                <a:solidFill>
                  <a:srgbClr val="5AD4E6"/>
                </a:solidFill>
                <a:effectLst/>
                <a:latin typeface="Consolas" panose="020B0609020204030204" pitchFamily="49" charset="0"/>
              </a:rPr>
              <a:t>binary_semaphore</a:t>
            </a:r>
            <a:r>
              <a:rPr lang="en-US" dirty="0"/>
              <a: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274638"/>
            <a:ext cx="5322258" cy="6370975"/>
          </a:xfrm>
          <a:prstGeom prst="rect">
            <a:avLst/>
          </a:prstGeom>
          <a:noFill/>
        </p:spPr>
        <p:txBody>
          <a:bodyPr wrap="square" rtlCol="0">
            <a:spAutoFit/>
          </a:bodyPr>
          <a:lstStyle/>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chrono</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semaphore</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thread</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C618D"/>
                </a:solidFill>
                <a:effectLst/>
                <a:latin typeface="Consolas" panose="020B0609020204030204" pitchFamily="49" charset="0"/>
              </a:rPr>
              <a:t>using</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namespace</a:t>
            </a: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literals</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toMain</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err="1">
                <a:solidFill>
                  <a:srgbClr val="5AD4E6"/>
                </a:solidFill>
                <a:effectLst/>
                <a:latin typeface="Consolas" panose="020B0609020204030204" pitchFamily="49" charset="0"/>
              </a:rPr>
              <a:t>binary_semaphore</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fromMain</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err="1">
                <a:solidFill>
                  <a:srgbClr val="5AD4E6"/>
                </a:solidFill>
                <a:effectLst/>
                <a:latin typeface="Consolas" panose="020B0609020204030204" pitchFamily="49" charset="0"/>
              </a:rPr>
              <a:t>binary_semaphore</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work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fromMain</a:t>
            </a:r>
            <a:r>
              <a:rPr lang="en-AU" sz="1200" b="0" dirty="0" err="1">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acquire</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[thread]: Got signal</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this_thread</a:t>
            </a:r>
            <a:r>
              <a:rPr lang="en-AU" sz="1200" b="0" dirty="0">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sleep_for</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3s</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[thread]: Sent signal</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toMain</a:t>
            </a:r>
            <a:r>
              <a:rPr lang="en-AU" sz="1200" b="0" dirty="0" err="1">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release</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th</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5AD4E6"/>
                </a:solidFill>
                <a:effectLst/>
                <a:latin typeface="Consolas" panose="020B0609020204030204" pitchFamily="49" charset="0"/>
              </a:rPr>
              <a:t>thread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work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[Main]: Sent signal</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fromMain</a:t>
            </a:r>
            <a:r>
              <a:rPr lang="en-AU" sz="1200" b="0" dirty="0" err="1">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release</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toMain</a:t>
            </a:r>
            <a:r>
              <a:rPr lang="en-AU" sz="1200" b="0" dirty="0" err="1">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acquire</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[Main]: Got signal</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th</a:t>
            </a:r>
            <a:r>
              <a:rPr lang="en-AU" sz="1200" b="0" dirty="0" err="1">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join</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670073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5545138" cy="635713"/>
          </a:xfrm>
        </p:spPr>
        <p:txBody>
          <a:bodyPr>
            <a:normAutofit fontScale="90000"/>
          </a:bodyPr>
          <a:lstStyle/>
          <a:p>
            <a:r>
              <a:rPr lang="en-US" dirty="0"/>
              <a:t>Locks Types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a:bodyPr>
          <a:lstStyle/>
          <a:p>
            <a:r>
              <a:rPr lang="en-US" dirty="0"/>
              <a:t>The most common lock types in C++ are wrapper types that bind the locking lifetime of a </a:t>
            </a:r>
            <a:r>
              <a:rPr lang="en-AU" sz="1800" b="0" kern="1200" dirty="0">
                <a:solidFill>
                  <a:srgbClr val="F7F1FF"/>
                </a:solidFill>
                <a:effectLst/>
                <a:latin typeface="Consolas" panose="020B0609020204030204" pitchFamily="49" charset="0"/>
                <a:ea typeface="+mn-ea"/>
                <a:cs typeface="+mn-cs"/>
              </a:rPr>
              <a:t>std</a:t>
            </a:r>
            <a:r>
              <a:rPr lang="en-AU" sz="1800" b="0" kern="1200" dirty="0">
                <a:solidFill>
                  <a:srgbClr val="8B888F"/>
                </a:solidFill>
                <a:effectLst/>
                <a:latin typeface="Consolas" panose="020B0609020204030204" pitchFamily="49" charset="0"/>
                <a:ea typeface="+mn-ea"/>
                <a:cs typeface="+mn-cs"/>
              </a:rPr>
              <a:t>::</a:t>
            </a:r>
            <a:r>
              <a:rPr lang="en-AU" sz="1800" b="0" kern="1200" dirty="0">
                <a:solidFill>
                  <a:srgbClr val="5AD4E6"/>
                </a:solidFill>
                <a:effectLst/>
                <a:latin typeface="Consolas" panose="020B0609020204030204" pitchFamily="49" charset="0"/>
                <a:ea typeface="+mn-ea"/>
                <a:cs typeface="+mn-cs"/>
              </a:rPr>
              <a:t>mutex</a:t>
            </a:r>
            <a:r>
              <a:rPr lang="en-US" dirty="0"/>
              <a:t> to the lifetime of the lock type.</a:t>
            </a:r>
          </a:p>
          <a:p>
            <a:r>
              <a:rPr lang="en-US" dirty="0"/>
              <a:t>These lock types make the use of mutex RAII compliant, improving the safety of concurrent access to shared memory.</a:t>
            </a:r>
          </a:p>
          <a:p>
            <a:r>
              <a:rPr lang="en-US" dirty="0"/>
              <a:t>The draw back to locks is there a bit of additional overhead in the creating and destruction of locks.</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274638"/>
            <a:ext cx="5322258" cy="6494085"/>
          </a:xfrm>
          <a:prstGeom prst="rect">
            <a:avLst/>
          </a:prstGeom>
          <a:noFill/>
        </p:spPr>
        <p:txBody>
          <a:bodyPr wrap="square" rtlCol="0">
            <a:spAutoFit/>
          </a:bodyPr>
          <a:lstStyle/>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chrono</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iostream</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map</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mutex</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err="1">
                <a:solidFill>
                  <a:srgbClr val="FCE566"/>
                </a:solidFill>
                <a:effectLst/>
                <a:latin typeface="Consolas" panose="020B0609020204030204" pitchFamily="49" charset="0"/>
              </a:rPr>
              <a:t>sstream</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thread</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C618D"/>
                </a:solidFill>
                <a:effectLst/>
                <a:latin typeface="Consolas" panose="020B0609020204030204" pitchFamily="49" charset="0"/>
              </a:rPr>
              <a:t>include</a:t>
            </a:r>
            <a:r>
              <a:rPr lang="en-AU" sz="800" b="0" dirty="0">
                <a:solidFill>
                  <a:srgbClr val="948AE3"/>
                </a:solidFill>
                <a:effectLst/>
                <a:latin typeface="Consolas" panose="020B0609020204030204" pitchFamily="49" charset="0"/>
              </a:rPr>
              <a:t> </a:t>
            </a:r>
            <a:r>
              <a:rPr lang="en-AU" sz="800" b="0" dirty="0">
                <a:solidFill>
                  <a:srgbClr val="8B888F"/>
                </a:solidFill>
                <a:effectLst/>
                <a:latin typeface="Consolas" panose="020B0609020204030204" pitchFamily="49" charset="0"/>
              </a:rPr>
              <a:t>&lt;</a:t>
            </a:r>
            <a:r>
              <a:rPr lang="en-AU" sz="800" b="0" dirty="0">
                <a:solidFill>
                  <a:srgbClr val="FCE566"/>
                </a:solidFill>
                <a:effectLst/>
                <a:latin typeface="Consolas" panose="020B0609020204030204" pitchFamily="49" charset="0"/>
              </a:rPr>
              <a:t>vector</a:t>
            </a:r>
            <a:r>
              <a:rPr lang="en-AU" sz="800" b="0" dirty="0">
                <a:solidFill>
                  <a:srgbClr val="8B888F"/>
                </a:solidFill>
                <a:effectLst/>
                <a:latin typeface="Consolas" panose="020B0609020204030204" pitchFamily="49" charset="0"/>
              </a:rPr>
              <a:t>&gt;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C618D"/>
                </a:solidFill>
                <a:effectLst/>
                <a:latin typeface="Consolas" panose="020B0609020204030204" pitchFamily="49" charset="0"/>
              </a:rPr>
              <a:t>using</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namespace</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literals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mx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mutex</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map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map</a:t>
            </a:r>
            <a:r>
              <a:rPr lang="en-AU" sz="800" b="0" dirty="0">
                <a:solidFill>
                  <a:srgbClr val="FC618D"/>
                </a:solidFill>
                <a:effectLst/>
                <a:latin typeface="Consolas" panose="020B0609020204030204" pitchFamily="49" charset="0"/>
              </a:rPr>
              <a:t>&lt;</a:t>
            </a:r>
            <a:r>
              <a:rPr lang="en-AU" sz="800" b="0" i="1" dirty="0">
                <a:solidFill>
                  <a:srgbClr val="5AD4E6"/>
                </a:solidFill>
                <a:effectLst/>
                <a:latin typeface="Consolas" panose="020B0609020204030204" pitchFamily="49" charset="0"/>
              </a:rPr>
              <a:t>int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long</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long</a:t>
            </a:r>
            <a:r>
              <a:rPr lang="en-AU" sz="800" b="0" dirty="0">
                <a:solidFill>
                  <a:srgbClr val="FC618D"/>
                </a:solidFill>
                <a:effectLst/>
                <a:latin typeface="Consolas" panose="020B0609020204030204" pitchFamily="49" charset="0"/>
              </a:rPr>
              <a:t>&gt;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job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i="1" dirty="0" err="1">
                <a:solidFill>
                  <a:srgbClr val="FD9353"/>
                </a:solidFill>
                <a:effectLst/>
                <a:latin typeface="Consolas" panose="020B0609020204030204" pitchFamily="49" charset="0"/>
              </a:rPr>
              <a:t>job_id</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sleep_for</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150ms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ss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5AD4E6"/>
                </a:solidFill>
                <a:effectLst/>
                <a:latin typeface="Consolas" panose="020B0609020204030204" pitchFamily="49" charset="0"/>
              </a:rPr>
              <a:t>stringstream</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ss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get_id</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thread_id</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stoll</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ss</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str</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69676C"/>
                </a:solidFill>
                <a:effectLst/>
                <a:latin typeface="Consolas" panose="020B0609020204030204" pitchFamily="49" charset="0"/>
              </a:rPr>
              <a:t>    /// Acquire a lock on mx that lasts for this scope</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lk</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5AD4E6"/>
                </a:solidFill>
                <a:effectLst/>
                <a:latin typeface="Consolas" panose="020B0609020204030204" pitchFamily="49" charset="0"/>
              </a:rPr>
              <a:t>lock_guard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mx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insert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job_id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thread_id</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sleep_for</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150ms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a:solidFill>
                  <a:srgbClr val="7BD88F"/>
                </a:solidFill>
                <a:effectLst/>
                <a:latin typeface="Consolas" panose="020B0609020204030204" pitchFamily="49" charset="0"/>
              </a:rPr>
              <a:t>main</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-&gt;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int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thr_count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hardware_concurrency</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pool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vector</a:t>
            </a:r>
            <a:r>
              <a:rPr lang="en-AU" sz="800" b="0" dirty="0">
                <a:solidFill>
                  <a:srgbClr val="8B888F"/>
                </a:solidFill>
                <a:effectLst/>
                <a:latin typeface="Consolas" panose="020B0609020204030204" pitchFamily="49" charset="0"/>
              </a:rPr>
              <a:t>&lt;</a:t>
            </a:r>
            <a:r>
              <a:rPr lang="en-AU" sz="800" b="0" dirty="0">
                <a:solidFill>
                  <a:srgbClr val="F7F1FF"/>
                </a:solidFill>
                <a:effectLst/>
                <a:latin typeface="Consolas" panose="020B0609020204030204" pitchFamily="49" charset="0"/>
              </a:rPr>
              <a:t>std</a:t>
            </a:r>
            <a:r>
              <a:rPr lang="en-AU" sz="800" b="0" dirty="0">
                <a:solidFill>
                  <a:srgbClr val="8B888F"/>
                </a:solidFill>
                <a:effectLst/>
                <a:latin typeface="Consolas" panose="020B0609020204030204" pitchFamily="49" charset="0"/>
              </a:rPr>
              <a:t>::</a:t>
            </a:r>
            <a:r>
              <a:rPr lang="en-AU" sz="800" b="0" dirty="0">
                <a:solidFill>
                  <a:srgbClr val="5AD4E6"/>
                </a:solidFill>
                <a:effectLst/>
                <a:latin typeface="Consolas" panose="020B0609020204030204" pitchFamily="49" charset="0"/>
              </a:rPr>
              <a:t>thread</a:t>
            </a:r>
            <a:r>
              <a:rPr lang="en-AU" sz="800" b="0" dirty="0">
                <a:solidFill>
                  <a:srgbClr val="8B888F"/>
                </a:solidFill>
                <a:effectLst/>
                <a:latin typeface="Consolas" panose="020B0609020204030204" pitchFamily="49" charset="0"/>
              </a:rPr>
              <a:t>&gt;(</a:t>
            </a:r>
            <a:r>
              <a:rPr lang="en-AU" sz="800" b="0" dirty="0" err="1">
                <a:solidFill>
                  <a:srgbClr val="F7F1FF"/>
                </a:solidFill>
                <a:effectLst/>
                <a:latin typeface="Consolas" panose="020B0609020204030204" pitchFamily="49" charset="0"/>
              </a:rPr>
              <a:t>thr_count</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69676C"/>
                </a:solidFill>
                <a:effectLst/>
                <a:latin typeface="Consolas" panose="020B0609020204030204" pitchFamily="49" charset="0"/>
              </a:rPr>
              <a:t>    /// Queue jobs</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for</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F7F1FF"/>
                </a:solidFill>
                <a:effectLst/>
                <a:latin typeface="Consolas" panose="020B0609020204030204" pitchFamily="49" charset="0"/>
              </a:rPr>
              <a:t> { </a:t>
            </a:r>
            <a:r>
              <a:rPr lang="en-AU" sz="800" b="0" dirty="0">
                <a:solidFill>
                  <a:srgbClr val="948AE3"/>
                </a:solidFill>
                <a:effectLst/>
                <a:latin typeface="Consolas" panose="020B0609020204030204" pitchFamily="49" charset="0"/>
              </a:rPr>
              <a:t>0</a:t>
            </a:r>
            <a:r>
              <a:rPr lang="en-AU" sz="800" b="0" dirty="0">
                <a:solidFill>
                  <a:srgbClr val="FC618D"/>
                </a:solidFill>
                <a:effectLst/>
                <a:latin typeface="Consolas" panose="020B0609020204030204" pitchFamily="49" charset="0"/>
              </a:rPr>
              <a:t>u</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thr_count</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i</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pool</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emplace_back</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job</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this_thread</a:t>
            </a:r>
            <a:r>
              <a:rPr lang="en-AU" sz="800" b="0" dirty="0">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sleep_for</a:t>
            </a:r>
            <a:r>
              <a:rPr lang="en-AU" sz="800" b="0" dirty="0">
                <a:solidFill>
                  <a:srgbClr val="8B888F"/>
                </a:solidFill>
                <a:effectLst/>
                <a:latin typeface="Consolas" panose="020B0609020204030204" pitchFamily="49" charset="0"/>
              </a:rPr>
              <a:t>(</a:t>
            </a:r>
            <a:r>
              <a:rPr lang="en-AU" sz="800" b="0" dirty="0">
                <a:solidFill>
                  <a:srgbClr val="948AE3"/>
                </a:solidFill>
                <a:effectLst/>
                <a:latin typeface="Consolas" panose="020B0609020204030204" pitchFamily="49" charset="0"/>
              </a:rPr>
              <a:t>200ms</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i="1" dirty="0">
                <a:solidFill>
                  <a:srgbClr val="69676C"/>
                </a:solidFill>
                <a:effectLst/>
                <a:latin typeface="Consolas" panose="020B0609020204030204" pitchFamily="49" charset="0"/>
              </a:rPr>
              <a:t>    /// Join all job threads</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for</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C618D"/>
                </a:solidFill>
                <a:effectLst/>
                <a:latin typeface="Consolas" panose="020B0609020204030204" pitchFamily="49" charset="0"/>
              </a:rPr>
              <a:t>&amp;</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pool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if</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th</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joinable</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th</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join</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for</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i="1" dirty="0">
                <a:solidFill>
                  <a:srgbClr val="5AD4E6"/>
                </a:solidFill>
                <a:effectLst/>
                <a:latin typeface="Consolas" panose="020B0609020204030204" pitchFamily="49" charset="0"/>
              </a:rPr>
              <a:t>auto</a:t>
            </a:r>
            <a:r>
              <a:rPr lang="en-AU" sz="800" b="0" dirty="0">
                <a:solidFill>
                  <a:srgbClr val="F7F1FF"/>
                </a:solidFill>
                <a:effectLst/>
                <a:latin typeface="Consolas" panose="020B0609020204030204" pitchFamily="49" charset="0"/>
              </a:rPr>
              <a:t> </a:t>
            </a:r>
            <a:r>
              <a:rPr lang="en-AU" sz="800" b="0" dirty="0" err="1">
                <a:solidFill>
                  <a:srgbClr val="F7F1FF"/>
                </a:solidFill>
                <a:effectLst/>
                <a:latin typeface="Consolas" panose="020B0609020204030204" pitchFamily="49" charset="0"/>
              </a:rPr>
              <a:t>i</a:t>
            </a:r>
            <a:r>
              <a:rPr lang="en-AU" sz="800" b="0" dirty="0">
                <a:solidFill>
                  <a:srgbClr val="F7F1FF"/>
                </a:solidFill>
                <a:effectLst/>
                <a:latin typeface="Consolas" panose="020B0609020204030204" pitchFamily="49" charset="0"/>
              </a:rPr>
              <a:t> { </a:t>
            </a:r>
            <a:r>
              <a:rPr lang="en-AU" sz="800" b="0" dirty="0" err="1">
                <a:solidFill>
                  <a:srgbClr val="F7F1FF"/>
                </a:solidFill>
                <a:effectLst/>
                <a:latin typeface="Consolas" panose="020B0609020204030204" pitchFamily="49" charset="0"/>
              </a:rPr>
              <a:t>map</a:t>
            </a:r>
            <a:r>
              <a:rPr lang="en-AU" sz="800" b="0" dirty="0" err="1">
                <a:solidFill>
                  <a:srgbClr val="8B888F"/>
                </a:solidFill>
                <a:effectLst/>
                <a:latin typeface="Consolas" panose="020B0609020204030204" pitchFamily="49" charset="0"/>
              </a:rPr>
              <a:t>.</a:t>
            </a:r>
            <a:r>
              <a:rPr lang="en-AU" sz="800" b="0" dirty="0" err="1">
                <a:solidFill>
                  <a:srgbClr val="7BD88F"/>
                </a:solidFill>
                <a:effectLst/>
                <a:latin typeface="Consolas" panose="020B0609020204030204" pitchFamily="49" charset="0"/>
              </a:rPr>
              <a:t>size</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i="1" dirty="0">
                <a:solidFill>
                  <a:srgbClr val="5AD4E6"/>
                </a:solidFill>
                <a:effectLst/>
                <a:latin typeface="Consolas" panose="020B0609020204030204" pitchFamily="49" charset="0"/>
              </a:rPr>
              <a:t>auto</a:t>
            </a:r>
            <a:r>
              <a:rPr lang="en-AU" sz="800" b="0" dirty="0">
                <a:solidFill>
                  <a:srgbClr val="FC618D"/>
                </a:solidFill>
                <a:effectLst/>
                <a:latin typeface="Consolas" panose="020B0609020204030204" pitchFamily="49" charset="0"/>
              </a:rPr>
              <a:t>&amp;</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k</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v</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map</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k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v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err="1">
                <a:solidFill>
                  <a:srgbClr val="F7F1FF"/>
                </a:solidFill>
                <a:effectLst/>
                <a:latin typeface="Consolas" panose="020B0609020204030204" pitchFamily="49" charset="0"/>
              </a:rPr>
              <a:t>i</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cout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CE566"/>
                </a:solidFill>
                <a:effectLst/>
                <a:latin typeface="Consolas" panose="020B0609020204030204" pitchFamily="49" charset="0"/>
              </a:rPr>
              <a:t> }</a:t>
            </a:r>
            <a:r>
              <a:rPr lang="en-AU" sz="800" b="0" dirty="0">
                <a:solidFill>
                  <a:srgbClr val="8B888F"/>
                </a:solidFill>
                <a:effectLst/>
                <a:latin typeface="Consolas" panose="020B0609020204030204" pitchFamily="49" charset="0"/>
              </a:rPr>
              <a:t>"</a:t>
            </a: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&lt;&lt;</a:t>
            </a:r>
            <a:r>
              <a:rPr lang="en-AU" sz="800" b="0" dirty="0">
                <a:solidFill>
                  <a:srgbClr val="F7F1FF"/>
                </a:solidFill>
                <a:effectLst/>
                <a:latin typeface="Consolas" panose="020B0609020204030204" pitchFamily="49" charset="0"/>
              </a:rPr>
              <a:t> std</a:t>
            </a:r>
            <a:r>
              <a:rPr lang="en-AU" sz="800" b="0" dirty="0">
                <a:solidFill>
                  <a:srgbClr val="8B888F"/>
                </a:solidFill>
                <a:effectLst/>
                <a:latin typeface="Consolas" panose="020B0609020204030204" pitchFamily="49" charset="0"/>
              </a:rPr>
              <a:t>::</a:t>
            </a:r>
            <a:r>
              <a:rPr lang="en-AU" sz="800" b="0" dirty="0">
                <a:solidFill>
                  <a:srgbClr val="7BD88F"/>
                </a:solidFill>
                <a:effectLst/>
                <a:latin typeface="Consolas" panose="020B0609020204030204" pitchFamily="49" charset="0"/>
              </a:rPr>
              <a:t>endl</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br>
              <a:rPr lang="en-AU" sz="800" b="0" dirty="0">
                <a:solidFill>
                  <a:srgbClr val="F7F1FF"/>
                </a:solidFill>
                <a:effectLst/>
                <a:latin typeface="Consolas" panose="020B0609020204030204" pitchFamily="49" charset="0"/>
              </a:rPr>
            </a:br>
            <a:r>
              <a:rPr lang="en-AU" sz="800" b="0" dirty="0">
                <a:solidFill>
                  <a:srgbClr val="F7F1FF"/>
                </a:solidFill>
                <a:effectLst/>
                <a:latin typeface="Consolas" panose="020B0609020204030204" pitchFamily="49" charset="0"/>
              </a:rPr>
              <a:t>    </a:t>
            </a:r>
            <a:r>
              <a:rPr lang="en-AU" sz="800" b="0" dirty="0">
                <a:solidFill>
                  <a:srgbClr val="FC618D"/>
                </a:solidFill>
                <a:effectLst/>
                <a:latin typeface="Consolas" panose="020B0609020204030204" pitchFamily="49" charset="0"/>
              </a:rPr>
              <a:t>return</a:t>
            </a:r>
            <a:r>
              <a:rPr lang="en-AU" sz="800" b="0" dirty="0">
                <a:solidFill>
                  <a:srgbClr val="F7F1FF"/>
                </a:solidFill>
                <a:effectLst/>
                <a:latin typeface="Consolas" panose="020B0609020204030204" pitchFamily="49" charset="0"/>
              </a:rPr>
              <a:t> </a:t>
            </a:r>
            <a:r>
              <a:rPr lang="en-AU" sz="800" b="0" dirty="0">
                <a:solidFill>
                  <a:srgbClr val="948AE3"/>
                </a:solidFill>
                <a:effectLst/>
                <a:latin typeface="Consolas" panose="020B0609020204030204" pitchFamily="49" charset="0"/>
              </a:rPr>
              <a:t>0</a:t>
            </a:r>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a:p>
            <a:r>
              <a:rPr lang="en-AU" sz="800" b="0" dirty="0">
                <a:solidFill>
                  <a:srgbClr val="8B888F"/>
                </a:solidFill>
                <a:effectLst/>
                <a:latin typeface="Consolas" panose="020B0609020204030204" pitchFamily="49" charset="0"/>
              </a:rPr>
              <a:t>}</a:t>
            </a:r>
            <a:endParaRPr lang="en-AU" sz="8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993795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oup 36">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8" name="Freeform: Shape 37">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dirty="0"/>
              <a:t>Lock Types</a:t>
            </a:r>
            <a:endParaRPr lang="en-US"/>
          </a:p>
        </p:txBody>
      </p:sp>
      <p:grpSp>
        <p:nvGrpSpPr>
          <p:cNvPr id="41" name="Group 40">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2"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MDN High Performance Programming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24</a:t>
            </a:fld>
            <a:endParaRPr lang="en-US">
              <a:solidFill>
                <a:schemeClr val="tx1">
                  <a:alpha val="80000"/>
                </a:schemeClr>
              </a:solidFill>
            </a:endParaRP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3728028986"/>
              </p:ext>
            </p:extLst>
          </p:nvPr>
        </p:nvGraphicFramePr>
        <p:xfrm>
          <a:off x="4295776" y="927879"/>
          <a:ext cx="7345364" cy="5003830"/>
        </p:xfrm>
        <a:graphic>
          <a:graphicData uri="http://schemas.openxmlformats.org/drawingml/2006/table">
            <a:tbl>
              <a:tblPr firstRow="1" bandRow="1">
                <a:tableStyleId>{8799B23B-EC83-4686-B30A-512413B5E67A}</a:tableStyleId>
              </a:tblPr>
              <a:tblGrid>
                <a:gridCol w="2301106">
                  <a:extLst>
                    <a:ext uri="{9D8B030D-6E8A-4147-A177-3AD203B41FA5}">
                      <a16:colId xmlns:a16="http://schemas.microsoft.com/office/drawing/2014/main" val="562691606"/>
                    </a:ext>
                  </a:extLst>
                </a:gridCol>
                <a:gridCol w="5044258">
                  <a:extLst>
                    <a:ext uri="{9D8B030D-6E8A-4147-A177-3AD203B41FA5}">
                      <a16:colId xmlns:a16="http://schemas.microsoft.com/office/drawing/2014/main" val="3970149589"/>
                    </a:ext>
                  </a:extLst>
                </a:gridCol>
              </a:tblGrid>
              <a:tr h="423401">
                <a:tc>
                  <a:txBody>
                    <a:bodyPr/>
                    <a:lstStyle/>
                    <a:p>
                      <a:pPr algn="ctr"/>
                      <a:r>
                        <a:rPr lang="en-US" sz="1900"/>
                        <a:t>Mutex Type</a:t>
                      </a:r>
                    </a:p>
                  </a:txBody>
                  <a:tcPr marL="96227" marR="96227" marT="48114" marB="48114" anchor="ctr"/>
                </a:tc>
                <a:tc>
                  <a:txBody>
                    <a:bodyPr/>
                    <a:lstStyle/>
                    <a:p>
                      <a:pPr algn="ctr"/>
                      <a:r>
                        <a:rPr lang="en-US" sz="1900"/>
                        <a:t>Description</a:t>
                      </a:r>
                    </a:p>
                  </a:txBody>
                  <a:tcPr marL="96227" marR="96227" marT="48114" marB="48114" anchor="ctr"/>
                </a:tc>
                <a:extLst>
                  <a:ext uri="{0D108BD9-81ED-4DB2-BD59-A6C34878D82A}">
                    <a16:rowId xmlns:a16="http://schemas.microsoft.com/office/drawing/2014/main" val="2193002138"/>
                  </a:ext>
                </a:extLst>
              </a:tr>
              <a:tr h="1930965">
                <a:tc>
                  <a:txBody>
                    <a:bodyPr/>
                    <a:lstStyle/>
                    <a:p>
                      <a:pPr algn="ctr"/>
                      <a:r>
                        <a:rPr kumimoji="0" lang="en-AU" sz="2000" b="0" u="none" strike="noStrike" kern="1200" cap="none" spc="0" normalizeH="0" baseline="0" noProof="0">
                          <a:ln>
                            <a:noFill/>
                          </a:ln>
                          <a:solidFill>
                            <a:srgbClr val="F7F1FF"/>
                          </a:solidFill>
                          <a:effectLst/>
                          <a:uLnTx/>
                          <a:uFillTx/>
                        </a:rPr>
                        <a:t>std</a:t>
                      </a:r>
                      <a:r>
                        <a:rPr kumimoji="0" lang="en-AU" sz="2000" b="0" u="none" strike="noStrike" kern="1200" cap="none" spc="0" normalizeH="0" baseline="0" noProof="0">
                          <a:ln>
                            <a:noFill/>
                          </a:ln>
                          <a:solidFill>
                            <a:srgbClr val="8B888F"/>
                          </a:solidFill>
                          <a:effectLst/>
                          <a:uLnTx/>
                          <a:uFillTx/>
                        </a:rPr>
                        <a:t>::</a:t>
                      </a:r>
                      <a:r>
                        <a:rPr kumimoji="0" lang="en-AU" sz="2000" b="0" u="none" strike="noStrike" kern="1200" cap="none" spc="0" normalizeH="0" baseline="0" noProof="0">
                          <a:ln>
                            <a:noFill/>
                          </a:ln>
                          <a:solidFill>
                            <a:srgbClr val="5AD4E6"/>
                          </a:solidFill>
                          <a:effectLst/>
                          <a:uLnTx/>
                          <a:uFillTx/>
                        </a:rPr>
                        <a:t>lock_guard</a:t>
                      </a:r>
                      <a:endParaRPr lang="en-AU" sz="1700" b="0">
                        <a:solidFill>
                          <a:srgbClr val="F7F1FF"/>
                        </a:solidFill>
                        <a:effectLst/>
                        <a:latin typeface="Consolas" panose="020B0609020204030204" pitchFamily="49" charset="0"/>
                      </a:endParaRPr>
                    </a:p>
                  </a:txBody>
                  <a:tcPr marL="96227" marR="96227" marT="48114" marB="48114" anchor="ctr"/>
                </a:tc>
                <a:tc>
                  <a:txBody>
                    <a:bodyPr/>
                    <a:lstStyle/>
                    <a:p>
                      <a:pPr algn="ctr"/>
                      <a:r>
                        <a:rPr lang="en-US" sz="1500" b="0">
                          <a:solidFill>
                            <a:srgbClr val="C9D1D9"/>
                          </a:solidFill>
                          <a:effectLst/>
                        </a:rPr>
                        <a:t>The most basic kind of mutex locking wrapper. It binds the locking lifetime of a mutex to the lifetime of the lock. It takes a template type parameter of the mutex type and a mutex as a constructor argument. It can also adopt the ownership of a mutex by passing a second constructor argument </a:t>
                      </a:r>
                      <a:r>
                        <a:rPr kumimoji="0" lang="en-AU" sz="1500" b="0" u="none" strike="noStrike" kern="1200" cap="none" spc="0" normalizeH="0" baseline="0" noProof="0">
                          <a:ln>
                            <a:noFill/>
                          </a:ln>
                          <a:solidFill>
                            <a:srgbClr val="F7F1FF"/>
                          </a:solidFill>
                          <a:effectLst/>
                          <a:uLnTx/>
                          <a:uFillTx/>
                        </a:rPr>
                        <a:t>std</a:t>
                      </a:r>
                      <a:r>
                        <a:rPr kumimoji="0" lang="en-AU" sz="1500" b="0" u="none" strike="noStrike" kern="1200" cap="none" spc="0" normalizeH="0" baseline="0" noProof="0">
                          <a:ln>
                            <a:noFill/>
                          </a:ln>
                          <a:solidFill>
                            <a:srgbClr val="8B888F"/>
                          </a:solidFill>
                          <a:effectLst/>
                          <a:uLnTx/>
                          <a:uFillTx/>
                        </a:rPr>
                        <a:t>::</a:t>
                      </a:r>
                      <a:r>
                        <a:rPr kumimoji="0" lang="en-AU" sz="1500" b="0" u="none" strike="noStrike" kern="1200" cap="none" spc="0" normalizeH="0" baseline="0" noProof="0">
                          <a:ln>
                            <a:noFill/>
                          </a:ln>
                          <a:solidFill>
                            <a:srgbClr val="5AD4E6"/>
                          </a:solidFill>
                          <a:effectLst/>
                          <a:uLnTx/>
                          <a:uFillTx/>
                        </a:rPr>
                        <a:t>adopt_lock</a:t>
                      </a:r>
                      <a:r>
                        <a:rPr lang="en-US" sz="1500" b="0">
                          <a:solidFill>
                            <a:srgbClr val="C9D1D9"/>
                          </a:solidFill>
                          <a:effectLst/>
                        </a:rPr>
                        <a:t> which does not lock the mutex but ensuring the calling thread will unlock it. </a:t>
                      </a:r>
                      <a:r>
                        <a:rPr kumimoji="0" lang="en-AU" sz="1500" b="0" u="none" strike="noStrike" kern="1200" cap="none" spc="0" normalizeH="0" baseline="0" noProof="0">
                          <a:ln>
                            <a:noFill/>
                          </a:ln>
                          <a:solidFill>
                            <a:srgbClr val="F7F1FF"/>
                          </a:solidFill>
                          <a:effectLst/>
                          <a:uLnTx/>
                          <a:uFillTx/>
                        </a:rPr>
                        <a:t>std</a:t>
                      </a:r>
                      <a:r>
                        <a:rPr kumimoji="0" lang="en-AU" sz="1500" b="0" u="none" strike="noStrike" kern="1200" cap="none" spc="0" normalizeH="0" baseline="0" noProof="0">
                          <a:ln>
                            <a:noFill/>
                          </a:ln>
                          <a:solidFill>
                            <a:srgbClr val="8B888F"/>
                          </a:solidFill>
                          <a:effectLst/>
                          <a:uLnTx/>
                          <a:uFillTx/>
                        </a:rPr>
                        <a:t>::</a:t>
                      </a:r>
                      <a:r>
                        <a:rPr kumimoji="0" lang="en-AU" sz="1500" b="0" u="none" strike="noStrike" kern="1200" cap="none" spc="0" normalizeH="0" baseline="0" noProof="0">
                          <a:ln>
                            <a:noFill/>
                          </a:ln>
                          <a:solidFill>
                            <a:srgbClr val="5AD4E6"/>
                          </a:solidFill>
                          <a:effectLst/>
                          <a:uLnTx/>
                          <a:uFillTx/>
                        </a:rPr>
                        <a:t>lock_guard</a:t>
                      </a:r>
                      <a:r>
                        <a:rPr lang="en-US" sz="1500" b="0">
                          <a:solidFill>
                            <a:srgbClr val="C9D1D9"/>
                          </a:solidFill>
                          <a:effectLst/>
                        </a:rPr>
                        <a:t> is non-copyable.</a:t>
                      </a:r>
                      <a:endParaRPr lang="en-US" sz="1500">
                        <a:solidFill>
                          <a:schemeClr val="tx1"/>
                        </a:solidFill>
                      </a:endParaRPr>
                    </a:p>
                  </a:txBody>
                  <a:tcPr marL="96227" marR="96227" marT="48114" marB="48114" anchor="ctr"/>
                </a:tc>
                <a:extLst>
                  <a:ext uri="{0D108BD9-81ED-4DB2-BD59-A6C34878D82A}">
                    <a16:rowId xmlns:a16="http://schemas.microsoft.com/office/drawing/2014/main" val="3922611538"/>
                  </a:ext>
                </a:extLst>
              </a:tr>
              <a:tr h="10328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u="none" strike="noStrike" kern="1200" cap="none" spc="0" normalizeH="0" baseline="0" noProof="0">
                          <a:ln>
                            <a:noFill/>
                          </a:ln>
                          <a:solidFill>
                            <a:srgbClr val="F7F1FF"/>
                          </a:solidFill>
                          <a:effectLst/>
                          <a:uLnTx/>
                          <a:uFillTx/>
                        </a:rPr>
                        <a:t>std</a:t>
                      </a:r>
                      <a:r>
                        <a:rPr kumimoji="0" lang="en-AU" sz="2000" b="0" u="none" strike="noStrike" kern="1200" cap="none" spc="0" normalizeH="0" baseline="0" noProof="0">
                          <a:ln>
                            <a:noFill/>
                          </a:ln>
                          <a:solidFill>
                            <a:srgbClr val="8B888F"/>
                          </a:solidFill>
                          <a:effectLst/>
                          <a:uLnTx/>
                          <a:uFillTx/>
                        </a:rPr>
                        <a:t>::</a:t>
                      </a:r>
                      <a:r>
                        <a:rPr kumimoji="0" lang="en-AU" sz="2000" b="0" u="none" strike="noStrike" kern="1200" cap="none" spc="0" normalizeH="0" baseline="0" noProof="0">
                          <a:ln>
                            <a:noFill/>
                          </a:ln>
                          <a:solidFill>
                            <a:srgbClr val="5AD4E6"/>
                          </a:solidFill>
                          <a:effectLst/>
                          <a:uLnTx/>
                          <a:uFillTx/>
                        </a:rPr>
                        <a:t>scoped_lock</a:t>
                      </a:r>
                      <a:endParaRPr kumimoji="0" lang="en-AU" sz="1700" b="0" i="0" u="none" strike="noStrike" kern="1200" cap="none" spc="0" normalizeH="0" baseline="0" noProof="0">
                        <a:ln>
                          <a:noFill/>
                        </a:ln>
                        <a:solidFill>
                          <a:srgbClr val="F7F1FF"/>
                        </a:solidFill>
                        <a:effectLst/>
                        <a:uLnTx/>
                        <a:uFillTx/>
                        <a:latin typeface="Consolas" panose="020B0609020204030204" pitchFamily="49" charset="0"/>
                        <a:ea typeface="+mn-ea"/>
                        <a:cs typeface="+mn-cs"/>
                      </a:endParaRPr>
                    </a:p>
                  </a:txBody>
                  <a:tcPr marL="96227" marR="96227" marT="48114" marB="48114" anchor="ctr"/>
                </a:tc>
                <a:tc>
                  <a:txBody>
                    <a:bodyPr/>
                    <a:lstStyle/>
                    <a:p>
                      <a:pPr algn="ctr"/>
                      <a:r>
                        <a:rPr lang="en-US" sz="1500" b="0">
                          <a:solidFill>
                            <a:srgbClr val="C9D1D9"/>
                          </a:solidFill>
                          <a:effectLst/>
                        </a:rPr>
                        <a:t>A lock for acquiring ownership of zero or more mutexes for the duration of a scope block. When constructed and given ownership of multiple mutexes, the locking and unlocking of mutexes uses a deadlock avoidance algorithm.</a:t>
                      </a:r>
                      <a:endParaRPr lang="en-US" sz="1500">
                        <a:solidFill>
                          <a:schemeClr val="tx1"/>
                        </a:solidFill>
                      </a:endParaRPr>
                    </a:p>
                  </a:txBody>
                  <a:tcPr marL="96227" marR="96227" marT="48114" marB="48114" anchor="ctr"/>
                </a:tc>
                <a:extLst>
                  <a:ext uri="{0D108BD9-81ED-4DB2-BD59-A6C34878D82A}">
                    <a16:rowId xmlns:a16="http://schemas.microsoft.com/office/drawing/2014/main" val="1580915798"/>
                  </a:ext>
                </a:extLst>
              </a:tr>
              <a:tr h="8083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u="none" strike="noStrike" kern="1200" cap="none" spc="0" normalizeH="0" baseline="0" noProof="0">
                          <a:ln>
                            <a:noFill/>
                          </a:ln>
                          <a:solidFill>
                            <a:srgbClr val="F7F1FF"/>
                          </a:solidFill>
                          <a:effectLst/>
                          <a:uLnTx/>
                          <a:uFillTx/>
                        </a:rPr>
                        <a:t>std</a:t>
                      </a:r>
                      <a:r>
                        <a:rPr kumimoji="0" lang="en-AU" sz="2000" b="0" u="none" strike="noStrike" kern="1200" cap="none" spc="0" normalizeH="0" baseline="0" noProof="0">
                          <a:ln>
                            <a:noFill/>
                          </a:ln>
                          <a:solidFill>
                            <a:srgbClr val="8B888F"/>
                          </a:solidFill>
                          <a:effectLst/>
                          <a:uLnTx/>
                          <a:uFillTx/>
                        </a:rPr>
                        <a:t>::</a:t>
                      </a:r>
                      <a:r>
                        <a:rPr kumimoji="0" lang="en-AU" sz="2000" b="0" u="none" strike="noStrike" kern="1200" cap="none" spc="0" normalizeH="0" baseline="0" noProof="0">
                          <a:ln>
                            <a:noFill/>
                          </a:ln>
                          <a:solidFill>
                            <a:srgbClr val="5AD4E6"/>
                          </a:solidFill>
                          <a:effectLst/>
                          <a:uLnTx/>
                          <a:uFillTx/>
                        </a:rPr>
                        <a:t>unique_lock</a:t>
                      </a:r>
                      <a:endParaRPr kumimoji="0" lang="en-AU" sz="2000" b="0" i="0" u="none" strike="noStrike" kern="1200" cap="none" spc="0" normalizeH="0" baseline="0" noProof="0">
                        <a:ln>
                          <a:noFill/>
                        </a:ln>
                        <a:solidFill>
                          <a:srgbClr val="F7F1FF"/>
                        </a:solidFill>
                        <a:effectLst/>
                        <a:uLnTx/>
                        <a:uFillTx/>
                        <a:latin typeface="Consolas" panose="020B0609020204030204" pitchFamily="49" charset="0"/>
                        <a:ea typeface="+mn-ea"/>
                        <a:cs typeface="+mn-cs"/>
                      </a:endParaRPr>
                    </a:p>
                  </a:txBody>
                  <a:tcPr marL="96227" marR="96227" marT="48114" marB="48114" anchor="ctr"/>
                </a:tc>
                <a:tc>
                  <a:txBody>
                    <a:bodyPr/>
                    <a:lstStyle/>
                    <a:p>
                      <a:pPr algn="ctr"/>
                      <a:r>
                        <a:rPr lang="en-US" sz="1500" b="0">
                          <a:solidFill>
                            <a:srgbClr val="C9D1D9"/>
                          </a:solidFill>
                          <a:effectLst/>
                        </a:rPr>
                        <a:t>Used to acquire an exclusive lock on a mutex with deferred, time-constrained, recursive and transfer semantics for locking. It is non-copyable but is moveable.</a:t>
                      </a:r>
                      <a:endParaRPr lang="en-US" sz="1500">
                        <a:solidFill>
                          <a:schemeClr val="tx1"/>
                        </a:solidFill>
                      </a:endParaRPr>
                    </a:p>
                  </a:txBody>
                  <a:tcPr marL="96227" marR="96227" marT="48114" marB="48114" anchor="ctr"/>
                </a:tc>
                <a:extLst>
                  <a:ext uri="{0D108BD9-81ED-4DB2-BD59-A6C34878D82A}">
                    <a16:rowId xmlns:a16="http://schemas.microsoft.com/office/drawing/2014/main" val="3796691047"/>
                  </a:ext>
                </a:extLst>
              </a:tr>
              <a:tr h="8083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u="none" strike="noStrike" kern="1200" cap="none" spc="0" normalizeH="0" baseline="0" noProof="0">
                          <a:ln>
                            <a:noFill/>
                          </a:ln>
                          <a:solidFill>
                            <a:srgbClr val="F7F1FF"/>
                          </a:solidFill>
                          <a:effectLst/>
                          <a:uLnTx/>
                          <a:uFillTx/>
                        </a:rPr>
                        <a:t>std</a:t>
                      </a:r>
                      <a:r>
                        <a:rPr kumimoji="0" lang="en-AU" sz="2000" b="0" u="none" strike="noStrike" kern="1200" cap="none" spc="0" normalizeH="0" baseline="0" noProof="0">
                          <a:ln>
                            <a:noFill/>
                          </a:ln>
                          <a:solidFill>
                            <a:srgbClr val="8B888F"/>
                          </a:solidFill>
                          <a:effectLst/>
                          <a:uLnTx/>
                          <a:uFillTx/>
                        </a:rPr>
                        <a:t>::</a:t>
                      </a:r>
                      <a:r>
                        <a:rPr kumimoji="0" lang="en-AU" sz="2000" b="0" u="none" strike="noStrike" kern="1200" cap="none" spc="0" normalizeH="0" baseline="0" noProof="0">
                          <a:ln>
                            <a:noFill/>
                          </a:ln>
                          <a:solidFill>
                            <a:srgbClr val="5AD4E6"/>
                          </a:solidFill>
                          <a:effectLst/>
                          <a:uLnTx/>
                          <a:uFillTx/>
                        </a:rPr>
                        <a:t>shared_lock</a:t>
                      </a:r>
                      <a:endParaRPr kumimoji="0" lang="en-AU" sz="1700" b="0" i="0" u="none" strike="noStrike" kern="1200" cap="none" spc="0" normalizeH="0" baseline="0" noProof="0">
                        <a:ln>
                          <a:noFill/>
                        </a:ln>
                        <a:solidFill>
                          <a:srgbClr val="F7F1FF"/>
                        </a:solidFill>
                        <a:effectLst/>
                        <a:uLnTx/>
                        <a:uFillTx/>
                        <a:latin typeface="Consolas" panose="020B0609020204030204" pitchFamily="49" charset="0"/>
                        <a:ea typeface="+mn-ea"/>
                        <a:cs typeface="+mn-cs"/>
                      </a:endParaRPr>
                    </a:p>
                  </a:txBody>
                  <a:tcPr marL="96227" marR="96227" marT="48114" marB="48114" anchor="ctr"/>
                </a:tc>
                <a:tc>
                  <a:txBody>
                    <a:bodyPr/>
                    <a:lstStyle/>
                    <a:p>
                      <a:pPr algn="ctr"/>
                      <a:r>
                        <a:rPr lang="en-US" sz="1500" b="0">
                          <a:solidFill>
                            <a:srgbClr val="C9D1D9"/>
                          </a:solidFill>
                          <a:effectLst/>
                        </a:rPr>
                        <a:t>Used to gain shared access to a mutex with similar semantics to </a:t>
                      </a:r>
                      <a:r>
                        <a:rPr kumimoji="0" lang="en-AU" sz="1500" b="0" u="none" strike="noStrike" kern="1200" cap="none" spc="0" normalizeH="0" baseline="0" noProof="0">
                          <a:ln>
                            <a:noFill/>
                          </a:ln>
                          <a:solidFill>
                            <a:srgbClr val="F7F1FF"/>
                          </a:solidFill>
                          <a:effectLst/>
                          <a:uLnTx/>
                          <a:uFillTx/>
                        </a:rPr>
                        <a:t>std</a:t>
                      </a:r>
                      <a:r>
                        <a:rPr kumimoji="0" lang="en-AU" sz="1500" b="0" u="none" strike="noStrike" kern="1200" cap="none" spc="0" normalizeH="0" baseline="0" noProof="0">
                          <a:ln>
                            <a:noFill/>
                          </a:ln>
                          <a:solidFill>
                            <a:srgbClr val="8B888F"/>
                          </a:solidFill>
                          <a:effectLst/>
                          <a:uLnTx/>
                          <a:uFillTx/>
                        </a:rPr>
                        <a:t>::</a:t>
                      </a:r>
                      <a:r>
                        <a:rPr kumimoji="0" lang="en-AU" sz="1500" b="0" u="none" strike="noStrike" kern="1200" cap="none" spc="0" normalizeH="0" baseline="0" noProof="0">
                          <a:ln>
                            <a:noFill/>
                          </a:ln>
                          <a:solidFill>
                            <a:srgbClr val="5AD4E6"/>
                          </a:solidFill>
                          <a:effectLst/>
                          <a:uLnTx/>
                          <a:uFillTx/>
                        </a:rPr>
                        <a:t>unique_lock</a:t>
                      </a:r>
                      <a:r>
                        <a:rPr lang="en-US" sz="1500" b="0">
                          <a:solidFill>
                            <a:srgbClr val="C9D1D9"/>
                          </a:solidFill>
                          <a:effectLst/>
                        </a:rPr>
                        <a:t>. Used for locking a </a:t>
                      </a:r>
                      <a:r>
                        <a:rPr kumimoji="0" lang="en-AU" sz="1500" b="0" u="none" strike="noStrike" kern="1200" cap="none" spc="0" normalizeH="0" baseline="0" noProof="0">
                          <a:ln>
                            <a:noFill/>
                          </a:ln>
                          <a:solidFill>
                            <a:srgbClr val="F7F1FF"/>
                          </a:solidFill>
                          <a:effectLst/>
                          <a:uLnTx/>
                          <a:uFillTx/>
                        </a:rPr>
                        <a:t>std</a:t>
                      </a:r>
                      <a:r>
                        <a:rPr kumimoji="0" lang="en-AU" sz="1500" b="0" u="none" strike="noStrike" kern="1200" cap="none" spc="0" normalizeH="0" baseline="0" noProof="0">
                          <a:ln>
                            <a:noFill/>
                          </a:ln>
                          <a:solidFill>
                            <a:srgbClr val="8B888F"/>
                          </a:solidFill>
                          <a:effectLst/>
                          <a:uLnTx/>
                          <a:uFillTx/>
                        </a:rPr>
                        <a:t>::</a:t>
                      </a:r>
                      <a:r>
                        <a:rPr kumimoji="0" lang="en-AU" sz="1500" b="0" u="none" strike="noStrike" kern="1200" cap="none" spc="0" normalizeH="0" baseline="0" noProof="0">
                          <a:ln>
                            <a:noFill/>
                          </a:ln>
                          <a:solidFill>
                            <a:srgbClr val="5AD4E6"/>
                          </a:solidFill>
                          <a:effectLst/>
                          <a:uLnTx/>
                          <a:uFillTx/>
                        </a:rPr>
                        <a:t>shared_lock</a:t>
                      </a:r>
                      <a:r>
                        <a:rPr lang="en-US" sz="1500" b="0">
                          <a:solidFill>
                            <a:srgbClr val="C9D1D9"/>
                          </a:solidFill>
                          <a:effectLst/>
                        </a:rPr>
                        <a:t> in a shared ownership model.</a:t>
                      </a:r>
                      <a:endParaRPr lang="en-US" sz="1500">
                        <a:solidFill>
                          <a:schemeClr val="tx1"/>
                        </a:solidFill>
                      </a:endParaRPr>
                    </a:p>
                  </a:txBody>
                  <a:tcPr marL="96227" marR="96227" marT="48114" marB="48114" anchor="ct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2123721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5545138" cy="635713"/>
          </a:xfrm>
        </p:spPr>
        <p:txBody>
          <a:bodyPr>
            <a:normAutofit fontScale="90000"/>
          </a:bodyPr>
          <a:lstStyle/>
          <a:p>
            <a:r>
              <a:rPr lang="en-US" dirty="0"/>
              <a:t>Latches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fontScale="92500"/>
          </a:bodyPr>
          <a:lstStyle/>
          <a:p>
            <a:r>
              <a:rPr lang="en-US" dirty="0"/>
              <a:t>A </a:t>
            </a:r>
            <a:r>
              <a:rPr lang="en-AU" sz="1900" b="0" dirty="0">
                <a:solidFill>
                  <a:srgbClr val="F7F1FF"/>
                </a:solidFill>
                <a:effectLst/>
                <a:latin typeface="Consolas" panose="020B0609020204030204" pitchFamily="49" charset="0"/>
              </a:rPr>
              <a:t>std</a:t>
            </a:r>
            <a:r>
              <a:rPr lang="en-AU" sz="1900" b="0" dirty="0">
                <a:solidFill>
                  <a:srgbClr val="8B888F"/>
                </a:solidFill>
                <a:effectLst/>
                <a:latin typeface="Consolas" panose="020B0609020204030204" pitchFamily="49" charset="0"/>
              </a:rPr>
              <a:t>::</a:t>
            </a:r>
            <a:r>
              <a:rPr lang="en-AU" sz="1900" b="0" dirty="0">
                <a:solidFill>
                  <a:srgbClr val="5AD4E6"/>
                </a:solidFill>
                <a:effectLst/>
                <a:latin typeface="Consolas" panose="020B0609020204030204" pitchFamily="49" charset="0"/>
              </a:rPr>
              <a:t>latch</a:t>
            </a:r>
            <a:r>
              <a:rPr lang="en-US" dirty="0"/>
              <a:t> is a count-down based synchronization primitive.</a:t>
            </a:r>
          </a:p>
          <a:p>
            <a:r>
              <a:rPr lang="en-US" dirty="0"/>
              <a:t>The starting count of the latch is set at construction, and it cannot be reset, incrementing or changed after construction.</a:t>
            </a:r>
          </a:p>
          <a:p>
            <a:r>
              <a:rPr lang="en-US" dirty="0"/>
              <a:t>It is a single use, non-copyable barrier type that is used to create a synchronization point between threads.</a:t>
            </a:r>
          </a:p>
          <a:p>
            <a:r>
              <a:rPr lang="en-US" dirty="0"/>
              <a:t>Any threads must arrive at a latch and wait until all other threads arrive at the latch which is indicated by the count going to zero.</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397847"/>
            <a:ext cx="5322258" cy="6186309"/>
          </a:xfrm>
          <a:prstGeom prst="rect">
            <a:avLst/>
          </a:prstGeom>
          <a:noFill/>
        </p:spPr>
        <p:txBody>
          <a:bodyPr wrap="square" rtlCol="0">
            <a:spAutoFit/>
          </a:bodyPr>
          <a:lstStyle/>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chrono</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iostream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latch</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err="1">
                <a:solidFill>
                  <a:srgbClr val="FCE566"/>
                </a:solidFill>
                <a:effectLst/>
                <a:latin typeface="Consolas" panose="020B0609020204030204" pitchFamily="49" charset="0"/>
              </a:rPr>
              <a:t>syncstream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vector</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C618D"/>
                </a:solidFill>
                <a:effectLst/>
                <a:latin typeface="Consolas" panose="020B0609020204030204" pitchFamily="49" charset="0"/>
              </a:rPr>
              <a:t>using</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namespace</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literals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thr_count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hardware_concurrency</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done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latch</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thr_count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cleanup</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latch</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1</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job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i="1" dirty="0" err="1">
                <a:solidFill>
                  <a:srgbClr val="FD9353"/>
                </a:solidFill>
                <a:effectLst/>
                <a:latin typeface="Consolas" panose="020B0609020204030204" pitchFamily="49" charset="0"/>
              </a:rPr>
              <a:t>job_id</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2s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5AD4E6"/>
                </a:solidFill>
                <a:effectLst/>
                <a:latin typeface="Consolas" panose="020B0609020204030204" pitchFamily="49" charset="0"/>
              </a:rPr>
              <a:t>osyncstream</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Job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i="1" dirty="0" err="1">
                <a:solidFill>
                  <a:srgbClr val="FD9353"/>
                </a:solidFill>
                <a:effectLst/>
                <a:latin typeface="Consolas" panose="020B0609020204030204" pitchFamily="49" charset="0"/>
              </a:rPr>
              <a:t>job_id</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done.</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done</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count_down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cleanup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wait</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5AD4E6"/>
                </a:solidFill>
                <a:effectLst/>
                <a:latin typeface="Consolas" panose="020B0609020204030204" pitchFamily="49" charset="0"/>
              </a:rPr>
              <a:t>osyncstream</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Job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i="1" dirty="0" err="1">
                <a:solidFill>
                  <a:srgbClr val="FD9353"/>
                </a:solidFill>
                <a:effectLst/>
                <a:latin typeface="Consolas" panose="020B0609020204030204" pitchFamily="49" charset="0"/>
              </a:rPr>
              <a:t>job_id</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cleaned up.</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main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-&gt;</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int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pool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vector</a:t>
            </a:r>
            <a:r>
              <a:rPr lang="en-AU" sz="900" b="0" dirty="0">
                <a:solidFill>
                  <a:srgbClr val="8B888F"/>
                </a:solidFill>
                <a:effectLst/>
                <a:latin typeface="Consolas" panose="020B0609020204030204" pitchFamily="49" charset="0"/>
              </a:rPr>
              <a:t>&lt;</a:t>
            </a:r>
            <a:r>
              <a:rPr lang="en-AU" sz="900" b="0" dirty="0">
                <a:solidFill>
                  <a:srgbClr val="F7F1F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&gt;(</a:t>
            </a:r>
            <a:r>
              <a:rPr lang="en-AU" sz="900" b="0" dirty="0" err="1">
                <a:solidFill>
                  <a:srgbClr val="F7F1FF"/>
                </a:solidFill>
                <a:effectLst/>
                <a:latin typeface="Consolas" panose="020B0609020204030204" pitchFamily="49" charset="0"/>
              </a:rPr>
              <a:t>thr_count</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Starting jobs...</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for</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i</a:t>
            </a:r>
            <a:r>
              <a:rPr lang="en-AU" sz="900" b="0" dirty="0">
                <a:solidFill>
                  <a:srgbClr val="F7F1FF"/>
                </a:solidFill>
                <a:effectLst/>
                <a:latin typeface="Consolas" panose="020B0609020204030204" pitchFamily="49" charset="0"/>
              </a:rPr>
              <a:t> { </a:t>
            </a:r>
            <a:r>
              <a:rPr lang="en-AU" sz="900" b="0" dirty="0">
                <a:solidFill>
                  <a:srgbClr val="948AE3"/>
                </a:solidFill>
                <a:effectLst/>
                <a:latin typeface="Consolas" panose="020B0609020204030204" pitchFamily="49" charset="0"/>
              </a:rPr>
              <a:t>0</a:t>
            </a:r>
            <a:r>
              <a:rPr lang="en-AU" sz="900" b="0" dirty="0">
                <a:solidFill>
                  <a:srgbClr val="FC618D"/>
                </a:solidFill>
                <a:effectLst/>
                <a:latin typeface="Consolas" panose="020B0609020204030204" pitchFamily="49" charset="0"/>
              </a:rPr>
              <a:t>u</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i</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thr_count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i</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pool</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emplace_back</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job</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i</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done</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wait</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All jobs done.</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200ms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a:t>
            </a:r>
            <a:r>
              <a:rPr lang="en-AU" sz="900" b="0" dirty="0" err="1">
                <a:solidFill>
                  <a:srgbClr val="948AE3"/>
                </a:solidFill>
                <a:effectLst/>
                <a:latin typeface="Consolas" panose="020B0609020204030204" pitchFamily="49" charset="0"/>
              </a:rPr>
              <a:t>n</a:t>
            </a:r>
            <a:r>
              <a:rPr lang="en-AU" sz="900" b="0" dirty="0" err="1">
                <a:solidFill>
                  <a:srgbClr val="FCE566"/>
                </a:solidFill>
                <a:effectLst/>
                <a:latin typeface="Consolas" panose="020B0609020204030204" pitchFamily="49" charset="0"/>
              </a:rPr>
              <a:t>Starting</a:t>
            </a:r>
            <a:r>
              <a:rPr lang="en-AU" sz="900" b="0" dirty="0">
                <a:solidFill>
                  <a:srgbClr val="FCE566"/>
                </a:solidFill>
                <a:effectLst/>
                <a:latin typeface="Consolas" panose="020B0609020204030204" pitchFamily="49" charset="0"/>
              </a:rPr>
              <a:t> </a:t>
            </a:r>
            <a:r>
              <a:rPr lang="en-AU" sz="900" b="0" dirty="0" err="1">
                <a:solidFill>
                  <a:srgbClr val="FCE566"/>
                </a:solidFill>
                <a:effectLst/>
                <a:latin typeface="Consolas" panose="020B0609020204030204" pitchFamily="49" charset="0"/>
              </a:rPr>
              <a:t>cleanup</a:t>
            </a:r>
            <a:r>
              <a:rPr lang="en-AU" sz="900" b="0" dirty="0">
                <a:solidFill>
                  <a:srgbClr val="FCE566"/>
                </a:solidFill>
                <a:effectLst/>
                <a:latin typeface="Consolas" panose="020B0609020204030204" pitchFamily="49" charset="0"/>
              </a:rPr>
              <a:t>...</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cleanup</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count_down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200ms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for</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i="1" dirty="0">
                <a:solidFill>
                  <a:srgbClr val="5AD4E6"/>
                </a:solidFill>
                <a:effectLst/>
                <a:latin typeface="Consolas" panose="020B0609020204030204" pitchFamily="49" charset="0"/>
              </a:rPr>
              <a:t>auto</a:t>
            </a:r>
            <a:r>
              <a:rPr lang="en-AU" sz="900" b="0" dirty="0">
                <a:solidFill>
                  <a:srgbClr val="FC618D"/>
                </a:solidFill>
                <a:effectLst/>
                <a:latin typeface="Consolas" panose="020B0609020204030204" pitchFamily="49" charset="0"/>
              </a:rPr>
              <a:t>&amp;</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pool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if</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th</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joinable</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join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All jobs cleaned up.</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return</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0</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615479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5545138" cy="635713"/>
          </a:xfrm>
        </p:spPr>
        <p:txBody>
          <a:bodyPr>
            <a:normAutofit fontScale="90000"/>
          </a:bodyPr>
          <a:lstStyle/>
          <a:p>
            <a:r>
              <a:rPr lang="en-US" dirty="0"/>
              <a:t>Barriers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80931"/>
            <a:ext cx="5545137" cy="4861249"/>
          </a:xfrm>
        </p:spPr>
        <p:txBody>
          <a:bodyPr>
            <a:normAutofit fontScale="70000" lnSpcReduction="20000"/>
          </a:bodyPr>
          <a:lstStyle/>
          <a:p>
            <a:r>
              <a:rPr lang="en-US" dirty="0"/>
              <a:t>A </a:t>
            </a:r>
            <a:r>
              <a:rPr lang="en-AU" sz="1800" b="0" dirty="0">
                <a:solidFill>
                  <a:srgbClr val="F7F1F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5AD4E6"/>
                </a:solidFill>
                <a:effectLst/>
                <a:latin typeface="Consolas" panose="020B0609020204030204" pitchFamily="49" charset="0"/>
              </a:rPr>
              <a:t>barrier</a:t>
            </a:r>
            <a:r>
              <a:rPr lang="en-US" dirty="0"/>
              <a:t> is a more general version of a </a:t>
            </a:r>
            <a:r>
              <a:rPr lang="en-AU" sz="1800" b="0" dirty="0">
                <a:solidFill>
                  <a:srgbClr val="F7F1F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5AD4E6"/>
                </a:solidFill>
                <a:effectLst/>
                <a:latin typeface="Consolas" panose="020B0609020204030204" pitchFamily="49" charset="0"/>
              </a:rPr>
              <a:t>latch</a:t>
            </a:r>
            <a:r>
              <a:rPr lang="en-US" dirty="0"/>
              <a:t>.</a:t>
            </a:r>
          </a:p>
          <a:p>
            <a:r>
              <a:rPr lang="en-US" dirty="0"/>
              <a:t>The lifetime of a barrier consists of one-or-more phases.</a:t>
            </a:r>
          </a:p>
          <a:p>
            <a:r>
              <a:rPr lang="en-US" dirty="0"/>
              <a:t>The first phase is the synchronization phase which; similar to a latch, uses a count to make threads wait until all other threads arrive.</a:t>
            </a:r>
          </a:p>
          <a:p>
            <a:r>
              <a:rPr lang="en-US" dirty="0"/>
              <a:t>Along with a count, </a:t>
            </a:r>
            <a:r>
              <a:rPr lang="en-AU" sz="1800" b="0" dirty="0">
                <a:solidFill>
                  <a:srgbClr val="F7F1F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a:solidFill>
                  <a:srgbClr val="5AD4E6"/>
                </a:solidFill>
                <a:effectLst/>
                <a:latin typeface="Consolas" panose="020B0609020204030204" pitchFamily="49" charset="0"/>
              </a:rPr>
              <a:t>barrier</a:t>
            </a:r>
            <a:r>
              <a:rPr lang="en-US" dirty="0"/>
              <a:t> constructor can take an optional function object that will be run once all threads arrive at a barrier.</a:t>
            </a:r>
          </a:p>
          <a:p>
            <a:r>
              <a:rPr lang="en-US" dirty="0"/>
              <a:t>After all threads arrive (and the optional call to the completion function), the threads are released. The barrier can later be reused to resynchronize threads.</a:t>
            </a:r>
          </a:p>
          <a:p>
            <a:r>
              <a:rPr lang="en-US" dirty="0"/>
              <a:t>Threads can decrement the overall count of the barrier on arrival.</a:t>
            </a:r>
          </a:p>
          <a:p>
            <a:r>
              <a:rPr lang="en-US" dirty="0"/>
              <a:t>A </a:t>
            </a:r>
            <a:r>
              <a:rPr lang="en-AU" sz="1900" b="0" dirty="0">
                <a:solidFill>
                  <a:srgbClr val="F7F1FF"/>
                </a:solidFill>
                <a:effectLst/>
                <a:latin typeface="Consolas" panose="020B0609020204030204" pitchFamily="49" charset="0"/>
              </a:rPr>
              <a:t>std</a:t>
            </a:r>
            <a:r>
              <a:rPr lang="en-AU" sz="1900" b="0" dirty="0">
                <a:solidFill>
                  <a:srgbClr val="8B888F"/>
                </a:solidFill>
                <a:effectLst/>
                <a:latin typeface="Consolas" panose="020B0609020204030204" pitchFamily="49" charset="0"/>
              </a:rPr>
              <a:t>::</a:t>
            </a:r>
            <a:r>
              <a:rPr lang="en-AU" sz="1900" b="0" dirty="0">
                <a:solidFill>
                  <a:srgbClr val="5AD4E6"/>
                </a:solidFill>
                <a:effectLst/>
                <a:latin typeface="Consolas" panose="020B0609020204030204" pitchFamily="49" charset="0"/>
              </a:rPr>
              <a:t>barrier</a:t>
            </a:r>
            <a:r>
              <a:rPr lang="en-US" dirty="0"/>
              <a:t> object is non-copyable.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137319"/>
            <a:ext cx="5322258" cy="6740307"/>
          </a:xfrm>
          <a:prstGeom prst="rect">
            <a:avLst/>
          </a:prstGeom>
          <a:noFill/>
        </p:spPr>
        <p:txBody>
          <a:bodyPr wrap="square" rtlCol="0">
            <a:spAutoFit/>
          </a:bodyPr>
          <a:lstStyle/>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chrono</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iostream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barrier</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err="1">
                <a:solidFill>
                  <a:srgbClr val="FCE566"/>
                </a:solidFill>
                <a:effectLst/>
                <a:latin typeface="Consolas" panose="020B0609020204030204" pitchFamily="49" charset="0"/>
              </a:rPr>
              <a:t>syncstream</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string</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C618D"/>
                </a:solidFill>
                <a:effectLst/>
                <a:latin typeface="Consolas" panose="020B0609020204030204" pitchFamily="49" charset="0"/>
              </a:rPr>
              <a:t>include</a:t>
            </a:r>
            <a:r>
              <a:rPr lang="en-AU" sz="900" b="0" dirty="0">
                <a:solidFill>
                  <a:srgbClr val="948AE3"/>
                </a:solidFill>
                <a:effectLst/>
                <a:latin typeface="Consolas" panose="020B0609020204030204" pitchFamily="49" charset="0"/>
              </a:rPr>
              <a:t> </a:t>
            </a:r>
            <a:r>
              <a:rPr lang="en-AU" sz="900" b="0" dirty="0">
                <a:solidFill>
                  <a:srgbClr val="8B888F"/>
                </a:solidFill>
                <a:effectLst/>
                <a:latin typeface="Consolas" panose="020B0609020204030204" pitchFamily="49" charset="0"/>
              </a:rPr>
              <a:t>&lt;</a:t>
            </a:r>
            <a:r>
              <a:rPr lang="en-AU" sz="900" b="0" dirty="0">
                <a:solidFill>
                  <a:srgbClr val="FCE566"/>
                </a:solidFill>
                <a:effectLst/>
                <a:latin typeface="Consolas" panose="020B0609020204030204" pitchFamily="49" charset="0"/>
              </a:rPr>
              <a:t>vector</a:t>
            </a:r>
            <a:r>
              <a:rPr lang="en-AU" sz="900" b="0" dirty="0">
                <a:solidFill>
                  <a:srgbClr val="8B888F"/>
                </a:solidFill>
                <a:effectLst/>
                <a:latin typeface="Consolas" panose="020B0609020204030204" pitchFamily="49" charset="0"/>
              </a:rPr>
              <a:t>&gt;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C618D"/>
                </a:solidFill>
                <a:effectLst/>
                <a:latin typeface="Consolas" panose="020B0609020204030204" pitchFamily="49" charset="0"/>
              </a:rPr>
              <a:t>using</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namespace</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literals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thr_count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hardware_concurrency</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on_completion</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noexcept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i="1" dirty="0">
                <a:solidFill>
                  <a:srgbClr val="FC618D"/>
                </a:solidFill>
                <a:effectLst/>
                <a:latin typeface="Consolas" panose="020B0609020204030204" pitchFamily="49" charset="0"/>
              </a:rPr>
              <a:t>static</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message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E566"/>
                </a:solidFill>
                <a:effectLst/>
                <a:latin typeface="Consolas" panose="020B0609020204030204" pitchFamily="49" charset="0"/>
              </a:rPr>
              <a:t>"All jobs done.\</a:t>
            </a:r>
            <a:r>
              <a:rPr lang="en-AU" sz="900" b="0" dirty="0" err="1">
                <a:solidFill>
                  <a:srgbClr val="FCE566"/>
                </a:solidFill>
                <a:effectLst/>
                <a:latin typeface="Consolas" panose="020B0609020204030204" pitchFamily="49" charset="0"/>
              </a:rPr>
              <a:t>nWorkers</a:t>
            </a:r>
            <a:r>
              <a:rPr lang="en-AU" sz="900" b="0" dirty="0">
                <a:solidFill>
                  <a:srgbClr val="FCE566"/>
                </a:solidFill>
                <a:effectLst/>
                <a:latin typeface="Consolas" panose="020B0609020204030204" pitchFamily="49" charset="0"/>
              </a:rPr>
              <a:t> are at lunch before cleaning up...\</a:t>
            </a:r>
            <a:r>
              <a:rPr lang="en-AU" sz="900" b="0" dirty="0" err="1">
                <a:solidFill>
                  <a:srgbClr val="FCE566"/>
                </a:solidFill>
                <a:effectLst/>
                <a:latin typeface="Consolas" panose="020B0609020204030204" pitchFamily="49" charset="0"/>
              </a:rPr>
              <a:t>n"s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5AD4E6"/>
                </a:solidFill>
                <a:effectLst/>
                <a:latin typeface="Consolas" panose="020B0609020204030204" pitchFamily="49" charset="0"/>
              </a:rPr>
              <a:t>osyncstream</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message</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3s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message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E566"/>
                </a:solidFill>
                <a:effectLst/>
                <a:latin typeface="Consolas" panose="020B0609020204030204" pitchFamily="49" charset="0"/>
              </a:rPr>
              <a:t>"All cleaned up.\</a:t>
            </a:r>
            <a:r>
              <a:rPr lang="en-AU" sz="900" b="0" dirty="0" err="1">
                <a:solidFill>
                  <a:srgbClr val="FCE566"/>
                </a:solidFill>
                <a:effectLst/>
                <a:latin typeface="Consolas" panose="020B0609020204030204" pitchFamily="49" charset="0"/>
              </a:rPr>
              <a:t>n"s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barrier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barrier</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thr_count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on_completion</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job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i="1" dirty="0" err="1">
                <a:solidFill>
                  <a:srgbClr val="FD9353"/>
                </a:solidFill>
                <a:effectLst/>
                <a:latin typeface="Consolas" panose="020B0609020204030204" pitchFamily="49" charset="0"/>
              </a:rPr>
              <a:t>job_id</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2s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5AD4E6"/>
                </a:solidFill>
                <a:effectLst/>
                <a:latin typeface="Consolas" panose="020B0609020204030204" pitchFamily="49" charset="0"/>
              </a:rPr>
              <a:t>osyncstream</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Job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i="1" dirty="0" err="1">
                <a:solidFill>
                  <a:srgbClr val="FD9353"/>
                </a:solidFill>
                <a:effectLst/>
                <a:latin typeface="Consolas" panose="020B0609020204030204" pitchFamily="49" charset="0"/>
              </a:rPr>
              <a:t>job_id</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done.</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barrier</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arrive_and_wait</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5AD4E6"/>
                </a:solidFill>
                <a:effectLst/>
                <a:latin typeface="Consolas" panose="020B0609020204030204" pitchFamily="49" charset="0"/>
              </a:rPr>
              <a:t>osyncstream</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Job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i="1" dirty="0" err="1">
                <a:solidFill>
                  <a:srgbClr val="FD9353"/>
                </a:solidFill>
                <a:effectLst/>
                <a:latin typeface="Consolas" panose="020B0609020204030204" pitchFamily="49" charset="0"/>
              </a:rPr>
              <a:t>job_id</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 cleaned up.</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barrier</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arrive_and_wait</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a:solidFill>
                  <a:srgbClr val="7BD88F"/>
                </a:solidFill>
                <a:effectLst/>
                <a:latin typeface="Consolas" panose="020B0609020204030204" pitchFamily="49" charset="0"/>
              </a:rPr>
              <a:t>main</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-&gt;</a:t>
            </a:r>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int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pool </a:t>
            </a:r>
            <a:r>
              <a:rPr lang="en-AU" sz="900" b="0" dirty="0">
                <a:solidFill>
                  <a:srgbClr val="FC618D"/>
                </a:solidFill>
                <a:effectLst/>
                <a:latin typeface="Consolas" panose="020B0609020204030204" pitchFamily="49" charset="0"/>
              </a:rPr>
              <a:t>=</a:t>
            </a: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vector</a:t>
            </a:r>
            <a:r>
              <a:rPr lang="en-AU" sz="900" b="0" dirty="0">
                <a:solidFill>
                  <a:srgbClr val="8B888F"/>
                </a:solidFill>
                <a:effectLst/>
                <a:latin typeface="Consolas" panose="020B0609020204030204" pitchFamily="49" charset="0"/>
              </a:rPr>
              <a:t>&lt;</a:t>
            </a:r>
            <a:r>
              <a:rPr lang="en-AU" sz="900" b="0" dirty="0">
                <a:solidFill>
                  <a:srgbClr val="F7F1FF"/>
                </a:solidFill>
                <a:effectLst/>
                <a:latin typeface="Consolas" panose="020B0609020204030204" pitchFamily="49" charset="0"/>
              </a:rPr>
              <a:t>std</a:t>
            </a:r>
            <a:r>
              <a:rPr lang="en-AU" sz="900" b="0" dirty="0">
                <a:solidFill>
                  <a:srgbClr val="8B888F"/>
                </a:solidFill>
                <a:effectLst/>
                <a:latin typeface="Consolas" panose="020B0609020204030204" pitchFamily="49" charset="0"/>
              </a:rPr>
              <a:t>::</a:t>
            </a:r>
            <a:r>
              <a:rPr lang="en-AU" sz="900" b="0" dirty="0">
                <a:solidFill>
                  <a:srgbClr val="5AD4E6"/>
                </a:solidFill>
                <a:effectLst/>
                <a:latin typeface="Consolas" panose="020B0609020204030204" pitchFamily="49" charset="0"/>
              </a:rPr>
              <a:t>thread</a:t>
            </a:r>
            <a:r>
              <a:rPr lang="en-AU" sz="900" b="0" dirty="0">
                <a:solidFill>
                  <a:srgbClr val="8B888F"/>
                </a:solidFill>
                <a:effectLst/>
                <a:latin typeface="Consolas" panose="020B0609020204030204" pitchFamily="49" charset="0"/>
              </a:rPr>
              <a:t>&gt;(</a:t>
            </a:r>
            <a:r>
              <a:rPr lang="en-AU" sz="900" b="0" dirty="0" err="1">
                <a:solidFill>
                  <a:srgbClr val="F7F1FF"/>
                </a:solidFill>
                <a:effectLst/>
                <a:latin typeface="Consolas" panose="020B0609020204030204" pitchFamily="49" charset="0"/>
              </a:rPr>
              <a:t>thr_count</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cout </a:t>
            </a:r>
            <a:r>
              <a:rPr lang="en-AU" sz="900" b="0" dirty="0">
                <a:solidFill>
                  <a:srgbClr val="FC618D"/>
                </a:solidFill>
                <a:effectLst/>
                <a:latin typeface="Consolas" panose="020B0609020204030204" pitchFamily="49" charset="0"/>
              </a:rPr>
              <a:t>&lt;&lt;</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CE566"/>
                </a:solidFill>
                <a:effectLst/>
                <a:latin typeface="Consolas" panose="020B0609020204030204" pitchFamily="49" charset="0"/>
              </a:rPr>
              <a:t>Starting jobs...</a:t>
            </a:r>
            <a:r>
              <a:rPr lang="en-AU" sz="900" b="0" dirty="0">
                <a:solidFill>
                  <a:srgbClr val="948AE3"/>
                </a:solidFill>
                <a:effectLst/>
                <a:latin typeface="Consolas" panose="020B0609020204030204" pitchFamily="49" charset="0"/>
              </a:rPr>
              <a:t>\n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for</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i="1" dirty="0">
                <a:solidFill>
                  <a:srgbClr val="5AD4E6"/>
                </a:solidFill>
                <a:effectLst/>
                <a:latin typeface="Consolas" panose="020B0609020204030204" pitchFamily="49" charset="0"/>
              </a:rPr>
              <a:t>auto</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i</a:t>
            </a:r>
            <a:r>
              <a:rPr lang="en-AU" sz="900" b="0" dirty="0">
                <a:solidFill>
                  <a:srgbClr val="F7F1FF"/>
                </a:solidFill>
                <a:effectLst/>
                <a:latin typeface="Consolas" panose="020B0609020204030204" pitchFamily="49" charset="0"/>
              </a:rPr>
              <a:t> { </a:t>
            </a:r>
            <a:r>
              <a:rPr lang="en-AU" sz="900" b="0" dirty="0">
                <a:solidFill>
                  <a:srgbClr val="948AE3"/>
                </a:solidFill>
                <a:effectLst/>
                <a:latin typeface="Consolas" panose="020B0609020204030204" pitchFamily="49" charset="0"/>
              </a:rPr>
              <a:t>0</a:t>
            </a:r>
            <a:r>
              <a:rPr lang="en-AU" sz="900" b="0" dirty="0">
                <a:solidFill>
                  <a:srgbClr val="FC618D"/>
                </a:solidFill>
                <a:effectLst/>
                <a:latin typeface="Consolas" panose="020B0609020204030204" pitchFamily="49" charset="0"/>
              </a:rPr>
              <a:t>u</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i</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&lt;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thr_count</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i</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pool</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emplace_back</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job</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i</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std</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this_thread</a:t>
            </a:r>
            <a:r>
              <a:rPr lang="en-AU" sz="900" b="0" dirty="0">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sleep_for</a:t>
            </a:r>
            <a:r>
              <a:rPr lang="en-AU" sz="900" b="0" dirty="0">
                <a:solidFill>
                  <a:srgbClr val="8B888F"/>
                </a:solidFill>
                <a:effectLst/>
                <a:latin typeface="Consolas" panose="020B0609020204030204" pitchFamily="49" charset="0"/>
              </a:rPr>
              <a:t>(</a:t>
            </a:r>
            <a:r>
              <a:rPr lang="en-AU" sz="900" b="0" dirty="0">
                <a:solidFill>
                  <a:srgbClr val="948AE3"/>
                </a:solidFill>
                <a:effectLst/>
                <a:latin typeface="Consolas" panose="020B0609020204030204" pitchFamily="49" charset="0"/>
              </a:rPr>
              <a:t>200ms</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br>
              <a:rPr lang="en-AU" sz="900" b="0" dirty="0">
                <a:solidFill>
                  <a:srgbClr val="F7F1FF"/>
                </a:solidFill>
                <a:effectLst/>
                <a:latin typeface="Consolas" panose="020B0609020204030204" pitchFamily="49" charset="0"/>
              </a:rPr>
            </a:br>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for</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i="1" dirty="0">
                <a:solidFill>
                  <a:srgbClr val="5AD4E6"/>
                </a:solidFill>
                <a:effectLst/>
                <a:latin typeface="Consolas" panose="020B0609020204030204" pitchFamily="49" charset="0"/>
              </a:rPr>
              <a:t>auto</a:t>
            </a:r>
            <a:r>
              <a:rPr lang="en-AU" sz="900" b="0" dirty="0">
                <a:solidFill>
                  <a:srgbClr val="FC618D"/>
                </a:solidFill>
                <a:effectLst/>
                <a:latin typeface="Consolas" panose="020B0609020204030204" pitchFamily="49" charset="0"/>
              </a:rPr>
              <a:t>&amp;</a:t>
            </a:r>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a:solidFill>
                  <a:srgbClr val="F7F1FF"/>
                </a:solidFill>
                <a:effectLst/>
                <a:latin typeface="Consolas" panose="020B0609020204030204" pitchFamily="49" charset="0"/>
              </a:rPr>
              <a:t> pool</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if</a:t>
            </a:r>
            <a:r>
              <a:rPr lang="en-AU" sz="900" b="0" dirty="0">
                <a:solidFill>
                  <a:srgbClr val="F7F1FF"/>
                </a:solidFill>
                <a:effectLst/>
                <a:latin typeface="Consolas" panose="020B0609020204030204" pitchFamily="49" charset="0"/>
              </a:rPr>
              <a:t> </a:t>
            </a:r>
            <a:r>
              <a:rPr lang="en-AU" sz="900" b="0" dirty="0">
                <a:solidFill>
                  <a:srgbClr val="8B888F"/>
                </a:solidFill>
                <a:effectLst/>
                <a:latin typeface="Consolas" panose="020B0609020204030204" pitchFamily="49" charset="0"/>
              </a:rPr>
              <a:t>(</a:t>
            </a:r>
            <a:r>
              <a:rPr lang="en-AU" sz="900" b="0" dirty="0" err="1">
                <a:solidFill>
                  <a:srgbClr val="F7F1FF"/>
                </a:solidFill>
                <a:effectLst/>
                <a:latin typeface="Consolas" panose="020B0609020204030204" pitchFamily="49" charset="0"/>
              </a:rPr>
              <a:t>th</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joinable</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r>
              <a:rPr lang="en-AU" sz="900" b="0" dirty="0" err="1">
                <a:solidFill>
                  <a:srgbClr val="F7F1FF"/>
                </a:solidFill>
                <a:effectLst/>
                <a:latin typeface="Consolas" panose="020B0609020204030204" pitchFamily="49" charset="0"/>
              </a:rPr>
              <a:t>th</a:t>
            </a:r>
            <a:r>
              <a:rPr lang="en-AU" sz="900" b="0" dirty="0" err="1">
                <a:solidFill>
                  <a:srgbClr val="8B888F"/>
                </a:solidFill>
                <a:effectLst/>
                <a:latin typeface="Consolas" panose="020B0609020204030204" pitchFamily="49" charset="0"/>
              </a:rPr>
              <a:t>.</a:t>
            </a:r>
            <a:r>
              <a:rPr lang="en-AU" sz="900" b="0" dirty="0" err="1">
                <a:solidFill>
                  <a:srgbClr val="7BD88F"/>
                </a:solidFill>
                <a:effectLst/>
                <a:latin typeface="Consolas" panose="020B0609020204030204" pitchFamily="49" charset="0"/>
              </a:rPr>
              <a:t>join</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F7F1FF"/>
                </a:solidFill>
                <a:effectLst/>
                <a:latin typeface="Consolas" panose="020B0609020204030204" pitchFamily="49" charset="0"/>
              </a:rPr>
              <a:t>    </a:t>
            </a:r>
          </a:p>
          <a:p>
            <a:r>
              <a:rPr lang="en-AU" sz="900" b="0" dirty="0">
                <a:solidFill>
                  <a:srgbClr val="F7F1FF"/>
                </a:solidFill>
                <a:effectLst/>
                <a:latin typeface="Consolas" panose="020B0609020204030204" pitchFamily="49" charset="0"/>
              </a:rPr>
              <a:t>    </a:t>
            </a:r>
            <a:r>
              <a:rPr lang="en-AU" sz="900" b="0" dirty="0">
                <a:solidFill>
                  <a:srgbClr val="FC618D"/>
                </a:solidFill>
                <a:effectLst/>
                <a:latin typeface="Consolas" panose="020B0609020204030204" pitchFamily="49" charset="0"/>
              </a:rPr>
              <a:t>return</a:t>
            </a:r>
            <a:r>
              <a:rPr lang="en-AU" sz="900" b="0" dirty="0">
                <a:solidFill>
                  <a:srgbClr val="F7F1FF"/>
                </a:solidFill>
                <a:effectLst/>
                <a:latin typeface="Consolas" panose="020B0609020204030204" pitchFamily="49" charset="0"/>
              </a:rPr>
              <a:t> </a:t>
            </a:r>
            <a:r>
              <a:rPr lang="en-AU" sz="900" b="0" dirty="0">
                <a:solidFill>
                  <a:srgbClr val="948AE3"/>
                </a:solidFill>
                <a:effectLst/>
                <a:latin typeface="Consolas" panose="020B0609020204030204" pitchFamily="49" charset="0"/>
              </a:rPr>
              <a:t>0</a:t>
            </a:r>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a:p>
            <a:r>
              <a:rPr lang="en-AU" sz="900" b="0" dirty="0">
                <a:solidFill>
                  <a:srgbClr val="8B888F"/>
                </a:solidFill>
                <a:effectLst/>
                <a:latin typeface="Consolas" panose="020B0609020204030204" pitchFamily="49" charset="0"/>
              </a:rPr>
              <a:t>}</a:t>
            </a:r>
            <a:endParaRPr lang="en-AU" sz="9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682511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Async</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27</a:t>
            </a:fld>
            <a:endParaRPr lang="en-US"/>
          </a:p>
        </p:txBody>
      </p:sp>
    </p:spTree>
    <p:extLst>
      <p:ext uri="{BB962C8B-B14F-4D97-AF65-F5344CB8AC3E}">
        <p14:creationId xmlns:p14="http://schemas.microsoft.com/office/powerpoint/2010/main" val="2051750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5545138" cy="635713"/>
          </a:xfrm>
        </p:spPr>
        <p:txBody>
          <a:bodyPr>
            <a:normAutofit fontScale="90000"/>
          </a:bodyPr>
          <a:lstStyle/>
          <a:p>
            <a:r>
              <a:rPr lang="en-US" dirty="0"/>
              <a:t>Futures and Promises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fontScale="70000" lnSpcReduction="20000"/>
          </a:bodyPr>
          <a:lstStyle/>
          <a:p>
            <a:r>
              <a:rPr lang="en-US" dirty="0"/>
              <a:t>A </a:t>
            </a:r>
            <a:r>
              <a:rPr lang="en-AU" sz="2100" b="0" dirty="0">
                <a:solidFill>
                  <a:srgbClr val="F7F1F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a:solidFill>
                  <a:srgbClr val="5AD4E6"/>
                </a:solidFill>
                <a:effectLst/>
                <a:latin typeface="Consolas" panose="020B0609020204030204" pitchFamily="49" charset="0"/>
              </a:rPr>
              <a:t>promise</a:t>
            </a:r>
            <a:r>
              <a:rPr lang="en-AU" sz="2100" b="0" dirty="0">
                <a:solidFill>
                  <a:srgbClr val="8B888F"/>
                </a:solidFill>
                <a:effectLst/>
                <a:latin typeface="Consolas" panose="020B0609020204030204" pitchFamily="49" charset="0"/>
              </a:rPr>
              <a:t>&lt;</a:t>
            </a:r>
            <a:r>
              <a:rPr lang="en-AU" sz="2100" b="0" dirty="0">
                <a:solidFill>
                  <a:srgbClr val="5AD4E6"/>
                </a:solidFill>
                <a:effectLst/>
                <a:latin typeface="Consolas" panose="020B0609020204030204" pitchFamily="49" charset="0"/>
              </a:rPr>
              <a:t>T</a:t>
            </a:r>
            <a:r>
              <a:rPr lang="en-AU" sz="2100" b="0" dirty="0">
                <a:solidFill>
                  <a:srgbClr val="8B888F"/>
                </a:solidFill>
                <a:effectLst/>
                <a:latin typeface="Consolas" panose="020B0609020204030204" pitchFamily="49" charset="0"/>
              </a:rPr>
              <a:t>&gt;</a:t>
            </a:r>
            <a:r>
              <a:rPr lang="en-US" dirty="0"/>
              <a:t> object stores are value or exception that is retrieved by a </a:t>
            </a:r>
            <a:r>
              <a:rPr lang="en-AU" sz="2100" b="0" dirty="0">
                <a:solidFill>
                  <a:srgbClr val="F7F1F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a:solidFill>
                  <a:srgbClr val="5AD4E6"/>
                </a:solidFill>
                <a:effectLst/>
                <a:latin typeface="Consolas" panose="020B0609020204030204" pitchFamily="49" charset="0"/>
              </a:rPr>
              <a:t>future</a:t>
            </a:r>
            <a:r>
              <a:rPr lang="en-AU" sz="2100" b="0" dirty="0">
                <a:solidFill>
                  <a:srgbClr val="8B888F"/>
                </a:solidFill>
                <a:effectLst/>
                <a:latin typeface="Consolas" panose="020B0609020204030204" pitchFamily="49" charset="0"/>
              </a:rPr>
              <a:t>&lt;</a:t>
            </a:r>
            <a:r>
              <a:rPr lang="en-AU" sz="2100" b="0" dirty="0">
                <a:solidFill>
                  <a:srgbClr val="5AD4E6"/>
                </a:solidFill>
                <a:effectLst/>
                <a:latin typeface="Consolas" panose="020B0609020204030204" pitchFamily="49" charset="0"/>
              </a:rPr>
              <a:t>T</a:t>
            </a:r>
            <a:r>
              <a:rPr lang="en-AU" sz="2100" b="0" dirty="0">
                <a:solidFill>
                  <a:srgbClr val="8B888F"/>
                </a:solidFill>
                <a:effectLst/>
                <a:latin typeface="Consolas" panose="020B0609020204030204" pitchFamily="49" charset="0"/>
              </a:rPr>
              <a:t>&gt;</a:t>
            </a:r>
            <a:r>
              <a:rPr lang="en-US" dirty="0"/>
              <a:t> object.</a:t>
            </a:r>
          </a:p>
          <a:p>
            <a:r>
              <a:rPr lang="en-US" dirty="0"/>
              <a:t>This represent a relationship of a function or task promising a value that will be available in the future.</a:t>
            </a:r>
          </a:p>
          <a:p>
            <a:r>
              <a:rPr lang="en-US" dirty="0"/>
              <a:t>The </a:t>
            </a:r>
            <a:r>
              <a:rPr lang="en-AU" sz="2100" b="0" dirty="0">
                <a:solidFill>
                  <a:srgbClr val="F7F1F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a:solidFill>
                  <a:srgbClr val="5AD4E6"/>
                </a:solidFill>
                <a:effectLst/>
                <a:latin typeface="Consolas" panose="020B0609020204030204" pitchFamily="49" charset="0"/>
              </a:rPr>
              <a:t>future</a:t>
            </a:r>
            <a:r>
              <a:rPr lang="en-AU" sz="2100" b="0" dirty="0">
                <a:solidFill>
                  <a:srgbClr val="8B888F"/>
                </a:solidFill>
                <a:effectLst/>
                <a:latin typeface="Consolas" panose="020B0609020204030204" pitchFamily="49" charset="0"/>
              </a:rPr>
              <a:t>&lt;</a:t>
            </a:r>
            <a:r>
              <a:rPr lang="en-AU" sz="2100" b="0" dirty="0">
                <a:solidFill>
                  <a:srgbClr val="5AD4E6"/>
                </a:solidFill>
                <a:effectLst/>
                <a:latin typeface="Consolas" panose="020B0609020204030204" pitchFamily="49" charset="0"/>
              </a:rPr>
              <a:t>T</a:t>
            </a:r>
            <a:r>
              <a:rPr lang="en-AU" sz="2100" b="0" dirty="0">
                <a:solidFill>
                  <a:srgbClr val="8B888F"/>
                </a:solidFill>
                <a:effectLst/>
                <a:latin typeface="Consolas" panose="020B0609020204030204" pitchFamily="49" charset="0"/>
              </a:rPr>
              <a:t>&gt;</a:t>
            </a:r>
            <a:r>
              <a:rPr lang="en-US" dirty="0"/>
              <a:t> object of a promised value must be obtained directly by the corresponding std::promise object.</a:t>
            </a:r>
          </a:p>
          <a:p>
            <a:r>
              <a:rPr lang="en-US" dirty="0"/>
              <a:t>The caller of a function with a promised value can query, wait for and extract the value from the future but this can potentially block until the future is ready.</a:t>
            </a:r>
          </a:p>
          <a:p>
            <a:r>
              <a:rPr lang="en-US" dirty="0"/>
              <a:t>The promised value is communicated via a shared memory space with only one input and one output endpoint.</a:t>
            </a:r>
          </a:p>
          <a:p>
            <a:r>
              <a:rPr lang="en-US" dirty="0"/>
              <a:t>A </a:t>
            </a:r>
            <a:r>
              <a:rPr lang="en-AU" sz="2300" b="0" dirty="0">
                <a:solidFill>
                  <a:srgbClr val="F7F1F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5AD4E6"/>
                </a:solidFill>
                <a:effectLst/>
                <a:latin typeface="Consolas" panose="020B0609020204030204" pitchFamily="49" charset="0"/>
              </a:rPr>
              <a:t>future</a:t>
            </a:r>
            <a:r>
              <a:rPr lang="en-AU" sz="2300" b="0" dirty="0">
                <a:solidFill>
                  <a:srgbClr val="8B888F"/>
                </a:solidFill>
                <a:effectLst/>
                <a:latin typeface="Consolas" panose="020B0609020204030204" pitchFamily="49" charset="0"/>
              </a:rPr>
              <a:t>&lt;</a:t>
            </a:r>
            <a:r>
              <a:rPr lang="en-AU" sz="2300" b="0" dirty="0">
                <a:solidFill>
                  <a:srgbClr val="5AD4E6"/>
                </a:solidFill>
                <a:effectLst/>
                <a:latin typeface="Consolas" panose="020B0609020204030204" pitchFamily="49" charset="0"/>
              </a:rPr>
              <a:t>T</a:t>
            </a:r>
            <a:r>
              <a:rPr lang="en-AU" sz="2300" b="0" dirty="0">
                <a:solidFill>
                  <a:srgbClr val="8B888F"/>
                </a:solidFill>
                <a:effectLst/>
                <a:latin typeface="Consolas" panose="020B0609020204030204" pitchFamily="49" charset="0"/>
              </a:rPr>
              <a:t>&gt;</a:t>
            </a:r>
            <a:r>
              <a:rPr lang="en-US" dirty="0"/>
              <a:t> cannot be copied but is can be shared using </a:t>
            </a:r>
            <a:r>
              <a:rPr lang="en-AU" sz="2300" b="0" dirty="0">
                <a:solidFill>
                  <a:srgbClr val="F7F1F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5AD4E6"/>
                </a:solidFill>
                <a:effectLst/>
                <a:latin typeface="Consolas" panose="020B0609020204030204" pitchFamily="49" charset="0"/>
              </a:rPr>
              <a:t>future</a:t>
            </a:r>
            <a:r>
              <a:rPr lang="en-AU" sz="2300" b="0" dirty="0">
                <a:solidFill>
                  <a:srgbClr val="8B888F"/>
                </a:solidFill>
                <a:effectLst/>
                <a:latin typeface="Consolas" panose="020B0609020204030204" pitchFamily="49" charset="0"/>
              </a:rPr>
              <a:t>&lt;</a:t>
            </a:r>
            <a:r>
              <a:rPr lang="en-AU" sz="2300" b="0" dirty="0">
                <a:solidFill>
                  <a:srgbClr val="5AD4E6"/>
                </a:solidFill>
                <a:effectLst/>
                <a:latin typeface="Consolas" panose="020B0609020204030204" pitchFamily="49" charset="0"/>
              </a:rPr>
              <a:t>T</a:t>
            </a:r>
            <a:r>
              <a:rPr lang="en-AU" sz="2300" b="0" dirty="0">
                <a:solidFill>
                  <a:srgbClr val="8B888F"/>
                </a:solidFill>
                <a:effectLst/>
                <a:latin typeface="Consolas" panose="020B0609020204030204" pitchFamily="49" charset="0"/>
              </a:rPr>
              <a:t>&gt;::</a:t>
            </a:r>
            <a:r>
              <a:rPr lang="en-AU" sz="2400" b="0" dirty="0">
                <a:solidFill>
                  <a:srgbClr val="5AD4E6"/>
                </a:solidFill>
                <a:effectLst/>
                <a:latin typeface="Consolas" panose="020B0609020204030204" pitchFamily="49" charset="0"/>
              </a:rPr>
              <a:t>share</a:t>
            </a:r>
            <a:r>
              <a:rPr lang="en-US" dirty="0"/>
              <a:t> to create a </a:t>
            </a:r>
            <a:r>
              <a:rPr lang="en-AU" sz="2300" b="0" dirty="0">
                <a:solidFill>
                  <a:srgbClr val="F7F1F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err="1">
                <a:solidFill>
                  <a:srgbClr val="5AD4E6"/>
                </a:solidFill>
                <a:effectLst/>
                <a:latin typeface="Consolas" panose="020B0609020204030204" pitchFamily="49" charset="0"/>
              </a:rPr>
              <a:t>shared_future</a:t>
            </a:r>
            <a:r>
              <a:rPr lang="en-AU" sz="2300" b="0" dirty="0">
                <a:solidFill>
                  <a:srgbClr val="8B888F"/>
                </a:solidFill>
                <a:effectLst/>
                <a:latin typeface="Consolas" panose="020B0609020204030204" pitchFamily="49" charset="0"/>
              </a:rPr>
              <a:t>&lt;</a:t>
            </a:r>
            <a:r>
              <a:rPr lang="en-AU" sz="2300" b="0" dirty="0">
                <a:solidFill>
                  <a:srgbClr val="5AD4E6"/>
                </a:solidFill>
                <a:effectLst/>
                <a:latin typeface="Consolas" panose="020B0609020204030204" pitchFamily="49" charset="0"/>
              </a:rPr>
              <a:t>T</a:t>
            </a:r>
            <a:r>
              <a:rPr lang="en-AU" sz="2300" b="0" dirty="0">
                <a:solidFill>
                  <a:srgbClr val="8B888F"/>
                </a:solidFill>
                <a:effectLst/>
                <a:latin typeface="Consolas" panose="020B0609020204030204" pitchFamily="49" charset="0"/>
              </a:rPr>
              <a:t>&gt;</a:t>
            </a:r>
            <a:r>
              <a:rPr lang="en-US" dirty="0"/>
              <a:t> object which can be copied and thus the value can be access by multiple futures.</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397847"/>
            <a:ext cx="5322258" cy="6394058"/>
          </a:xfrm>
          <a:prstGeom prst="rect">
            <a:avLst/>
          </a:prstGeom>
          <a:noFill/>
        </p:spPr>
        <p:txBody>
          <a:bodyPr wrap="square" rtlCol="0">
            <a:spAutoFit/>
          </a:bodyPr>
          <a:lstStyle/>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future</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iostream</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thread</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utility</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C618D"/>
                </a:solidFill>
                <a:effectLst/>
                <a:latin typeface="Consolas" panose="020B0609020204030204" pitchFamily="49" charset="0"/>
              </a:rPr>
              <a:t>using</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namespace</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literals</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job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5AD4E6"/>
                </a:solidFill>
                <a:effectLst/>
                <a:latin typeface="Consolas" panose="020B0609020204030204" pitchFamily="49" charset="0"/>
              </a:rPr>
              <a:t>promise</a:t>
            </a:r>
            <a:r>
              <a:rPr lang="en-AU" sz="1050" b="0" dirty="0">
                <a:solidFill>
                  <a:srgbClr val="8B888F"/>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int</a:t>
            </a:r>
            <a:r>
              <a:rPr lang="en-AU" sz="1050" b="0" dirty="0">
                <a:solidFill>
                  <a:srgbClr val="8B888F"/>
                </a:solidFill>
                <a:effectLst/>
                <a:latin typeface="Consolas" panose="020B0609020204030204" pitchFamily="49" charset="0"/>
              </a:rPr>
              <a:t>&gt;</a:t>
            </a:r>
            <a:r>
              <a:rPr lang="en-AU" sz="1050" b="0" i="1" dirty="0">
                <a:solidFill>
                  <a:srgbClr val="FC618D"/>
                </a:solidFill>
                <a:effectLst/>
                <a:latin typeface="Consolas" panose="020B0609020204030204" pitchFamily="49" charset="0"/>
              </a:rPr>
              <a:t>&amp;&amp;</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p</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a</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b</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this_thread</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sleep_for</a:t>
            </a:r>
            <a:r>
              <a:rPr lang="en-AU" sz="1050" b="0" dirty="0">
                <a:solidFill>
                  <a:srgbClr val="8B888F"/>
                </a:solidFill>
                <a:effectLst/>
                <a:latin typeface="Consolas" panose="020B0609020204030204" pitchFamily="49" charset="0"/>
              </a:rPr>
              <a:t>(</a:t>
            </a:r>
            <a:r>
              <a:rPr lang="en-AU" sz="1050" b="0" dirty="0">
                <a:solidFill>
                  <a:srgbClr val="948AE3"/>
                </a:solidFill>
                <a:effectLst/>
                <a:latin typeface="Consolas" panose="020B0609020204030204" pitchFamily="49" charset="0"/>
              </a:rPr>
              <a:t>3s</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r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a</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b</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err="1">
                <a:solidFill>
                  <a:srgbClr val="FD9353"/>
                </a:solidFill>
                <a:effectLst/>
                <a:latin typeface="Consolas" panose="020B0609020204030204" pitchFamily="49" charset="0"/>
              </a:rPr>
              <a:t>p</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set_value</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r</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p>
          <a:p>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this_thread</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sleep_for</a:t>
            </a:r>
            <a:r>
              <a:rPr lang="en-AU" sz="1050" b="0" dirty="0">
                <a:solidFill>
                  <a:srgbClr val="8B888F"/>
                </a:solidFill>
                <a:effectLst/>
                <a:latin typeface="Consolas" panose="020B0609020204030204" pitchFamily="49" charset="0"/>
              </a:rPr>
              <a:t>(</a:t>
            </a:r>
            <a:r>
              <a:rPr lang="en-AU" sz="1050" b="0" dirty="0">
                <a:solidFill>
                  <a:srgbClr val="948AE3"/>
                </a:solidFill>
                <a:effectLst/>
                <a:latin typeface="Consolas" panose="020B0609020204030204" pitchFamily="49" charset="0"/>
              </a:rPr>
              <a:t>3s</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main</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int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p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5AD4E6"/>
                </a:solidFill>
                <a:effectLst/>
                <a:latin typeface="Consolas" panose="020B0609020204030204" pitchFamily="49" charset="0"/>
              </a:rPr>
              <a:t>promise</a:t>
            </a:r>
            <a:r>
              <a:rPr lang="en-AU" sz="1050" b="0" dirty="0">
                <a:solidFill>
                  <a:srgbClr val="FC618D"/>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int</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f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p</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get_future</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th</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5AD4E6"/>
                </a:solidFill>
                <a:effectLst/>
                <a:latin typeface="Consolas" panose="020B0609020204030204" pitchFamily="49" charset="0"/>
              </a:rPr>
              <a:t>thread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job</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move</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p</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4</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5</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start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a:t>
            </a:r>
            <a:r>
              <a:rPr lang="en-AU" sz="1050" b="0" dirty="0" err="1">
                <a:solidFill>
                  <a:srgbClr val="5AD4E6"/>
                </a:solidFill>
                <a:effectLst/>
                <a:latin typeface="Consolas" panose="020B0609020204030204" pitchFamily="49" charset="0"/>
              </a:rPr>
              <a:t>high_resolution_clock</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now</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Waiting for job...</a:t>
            </a:r>
            <a:r>
              <a:rPr lang="en-AU" sz="1050" b="0" dirty="0">
                <a:solidFill>
                  <a:srgbClr val="948AE3"/>
                </a:solidFill>
                <a:effectLst/>
                <a:latin typeface="Consolas" panose="020B0609020204030204" pitchFamily="49" charset="0"/>
              </a:rPr>
              <a:t>\n</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r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f</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get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finish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a:t>
            </a:r>
            <a:r>
              <a:rPr lang="en-AU" sz="1050" b="0" dirty="0" err="1">
                <a:solidFill>
                  <a:srgbClr val="5AD4E6"/>
                </a:solidFill>
                <a:effectLst/>
                <a:latin typeface="Consolas" panose="020B0609020204030204" pitchFamily="49" charset="0"/>
              </a:rPr>
              <a:t>high_resolution_clock</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now</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duration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duration_cast</a:t>
            </a:r>
            <a:r>
              <a:rPr lang="en-AU" sz="1050" b="0" dirty="0">
                <a:solidFill>
                  <a:srgbClr val="8B888F"/>
                </a:solidFill>
                <a:effectLst/>
                <a:latin typeface="Consolas" panose="020B0609020204030204" pitchFamily="49" charset="0"/>
              </a:rPr>
              <a:t>&lt;</a:t>
            </a:r>
          </a:p>
          <a:p>
            <a:r>
              <a:rPr lang="en-AU" sz="1050" b="0" dirty="0">
                <a:solidFill>
                  <a:srgbClr val="8B888F"/>
                </a:solidFill>
                <a:effectLst/>
                <a:latin typeface="Consolas" panose="020B0609020204030204" pitchFamily="49" charset="0"/>
              </a:rPr>
              <a:t>                          </a:t>
            </a:r>
            <a:r>
              <a:rPr lang="en-AU" sz="1050" b="0" dirty="0">
                <a:solidFill>
                  <a:srgbClr val="F7F1F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a:t>
            </a:r>
            <a:r>
              <a:rPr lang="en-AU" sz="1050" b="0" dirty="0">
                <a:solidFill>
                  <a:srgbClr val="5AD4E6"/>
                </a:solidFill>
                <a:effectLst/>
                <a:latin typeface="Consolas" panose="020B0609020204030204" pitchFamily="49" charset="0"/>
              </a:rPr>
              <a:t>milliseconds</a:t>
            </a:r>
          </a:p>
          <a:p>
            <a:r>
              <a:rPr lang="en-AU" sz="1050" dirty="0">
                <a:solidFill>
                  <a:srgbClr val="5AD4E6"/>
                </a:solidFill>
                <a:latin typeface="Consolas" panose="020B0609020204030204" pitchFamily="49" charset="0"/>
              </a:rPr>
              <a:t>                      </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finish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start</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count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Result: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r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Took: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duration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a:t>
            </a:r>
            <a:r>
              <a:rPr lang="en-AU" sz="1050" b="0" dirty="0" err="1">
                <a:solidFill>
                  <a:srgbClr val="FCE566"/>
                </a:solidFill>
                <a:effectLst/>
                <a:latin typeface="Consolas" panose="020B0609020204030204" pitchFamily="49" charset="0"/>
              </a:rPr>
              <a:t>ms</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th</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join</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0</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355790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5545138" cy="635713"/>
          </a:xfrm>
        </p:spPr>
        <p:txBody>
          <a:bodyPr>
            <a:normAutofit fontScale="90000"/>
          </a:bodyPr>
          <a:lstStyle/>
          <a:p>
            <a:r>
              <a:rPr lang="en-US" dirty="0"/>
              <a:t>Async</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122149" cy="4861249"/>
          </a:xfrm>
        </p:spPr>
        <p:txBody>
          <a:bodyPr>
            <a:normAutofit fontScale="85000" lnSpcReduction="20000"/>
          </a:bodyPr>
          <a:lstStyle/>
          <a:p>
            <a:r>
              <a:rPr lang="en-US" dirty="0"/>
              <a:t>In C++ you can create an asynchronously running function using std::async.</a:t>
            </a:r>
          </a:p>
          <a:p>
            <a:r>
              <a:rPr lang="en-US" dirty="0"/>
              <a:t>This takes a std::launch policy, a function and any arguments that need to be forwarded to the function at invocation.</a:t>
            </a:r>
          </a:p>
          <a:p>
            <a:r>
              <a:rPr lang="en-US" dirty="0"/>
              <a:t>The standard only supports two launch policies, std::launch::async which launches the job on another thread, and std::launch::deferred which will run the asynchronous function lazily, deferring its execution until the value is requested.</a:t>
            </a:r>
          </a:p>
          <a:p>
            <a:r>
              <a:rPr lang="en-US" dirty="0"/>
              <a:t>A std::future object is return from std::async which can be queried, waited on or can be used to extract the future value.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5907854" y="2149561"/>
            <a:ext cx="6095364" cy="3323987"/>
          </a:xfrm>
          <a:prstGeom prst="rect">
            <a:avLst/>
          </a:prstGeom>
          <a:noFill/>
        </p:spPr>
        <p:txBody>
          <a:bodyPr wrap="square" rtlCol="0">
            <a:spAutoFit/>
          </a:bodyPr>
          <a:lstStyle/>
          <a:p>
            <a:r>
              <a:rPr lang="en-US" sz="1050" b="0" i="1" dirty="0">
                <a:solidFill>
                  <a:srgbClr val="5AD4E6"/>
                </a:solidFill>
                <a:effectLst/>
                <a:latin typeface="Consolas" panose="020B0609020204030204" pitchFamily="49" charset="0"/>
              </a:rPr>
              <a:t>template</a:t>
            </a:r>
            <a:r>
              <a:rPr lang="en-US" sz="1050" b="0" dirty="0">
                <a:solidFill>
                  <a:srgbClr val="8B888F"/>
                </a:solidFill>
                <a:effectLst/>
                <a:latin typeface="Consolas" panose="020B0609020204030204" pitchFamily="49" charset="0"/>
              </a:rPr>
              <a:t>&lt;</a:t>
            </a:r>
            <a:r>
              <a:rPr lang="en-US" sz="1050" b="0" dirty="0">
                <a:solidFill>
                  <a:srgbClr val="F7F1FF"/>
                </a:solidFill>
                <a:effectLst/>
                <a:latin typeface="Consolas" panose="020B0609020204030204" pitchFamily="49" charset="0"/>
              </a:rPr>
              <a:t>std</a:t>
            </a:r>
            <a:r>
              <a:rPr lang="en-US" sz="1050" b="0" dirty="0">
                <a:solidFill>
                  <a:srgbClr val="8B888F"/>
                </a:solidFill>
                <a:effectLst/>
                <a:latin typeface="Consolas" panose="020B0609020204030204" pitchFamily="49" charset="0"/>
              </a:rPr>
              <a:t>::</a:t>
            </a:r>
            <a:r>
              <a:rPr lang="en-US" sz="1050" b="0" i="1" dirty="0" err="1">
                <a:solidFill>
                  <a:srgbClr val="5AD4E6"/>
                </a:solidFill>
                <a:effectLst/>
                <a:latin typeface="Consolas" panose="020B0609020204030204" pitchFamily="49" charset="0"/>
              </a:rPr>
              <a:t>random_access_iterator</a:t>
            </a:r>
            <a:r>
              <a:rPr lang="en-US" sz="1050" b="0" dirty="0">
                <a:solidFill>
                  <a:srgbClr val="F7F1FF"/>
                </a:solidFill>
                <a:effectLst/>
                <a:latin typeface="Consolas" panose="020B0609020204030204" pitchFamily="49" charset="0"/>
              </a:rPr>
              <a:t> </a:t>
            </a:r>
            <a:r>
              <a:rPr lang="en-US" sz="1050" b="0" dirty="0">
                <a:solidFill>
                  <a:srgbClr val="5AD4E6"/>
                </a:solidFill>
                <a:effectLst/>
                <a:latin typeface="Consolas" panose="020B0609020204030204" pitchFamily="49" charset="0"/>
              </a:rPr>
              <a:t>I</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std</a:t>
            </a:r>
            <a:r>
              <a:rPr lang="en-US" sz="1050" b="0" dirty="0">
                <a:solidFill>
                  <a:srgbClr val="8B888F"/>
                </a:solidFill>
                <a:effectLst/>
                <a:latin typeface="Consolas" panose="020B0609020204030204" pitchFamily="49" charset="0"/>
              </a:rPr>
              <a:t>::</a:t>
            </a:r>
            <a:r>
              <a:rPr lang="en-US" sz="1050" b="0" dirty="0" err="1">
                <a:solidFill>
                  <a:srgbClr val="5AD4E6"/>
                </a:solidFill>
                <a:effectLst/>
                <a:latin typeface="Consolas" panose="020B0609020204030204" pitchFamily="49" charset="0"/>
              </a:rPr>
              <a:t>sentinel_for</a:t>
            </a:r>
            <a:r>
              <a:rPr lang="en-US" sz="1050" b="0" dirty="0">
                <a:solidFill>
                  <a:srgbClr val="8B888F"/>
                </a:solidFill>
                <a:effectLst/>
                <a:latin typeface="Consolas" panose="020B0609020204030204" pitchFamily="49" charset="0"/>
              </a:rPr>
              <a:t>&lt;</a:t>
            </a:r>
            <a:r>
              <a:rPr lang="en-US" sz="1050" b="0" dirty="0">
                <a:solidFill>
                  <a:srgbClr val="5AD4E6"/>
                </a:solidFill>
                <a:effectLst/>
                <a:latin typeface="Consolas" panose="020B0609020204030204" pitchFamily="49" charset="0"/>
              </a:rPr>
              <a:t>I</a:t>
            </a:r>
            <a:r>
              <a:rPr lang="en-US" sz="1050" b="0" dirty="0">
                <a:solidFill>
                  <a:srgbClr val="8B888F"/>
                </a:solidFill>
                <a:effectLst/>
                <a:latin typeface="Consolas" panose="020B0609020204030204" pitchFamily="49" charset="0"/>
              </a:rPr>
              <a:t>&gt;</a:t>
            </a:r>
            <a:r>
              <a:rPr lang="en-US" sz="1050" b="0" dirty="0">
                <a:solidFill>
                  <a:srgbClr val="F7F1FF"/>
                </a:solidFill>
                <a:effectLst/>
                <a:latin typeface="Consolas" panose="020B0609020204030204" pitchFamily="49" charset="0"/>
              </a:rPr>
              <a:t> </a:t>
            </a:r>
            <a:r>
              <a:rPr lang="en-US" sz="1050" b="0" i="1" dirty="0">
                <a:solidFill>
                  <a:srgbClr val="5AD4E6"/>
                </a:solidFill>
                <a:effectLst/>
                <a:latin typeface="Consolas" panose="020B0609020204030204" pitchFamily="49" charset="0"/>
              </a:rPr>
              <a:t>S</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std</a:t>
            </a:r>
            <a:r>
              <a:rPr lang="en-US" sz="1050" b="0" dirty="0">
                <a:solidFill>
                  <a:srgbClr val="8B888F"/>
                </a:solidFill>
                <a:effectLst/>
                <a:latin typeface="Consolas" panose="020B0609020204030204" pitchFamily="49" charset="0"/>
              </a:rPr>
              <a:t>::</a:t>
            </a:r>
            <a:r>
              <a:rPr lang="en-US" sz="1050" b="0" i="1" dirty="0">
                <a:solidFill>
                  <a:srgbClr val="5AD4E6"/>
                </a:solidFill>
                <a:effectLst/>
                <a:latin typeface="Consolas" panose="020B0609020204030204" pitchFamily="49" charset="0"/>
              </a:rPr>
              <a:t>movable</a:t>
            </a:r>
            <a:r>
              <a:rPr lang="en-US" sz="1050" b="0" dirty="0">
                <a:solidFill>
                  <a:srgbClr val="F7F1FF"/>
                </a:solidFill>
                <a:effectLst/>
                <a:latin typeface="Consolas" panose="020B0609020204030204" pitchFamily="49" charset="0"/>
              </a:rPr>
              <a:t> </a:t>
            </a:r>
            <a:r>
              <a:rPr lang="en-US" sz="1050" b="0" dirty="0">
                <a:solidFill>
                  <a:srgbClr val="5AD4E6"/>
                </a:solidFill>
                <a:effectLst/>
                <a:latin typeface="Consolas" panose="020B0609020204030204" pitchFamily="49" charset="0"/>
              </a:rPr>
              <a:t>A</a:t>
            </a:r>
            <a:r>
              <a:rPr lang="en-US" sz="1050" b="0" dirty="0">
                <a:solidFill>
                  <a:srgbClr val="8B888F"/>
                </a:solidFill>
                <a:effectLst/>
                <a:latin typeface="Consolas" panose="020B0609020204030204" pitchFamily="49" charset="0"/>
              </a:rPr>
              <a:t>&gt;</a:t>
            </a:r>
            <a:endParaRPr lang="en-US" sz="1050" b="0" dirty="0">
              <a:solidFill>
                <a:srgbClr val="F7F1FF"/>
              </a:solidFill>
              <a:effectLst/>
              <a:latin typeface="Consolas" panose="020B0609020204030204" pitchFamily="49" charset="0"/>
            </a:endParaRPr>
          </a:p>
          <a:p>
            <a:r>
              <a:rPr lang="en-US" sz="1050" b="0" i="1" dirty="0">
                <a:solidFill>
                  <a:srgbClr val="5AD4E6"/>
                </a:solidFill>
                <a:effectLst/>
                <a:latin typeface="Consolas" panose="020B0609020204030204" pitchFamily="49" charset="0"/>
              </a:rPr>
              <a:t>auto</a:t>
            </a:r>
            <a:r>
              <a:rPr lang="en-US" sz="1050" b="0" dirty="0">
                <a:solidFill>
                  <a:srgbClr val="F7F1FF"/>
                </a:solidFill>
                <a:effectLst/>
                <a:latin typeface="Consolas" panose="020B0609020204030204" pitchFamily="49" charset="0"/>
              </a:rPr>
              <a:t> </a:t>
            </a:r>
            <a:r>
              <a:rPr lang="en-US" sz="1050" b="0" dirty="0" err="1">
                <a:solidFill>
                  <a:srgbClr val="7BD88F"/>
                </a:solidFill>
                <a:effectLst/>
                <a:latin typeface="Consolas" panose="020B0609020204030204" pitchFamily="49" charset="0"/>
              </a:rPr>
              <a:t>parallel_sum</a:t>
            </a:r>
            <a:r>
              <a:rPr lang="en-US" sz="1050" b="0" dirty="0">
                <a:solidFill>
                  <a:srgbClr val="8B888F"/>
                </a:solidFill>
                <a:effectLst/>
                <a:latin typeface="Consolas" panose="020B0609020204030204" pitchFamily="49" charset="0"/>
              </a:rPr>
              <a:t>(</a:t>
            </a:r>
            <a:r>
              <a:rPr lang="en-US" sz="1050" b="0" dirty="0">
                <a:solidFill>
                  <a:srgbClr val="5AD4E6"/>
                </a:solidFill>
                <a:effectLst/>
                <a:latin typeface="Consolas" panose="020B0609020204030204" pitchFamily="49" charset="0"/>
              </a:rPr>
              <a:t>I</a:t>
            </a:r>
            <a:r>
              <a:rPr lang="en-US" sz="1050" b="0" dirty="0">
                <a:solidFill>
                  <a:srgbClr val="F7F1FF"/>
                </a:solidFill>
                <a:effectLst/>
                <a:latin typeface="Consolas" panose="020B0609020204030204" pitchFamily="49" charset="0"/>
              </a:rPr>
              <a:t> </a:t>
            </a:r>
            <a:r>
              <a:rPr lang="en-US" sz="1050" b="0" i="1" dirty="0">
                <a:solidFill>
                  <a:srgbClr val="FD9353"/>
                </a:solidFill>
                <a:effectLst/>
                <a:latin typeface="Consolas" panose="020B0609020204030204" pitchFamily="49" charset="0"/>
              </a:rPr>
              <a:t>first</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a:solidFill>
                  <a:srgbClr val="5AD4E6"/>
                </a:solidFill>
                <a:effectLst/>
                <a:latin typeface="Consolas" panose="020B0609020204030204" pitchFamily="49" charset="0"/>
              </a:rPr>
              <a:t>S</a:t>
            </a:r>
            <a:r>
              <a:rPr lang="en-US" sz="1050" b="0" dirty="0">
                <a:solidFill>
                  <a:srgbClr val="F7F1FF"/>
                </a:solidFill>
                <a:effectLst/>
                <a:latin typeface="Consolas" panose="020B0609020204030204" pitchFamily="49" charset="0"/>
              </a:rPr>
              <a:t> </a:t>
            </a:r>
            <a:r>
              <a:rPr lang="en-US" sz="1050" b="0" i="1" dirty="0">
                <a:solidFill>
                  <a:srgbClr val="FD9353"/>
                </a:solidFill>
                <a:effectLst/>
                <a:latin typeface="Consolas" panose="020B0609020204030204" pitchFamily="49" charset="0"/>
              </a:rPr>
              <a:t>last</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a:solidFill>
                  <a:srgbClr val="5AD4E6"/>
                </a:solidFill>
                <a:effectLst/>
                <a:latin typeface="Consolas" panose="020B0609020204030204" pitchFamily="49" charset="0"/>
              </a:rPr>
              <a:t>A</a:t>
            </a:r>
            <a:r>
              <a:rPr lang="en-US" sz="1050" b="0" dirty="0">
                <a:solidFill>
                  <a:srgbClr val="F7F1FF"/>
                </a:solidFill>
                <a:effectLst/>
                <a:latin typeface="Consolas" panose="020B0609020204030204" pitchFamily="49" charset="0"/>
              </a:rPr>
              <a:t> </a:t>
            </a:r>
            <a:r>
              <a:rPr lang="en-US" sz="1050" b="0" i="1" dirty="0" err="1">
                <a:solidFill>
                  <a:srgbClr val="FD9353"/>
                </a:solidFill>
                <a:effectLst/>
                <a:latin typeface="Consolas" panose="020B0609020204030204" pitchFamily="49" charset="0"/>
              </a:rPr>
              <a:t>init</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a:solidFill>
                  <a:srgbClr val="8B888F"/>
                </a:solidFill>
                <a:effectLst/>
                <a:latin typeface="Consolas" panose="020B0609020204030204" pitchFamily="49" charset="0"/>
              </a:rPr>
              <a:t>-&gt;</a:t>
            </a:r>
            <a:r>
              <a:rPr lang="en-US" sz="1050" b="0" dirty="0">
                <a:solidFill>
                  <a:srgbClr val="F7F1FF"/>
                </a:solidFill>
                <a:effectLst/>
                <a:latin typeface="Consolas" panose="020B0609020204030204" pitchFamily="49" charset="0"/>
              </a:rPr>
              <a:t> </a:t>
            </a:r>
            <a:r>
              <a:rPr lang="en-US" sz="1050" b="0" dirty="0">
                <a:solidFill>
                  <a:srgbClr val="5AD4E6"/>
                </a:solidFill>
                <a:effectLst/>
                <a:latin typeface="Consolas" panose="020B0609020204030204" pitchFamily="49" charset="0"/>
              </a:rPr>
              <a:t>A</a:t>
            </a:r>
            <a:endParaRPr lang="en-US" sz="1050" b="0" dirty="0">
              <a:solidFill>
                <a:srgbClr val="F7F1FF"/>
              </a:solidFill>
              <a:effectLst/>
              <a:latin typeface="Consolas" panose="020B0609020204030204" pitchFamily="49" charset="0"/>
            </a:endParaRPr>
          </a:p>
          <a:p>
            <a:r>
              <a:rPr lang="en-US" sz="1050" b="0" dirty="0">
                <a:solidFill>
                  <a:srgbClr val="8B888F"/>
                </a:solidFill>
                <a:effectLst/>
                <a:latin typeface="Consolas" panose="020B0609020204030204" pitchFamily="49" charset="0"/>
              </a:rPr>
              <a:t>{</a:t>
            </a:r>
            <a:endParaRPr lang="en-US" sz="1050" b="0" dirty="0">
              <a:solidFill>
                <a:srgbClr val="F7F1FF"/>
              </a:solidFill>
              <a:effectLst/>
              <a:latin typeface="Consolas" panose="020B0609020204030204" pitchFamily="49" charset="0"/>
            </a:endParaRPr>
          </a:p>
          <a:p>
            <a:r>
              <a:rPr lang="en-US" sz="1050" b="0" dirty="0">
                <a:solidFill>
                  <a:srgbClr val="F7F1FF"/>
                </a:solidFill>
                <a:effectLst/>
                <a:latin typeface="Consolas" panose="020B0609020204030204" pitchFamily="49" charset="0"/>
              </a:rPr>
              <a:t>    </a:t>
            </a:r>
            <a:r>
              <a:rPr lang="en-US" sz="1050" b="0" i="1" dirty="0">
                <a:solidFill>
                  <a:srgbClr val="5AD4E6"/>
                </a:solidFill>
                <a:effectLst/>
                <a:latin typeface="Consolas" panose="020B0609020204030204" pitchFamily="49" charset="0"/>
              </a:rPr>
              <a:t>auto</a:t>
            </a:r>
            <a:r>
              <a:rPr lang="en-US" sz="1050" b="0" dirty="0">
                <a:solidFill>
                  <a:srgbClr val="F7F1FF"/>
                </a:solidFill>
                <a:effectLst/>
                <a:latin typeface="Consolas" panose="020B0609020204030204" pitchFamily="49" charset="0"/>
              </a:rPr>
              <a:t> middle </a:t>
            </a:r>
            <a:r>
              <a:rPr lang="en-US" sz="1050" b="0" dirty="0">
                <a:solidFill>
                  <a:srgbClr val="FC618D"/>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i="1" dirty="0">
                <a:solidFill>
                  <a:srgbClr val="FD9353"/>
                </a:solidFill>
                <a:effectLst/>
                <a:latin typeface="Consolas" panose="020B0609020204030204" pitchFamily="49" charset="0"/>
              </a:rPr>
              <a:t>first</a:t>
            </a:r>
            <a:r>
              <a:rPr lang="en-US" sz="1050" b="0" dirty="0">
                <a:solidFill>
                  <a:srgbClr val="F7F1FF"/>
                </a:solidFill>
                <a:effectLst/>
                <a:latin typeface="Consolas" panose="020B0609020204030204" pitchFamily="49" charset="0"/>
              </a:rPr>
              <a:t> </a:t>
            </a:r>
            <a:r>
              <a:rPr lang="en-US" sz="1050" b="0" dirty="0">
                <a:solidFill>
                  <a:srgbClr val="FC618D"/>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a:solidFill>
                  <a:srgbClr val="8B888F"/>
                </a:solidFill>
                <a:effectLst/>
                <a:latin typeface="Consolas" panose="020B0609020204030204" pitchFamily="49" charset="0"/>
              </a:rPr>
              <a:t>((</a:t>
            </a:r>
            <a:r>
              <a:rPr lang="en-US" sz="1050" b="0" i="1" dirty="0">
                <a:solidFill>
                  <a:srgbClr val="FD9353"/>
                </a:solidFill>
                <a:effectLst/>
                <a:latin typeface="Consolas" panose="020B0609020204030204" pitchFamily="49" charset="0"/>
              </a:rPr>
              <a:t>last</a:t>
            </a:r>
            <a:r>
              <a:rPr lang="en-US" sz="1050" b="0" dirty="0">
                <a:solidFill>
                  <a:srgbClr val="F7F1FF"/>
                </a:solidFill>
                <a:effectLst/>
                <a:latin typeface="Consolas" panose="020B0609020204030204" pitchFamily="49" charset="0"/>
              </a:rPr>
              <a:t> </a:t>
            </a:r>
            <a:r>
              <a:rPr lang="en-US" sz="1050" b="0" dirty="0">
                <a:solidFill>
                  <a:srgbClr val="FC618D"/>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i="1" dirty="0">
                <a:solidFill>
                  <a:srgbClr val="FD9353"/>
                </a:solidFill>
                <a:effectLst/>
                <a:latin typeface="Consolas" panose="020B0609020204030204" pitchFamily="49" charset="0"/>
              </a:rPr>
              <a:t>first</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a:solidFill>
                  <a:srgbClr val="FC618D"/>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a:solidFill>
                  <a:srgbClr val="948AE3"/>
                </a:solidFill>
                <a:effectLst/>
                <a:latin typeface="Consolas" panose="020B0609020204030204" pitchFamily="49" charset="0"/>
              </a:rPr>
              <a:t>2</a:t>
            </a:r>
            <a:r>
              <a:rPr lang="en-US" sz="1050" b="0" dirty="0">
                <a:solidFill>
                  <a:srgbClr val="8B888F"/>
                </a:solidFill>
                <a:effectLst/>
                <a:latin typeface="Consolas" panose="020B0609020204030204" pitchFamily="49" charset="0"/>
              </a:rPr>
              <a:t>);</a:t>
            </a:r>
            <a:endParaRPr lang="en-US" sz="1050" b="0" dirty="0">
              <a:solidFill>
                <a:srgbClr val="F7F1FF"/>
              </a:solidFill>
              <a:effectLst/>
              <a:latin typeface="Consolas" panose="020B0609020204030204" pitchFamily="49" charset="0"/>
            </a:endParaRPr>
          </a:p>
          <a:p>
            <a:r>
              <a:rPr lang="en-US" sz="1050" b="0" dirty="0">
                <a:solidFill>
                  <a:srgbClr val="F7F1FF"/>
                </a:solidFill>
                <a:effectLst/>
                <a:latin typeface="Consolas" panose="020B0609020204030204" pitchFamily="49" charset="0"/>
              </a:rPr>
              <a:t>    </a:t>
            </a:r>
          </a:p>
          <a:p>
            <a:r>
              <a:rPr lang="en-US" sz="1050" b="0" i="1" dirty="0">
                <a:solidFill>
                  <a:srgbClr val="69676C"/>
                </a:solidFill>
                <a:effectLst/>
                <a:latin typeface="Consolas" panose="020B0609020204030204" pitchFamily="49" charset="0"/>
              </a:rPr>
              <a:t>    /// Launch async sum on last half of the values </a:t>
            </a:r>
            <a:endParaRPr lang="en-US" sz="1050" b="0" dirty="0">
              <a:solidFill>
                <a:srgbClr val="F7F1FF"/>
              </a:solidFill>
              <a:effectLst/>
              <a:latin typeface="Consolas" panose="020B0609020204030204" pitchFamily="49" charset="0"/>
            </a:endParaRPr>
          </a:p>
          <a:p>
            <a:r>
              <a:rPr lang="en-US" sz="1050" b="0" dirty="0">
                <a:solidFill>
                  <a:srgbClr val="F7F1FF"/>
                </a:solidFill>
                <a:effectLst/>
                <a:latin typeface="Consolas" panose="020B0609020204030204" pitchFamily="49" charset="0"/>
              </a:rPr>
              <a:t>    </a:t>
            </a:r>
            <a:r>
              <a:rPr lang="en-US" sz="1050" b="0" i="1" dirty="0">
                <a:solidFill>
                  <a:srgbClr val="5AD4E6"/>
                </a:solidFill>
                <a:effectLst/>
                <a:latin typeface="Consolas" panose="020B0609020204030204" pitchFamily="49" charset="0"/>
              </a:rPr>
              <a:t>auto</a:t>
            </a:r>
            <a:r>
              <a:rPr lang="en-US" sz="1050" b="0" dirty="0">
                <a:solidFill>
                  <a:srgbClr val="F7F1FF"/>
                </a:solidFill>
                <a:effectLst/>
                <a:latin typeface="Consolas" panose="020B0609020204030204" pitchFamily="49" charset="0"/>
              </a:rPr>
              <a:t> future </a:t>
            </a:r>
            <a:r>
              <a:rPr lang="en-US" sz="1050" b="0" dirty="0">
                <a:solidFill>
                  <a:srgbClr val="FC618D"/>
                </a:solidFill>
                <a:effectLst/>
                <a:latin typeface="Consolas" panose="020B0609020204030204" pitchFamily="49" charset="0"/>
              </a:rPr>
              <a:t>=</a:t>
            </a:r>
            <a:r>
              <a:rPr lang="en-US" sz="1050" b="0" dirty="0">
                <a:solidFill>
                  <a:srgbClr val="F7F1FF"/>
                </a:solidFill>
                <a:effectLst/>
                <a:latin typeface="Consolas" panose="020B0609020204030204" pitchFamily="49" charset="0"/>
              </a:rPr>
              <a:t> std</a:t>
            </a:r>
            <a:r>
              <a:rPr lang="en-US" sz="1050" b="0" dirty="0">
                <a:solidFill>
                  <a:srgbClr val="8B888F"/>
                </a:solidFill>
                <a:effectLst/>
                <a:latin typeface="Consolas" panose="020B0609020204030204" pitchFamily="49" charset="0"/>
              </a:rPr>
              <a:t>::</a:t>
            </a:r>
            <a:r>
              <a:rPr lang="en-US" sz="1050" b="0" dirty="0">
                <a:solidFill>
                  <a:srgbClr val="7BD88F"/>
                </a:solidFill>
                <a:effectLst/>
                <a:latin typeface="Consolas" panose="020B0609020204030204" pitchFamily="49" charset="0"/>
              </a:rPr>
              <a:t>async</a:t>
            </a:r>
            <a:r>
              <a:rPr lang="en-US" sz="1050" b="0" dirty="0">
                <a:solidFill>
                  <a:srgbClr val="8B888F"/>
                </a:solidFill>
                <a:effectLst/>
                <a:latin typeface="Consolas" panose="020B0609020204030204" pitchFamily="49" charset="0"/>
              </a:rPr>
              <a:t>(</a:t>
            </a:r>
          </a:p>
          <a:p>
            <a:r>
              <a:rPr lang="en-US" sz="1050" b="0" dirty="0">
                <a:solidFill>
                  <a:srgbClr val="8B888F"/>
                </a:solidFill>
                <a:effectLst/>
                <a:latin typeface="Consolas" panose="020B0609020204030204" pitchFamily="49" charset="0"/>
              </a:rPr>
              <a:t>        </a:t>
            </a:r>
            <a:r>
              <a:rPr lang="en-US" sz="1050" b="0" dirty="0">
                <a:solidFill>
                  <a:srgbClr val="F7F1FF"/>
                </a:solidFill>
                <a:effectLst/>
                <a:latin typeface="Consolas" panose="020B0609020204030204" pitchFamily="49" charset="0"/>
              </a:rPr>
              <a:t>std</a:t>
            </a:r>
            <a:r>
              <a:rPr lang="en-US" sz="1050" b="0" dirty="0">
                <a:solidFill>
                  <a:srgbClr val="8B888F"/>
                </a:solidFill>
                <a:effectLst/>
                <a:latin typeface="Consolas" panose="020B0609020204030204" pitchFamily="49" charset="0"/>
              </a:rPr>
              <a:t>::</a:t>
            </a:r>
            <a:r>
              <a:rPr lang="en-US" sz="1050" b="0" dirty="0">
                <a:solidFill>
                  <a:srgbClr val="5AD4E6"/>
                </a:solidFill>
                <a:effectLst/>
                <a:latin typeface="Consolas" panose="020B0609020204030204" pitchFamily="49" charset="0"/>
              </a:rPr>
              <a:t>launch</a:t>
            </a:r>
            <a:r>
              <a:rPr lang="en-US" sz="1050" b="0" dirty="0">
                <a:solidFill>
                  <a:srgbClr val="8B888F"/>
                </a:solidFill>
                <a:effectLst/>
                <a:latin typeface="Consolas" panose="020B0609020204030204" pitchFamily="49" charset="0"/>
              </a:rPr>
              <a:t>::</a:t>
            </a:r>
            <a:r>
              <a:rPr lang="en-US" sz="1050" b="0" dirty="0">
                <a:solidFill>
                  <a:srgbClr val="948AE3"/>
                </a:solidFill>
                <a:effectLst/>
                <a:latin typeface="Consolas" panose="020B0609020204030204" pitchFamily="49" charset="0"/>
              </a:rPr>
              <a:t>async</a:t>
            </a:r>
            <a:r>
              <a:rPr lang="en-US" sz="1050" b="0" dirty="0">
                <a:solidFill>
                  <a:srgbClr val="8B888F"/>
                </a:solidFill>
                <a:effectLst/>
                <a:latin typeface="Consolas" panose="020B0609020204030204" pitchFamily="49" charset="0"/>
              </a:rPr>
              <a:t>,</a:t>
            </a:r>
            <a:endParaRPr lang="en-US" sz="1050" dirty="0">
              <a:solidFill>
                <a:srgbClr val="F7F1FF"/>
              </a:solidFill>
              <a:latin typeface="Consolas" panose="020B0609020204030204" pitchFamily="49" charset="0"/>
            </a:endParaRPr>
          </a:p>
          <a:p>
            <a:r>
              <a:rPr lang="en-US" sz="1050" b="0" dirty="0">
                <a:solidFill>
                  <a:srgbClr val="F7F1FF"/>
                </a:solidFill>
                <a:effectLst/>
                <a:latin typeface="Consolas" panose="020B0609020204030204" pitchFamily="49" charset="0"/>
              </a:rPr>
              <a:t>        </a:t>
            </a:r>
            <a:r>
              <a:rPr lang="en-US" sz="1050" b="0" dirty="0" err="1">
                <a:solidFill>
                  <a:srgbClr val="7BD88F"/>
                </a:solidFill>
                <a:effectLst/>
                <a:latin typeface="Consolas" panose="020B0609020204030204" pitchFamily="49" charset="0"/>
              </a:rPr>
              <a:t>parallel_sum</a:t>
            </a:r>
            <a:r>
              <a:rPr lang="en-US" sz="1050" b="0" dirty="0">
                <a:solidFill>
                  <a:srgbClr val="FC618D"/>
                </a:solidFill>
                <a:effectLst/>
                <a:latin typeface="Consolas" panose="020B0609020204030204" pitchFamily="49" charset="0"/>
              </a:rPr>
              <a:t>&lt;</a:t>
            </a:r>
            <a:r>
              <a:rPr lang="en-US" sz="1050" b="0" dirty="0">
                <a:solidFill>
                  <a:srgbClr val="5AD4E6"/>
                </a:solidFill>
                <a:effectLst/>
                <a:latin typeface="Consolas" panose="020B0609020204030204" pitchFamily="49" charset="0"/>
              </a:rPr>
              <a:t>I</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a:solidFill>
                  <a:srgbClr val="5AD4E6"/>
                </a:solidFill>
                <a:effectLst/>
                <a:latin typeface="Consolas" panose="020B0609020204030204" pitchFamily="49" charset="0"/>
              </a:rPr>
              <a:t>S</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a:solidFill>
                  <a:srgbClr val="5AD4E6"/>
                </a:solidFill>
                <a:effectLst/>
                <a:latin typeface="Consolas" panose="020B0609020204030204" pitchFamily="49" charset="0"/>
              </a:rPr>
              <a:t>A</a:t>
            </a:r>
            <a:r>
              <a:rPr lang="en-US" sz="1050" b="0" dirty="0">
                <a:solidFill>
                  <a:srgbClr val="FC618D"/>
                </a:solidFill>
                <a:effectLst/>
                <a:latin typeface="Consolas" panose="020B0609020204030204" pitchFamily="49" charset="0"/>
              </a:rPr>
              <a:t>&gt;</a:t>
            </a:r>
            <a:r>
              <a:rPr lang="en-US" sz="1050" b="0" dirty="0">
                <a:solidFill>
                  <a:srgbClr val="8B888F"/>
                </a:solidFill>
                <a:effectLst/>
                <a:latin typeface="Consolas" panose="020B0609020204030204" pitchFamily="49" charset="0"/>
              </a:rPr>
              <a:t>,</a:t>
            </a:r>
            <a:endParaRPr lang="en-US" sz="1050" dirty="0">
              <a:solidFill>
                <a:srgbClr val="F7F1FF"/>
              </a:solidFill>
              <a:latin typeface="Consolas" panose="020B0609020204030204" pitchFamily="49" charset="0"/>
            </a:endParaRPr>
          </a:p>
          <a:p>
            <a:r>
              <a:rPr lang="en-US" sz="1050" b="0" dirty="0">
                <a:solidFill>
                  <a:srgbClr val="F7F1FF"/>
                </a:solidFill>
                <a:effectLst/>
                <a:latin typeface="Consolas" panose="020B0609020204030204" pitchFamily="49" charset="0"/>
              </a:rPr>
              <a:t>        middle</a:t>
            </a:r>
            <a:r>
              <a:rPr lang="en-US" sz="1050" b="0" dirty="0">
                <a:solidFill>
                  <a:srgbClr val="8B888F"/>
                </a:solidFill>
                <a:effectLst/>
                <a:latin typeface="Consolas" panose="020B0609020204030204" pitchFamily="49" charset="0"/>
              </a:rPr>
              <a:t>,</a:t>
            </a:r>
          </a:p>
          <a:p>
            <a:r>
              <a:rPr lang="en-US" sz="1050" i="1" dirty="0">
                <a:solidFill>
                  <a:srgbClr val="8B888F"/>
                </a:solidFill>
                <a:latin typeface="Consolas" panose="020B0609020204030204" pitchFamily="49" charset="0"/>
              </a:rPr>
              <a:t>        </a:t>
            </a:r>
            <a:r>
              <a:rPr lang="en-US" sz="1050" b="0" i="1" dirty="0">
                <a:solidFill>
                  <a:srgbClr val="FD9353"/>
                </a:solidFill>
                <a:effectLst/>
                <a:latin typeface="Consolas" panose="020B0609020204030204" pitchFamily="49" charset="0"/>
              </a:rPr>
              <a:t>last</a:t>
            </a:r>
            <a:r>
              <a:rPr lang="en-US" sz="1050" b="0" dirty="0">
                <a:solidFill>
                  <a:srgbClr val="8B888F"/>
                </a:solidFill>
                <a:effectLst/>
                <a:latin typeface="Consolas" panose="020B0609020204030204" pitchFamily="49" charset="0"/>
              </a:rPr>
              <a:t>,</a:t>
            </a:r>
            <a:endParaRPr lang="en-US" sz="1050" dirty="0">
              <a:solidFill>
                <a:srgbClr val="F7F1FF"/>
              </a:solidFill>
              <a:latin typeface="Consolas" panose="020B0609020204030204" pitchFamily="49" charset="0"/>
            </a:endParaRPr>
          </a:p>
          <a:p>
            <a:r>
              <a:rPr lang="en-US" sz="1050" b="0" dirty="0">
                <a:solidFill>
                  <a:srgbClr val="F7F1FF"/>
                </a:solidFill>
                <a:effectLst/>
                <a:latin typeface="Consolas" panose="020B0609020204030204" pitchFamily="49" charset="0"/>
              </a:rPr>
              <a:t>        </a:t>
            </a:r>
            <a:r>
              <a:rPr lang="en-US" sz="1050" b="0" dirty="0">
                <a:solidFill>
                  <a:srgbClr val="5AD4E6"/>
                </a:solidFill>
                <a:effectLst/>
                <a:latin typeface="Consolas" panose="020B0609020204030204" pitchFamily="49" charset="0"/>
              </a:rPr>
              <a:t>A</a:t>
            </a:r>
            <a:r>
              <a:rPr lang="en-US" sz="1050" b="0" dirty="0">
                <a:solidFill>
                  <a:srgbClr val="F7F1FF"/>
                </a:solidFill>
                <a:effectLst/>
                <a:latin typeface="Consolas" panose="020B0609020204030204" pitchFamily="49" charset="0"/>
              </a:rPr>
              <a:t>{}</a:t>
            </a:r>
          </a:p>
          <a:p>
            <a:r>
              <a:rPr lang="en-US" sz="1050" dirty="0">
                <a:solidFill>
                  <a:srgbClr val="F7F1FF"/>
                </a:solidFill>
                <a:latin typeface="Consolas" panose="020B0609020204030204" pitchFamily="49" charset="0"/>
              </a:rPr>
              <a:t>    </a:t>
            </a:r>
            <a:r>
              <a:rPr lang="en-US" sz="1050" b="0" dirty="0">
                <a:solidFill>
                  <a:srgbClr val="8B888F"/>
                </a:solidFill>
                <a:effectLst/>
                <a:latin typeface="Consolas" panose="020B0609020204030204" pitchFamily="49" charset="0"/>
              </a:rPr>
              <a:t>);</a:t>
            </a:r>
            <a:endParaRPr lang="en-US" sz="1050" b="0" dirty="0">
              <a:solidFill>
                <a:srgbClr val="F7F1FF"/>
              </a:solidFill>
              <a:effectLst/>
              <a:latin typeface="Consolas" panose="020B0609020204030204" pitchFamily="49" charset="0"/>
            </a:endParaRPr>
          </a:p>
          <a:p>
            <a:r>
              <a:rPr lang="en-US" sz="1050" b="0" dirty="0">
                <a:solidFill>
                  <a:srgbClr val="F7F1FF"/>
                </a:solidFill>
                <a:effectLst/>
                <a:latin typeface="Consolas" panose="020B0609020204030204" pitchFamily="49" charset="0"/>
              </a:rPr>
              <a:t>    </a:t>
            </a:r>
          </a:p>
          <a:p>
            <a:r>
              <a:rPr lang="en-US" sz="1050" b="0" i="1" dirty="0">
                <a:solidFill>
                  <a:srgbClr val="69676C"/>
                </a:solidFill>
                <a:effectLst/>
                <a:latin typeface="Consolas" panose="020B0609020204030204" pitchFamily="49" charset="0"/>
              </a:rPr>
              <a:t>    /// Sum first half of the range locally.</a:t>
            </a:r>
            <a:endParaRPr lang="en-US" sz="1050" b="0" dirty="0">
              <a:solidFill>
                <a:srgbClr val="F7F1FF"/>
              </a:solidFill>
              <a:effectLst/>
              <a:latin typeface="Consolas" panose="020B0609020204030204" pitchFamily="49" charset="0"/>
            </a:endParaRPr>
          </a:p>
          <a:p>
            <a:r>
              <a:rPr lang="en-US" sz="1050" b="0" dirty="0">
                <a:solidFill>
                  <a:srgbClr val="F7F1FF"/>
                </a:solidFill>
                <a:effectLst/>
                <a:latin typeface="Consolas" panose="020B0609020204030204" pitchFamily="49" charset="0"/>
              </a:rPr>
              <a:t>    </a:t>
            </a:r>
            <a:r>
              <a:rPr lang="en-US" sz="1050" b="0" i="1" dirty="0">
                <a:solidFill>
                  <a:srgbClr val="5AD4E6"/>
                </a:solidFill>
                <a:effectLst/>
                <a:latin typeface="Consolas" panose="020B0609020204030204" pitchFamily="49" charset="0"/>
              </a:rPr>
              <a:t>auto</a:t>
            </a:r>
            <a:r>
              <a:rPr lang="en-US" sz="1050" b="0" dirty="0">
                <a:solidFill>
                  <a:srgbClr val="F7F1FF"/>
                </a:solidFill>
                <a:effectLst/>
                <a:latin typeface="Consolas" panose="020B0609020204030204" pitchFamily="49" charset="0"/>
              </a:rPr>
              <a:t> result </a:t>
            </a:r>
            <a:r>
              <a:rPr lang="en-US" sz="1050" b="0" dirty="0">
                <a:solidFill>
                  <a:srgbClr val="FC618D"/>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err="1">
                <a:solidFill>
                  <a:srgbClr val="7BD88F"/>
                </a:solidFill>
                <a:effectLst/>
                <a:latin typeface="Consolas" panose="020B0609020204030204" pitchFamily="49" charset="0"/>
              </a:rPr>
              <a:t>parallel_sum</a:t>
            </a:r>
            <a:r>
              <a:rPr lang="en-US" sz="1050" b="0" dirty="0">
                <a:solidFill>
                  <a:srgbClr val="8B888F"/>
                </a:solidFill>
                <a:effectLst/>
                <a:latin typeface="Consolas" panose="020B0609020204030204" pitchFamily="49" charset="0"/>
              </a:rPr>
              <a:t>(</a:t>
            </a:r>
            <a:r>
              <a:rPr lang="en-US" sz="1050" b="0" i="1" dirty="0">
                <a:solidFill>
                  <a:srgbClr val="FD9353"/>
                </a:solidFill>
                <a:effectLst/>
                <a:latin typeface="Consolas" panose="020B0609020204030204" pitchFamily="49" charset="0"/>
              </a:rPr>
              <a:t>first</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middle</a:t>
            </a:r>
            <a:r>
              <a:rPr lang="en-US" sz="1050" b="0" dirty="0">
                <a:solidFill>
                  <a:srgbClr val="8B888F"/>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i="1" dirty="0" err="1">
                <a:solidFill>
                  <a:srgbClr val="FD9353"/>
                </a:solidFill>
                <a:effectLst/>
                <a:latin typeface="Consolas" panose="020B0609020204030204" pitchFamily="49" charset="0"/>
              </a:rPr>
              <a:t>init</a:t>
            </a:r>
            <a:r>
              <a:rPr lang="en-US" sz="1050" b="0" dirty="0">
                <a:solidFill>
                  <a:srgbClr val="8B888F"/>
                </a:solidFill>
                <a:effectLst/>
                <a:latin typeface="Consolas" panose="020B0609020204030204" pitchFamily="49" charset="0"/>
              </a:rPr>
              <a:t>);</a:t>
            </a:r>
            <a:endParaRPr lang="en-US" sz="1050" b="0" dirty="0">
              <a:solidFill>
                <a:srgbClr val="F7F1FF"/>
              </a:solidFill>
              <a:effectLst/>
              <a:latin typeface="Consolas" panose="020B0609020204030204" pitchFamily="49" charset="0"/>
            </a:endParaRPr>
          </a:p>
          <a:p>
            <a:br>
              <a:rPr lang="en-US" sz="1050" b="0" dirty="0">
                <a:solidFill>
                  <a:srgbClr val="F7F1FF"/>
                </a:solidFill>
                <a:effectLst/>
                <a:latin typeface="Consolas" panose="020B0609020204030204" pitchFamily="49" charset="0"/>
              </a:rPr>
            </a:br>
            <a:r>
              <a:rPr lang="en-US" sz="1050" b="0" i="1" dirty="0">
                <a:solidFill>
                  <a:srgbClr val="69676C"/>
                </a:solidFill>
                <a:effectLst/>
                <a:latin typeface="Consolas" panose="020B0609020204030204" pitchFamily="49" charset="0"/>
              </a:rPr>
              <a:t>    /// Obtain the future and sum with the result</a:t>
            </a:r>
            <a:endParaRPr lang="en-US" sz="1050" b="0" dirty="0">
              <a:solidFill>
                <a:srgbClr val="F7F1FF"/>
              </a:solidFill>
              <a:effectLst/>
              <a:latin typeface="Consolas" panose="020B0609020204030204" pitchFamily="49" charset="0"/>
            </a:endParaRPr>
          </a:p>
          <a:p>
            <a:r>
              <a:rPr lang="en-US" sz="1050" b="0" dirty="0">
                <a:solidFill>
                  <a:srgbClr val="F7F1FF"/>
                </a:solidFill>
                <a:effectLst/>
                <a:latin typeface="Consolas" panose="020B0609020204030204" pitchFamily="49" charset="0"/>
              </a:rPr>
              <a:t>    </a:t>
            </a:r>
            <a:r>
              <a:rPr lang="en-US" sz="1050" b="0" dirty="0">
                <a:solidFill>
                  <a:srgbClr val="FC618D"/>
                </a:solidFill>
                <a:effectLst/>
                <a:latin typeface="Consolas" panose="020B0609020204030204" pitchFamily="49" charset="0"/>
              </a:rPr>
              <a:t>return</a:t>
            </a:r>
            <a:r>
              <a:rPr lang="en-US" sz="1050" b="0" dirty="0">
                <a:solidFill>
                  <a:srgbClr val="F7F1FF"/>
                </a:solidFill>
                <a:effectLst/>
                <a:latin typeface="Consolas" panose="020B0609020204030204" pitchFamily="49" charset="0"/>
              </a:rPr>
              <a:t> result </a:t>
            </a:r>
            <a:r>
              <a:rPr lang="en-US" sz="1050" b="0" dirty="0">
                <a:solidFill>
                  <a:srgbClr val="FC618D"/>
                </a:solidFill>
                <a:effectLst/>
                <a:latin typeface="Consolas" panose="020B0609020204030204" pitchFamily="49" charset="0"/>
              </a:rPr>
              <a:t>+</a:t>
            </a:r>
            <a:r>
              <a:rPr lang="en-US" sz="1050" b="0" dirty="0">
                <a:solidFill>
                  <a:srgbClr val="F7F1FF"/>
                </a:solidFill>
                <a:effectLst/>
                <a:latin typeface="Consolas" panose="020B0609020204030204" pitchFamily="49" charset="0"/>
              </a:rPr>
              <a:t> </a:t>
            </a:r>
            <a:r>
              <a:rPr lang="en-US" sz="1050" b="0" dirty="0" err="1">
                <a:solidFill>
                  <a:srgbClr val="F7F1FF"/>
                </a:solidFill>
                <a:effectLst/>
                <a:latin typeface="Consolas" panose="020B0609020204030204" pitchFamily="49" charset="0"/>
              </a:rPr>
              <a:t>future</a:t>
            </a:r>
            <a:r>
              <a:rPr lang="en-US" sz="1050" b="0" dirty="0" err="1">
                <a:solidFill>
                  <a:srgbClr val="8B888F"/>
                </a:solidFill>
                <a:effectLst/>
                <a:latin typeface="Consolas" panose="020B0609020204030204" pitchFamily="49" charset="0"/>
              </a:rPr>
              <a:t>.</a:t>
            </a:r>
            <a:r>
              <a:rPr lang="en-US" sz="1050" b="0" dirty="0" err="1">
                <a:solidFill>
                  <a:srgbClr val="7BD88F"/>
                </a:solidFill>
                <a:effectLst/>
                <a:latin typeface="Consolas" panose="020B0609020204030204" pitchFamily="49" charset="0"/>
              </a:rPr>
              <a:t>get</a:t>
            </a:r>
            <a:r>
              <a:rPr lang="en-US" sz="1050" b="0" dirty="0">
                <a:solidFill>
                  <a:srgbClr val="8B888F"/>
                </a:solidFill>
                <a:effectLst/>
                <a:latin typeface="Consolas" panose="020B0609020204030204" pitchFamily="49" charset="0"/>
              </a:rPr>
              <a:t>();</a:t>
            </a:r>
            <a:endParaRPr lang="en-US" sz="1050" b="0" dirty="0">
              <a:solidFill>
                <a:srgbClr val="F7F1FF"/>
              </a:solidFill>
              <a:effectLst/>
              <a:latin typeface="Consolas" panose="020B0609020204030204" pitchFamily="49" charset="0"/>
            </a:endParaRPr>
          </a:p>
          <a:p>
            <a:r>
              <a:rPr lang="en-US" sz="1050" b="0" dirty="0">
                <a:solidFill>
                  <a:srgbClr val="8B888F"/>
                </a:solidFill>
                <a:effectLst/>
                <a:latin typeface="Consolas" panose="020B0609020204030204" pitchFamily="49" charset="0"/>
              </a:rPr>
              <a:t>}</a:t>
            </a:r>
            <a:endParaRPr lang="en-US" sz="105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755815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Parallel Algorithms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549275"/>
            <a:ext cx="5545138" cy="635713"/>
          </a:xfrm>
        </p:spPr>
        <p:txBody>
          <a:bodyPr>
            <a:normAutofit fontScale="90000"/>
          </a:bodyPr>
          <a:lstStyle/>
          <a:p>
            <a:r>
              <a:rPr lang="en-US" dirty="0"/>
              <a:t>Packaged Tasks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380931"/>
            <a:ext cx="5429114" cy="4861249"/>
          </a:xfrm>
        </p:spPr>
        <p:txBody>
          <a:bodyPr>
            <a:normAutofit/>
          </a:bodyPr>
          <a:lstStyle/>
          <a:p>
            <a:r>
              <a:rPr lang="en-US" dirty="0"/>
              <a:t>The final way to create a future value is using a </a:t>
            </a:r>
            <a:r>
              <a:rPr lang="en-AU" sz="1800" b="0" dirty="0">
                <a:solidFill>
                  <a:srgbClr val="F7F1F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err="1">
                <a:solidFill>
                  <a:srgbClr val="5AD4E6"/>
                </a:solidFill>
                <a:effectLst/>
                <a:latin typeface="Consolas" panose="020B0609020204030204" pitchFamily="49" charset="0"/>
              </a:rPr>
              <a:t>packaged_task</a:t>
            </a:r>
            <a:r>
              <a:rPr lang="en-AU" sz="1800" b="0" dirty="0">
                <a:solidFill>
                  <a:srgbClr val="FC618D"/>
                </a:solidFill>
                <a:effectLst/>
                <a:latin typeface="Consolas" panose="020B0609020204030204" pitchFamily="49" charset="0"/>
              </a:rPr>
              <a:t>&lt;</a:t>
            </a:r>
            <a:r>
              <a:rPr lang="en-AU" sz="1800" b="0" dirty="0">
                <a:solidFill>
                  <a:srgbClr val="5AD4E6"/>
                </a:solidFill>
                <a:effectLst/>
                <a:latin typeface="Consolas" panose="020B0609020204030204" pitchFamily="49" charset="0"/>
              </a:rPr>
              <a:t>R</a:t>
            </a:r>
            <a:r>
              <a:rPr lang="en-AU" sz="1800" b="0" dirty="0">
                <a:solidFill>
                  <a:srgbClr val="8B888F"/>
                </a:solidFill>
                <a:effectLst/>
                <a:latin typeface="Consolas" panose="020B0609020204030204" pitchFamily="49" charset="0"/>
              </a:rPr>
              <a:t>(</a:t>
            </a:r>
            <a:r>
              <a:rPr lang="en-AU" sz="1800" b="0" dirty="0" err="1">
                <a:solidFill>
                  <a:srgbClr val="5AD4E6"/>
                </a:solidFill>
                <a:effectLst/>
                <a:latin typeface="Consolas" panose="020B0609020204030204" pitchFamily="49" charset="0"/>
              </a:rPr>
              <a:t>Args</a:t>
            </a:r>
            <a:r>
              <a:rPr lang="en-AU" sz="1800" b="0" dirty="0">
                <a:solidFill>
                  <a:srgbClr val="8B888F"/>
                </a:solidFill>
                <a:effectLst/>
                <a:latin typeface="Consolas" panose="020B0609020204030204" pitchFamily="49" charset="0"/>
              </a:rPr>
              <a:t>...)</a:t>
            </a:r>
            <a:r>
              <a:rPr lang="en-AU" sz="1800" b="0" dirty="0">
                <a:solidFill>
                  <a:srgbClr val="FC618D"/>
                </a:solidFill>
                <a:effectLst/>
                <a:latin typeface="Consolas" panose="020B0609020204030204" pitchFamily="49" charset="0"/>
              </a:rPr>
              <a:t>&gt;</a:t>
            </a:r>
            <a:r>
              <a:rPr lang="en-US" dirty="0"/>
              <a:t> object.</a:t>
            </a:r>
          </a:p>
          <a:p>
            <a:r>
              <a:rPr lang="en-US" dirty="0"/>
              <a:t>This is used to wrap a function that will execute on another thread such that the functions return value will be captured as a promise and retrievable from a future.</a:t>
            </a:r>
          </a:p>
          <a:p>
            <a:r>
              <a:rPr lang="en-US" dirty="0"/>
              <a:t>A </a:t>
            </a:r>
            <a:r>
              <a:rPr lang="en-AU" sz="1800" b="0" dirty="0">
                <a:solidFill>
                  <a:srgbClr val="F7F1FF"/>
                </a:solidFill>
                <a:effectLst/>
                <a:latin typeface="Consolas" panose="020B0609020204030204" pitchFamily="49" charset="0"/>
              </a:rPr>
              <a:t>std</a:t>
            </a:r>
            <a:r>
              <a:rPr lang="en-AU" sz="1800" b="0" dirty="0">
                <a:solidFill>
                  <a:srgbClr val="8B888F"/>
                </a:solidFill>
                <a:effectLst/>
                <a:latin typeface="Consolas" panose="020B0609020204030204" pitchFamily="49" charset="0"/>
              </a:rPr>
              <a:t>::</a:t>
            </a:r>
            <a:r>
              <a:rPr lang="en-AU" sz="1800" b="0" dirty="0" err="1">
                <a:solidFill>
                  <a:srgbClr val="5AD4E6"/>
                </a:solidFill>
                <a:effectLst/>
                <a:latin typeface="Consolas" panose="020B0609020204030204" pitchFamily="49" charset="0"/>
              </a:rPr>
              <a:t>packaged_task</a:t>
            </a:r>
            <a:r>
              <a:rPr lang="en-AU" sz="1800" b="0" dirty="0">
                <a:solidFill>
                  <a:srgbClr val="FC618D"/>
                </a:solidFill>
                <a:effectLst/>
                <a:latin typeface="Consolas" panose="020B0609020204030204" pitchFamily="49" charset="0"/>
              </a:rPr>
              <a:t>&lt;</a:t>
            </a:r>
            <a:r>
              <a:rPr lang="en-AU" sz="1800" b="0" dirty="0">
                <a:solidFill>
                  <a:srgbClr val="5AD4E6"/>
                </a:solidFill>
                <a:effectLst/>
                <a:latin typeface="Consolas" panose="020B0609020204030204" pitchFamily="49" charset="0"/>
              </a:rPr>
              <a:t>R</a:t>
            </a:r>
            <a:r>
              <a:rPr lang="en-AU" sz="1800" b="0" dirty="0">
                <a:solidFill>
                  <a:srgbClr val="8B888F"/>
                </a:solidFill>
                <a:effectLst/>
                <a:latin typeface="Consolas" panose="020B0609020204030204" pitchFamily="49" charset="0"/>
              </a:rPr>
              <a:t>(</a:t>
            </a:r>
            <a:r>
              <a:rPr lang="en-AU" sz="1800" b="0" dirty="0" err="1">
                <a:solidFill>
                  <a:srgbClr val="5AD4E6"/>
                </a:solidFill>
                <a:effectLst/>
                <a:latin typeface="Consolas" panose="020B0609020204030204" pitchFamily="49" charset="0"/>
              </a:rPr>
              <a:t>Args</a:t>
            </a:r>
            <a:r>
              <a:rPr lang="en-AU" sz="1800" b="0" dirty="0">
                <a:solidFill>
                  <a:srgbClr val="8B888F"/>
                </a:solidFill>
                <a:effectLst/>
                <a:latin typeface="Consolas" panose="020B0609020204030204" pitchFamily="49" charset="0"/>
              </a:rPr>
              <a:t>...)</a:t>
            </a:r>
            <a:r>
              <a:rPr lang="en-AU" sz="1800" b="0" dirty="0">
                <a:solidFill>
                  <a:srgbClr val="FC618D"/>
                </a:solidFill>
                <a:effectLst/>
                <a:latin typeface="Consolas" panose="020B0609020204030204" pitchFamily="49" charset="0"/>
              </a:rPr>
              <a:t>&gt;</a:t>
            </a:r>
            <a:r>
              <a:rPr lang="en-US" dirty="0"/>
              <a:t> is move only.</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B1A7428E-354C-32A2-54BC-DF6E7CD0E8B8}"/>
              </a:ext>
            </a:extLst>
          </p:cNvPr>
          <p:cNvSpPr txBox="1"/>
          <p:nvPr/>
        </p:nvSpPr>
        <p:spPr>
          <a:xfrm>
            <a:off x="6548755" y="397847"/>
            <a:ext cx="5322258" cy="6232475"/>
          </a:xfrm>
          <a:prstGeom prst="rect">
            <a:avLst/>
          </a:prstGeom>
          <a:noFill/>
        </p:spPr>
        <p:txBody>
          <a:bodyPr wrap="square" rtlCol="0">
            <a:spAutoFit/>
          </a:bodyPr>
          <a:lstStyle/>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future</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iostream</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thread</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utility</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C618D"/>
                </a:solidFill>
                <a:effectLst/>
                <a:latin typeface="Consolas" panose="020B0609020204030204" pitchFamily="49" charset="0"/>
              </a:rPr>
              <a:t>using</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namespace</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literals</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job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a</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b</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this_thread</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sleep_for</a:t>
            </a:r>
            <a:r>
              <a:rPr lang="en-AU" sz="1050" b="0" dirty="0">
                <a:solidFill>
                  <a:srgbClr val="8B888F"/>
                </a:solidFill>
                <a:effectLst/>
                <a:latin typeface="Consolas" panose="020B0609020204030204" pitchFamily="49" charset="0"/>
              </a:rPr>
              <a:t>(</a:t>
            </a:r>
            <a:r>
              <a:rPr lang="en-AU" sz="1050" b="0" dirty="0">
                <a:solidFill>
                  <a:srgbClr val="948AE3"/>
                </a:solidFill>
                <a:effectLst/>
                <a:latin typeface="Consolas" panose="020B0609020204030204" pitchFamily="49" charset="0"/>
              </a:rPr>
              <a:t>150ms</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r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a</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FD9353"/>
                </a:solidFill>
                <a:effectLst/>
                <a:latin typeface="Consolas" panose="020B0609020204030204" pitchFamily="49" charset="0"/>
              </a:rPr>
              <a:t>b</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this_thread</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sleep_for</a:t>
            </a:r>
            <a:r>
              <a:rPr lang="en-AU" sz="1050" b="0" dirty="0">
                <a:solidFill>
                  <a:srgbClr val="8B888F"/>
                </a:solidFill>
                <a:effectLst/>
                <a:latin typeface="Consolas" panose="020B0609020204030204" pitchFamily="49" charset="0"/>
              </a:rPr>
              <a:t>(</a:t>
            </a:r>
            <a:r>
              <a:rPr lang="en-AU" sz="1050" b="0" dirty="0">
                <a:solidFill>
                  <a:srgbClr val="948AE3"/>
                </a:solidFill>
                <a:effectLst/>
                <a:latin typeface="Consolas" panose="020B0609020204030204" pitchFamily="49" charset="0"/>
              </a:rPr>
              <a:t>150ms</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r</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main</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int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pkg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err="1">
                <a:solidFill>
                  <a:srgbClr val="5AD4E6"/>
                </a:solidFill>
                <a:effectLst/>
                <a:latin typeface="Consolas" panose="020B0609020204030204" pitchFamily="49" charset="0"/>
              </a:rPr>
              <a:t>packaged_task</a:t>
            </a:r>
            <a:r>
              <a:rPr lang="en-AU" sz="1050" b="0" dirty="0">
                <a:solidFill>
                  <a:srgbClr val="FC618D"/>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int</a:t>
            </a:r>
            <a:r>
              <a:rPr lang="en-AU" sz="1050" b="0" dirty="0">
                <a:solidFill>
                  <a:srgbClr val="8B888F"/>
                </a:solidFill>
                <a:effectLst/>
                <a:latin typeface="Consolas" panose="020B0609020204030204" pitchFamily="49" charset="0"/>
              </a:rPr>
              <a:t>(</a:t>
            </a:r>
            <a:r>
              <a:rPr lang="en-AU" sz="1050" b="0" i="1" dirty="0">
                <a:solidFill>
                  <a:srgbClr val="5AD4E6"/>
                </a:solidFill>
                <a:effectLst/>
                <a:latin typeface="Consolas" panose="020B0609020204030204" pitchFamily="49" charset="0"/>
              </a:rPr>
              <a:t>int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int</a:t>
            </a:r>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job </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f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pkg</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get_future</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th</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5AD4E6"/>
                </a:solidFill>
                <a:effectLst/>
                <a:latin typeface="Consolas" panose="020B0609020204030204" pitchFamily="49" charset="0"/>
              </a:rPr>
              <a:t>thread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move</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pkg</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4</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5</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start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a:t>
            </a:r>
            <a:r>
              <a:rPr lang="en-AU" sz="1050" b="0" dirty="0" err="1">
                <a:solidFill>
                  <a:srgbClr val="5AD4E6"/>
                </a:solidFill>
                <a:effectLst/>
                <a:latin typeface="Consolas" panose="020B0609020204030204" pitchFamily="49" charset="0"/>
              </a:rPr>
              <a:t>high_resolution_clock</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now</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Waiting for job...</a:t>
            </a:r>
            <a:r>
              <a:rPr lang="en-AU" sz="1050" b="0" dirty="0">
                <a:solidFill>
                  <a:srgbClr val="948AE3"/>
                </a:solidFill>
                <a:effectLst/>
                <a:latin typeface="Consolas" panose="020B0609020204030204" pitchFamily="49" charset="0"/>
              </a:rPr>
              <a:t>\n</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r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f</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get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finish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a:t>
            </a:r>
            <a:r>
              <a:rPr lang="en-AU" sz="1050" b="0" dirty="0" err="1">
                <a:solidFill>
                  <a:srgbClr val="5AD4E6"/>
                </a:solidFill>
                <a:effectLst/>
                <a:latin typeface="Consolas" panose="020B0609020204030204" pitchFamily="49" charset="0"/>
              </a:rPr>
              <a:t>high_resolution_clock</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now</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duration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duration_cast</a:t>
            </a:r>
            <a:r>
              <a:rPr lang="en-AU" sz="1050" b="0" dirty="0">
                <a:solidFill>
                  <a:srgbClr val="8B888F"/>
                </a:solidFill>
                <a:effectLst/>
                <a:latin typeface="Consolas" panose="020B0609020204030204" pitchFamily="49" charset="0"/>
              </a:rPr>
              <a:t>&lt;</a:t>
            </a:r>
          </a:p>
          <a:p>
            <a:r>
              <a:rPr lang="en-AU" sz="1050" dirty="0">
                <a:solidFill>
                  <a:srgbClr val="8B888F"/>
                </a:solidFill>
                <a:latin typeface="Consolas" panose="020B0609020204030204" pitchFamily="49" charset="0"/>
              </a:rPr>
              <a:t>                          </a:t>
            </a:r>
            <a:r>
              <a:rPr lang="en-AU" sz="1050" b="0" dirty="0">
                <a:solidFill>
                  <a:srgbClr val="F7F1F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chrono</a:t>
            </a:r>
            <a:r>
              <a:rPr lang="en-AU" sz="1050" b="0" dirty="0">
                <a:solidFill>
                  <a:srgbClr val="8B888F"/>
                </a:solidFill>
                <a:effectLst/>
                <a:latin typeface="Consolas" panose="020B0609020204030204" pitchFamily="49" charset="0"/>
              </a:rPr>
              <a:t>::</a:t>
            </a:r>
            <a:r>
              <a:rPr lang="en-AU" sz="1050" b="0" dirty="0">
                <a:solidFill>
                  <a:srgbClr val="5AD4E6"/>
                </a:solidFill>
                <a:effectLst/>
                <a:latin typeface="Consolas" panose="020B0609020204030204" pitchFamily="49" charset="0"/>
              </a:rPr>
              <a:t>milliseconds</a:t>
            </a:r>
          </a:p>
          <a:p>
            <a:r>
              <a:rPr lang="en-AU" sz="1050" dirty="0">
                <a:solidFill>
                  <a:srgbClr val="5AD4E6"/>
                </a:solidFill>
                <a:latin typeface="Consolas" panose="020B0609020204030204" pitchFamily="49" charset="0"/>
              </a:rPr>
              <a:t>                      </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finish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start</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count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Result: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r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Took: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duration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a:t>
            </a:r>
            <a:r>
              <a:rPr lang="en-AU" sz="1050" b="0" dirty="0" err="1">
                <a:solidFill>
                  <a:srgbClr val="FCE566"/>
                </a:solidFill>
                <a:effectLst/>
                <a:latin typeface="Consolas" panose="020B0609020204030204" pitchFamily="49" charset="0"/>
              </a:rPr>
              <a:t>ms</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std</a:t>
            </a:r>
            <a:r>
              <a:rPr lang="en-AU" sz="1050" b="0" dirty="0">
                <a:solidFill>
                  <a:srgbClr val="8B888F"/>
                </a:solidFill>
                <a:effectLst/>
                <a:latin typeface="Consolas" panose="020B0609020204030204" pitchFamily="49" charset="0"/>
              </a:rPr>
              <a:t>::</a:t>
            </a:r>
            <a:r>
              <a:rPr lang="en-AU" sz="1050" b="0" dirty="0">
                <a:solidFill>
                  <a:srgbClr val="7BD88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th</a:t>
            </a:r>
            <a:r>
              <a:rPr lang="en-AU" sz="1050" b="0" dirty="0" err="1">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join</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0</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873420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94949"/>
          </a:xfrm>
        </p:spPr>
        <p:txBody>
          <a:bodyPr>
            <a:normAutofit/>
          </a:bodyPr>
          <a:lstStyle/>
          <a:p>
            <a:r>
              <a:rPr lang="en-US" dirty="0"/>
              <a:t>Parallel Algorithms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04865"/>
            <a:ext cx="5429114" cy="4637315"/>
          </a:xfrm>
        </p:spPr>
        <p:txBody>
          <a:bodyPr>
            <a:normAutofit fontScale="70000" lnSpcReduction="20000"/>
          </a:bodyPr>
          <a:lstStyle/>
          <a:p>
            <a:r>
              <a:rPr lang="en-US" dirty="0"/>
              <a:t>Most of C++ standard algorithms have overloads used to execute the algorithms in a parallel context.</a:t>
            </a:r>
          </a:p>
          <a:p>
            <a:r>
              <a:rPr lang="en-US" dirty="0"/>
              <a:t>These use unspecified strategies that are implemented by the compiler.</a:t>
            </a:r>
          </a:p>
          <a:p>
            <a:r>
              <a:rPr lang="en-US" dirty="0"/>
              <a:t>Some numerical algorithms do not have parallel overloads due to issues with the existing algorithms constraining (by assumption) the binary operator to have certain commutive and associative properties.</a:t>
            </a:r>
          </a:p>
          <a:p>
            <a:r>
              <a:rPr lang="en-US" dirty="0"/>
              <a:t>Instead, there are new algorithms that have different semantics that are required to for possible parallel execution. </a:t>
            </a:r>
          </a:p>
          <a:p>
            <a:r>
              <a:rPr lang="en-US" dirty="0"/>
              <a:t>Programs that use parallel algorithms must link against an external threading library such as Intel’s Thread Building Blocks (TBB) so that the compiler has the means to implement the parallel execution.</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04745" y="1609873"/>
            <a:ext cx="5436392" cy="535354"/>
          </a:xfrm>
        </p:spPr>
        <p:txBody>
          <a:bodyPr/>
          <a:lstStyle/>
          <a:p>
            <a:r>
              <a:rPr lang="en-US" dirty="0"/>
              <a:t>Execution Policies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310876"/>
            <a:ext cx="5436391" cy="3931304"/>
          </a:xfrm>
        </p:spPr>
        <p:txBody>
          <a:bodyPr>
            <a:normAutofit fontScale="85000" lnSpcReduction="10000"/>
          </a:bodyPr>
          <a:lstStyle/>
          <a:p>
            <a:r>
              <a:rPr lang="en-US" dirty="0"/>
              <a:t>To execute a parallel algorithm, you supply it with an execution policy as the first argument.</a:t>
            </a:r>
          </a:p>
          <a:p>
            <a:r>
              <a:rPr lang="en-US" dirty="0"/>
              <a:t>These policies indicate to the compiler that the algorithm can use other means of execution.</a:t>
            </a:r>
          </a:p>
          <a:p>
            <a:r>
              <a:rPr lang="en-US" dirty="0"/>
              <a:t>These execution policies are found in the </a:t>
            </a:r>
            <a:r>
              <a:rPr lang="en-AU" sz="2100" b="0" dirty="0">
                <a:solidFill>
                  <a:srgbClr val="F7F1F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a:solidFill>
                  <a:srgbClr val="F7F1FF"/>
                </a:solidFill>
                <a:effectLst/>
                <a:latin typeface="Consolas" panose="020B0609020204030204" pitchFamily="49" charset="0"/>
              </a:rPr>
              <a:t>execution</a:t>
            </a:r>
            <a:r>
              <a:rPr lang="en-US" dirty="0"/>
              <a:t> namespace from the  </a:t>
            </a:r>
            <a:r>
              <a:rPr lang="en-AU" sz="2300" b="0" dirty="0">
                <a:solidFill>
                  <a:srgbClr val="8B888F"/>
                </a:solidFill>
                <a:effectLst/>
                <a:latin typeface="Consolas" panose="020B0609020204030204" pitchFamily="49" charset="0"/>
              </a:rPr>
              <a:t>&lt;</a:t>
            </a:r>
            <a:r>
              <a:rPr lang="en-AU" sz="2300" b="0" dirty="0">
                <a:solidFill>
                  <a:srgbClr val="FCE566"/>
                </a:solidFill>
                <a:effectLst/>
                <a:latin typeface="Consolas" panose="020B0609020204030204" pitchFamily="49" charset="0"/>
              </a:rPr>
              <a:t>execution</a:t>
            </a:r>
            <a:r>
              <a:rPr lang="en-AU" sz="2300" b="0" dirty="0">
                <a:solidFill>
                  <a:srgbClr val="8B888F"/>
                </a:solidFill>
                <a:effectLst/>
                <a:latin typeface="Consolas" panose="020B0609020204030204" pitchFamily="49" charset="0"/>
              </a:rPr>
              <a:t>&gt;</a:t>
            </a:r>
            <a:r>
              <a:rPr lang="en-US" dirty="0"/>
              <a:t> header.</a:t>
            </a:r>
          </a:p>
          <a:p>
            <a:r>
              <a:rPr lang="en-US" dirty="0"/>
              <a:t>There are four standard execution policies, sequential, parallel, sequenced and parallel-</a:t>
            </a:r>
            <a:r>
              <a:rPr lang="en-US" dirty="0" err="1"/>
              <a:t>unsequenced</a:t>
            </a:r>
            <a:r>
              <a:rPr lang="en-US" dirty="0"/>
              <a:t>.</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2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3565525" cy="5543549"/>
          </a:xfrm>
        </p:spPr>
        <p:txBody>
          <a:bodyPr wrap="square" anchor="ctr">
            <a:normAutofit/>
          </a:bodyPr>
          <a:lstStyle/>
          <a:p>
            <a:r>
              <a:rPr lang="en-US"/>
              <a:t>Execution Policies</a:t>
            </a:r>
            <a:endParaRPr lang="en-US" dirty="0"/>
          </a:p>
        </p:txBody>
      </p:sp>
      <p:sp>
        <p:nvSpPr>
          <p:cNvPr id="40" name="Rectangle 2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934292584"/>
              </p:ext>
            </p:extLst>
          </p:nvPr>
        </p:nvGraphicFramePr>
        <p:xfrm>
          <a:off x="5267325" y="871399"/>
          <a:ext cx="6373815" cy="5136340"/>
        </p:xfrm>
        <a:graphic>
          <a:graphicData uri="http://schemas.openxmlformats.org/drawingml/2006/table">
            <a:tbl>
              <a:tblPr firstRow="1" bandRow="1">
                <a:noFill/>
                <a:tableStyleId>{7DF18680-E054-41AD-8BC1-D1AEF772440D}</a:tableStyleId>
              </a:tblPr>
              <a:tblGrid>
                <a:gridCol w="2542378">
                  <a:extLst>
                    <a:ext uri="{9D8B030D-6E8A-4147-A177-3AD203B41FA5}">
                      <a16:colId xmlns:a16="http://schemas.microsoft.com/office/drawing/2014/main" val="562691606"/>
                    </a:ext>
                  </a:extLst>
                </a:gridCol>
                <a:gridCol w="3831437">
                  <a:extLst>
                    <a:ext uri="{9D8B030D-6E8A-4147-A177-3AD203B41FA5}">
                      <a16:colId xmlns:a16="http://schemas.microsoft.com/office/drawing/2014/main" val="3970149589"/>
                    </a:ext>
                  </a:extLst>
                </a:gridCol>
              </a:tblGrid>
              <a:tr h="393966">
                <a:tc>
                  <a:txBody>
                    <a:bodyPr/>
                    <a:lstStyle/>
                    <a:p>
                      <a:pPr algn="ctr"/>
                      <a:r>
                        <a:rPr lang="en-US" sz="1500" b="0" cap="none" spc="0">
                          <a:solidFill>
                            <a:schemeClr val="tx1"/>
                          </a:solidFill>
                        </a:rPr>
                        <a:t>Policy</a:t>
                      </a:r>
                    </a:p>
                  </a:txBody>
                  <a:tcPr marL="95314" marR="95314" marT="66720" marB="66720"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500" b="0" cap="none" spc="0">
                          <a:solidFill>
                            <a:schemeClr val="tx1"/>
                          </a:solidFill>
                        </a:rPr>
                        <a:t>Description</a:t>
                      </a:r>
                    </a:p>
                  </a:txBody>
                  <a:tcPr marL="95314" marR="95314" marT="66720" marB="66720"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193002138"/>
                  </a:ext>
                </a:extLst>
              </a:tr>
              <a:tr h="1061167">
                <a:tc>
                  <a:txBody>
                    <a:bodyPr/>
                    <a:lstStyle/>
                    <a:p>
                      <a:pPr algn="ctr"/>
                      <a:r>
                        <a:rPr lang="en-AU" sz="1500" b="0" cap="none" spc="0">
                          <a:solidFill>
                            <a:schemeClr val="tx1"/>
                          </a:solidFill>
                          <a:effectLst/>
                          <a:latin typeface="Consolas" panose="020B0609020204030204" pitchFamily="49" charset="0"/>
                        </a:rPr>
                        <a:t>std::execution::seq</a:t>
                      </a:r>
                    </a:p>
                  </a:txBody>
                  <a:tcPr marL="95314" marR="95314" marT="66720" marB="66720" anchor="ctr">
                    <a:lnL w="28575" cap="flat" cmpd="sng" algn="ctr">
                      <a:noFill/>
                      <a:prstDash val="solid"/>
                    </a:lnL>
                    <a:lnR w="12700" cmpd="sng">
                      <a:noFill/>
                      <a:prstDash val="solid"/>
                    </a:lnR>
                    <a:lnT w="38100" cmpd="sng">
                      <a:noFill/>
                    </a:lnT>
                    <a:lnB w="12700" cap="flat" cmpd="sng" algn="ctr">
                      <a:noFill/>
                      <a:prstDash val="solid"/>
                    </a:lnB>
                    <a:noFill/>
                  </a:tcPr>
                </a:tc>
                <a:tc>
                  <a:txBody>
                    <a:bodyPr/>
                    <a:lstStyle/>
                    <a:p>
                      <a:pPr algn="ctr"/>
                      <a:r>
                        <a:rPr lang="en-US" sz="1500" b="0" i="0" cap="none" spc="0" dirty="0">
                          <a:solidFill>
                            <a:schemeClr val="tx1"/>
                          </a:solidFill>
                          <a:effectLst/>
                          <a:latin typeface="-apple-system"/>
                        </a:rPr>
                        <a:t>Forbids an algorithm from being parallelized. Invocations of element access functions within the algorithm are indeterminately sequenced in the calling thread.</a:t>
                      </a:r>
                      <a:endParaRPr lang="en-US" sz="1500" cap="none" spc="0" dirty="0">
                        <a:solidFill>
                          <a:schemeClr val="tx1"/>
                        </a:solidFill>
                      </a:endParaRPr>
                    </a:p>
                  </a:txBody>
                  <a:tcPr marL="95314" marR="95314" marT="66720" marB="66720" anchor="ctr">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3922611538"/>
                  </a:ext>
                </a:extLst>
              </a:tr>
              <a:tr h="15059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300" b="0" i="0" u="none" strike="noStrike" kern="1200" cap="none" spc="0" normalizeH="0" baseline="0" noProof="0">
                          <a:ln>
                            <a:noFill/>
                          </a:ln>
                          <a:solidFill>
                            <a:schemeClr val="tx1"/>
                          </a:solidFill>
                          <a:effectLst/>
                          <a:uLnTx/>
                          <a:uFillTx/>
                          <a:latin typeface="Consolas" panose="020B0609020204030204" pitchFamily="49" charset="0"/>
                          <a:ea typeface="+mn-ea"/>
                          <a:cs typeface="+mn-cs"/>
                        </a:rPr>
                        <a:t>std::execution::par</a:t>
                      </a:r>
                    </a:p>
                  </a:txBody>
                  <a:tcPr marL="95314" marR="95314" marT="66720" marB="6672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300" b="0" i="0" cap="none" spc="0">
                          <a:solidFill>
                            <a:schemeClr val="tx1"/>
                          </a:solidFill>
                          <a:effectLst/>
                          <a:latin typeface="-apple-system"/>
                        </a:rPr>
                        <a:t>Specifies that an algorithm can be parallelized. Invocations of element access functions within the algorithm are permitted to execute in the working thread or in a thread implicitly created by the underlying parallel library. Invocations executing in the same thread are indeterminately sequenced in the calling thread.</a:t>
                      </a:r>
                      <a:endParaRPr lang="en-US" sz="1300" cap="none" spc="0">
                        <a:solidFill>
                          <a:schemeClr val="tx1"/>
                        </a:solidFill>
                      </a:endParaRPr>
                    </a:p>
                  </a:txBody>
                  <a:tcPr marL="95314" marR="95314" marT="66720" marB="6672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80915798"/>
                  </a:ext>
                </a:extLst>
              </a:tr>
              <a:tr h="8387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500" b="0" i="0" u="none" strike="noStrike" kern="1200" cap="none" spc="0" normalizeH="0" baseline="0" noProof="0">
                          <a:ln>
                            <a:noFill/>
                          </a:ln>
                          <a:solidFill>
                            <a:schemeClr val="tx1"/>
                          </a:solidFill>
                          <a:effectLst/>
                          <a:uLnTx/>
                          <a:uFillTx/>
                          <a:latin typeface="Consolas" panose="020B0609020204030204" pitchFamily="49" charset="0"/>
                          <a:ea typeface="+mn-ea"/>
                          <a:cs typeface="+mn-cs"/>
                        </a:rPr>
                        <a:t>std::execution::</a:t>
                      </a:r>
                      <a:r>
                        <a:rPr kumimoji="0" lang="en-AU" sz="1500" b="0" i="0" u="none" strike="noStrike" kern="1200" cap="none" spc="0" normalizeH="0" baseline="0" noProof="0" err="1">
                          <a:ln>
                            <a:noFill/>
                          </a:ln>
                          <a:solidFill>
                            <a:schemeClr val="tx1"/>
                          </a:solidFill>
                          <a:effectLst/>
                          <a:uLnTx/>
                          <a:uFillTx/>
                          <a:latin typeface="Consolas" panose="020B0609020204030204" pitchFamily="49" charset="0"/>
                          <a:ea typeface="+mn-ea"/>
                          <a:cs typeface="+mn-cs"/>
                        </a:rPr>
                        <a:t>unseq</a:t>
                      </a:r>
                      <a:endParaRPr kumimoji="0" lang="en-AU" sz="1500" b="0" i="0" u="none" strike="noStrike" kern="1200" cap="none" spc="0" normalizeH="0" baseline="0" noProof="0">
                        <a:ln>
                          <a:noFill/>
                        </a:ln>
                        <a:solidFill>
                          <a:schemeClr val="tx1"/>
                        </a:solidFill>
                        <a:effectLst/>
                        <a:uLnTx/>
                        <a:uFillTx/>
                        <a:latin typeface="Consolas" panose="020B0609020204030204" pitchFamily="49" charset="0"/>
                        <a:ea typeface="+mn-ea"/>
                        <a:cs typeface="+mn-cs"/>
                      </a:endParaRPr>
                    </a:p>
                  </a:txBody>
                  <a:tcPr marL="95314" marR="95314" marT="66720" marB="66720"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ctr"/>
                      <a:r>
                        <a:rPr lang="en-US" sz="1500" b="0" i="0" cap="none" spc="0">
                          <a:solidFill>
                            <a:schemeClr val="tx1"/>
                          </a:solidFill>
                          <a:effectLst/>
                          <a:latin typeface="-apple-system"/>
                        </a:rPr>
                        <a:t>Specifies that an algorithm can be vectorized such that a single thread using instructions that operate on multiple data items.</a:t>
                      </a:r>
                      <a:endParaRPr lang="en-US" sz="1500" cap="none" spc="0">
                        <a:solidFill>
                          <a:schemeClr val="tx1"/>
                        </a:solidFill>
                      </a:endParaRPr>
                    </a:p>
                  </a:txBody>
                  <a:tcPr marL="95314" marR="95314" marT="66720" marB="66720"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796691047"/>
                  </a:ext>
                </a:extLst>
              </a:tr>
              <a:tr h="1315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300" b="0" i="0" u="none" strike="noStrike" kern="1200" cap="none" spc="0" normalizeH="0" baseline="0" noProof="0">
                          <a:ln>
                            <a:noFill/>
                          </a:ln>
                          <a:solidFill>
                            <a:schemeClr val="tx1"/>
                          </a:solidFill>
                          <a:effectLst/>
                          <a:uLnTx/>
                          <a:uFillTx/>
                          <a:latin typeface="Consolas" panose="020B0609020204030204" pitchFamily="49" charset="0"/>
                          <a:ea typeface="+mn-ea"/>
                          <a:cs typeface="+mn-cs"/>
                        </a:rPr>
                        <a:t>std::execution::</a:t>
                      </a:r>
                      <a:r>
                        <a:rPr kumimoji="0" lang="en-AU" sz="1300" b="0" i="0" u="none" strike="noStrike" kern="1200" cap="none" spc="0" normalizeH="0" baseline="0" noProof="0" err="1">
                          <a:ln>
                            <a:noFill/>
                          </a:ln>
                          <a:solidFill>
                            <a:schemeClr val="tx1"/>
                          </a:solidFill>
                          <a:effectLst/>
                          <a:uLnTx/>
                          <a:uFillTx/>
                          <a:latin typeface="Consolas" panose="020B0609020204030204" pitchFamily="49" charset="0"/>
                          <a:ea typeface="+mn-ea"/>
                          <a:cs typeface="+mn-cs"/>
                        </a:rPr>
                        <a:t>par_unseq</a:t>
                      </a:r>
                      <a:endParaRPr kumimoji="0" lang="en-AU" sz="1300" b="0" i="0" u="none" strike="noStrike" kern="1200" cap="none" spc="0" normalizeH="0" baseline="0" noProof="0">
                        <a:ln>
                          <a:noFill/>
                        </a:ln>
                        <a:solidFill>
                          <a:schemeClr val="tx1"/>
                        </a:solidFill>
                        <a:effectLst/>
                        <a:uLnTx/>
                        <a:uFillTx/>
                        <a:latin typeface="Consolas" panose="020B0609020204030204" pitchFamily="49" charset="0"/>
                        <a:ea typeface="+mn-ea"/>
                        <a:cs typeface="+mn-cs"/>
                      </a:endParaRPr>
                    </a:p>
                  </a:txBody>
                  <a:tcPr marL="95314" marR="95314" marT="66720" marB="6672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300" b="0" i="0" cap="none" spc="0" dirty="0">
                          <a:solidFill>
                            <a:schemeClr val="tx1"/>
                          </a:solidFill>
                          <a:effectLst/>
                          <a:latin typeface="-apple-system"/>
                        </a:rPr>
                        <a:t>Specifies that an algorithm can be parallelized, vectorized or migrated across threads. Invocations of element access functions within the algorithm are permitted to execute in unordered fashion in unspecified threads and can be un-sequenced with respect to one another within each thread.</a:t>
                      </a:r>
                      <a:endParaRPr lang="en-US" sz="1300" cap="none" spc="0" dirty="0">
                        <a:solidFill>
                          <a:schemeClr val="tx1"/>
                        </a:solidFill>
                      </a:endParaRPr>
                    </a:p>
                  </a:txBody>
                  <a:tcPr marL="95314" marR="95314" marT="66720" marB="6672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6"/>
            <a:ext cx="11097551" cy="589060"/>
          </a:xfrm>
        </p:spPr>
        <p:txBody>
          <a:bodyPr>
            <a:normAutofit/>
          </a:bodyPr>
          <a:lstStyle/>
          <a:p>
            <a:r>
              <a:rPr lang="en-US" sz="4000" dirty="0"/>
              <a:t>Alternative Algorithms Example - Reduce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2" name="Table 13">
            <a:extLst>
              <a:ext uri="{FF2B5EF4-FFF2-40B4-BE49-F238E27FC236}">
                <a16:creationId xmlns:a16="http://schemas.microsoft.com/office/drawing/2014/main" id="{C95C72A4-F548-5FFA-7EF5-46C185B44644}"/>
              </a:ext>
            </a:extLst>
          </p:cNvPr>
          <p:cNvGraphicFramePr>
            <a:graphicFrameLocks/>
          </p:cNvGraphicFramePr>
          <p:nvPr>
            <p:extLst>
              <p:ext uri="{D42A27DB-BD31-4B8C-83A1-F6EECF244321}">
                <p14:modId xmlns:p14="http://schemas.microsoft.com/office/powerpoint/2010/main" val="2604307357"/>
              </p:ext>
            </p:extLst>
          </p:nvPr>
        </p:nvGraphicFramePr>
        <p:xfrm>
          <a:off x="550863" y="1399593"/>
          <a:ext cx="11097550" cy="4360485"/>
        </p:xfrm>
        <a:graphic>
          <a:graphicData uri="http://schemas.openxmlformats.org/drawingml/2006/table">
            <a:tbl>
              <a:tblPr firstRow="1" bandRow="1">
                <a:tableStyleId>{7DF18680-E054-41AD-8BC1-D1AEF772440D}</a:tableStyleId>
              </a:tblPr>
              <a:tblGrid>
                <a:gridCol w="3582598">
                  <a:extLst>
                    <a:ext uri="{9D8B030D-6E8A-4147-A177-3AD203B41FA5}">
                      <a16:colId xmlns:a16="http://schemas.microsoft.com/office/drawing/2014/main" val="562691606"/>
                    </a:ext>
                  </a:extLst>
                </a:gridCol>
                <a:gridCol w="2416629">
                  <a:extLst>
                    <a:ext uri="{9D8B030D-6E8A-4147-A177-3AD203B41FA5}">
                      <a16:colId xmlns:a16="http://schemas.microsoft.com/office/drawing/2014/main" val="3970149589"/>
                    </a:ext>
                  </a:extLst>
                </a:gridCol>
                <a:gridCol w="1417927">
                  <a:extLst>
                    <a:ext uri="{9D8B030D-6E8A-4147-A177-3AD203B41FA5}">
                      <a16:colId xmlns:a16="http://schemas.microsoft.com/office/drawing/2014/main" val="1741813961"/>
                    </a:ext>
                  </a:extLst>
                </a:gridCol>
                <a:gridCol w="1908354">
                  <a:extLst>
                    <a:ext uri="{9D8B030D-6E8A-4147-A177-3AD203B41FA5}">
                      <a16:colId xmlns:a16="http://schemas.microsoft.com/office/drawing/2014/main" val="1886222530"/>
                    </a:ext>
                  </a:extLst>
                </a:gridCol>
                <a:gridCol w="1772042">
                  <a:extLst>
                    <a:ext uri="{9D8B030D-6E8A-4147-A177-3AD203B41FA5}">
                      <a16:colId xmlns:a16="http://schemas.microsoft.com/office/drawing/2014/main" val="847504877"/>
                    </a:ext>
                  </a:extLst>
                </a:gridCol>
              </a:tblGrid>
              <a:tr h="334677">
                <a:tc>
                  <a:txBody>
                    <a:bodyPr/>
                    <a:lstStyle/>
                    <a:p>
                      <a:pPr algn="ctr"/>
                      <a:r>
                        <a:rPr lang="en-US" dirty="0"/>
                        <a:t>Algorithm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Execution Policy</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Binary Op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Time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Result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798945">
                <a:tc>
                  <a:txBody>
                    <a:bodyPr/>
                    <a:lstStyle/>
                    <a:p>
                      <a:pPr algn="ctr"/>
                      <a:r>
                        <a:rPr lang="en-AU" sz="1600" b="0" dirty="0">
                          <a:solidFill>
                            <a:srgbClr val="F7F1F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a:solidFill>
                            <a:srgbClr val="F7F1FF"/>
                          </a:solidFill>
                          <a:effectLst/>
                          <a:latin typeface="Consolas" panose="020B0609020204030204" pitchFamily="49" charset="0"/>
                        </a:rPr>
                        <a:t>accumulate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Serial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151,861 us</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10,000,000.7</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reduce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Sequential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ill Sans MT"/>
                          <a:ea typeface="+mn-ea"/>
                          <a:cs typeface="+mn-cs"/>
                        </a:rPr>
                        <a:t>+</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76,011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10,000,000.7</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reduce</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Parallel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21,098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10,000,000.7</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reduce</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ill Sans MT"/>
                          <a:ea typeface="+mn-ea"/>
                          <a:cs typeface="+mn-cs"/>
                        </a:rPr>
                        <a:t>+</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135,906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10,000,000.7</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077949"/>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reduce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Parallel-</a:t>
                      </a: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23,752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10,000,000.7</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3170456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6"/>
            <a:ext cx="11097551" cy="589060"/>
          </a:xfrm>
        </p:spPr>
        <p:txBody>
          <a:bodyPr>
            <a:normAutofit fontScale="90000"/>
          </a:bodyPr>
          <a:lstStyle/>
          <a:p>
            <a:r>
              <a:rPr lang="en-US" sz="4000" dirty="0"/>
              <a:t>Alternative Algorithms Example – Transform-Reduce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2" name="Table 13">
            <a:extLst>
              <a:ext uri="{FF2B5EF4-FFF2-40B4-BE49-F238E27FC236}">
                <a16:creationId xmlns:a16="http://schemas.microsoft.com/office/drawing/2014/main" id="{C95C72A4-F548-5FFA-7EF5-46C185B44644}"/>
              </a:ext>
            </a:extLst>
          </p:cNvPr>
          <p:cNvGraphicFramePr>
            <a:graphicFrameLocks/>
          </p:cNvGraphicFramePr>
          <p:nvPr>
            <p:extLst>
              <p:ext uri="{D42A27DB-BD31-4B8C-83A1-F6EECF244321}">
                <p14:modId xmlns:p14="http://schemas.microsoft.com/office/powerpoint/2010/main" val="170681921"/>
              </p:ext>
            </p:extLst>
          </p:nvPr>
        </p:nvGraphicFramePr>
        <p:xfrm>
          <a:off x="550863" y="1399593"/>
          <a:ext cx="11097550" cy="4360485"/>
        </p:xfrm>
        <a:graphic>
          <a:graphicData uri="http://schemas.openxmlformats.org/drawingml/2006/table">
            <a:tbl>
              <a:tblPr firstRow="1" bandRow="1">
                <a:tableStyleId>{7DF18680-E054-41AD-8BC1-D1AEF772440D}</a:tableStyleId>
              </a:tblPr>
              <a:tblGrid>
                <a:gridCol w="3582598">
                  <a:extLst>
                    <a:ext uri="{9D8B030D-6E8A-4147-A177-3AD203B41FA5}">
                      <a16:colId xmlns:a16="http://schemas.microsoft.com/office/drawing/2014/main" val="562691606"/>
                    </a:ext>
                  </a:extLst>
                </a:gridCol>
                <a:gridCol w="2416629">
                  <a:extLst>
                    <a:ext uri="{9D8B030D-6E8A-4147-A177-3AD203B41FA5}">
                      <a16:colId xmlns:a16="http://schemas.microsoft.com/office/drawing/2014/main" val="3970149589"/>
                    </a:ext>
                  </a:extLst>
                </a:gridCol>
                <a:gridCol w="1417927">
                  <a:extLst>
                    <a:ext uri="{9D8B030D-6E8A-4147-A177-3AD203B41FA5}">
                      <a16:colId xmlns:a16="http://schemas.microsoft.com/office/drawing/2014/main" val="1741813961"/>
                    </a:ext>
                  </a:extLst>
                </a:gridCol>
                <a:gridCol w="1908354">
                  <a:extLst>
                    <a:ext uri="{9D8B030D-6E8A-4147-A177-3AD203B41FA5}">
                      <a16:colId xmlns:a16="http://schemas.microsoft.com/office/drawing/2014/main" val="1886222530"/>
                    </a:ext>
                  </a:extLst>
                </a:gridCol>
                <a:gridCol w="1772042">
                  <a:extLst>
                    <a:ext uri="{9D8B030D-6E8A-4147-A177-3AD203B41FA5}">
                      <a16:colId xmlns:a16="http://schemas.microsoft.com/office/drawing/2014/main" val="847504877"/>
                    </a:ext>
                  </a:extLst>
                </a:gridCol>
              </a:tblGrid>
              <a:tr h="334677">
                <a:tc>
                  <a:txBody>
                    <a:bodyPr/>
                    <a:lstStyle/>
                    <a:p>
                      <a:pPr algn="ctr"/>
                      <a:r>
                        <a:rPr lang="en-US" dirty="0"/>
                        <a:t>Algorithm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Execution Policy</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Binary Op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Time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Result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798945">
                <a:tc>
                  <a:txBody>
                    <a:bodyPr/>
                    <a:lstStyle/>
                    <a:p>
                      <a:pPr algn="ctr"/>
                      <a:r>
                        <a:rPr lang="en-AU" sz="1600" b="0" dirty="0">
                          <a:solidFill>
                            <a:srgbClr val="F7F1F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err="1">
                          <a:solidFill>
                            <a:srgbClr val="F7F1FF"/>
                          </a:solidFill>
                          <a:effectLst/>
                          <a:latin typeface="Consolas" panose="020B0609020204030204" pitchFamily="49" charset="0"/>
                        </a:rPr>
                        <a:t>inner_product</a:t>
                      </a:r>
                      <a:endParaRPr lang="en-AU" sz="1600" b="0" dirty="0">
                        <a:solidFill>
                          <a:srgbClr val="F7F1FF"/>
                        </a:solidFill>
                        <a:effectLst/>
                        <a:latin typeface="Consolas" panose="020B0609020204030204" pitchFamily="49"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Serial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 </a:t>
                      </a:r>
                      <a:r>
                        <a:rPr lang="en-AU" sz="1600" dirty="0">
                          <a:solidFill>
                            <a:schemeClr val="tx1"/>
                          </a:solidFill>
                        </a:rPr>
                        <a:t>→</a:t>
                      </a:r>
                      <a:r>
                        <a:rPr lang="en-US" sz="1600" dirty="0">
                          <a:solidFill>
                            <a:schemeClr val="tx1"/>
                          </a:solidFill>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144,255 us</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7,598,000.5455</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transform_reduce</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Sequential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r>
                        <a:rPr kumimoji="0" lang="en-AU" sz="1600" b="0" i="0" u="none" strike="noStrike" kern="1200" cap="none" spc="0" normalizeH="0" baseline="0" noProof="0" dirty="0">
                          <a:ln>
                            <a:noFill/>
                          </a:ln>
                          <a:solidFill>
                            <a:prstClr val="white"/>
                          </a:solidFill>
                          <a:effectLst/>
                          <a:uLnTx/>
                          <a:uFillTx/>
                          <a:latin typeface="Gill Sans MT"/>
                          <a:ea typeface="+mn-ea"/>
                          <a:cs typeface="+mn-cs"/>
                        </a:rPr>
                        <a:t>→</a:t>
                      </a: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119,467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7,598,000.5455</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transform_reduce</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Parallel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r>
                        <a:rPr kumimoji="0" lang="en-AU" sz="1600" b="0" i="0" u="none" strike="noStrike" kern="1200" cap="none" spc="0" normalizeH="0" baseline="0" noProof="0" dirty="0">
                          <a:ln>
                            <a:noFill/>
                          </a:ln>
                          <a:solidFill>
                            <a:prstClr val="white"/>
                          </a:solidFill>
                          <a:effectLst/>
                          <a:uLnTx/>
                          <a:uFillTx/>
                          <a:latin typeface="Gill Sans MT"/>
                          <a:ea typeface="+mn-ea"/>
                          <a:cs typeface="+mn-cs"/>
                        </a:rPr>
                        <a:t>→</a:t>
                      </a: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53,172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7,598,000.5318</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transform_reduce</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r>
                        <a:rPr kumimoji="0" lang="en-AU" sz="1600" b="0" i="0" u="none" strike="noStrike" kern="1200" cap="none" spc="0" normalizeH="0" baseline="0" noProof="0" dirty="0">
                          <a:ln>
                            <a:noFill/>
                          </a:ln>
                          <a:solidFill>
                            <a:prstClr val="white"/>
                          </a:solidFill>
                          <a:effectLst/>
                          <a:uLnTx/>
                          <a:uFillTx/>
                          <a:latin typeface="Gill Sans MT"/>
                          <a:ea typeface="+mn-ea"/>
                          <a:cs typeface="+mn-cs"/>
                        </a:rPr>
                        <a:t>→</a:t>
                      </a: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131,677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7,598,000.5455</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077949"/>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transform_reduce</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Parallel-</a:t>
                      </a: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r>
                        <a:rPr kumimoji="0" lang="en-AU" sz="1600" b="0" i="0" u="none" strike="noStrike" kern="1200" cap="none" spc="0" normalizeH="0" baseline="0" noProof="0" dirty="0">
                          <a:ln>
                            <a:noFill/>
                          </a:ln>
                          <a:solidFill>
                            <a:prstClr val="white"/>
                          </a:solidFill>
                          <a:effectLst/>
                          <a:uLnTx/>
                          <a:uFillTx/>
                          <a:latin typeface="Gill Sans MT"/>
                          <a:ea typeface="+mn-ea"/>
                          <a:cs typeface="+mn-cs"/>
                        </a:rPr>
                        <a:t>→</a:t>
                      </a:r>
                      <a:r>
                        <a:rPr kumimoji="0" lang="en-US" sz="1600" b="0" i="0" u="none" strike="noStrike" kern="1200" cap="none" spc="0" normalizeH="0" baseline="0" noProof="0" dirty="0">
                          <a:ln>
                            <a:noFill/>
                          </a:ln>
                          <a:solidFill>
                            <a:prstClr val="white"/>
                          </a:solidFill>
                          <a:effectLst/>
                          <a:uLnTx/>
                          <a:uFillTx/>
                          <a:latin typeface="Gill Sans MT"/>
                          <a:ea typeface="+mn-ea"/>
                          <a:cs typeface="+mn-cs"/>
                        </a:rPr>
                        <a: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51,095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7,598,000.5319</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2713987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6"/>
            <a:ext cx="11097551" cy="589060"/>
          </a:xfrm>
        </p:spPr>
        <p:txBody>
          <a:bodyPr>
            <a:normAutofit/>
          </a:bodyPr>
          <a:lstStyle/>
          <a:p>
            <a:r>
              <a:rPr lang="en-US" sz="4000" dirty="0"/>
              <a:t>Alternative Algorithms Example – Exclusive Scan</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2" name="Table 13">
            <a:extLst>
              <a:ext uri="{FF2B5EF4-FFF2-40B4-BE49-F238E27FC236}">
                <a16:creationId xmlns:a16="http://schemas.microsoft.com/office/drawing/2014/main" id="{C95C72A4-F548-5FFA-7EF5-46C185B44644}"/>
              </a:ext>
            </a:extLst>
          </p:cNvPr>
          <p:cNvGraphicFramePr>
            <a:graphicFrameLocks/>
          </p:cNvGraphicFramePr>
          <p:nvPr>
            <p:extLst>
              <p:ext uri="{D42A27DB-BD31-4B8C-83A1-F6EECF244321}">
                <p14:modId xmlns:p14="http://schemas.microsoft.com/office/powerpoint/2010/main" val="2669981711"/>
              </p:ext>
            </p:extLst>
          </p:nvPr>
        </p:nvGraphicFramePr>
        <p:xfrm>
          <a:off x="550863" y="1399593"/>
          <a:ext cx="11097550" cy="4360485"/>
        </p:xfrm>
        <a:graphic>
          <a:graphicData uri="http://schemas.openxmlformats.org/drawingml/2006/table">
            <a:tbl>
              <a:tblPr firstRow="1" bandRow="1">
                <a:tableStyleId>{7DF18680-E054-41AD-8BC1-D1AEF772440D}</a:tableStyleId>
              </a:tblPr>
              <a:tblGrid>
                <a:gridCol w="2406941">
                  <a:extLst>
                    <a:ext uri="{9D8B030D-6E8A-4147-A177-3AD203B41FA5}">
                      <a16:colId xmlns:a16="http://schemas.microsoft.com/office/drawing/2014/main" val="562691606"/>
                    </a:ext>
                  </a:extLst>
                </a:gridCol>
                <a:gridCol w="2071396">
                  <a:extLst>
                    <a:ext uri="{9D8B030D-6E8A-4147-A177-3AD203B41FA5}">
                      <a16:colId xmlns:a16="http://schemas.microsoft.com/office/drawing/2014/main" val="3970149589"/>
                    </a:ext>
                  </a:extLst>
                </a:gridCol>
                <a:gridCol w="1511559">
                  <a:extLst>
                    <a:ext uri="{9D8B030D-6E8A-4147-A177-3AD203B41FA5}">
                      <a16:colId xmlns:a16="http://schemas.microsoft.com/office/drawing/2014/main" val="1741813961"/>
                    </a:ext>
                  </a:extLst>
                </a:gridCol>
                <a:gridCol w="1380931">
                  <a:extLst>
                    <a:ext uri="{9D8B030D-6E8A-4147-A177-3AD203B41FA5}">
                      <a16:colId xmlns:a16="http://schemas.microsoft.com/office/drawing/2014/main" val="1886222530"/>
                    </a:ext>
                  </a:extLst>
                </a:gridCol>
                <a:gridCol w="3726723">
                  <a:extLst>
                    <a:ext uri="{9D8B030D-6E8A-4147-A177-3AD203B41FA5}">
                      <a16:colId xmlns:a16="http://schemas.microsoft.com/office/drawing/2014/main" val="847504877"/>
                    </a:ext>
                  </a:extLst>
                </a:gridCol>
              </a:tblGrid>
              <a:tr h="334677">
                <a:tc>
                  <a:txBody>
                    <a:bodyPr/>
                    <a:lstStyle/>
                    <a:p>
                      <a:pPr algn="ctr"/>
                      <a:r>
                        <a:rPr lang="en-US" dirty="0"/>
                        <a:t>Algorithm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Execution Policy</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Binary Op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Time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Result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798945">
                <a:tc>
                  <a:txBody>
                    <a:bodyPr/>
                    <a:lstStyle/>
                    <a:p>
                      <a:pPr algn="ctr"/>
                      <a:r>
                        <a:rPr lang="en-AU" sz="1600" b="0" dirty="0">
                          <a:solidFill>
                            <a:srgbClr val="F7F1F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err="1">
                          <a:solidFill>
                            <a:srgbClr val="F7F1FF"/>
                          </a:solidFill>
                          <a:effectLst/>
                          <a:latin typeface="Consolas" panose="020B0609020204030204" pitchFamily="49" charset="0"/>
                        </a:rPr>
                        <a:t>partial_sum</a:t>
                      </a:r>
                      <a:endParaRPr lang="en-AU" sz="1600" b="0" dirty="0">
                        <a:solidFill>
                          <a:srgbClr val="F7F1FF"/>
                        </a:solidFill>
                        <a:effectLst/>
                        <a:latin typeface="Consolas" panose="020B0609020204030204" pitchFamily="49"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Serial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119,096 us</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[ 0.1, 0.2, ..., 10,000,000.6, 10,000,000.7 ]</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exclusive_scan</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Sequential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ill Sans MT"/>
                          <a:ea typeface="+mn-ea"/>
                          <a:cs typeface="+mn-cs"/>
                        </a:rPr>
                        <a:t>+</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143,338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[ 0.0, 0.1, ..., 10,000,000.6, 10,000,000.6 ]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exclusive_scan</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Parallel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146,967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[ 0.0, 0.1, ..., 10,000,000.6, 10,000,000.6 ]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exclusive_scan</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ill Sans MT"/>
                          <a:ea typeface="+mn-ea"/>
                          <a:cs typeface="+mn-cs"/>
                        </a:rPr>
                        <a:t>+</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140,900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[ 0.0, 0.1, ..., 10,000,000.6, 10,000,000.6 ]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077949"/>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exclusive_scan</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Parallel-</a:t>
                      </a: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145,098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[ 0.0, 0.1, ..., 10,000,000.6, 10,000,000.6 ]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3453181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6"/>
            <a:ext cx="11097551" cy="589060"/>
          </a:xfrm>
        </p:spPr>
        <p:txBody>
          <a:bodyPr>
            <a:normAutofit/>
          </a:bodyPr>
          <a:lstStyle/>
          <a:p>
            <a:r>
              <a:rPr lang="en-US" sz="4000" dirty="0"/>
              <a:t>Alternative Algorithms Example – Inclusive Scan</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2" name="Table 13">
            <a:extLst>
              <a:ext uri="{FF2B5EF4-FFF2-40B4-BE49-F238E27FC236}">
                <a16:creationId xmlns:a16="http://schemas.microsoft.com/office/drawing/2014/main" id="{C95C72A4-F548-5FFA-7EF5-46C185B44644}"/>
              </a:ext>
            </a:extLst>
          </p:cNvPr>
          <p:cNvGraphicFramePr>
            <a:graphicFrameLocks/>
          </p:cNvGraphicFramePr>
          <p:nvPr>
            <p:extLst>
              <p:ext uri="{D42A27DB-BD31-4B8C-83A1-F6EECF244321}">
                <p14:modId xmlns:p14="http://schemas.microsoft.com/office/powerpoint/2010/main" val="3632729733"/>
              </p:ext>
            </p:extLst>
          </p:nvPr>
        </p:nvGraphicFramePr>
        <p:xfrm>
          <a:off x="550863" y="1399593"/>
          <a:ext cx="11097550" cy="4360485"/>
        </p:xfrm>
        <a:graphic>
          <a:graphicData uri="http://schemas.openxmlformats.org/drawingml/2006/table">
            <a:tbl>
              <a:tblPr firstRow="1" bandRow="1">
                <a:tableStyleId>{7DF18680-E054-41AD-8BC1-D1AEF772440D}</a:tableStyleId>
              </a:tblPr>
              <a:tblGrid>
                <a:gridCol w="2406941">
                  <a:extLst>
                    <a:ext uri="{9D8B030D-6E8A-4147-A177-3AD203B41FA5}">
                      <a16:colId xmlns:a16="http://schemas.microsoft.com/office/drawing/2014/main" val="562691606"/>
                    </a:ext>
                  </a:extLst>
                </a:gridCol>
                <a:gridCol w="2071396">
                  <a:extLst>
                    <a:ext uri="{9D8B030D-6E8A-4147-A177-3AD203B41FA5}">
                      <a16:colId xmlns:a16="http://schemas.microsoft.com/office/drawing/2014/main" val="3970149589"/>
                    </a:ext>
                  </a:extLst>
                </a:gridCol>
                <a:gridCol w="1511559">
                  <a:extLst>
                    <a:ext uri="{9D8B030D-6E8A-4147-A177-3AD203B41FA5}">
                      <a16:colId xmlns:a16="http://schemas.microsoft.com/office/drawing/2014/main" val="1741813961"/>
                    </a:ext>
                  </a:extLst>
                </a:gridCol>
                <a:gridCol w="1380931">
                  <a:extLst>
                    <a:ext uri="{9D8B030D-6E8A-4147-A177-3AD203B41FA5}">
                      <a16:colId xmlns:a16="http://schemas.microsoft.com/office/drawing/2014/main" val="1886222530"/>
                    </a:ext>
                  </a:extLst>
                </a:gridCol>
                <a:gridCol w="3726723">
                  <a:extLst>
                    <a:ext uri="{9D8B030D-6E8A-4147-A177-3AD203B41FA5}">
                      <a16:colId xmlns:a16="http://schemas.microsoft.com/office/drawing/2014/main" val="847504877"/>
                    </a:ext>
                  </a:extLst>
                </a:gridCol>
              </a:tblGrid>
              <a:tr h="334677">
                <a:tc>
                  <a:txBody>
                    <a:bodyPr/>
                    <a:lstStyle/>
                    <a:p>
                      <a:pPr algn="ctr"/>
                      <a:r>
                        <a:rPr lang="en-US" dirty="0"/>
                        <a:t>Algorithm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Execution Policy</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Binary Op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Time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Result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798945">
                <a:tc>
                  <a:txBody>
                    <a:bodyPr/>
                    <a:lstStyle/>
                    <a:p>
                      <a:pPr algn="ctr"/>
                      <a:r>
                        <a:rPr lang="en-AU" sz="1600" b="0" dirty="0">
                          <a:solidFill>
                            <a:srgbClr val="F7F1F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err="1">
                          <a:solidFill>
                            <a:srgbClr val="F7F1FF"/>
                          </a:solidFill>
                          <a:effectLst/>
                          <a:latin typeface="Consolas" panose="020B0609020204030204" pitchFamily="49" charset="0"/>
                        </a:rPr>
                        <a:t>partial_sum</a:t>
                      </a:r>
                      <a:endParaRPr lang="en-AU" sz="1600" b="0" dirty="0">
                        <a:solidFill>
                          <a:srgbClr val="F7F1FF"/>
                        </a:solidFill>
                        <a:effectLst/>
                        <a:latin typeface="Consolas" panose="020B0609020204030204" pitchFamily="49"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Serial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121,801 us</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600" b="0" i="0" dirty="0">
                          <a:solidFill>
                            <a:srgbClr val="FFFFFF"/>
                          </a:solidFill>
                          <a:effectLst/>
                          <a:latin typeface="ui-monospace"/>
                        </a:rPr>
                        <a:t>[ 0.1, 0.2, ..., 10,000,000.6, 10,000,000.7 ]</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inclusive_scan</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Sequential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ill Sans MT"/>
                          <a:ea typeface="+mn-ea"/>
                          <a:cs typeface="+mn-cs"/>
                        </a:rPr>
                        <a:t>+</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120,705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[ 0.1, 0.2, ..., 10,000,000.6, 10,000,000.7 ]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inclusive_scan</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Parallel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150,662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[ 0.1, 0.2, ..., 10,000,000.6, 10,000,000.7 ]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a:ln>
                            <a:noFill/>
                          </a:ln>
                          <a:solidFill>
                            <a:srgbClr val="F7F1FF"/>
                          </a:solidFill>
                          <a:effectLst/>
                          <a:uLnTx/>
                          <a:uFillTx/>
                          <a:latin typeface="Consolas" panose="020B0609020204030204" pitchFamily="49" charset="0"/>
                          <a:ea typeface="+mn-ea"/>
                          <a:cs typeface="+mn-cs"/>
                        </a:rPr>
                        <a:t>inclusive_scan</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Gill Sans MT"/>
                          <a:ea typeface="+mn-ea"/>
                          <a:cs typeface="+mn-cs"/>
                        </a:rPr>
                        <a:t>+</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120,440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ui-monospace"/>
                          <a:ea typeface="+mn-ea"/>
                          <a:cs typeface="+mn-cs"/>
                        </a:rPr>
                        <a:t>[ 0.1, 0.2, ..., 10,000,000.6, 10,000,000.7 ]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077949"/>
                  </a:ext>
                </a:extLst>
              </a:tr>
              <a:tr h="7989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inclusive_scan</a:t>
                      </a:r>
                      <a:endParaRPr kumimoji="0" lang="en-AU" sz="16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Parallel-</a:t>
                      </a:r>
                      <a:r>
                        <a:rPr lang="en-US" sz="1600" dirty="0" err="1">
                          <a:solidFill>
                            <a:schemeClr val="tx1"/>
                          </a:solidFill>
                        </a:rPr>
                        <a:t>Unsequenced</a:t>
                      </a:r>
                      <a:endParaRPr lang="en-US" sz="160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a:ea typeface="+mn-ea"/>
                          <a:cs typeface="+mn-cs"/>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145,441 us</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ui-monospace"/>
                          <a:ea typeface="+mn-ea"/>
                          <a:cs typeface="+mn-cs"/>
                        </a:rPr>
                        <a:t>[ 0.1, 0.2, ..., 10,000,000.6, 10,000,000.7 ]</a:t>
                      </a: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Tree>
    <p:extLst>
      <p:ext uri="{BB962C8B-B14F-4D97-AF65-F5344CB8AC3E}">
        <p14:creationId xmlns:p14="http://schemas.microsoft.com/office/powerpoint/2010/main" val="2066570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226</TotalTime>
  <Words>6235</Words>
  <Application>Microsoft Office PowerPoint</Application>
  <PresentationFormat>Widescreen</PresentationFormat>
  <Paragraphs>807</Paragraphs>
  <Slides>32</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-apple-system</vt:lpstr>
      <vt:lpstr>Arial</vt:lpstr>
      <vt:lpstr>Calibri</vt:lpstr>
      <vt:lpstr>Consolas</vt:lpstr>
      <vt:lpstr>Gill Sans MT</vt:lpstr>
      <vt:lpstr>ui-monospace</vt:lpstr>
      <vt:lpstr>Walbaum Display</vt:lpstr>
      <vt:lpstr>3DFloatVTI</vt:lpstr>
      <vt:lpstr>Part 7</vt:lpstr>
      <vt:lpstr>Agenda</vt:lpstr>
      <vt:lpstr>Parallel Algorithms</vt:lpstr>
      <vt:lpstr>Parallel Algorithms </vt:lpstr>
      <vt:lpstr>Execution Policies</vt:lpstr>
      <vt:lpstr>Alternative Algorithms Example - Reduce</vt:lpstr>
      <vt:lpstr>Alternative Algorithms Example – Transform-Reduce</vt:lpstr>
      <vt:lpstr>Alternative Algorithms Example – Exclusive Scan</vt:lpstr>
      <vt:lpstr>Alternative Algorithms Example – Inclusive Scan</vt:lpstr>
      <vt:lpstr>Alternative Algorithms Example – Transform-Exclusive Scan</vt:lpstr>
      <vt:lpstr>Alternative Algorithms Example – Transform-Inclusive Scan</vt:lpstr>
      <vt:lpstr>Atomics</vt:lpstr>
      <vt:lpstr>Atomics</vt:lpstr>
      <vt:lpstr>Atomics Example</vt:lpstr>
      <vt:lpstr>Threads</vt:lpstr>
      <vt:lpstr>Threads</vt:lpstr>
      <vt:lpstr>Automatic Threads</vt:lpstr>
      <vt:lpstr>Thread Pool</vt:lpstr>
      <vt:lpstr>Mutexes &amp; Locks</vt:lpstr>
      <vt:lpstr>Mutex</vt:lpstr>
      <vt:lpstr>Other Mutex Types</vt:lpstr>
      <vt:lpstr>Semaphores</vt:lpstr>
      <vt:lpstr>Locks Types</vt:lpstr>
      <vt:lpstr>Lock Types</vt:lpstr>
      <vt:lpstr>Latches</vt:lpstr>
      <vt:lpstr>Barriers</vt:lpstr>
      <vt:lpstr>Async</vt:lpstr>
      <vt:lpstr>Futures and Promises</vt:lpstr>
      <vt:lpstr>Async</vt:lpstr>
      <vt:lpstr>Packaged Tasks</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65</cp:revision>
  <dcterms:created xsi:type="dcterms:W3CDTF">2022-11-08T05:35:40Z</dcterms:created>
  <dcterms:modified xsi:type="dcterms:W3CDTF">2023-01-27T01:39:14Z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