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417" r:id="rId5"/>
    <p:sldId id="416" r:id="rId6"/>
    <p:sldId id="317" r:id="rId7"/>
    <p:sldId id="418" r:id="rId8"/>
    <p:sldId id="459" r:id="rId9"/>
    <p:sldId id="460" r:id="rId10"/>
    <p:sldId id="278" r:id="rId11"/>
    <p:sldId id="461" r:id="rId12"/>
    <p:sldId id="415" r:id="rId13"/>
    <p:sldId id="414" r:id="rId14"/>
    <p:sldId id="391" r:id="rId15"/>
    <p:sldId id="458" r:id="rId16"/>
    <p:sldId id="384" r:id="rId17"/>
    <p:sldId id="277" r:id="rId18"/>
    <p:sldId id="279" r:id="rId19"/>
    <p:sldId id="268" r:id="rId20"/>
    <p:sldId id="272" r:id="rId21"/>
    <p:sldId id="270" r:id="rId22"/>
    <p:sldId id="281"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1</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2</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3</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4</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5</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8E603A8A-5617-4143-A293-17235F3265D1}" type="pres">
      <dgm:prSet presAssocID="{79B94552-1D5A-458A-86F5-0F5378B27D88}" presName="hierRoot1" presStyleCnt="0"/>
      <dgm:spPr/>
    </dgm:pt>
    <dgm:pt modelId="{DFB75A27-7033-4BAE-9B6B-97F58BE0110D}" type="pres">
      <dgm:prSet presAssocID="{79B94552-1D5A-458A-86F5-0F5378B27D88}" presName="composite" presStyleCnt="0"/>
      <dgm:spPr/>
    </dgm:pt>
    <dgm:pt modelId="{E62DAD87-7432-490E-AC45-938EB24BFCC3}" type="pres">
      <dgm:prSet presAssocID="{79B94552-1D5A-458A-86F5-0F5378B27D88}" presName="background" presStyleLbl="node0" presStyleIdx="1" presStyleCnt="5"/>
      <dgm:spPr/>
    </dgm:pt>
    <dgm:pt modelId="{57B38407-605F-4D51-9CC7-4765AF1BAAC4}" type="pres">
      <dgm:prSet presAssocID="{79B94552-1D5A-458A-86F5-0F5378B27D88}" presName="text" presStyleLbl="fgAcc0" presStyleIdx="1" presStyleCnt="5">
        <dgm:presLayoutVars>
          <dgm:chPref val="3"/>
        </dgm:presLayoutVars>
      </dgm:prSet>
      <dgm:spPr/>
    </dgm:pt>
    <dgm:pt modelId="{ADC1768E-BE98-41EC-9FF7-9FBD10AE4A78}" type="pres">
      <dgm:prSet presAssocID="{79B94552-1D5A-458A-86F5-0F5378B27D88}" presName="hierChild2" presStyleCnt="0"/>
      <dgm:spPr/>
    </dgm:pt>
    <dgm:pt modelId="{ECBE60DE-8787-48D2-BFD9-CF9E9689D1E4}" type="pres">
      <dgm:prSet presAssocID="{981C94AE-8EB1-4574-AAAC-F76D78E2E311}" presName="hierRoot1" presStyleCnt="0"/>
      <dgm:spPr/>
    </dgm:pt>
    <dgm:pt modelId="{33FDC0C2-2AB0-417E-BDE0-EF4F510C639D}" type="pres">
      <dgm:prSet presAssocID="{981C94AE-8EB1-4574-AAAC-F76D78E2E311}" presName="composite" presStyleCnt="0"/>
      <dgm:spPr/>
    </dgm:pt>
    <dgm:pt modelId="{23D20677-A216-4692-8B15-FF343BFE64D6}" type="pres">
      <dgm:prSet presAssocID="{981C94AE-8EB1-4574-AAAC-F76D78E2E311}" presName="background" presStyleLbl="node0" presStyleIdx="2" presStyleCnt="5"/>
      <dgm:spPr/>
    </dgm:pt>
    <dgm:pt modelId="{E9DBD83F-4AEC-4747-95EB-B08B8A534601}" type="pres">
      <dgm:prSet presAssocID="{981C94AE-8EB1-4574-AAAC-F76D78E2E311}" presName="text" presStyleLbl="fgAcc0" presStyleIdx="2" presStyleCnt="5">
        <dgm:presLayoutVars>
          <dgm:chPref val="3"/>
        </dgm:presLayoutVars>
      </dgm:prSet>
      <dgm:spPr/>
    </dgm:pt>
    <dgm:pt modelId="{33C9596B-1587-400D-BBF7-79467FCE5648}" type="pres">
      <dgm:prSet presAssocID="{981C94AE-8EB1-4574-AAAC-F76D78E2E311}"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3" presStyleCnt="5"/>
      <dgm:spPr/>
    </dgm:pt>
    <dgm:pt modelId="{5EAF6B80-B2AD-48F0-9C7F-5C24A1D67743}" type="pres">
      <dgm:prSet presAssocID="{8A6BE036-6A3F-44A7-8605-1FD9A8835744}" presName="text" presStyleLbl="fgAcc0" presStyleIdx="3"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4" presStyleCnt="5"/>
      <dgm:spPr/>
    </dgm:pt>
    <dgm:pt modelId="{703A387C-B50C-4F3A-A848-48240780F47D}" type="pres">
      <dgm:prSet presAssocID="{DEF27B33-6D08-44AC-970F-1EFCDD2220B3}" presName="text" presStyleLbl="fgAcc0" presStyleIdx="4" presStyleCnt="5">
        <dgm:presLayoutVars>
          <dgm:chPref val="3"/>
        </dgm:presLayoutVars>
      </dgm:prSet>
      <dgm:spPr/>
    </dgm:pt>
    <dgm:pt modelId="{F35EE2DB-B0A1-4D13-881D-87973D40CA42}" type="pres">
      <dgm:prSet presAssocID="{DEF27B33-6D08-44AC-970F-1EFCDD2220B3}"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17CEDC43-E879-45AE-8E97-2C03A7495E4A}" srcId="{E5B2E815-0D19-41DC-B01B-4D608769620A}" destId="{981C94AE-8EB1-4574-AAAC-F76D78E2E311}" srcOrd="2" destOrd="0" parTransId="{E960941D-CD01-4959-8436-EDF8E696226C}" sibTransId="{C6536976-AF16-4780-971D-9CD223FA9AE2}"/>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73F8D1D0-E0A0-48A3-BF32-8E44C08407D3}" type="presOf" srcId="{981C94AE-8EB1-4574-AAAC-F76D78E2E311}" destId="{E9DBD83F-4AEC-4747-95EB-B08B8A534601}" srcOrd="0" destOrd="0" presId="urn:microsoft.com/office/officeart/2005/8/layout/hierarchy1"/>
    <dgm:cxn modelId="{0349E9D8-7736-4C12-B7D2-5A6527E53492}" type="presOf" srcId="{79B94552-1D5A-458A-86F5-0F5378B27D88}" destId="{57B38407-605F-4D51-9CC7-4765AF1BAAC4}" srcOrd="0" destOrd="0" presId="urn:microsoft.com/office/officeart/2005/8/layout/hierarchy1"/>
    <dgm:cxn modelId="{C4C7DDF3-E405-471D-861C-BCC1E1763E12}" srcId="{E5B2E815-0D19-41DC-B01B-4D608769620A}" destId="{79B94552-1D5A-458A-86F5-0F5378B27D88}" srcOrd="1" destOrd="0" parTransId="{D7CC604E-DB87-454C-8338-A83F7E85C92C}" sibTransId="{ABCEF359-CCFC-47AA-9F06-33452FC56CCA}"/>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2DFC148D-C7DC-4808-B8B8-5C57F6B7DF8C}" type="presParOf" srcId="{9A3F48CD-4E1B-4143-994E-D7F1AD43CDEE}" destId="{8E603A8A-5617-4143-A293-17235F3265D1}" srcOrd="1" destOrd="0" presId="urn:microsoft.com/office/officeart/2005/8/layout/hierarchy1"/>
    <dgm:cxn modelId="{5AA24CF9-94CE-4895-902E-79F1EEFC8AA6}" type="presParOf" srcId="{8E603A8A-5617-4143-A293-17235F3265D1}" destId="{DFB75A27-7033-4BAE-9B6B-97F58BE0110D}" srcOrd="0" destOrd="0" presId="urn:microsoft.com/office/officeart/2005/8/layout/hierarchy1"/>
    <dgm:cxn modelId="{6DADE8A5-19C9-43E6-8540-1EC0AF6555AA}" type="presParOf" srcId="{DFB75A27-7033-4BAE-9B6B-97F58BE0110D}" destId="{E62DAD87-7432-490E-AC45-938EB24BFCC3}" srcOrd="0" destOrd="0" presId="urn:microsoft.com/office/officeart/2005/8/layout/hierarchy1"/>
    <dgm:cxn modelId="{576D41B5-B8CA-40AF-A13A-EE9A0C4172BF}" type="presParOf" srcId="{DFB75A27-7033-4BAE-9B6B-97F58BE0110D}" destId="{57B38407-605F-4D51-9CC7-4765AF1BAAC4}" srcOrd="1" destOrd="0" presId="urn:microsoft.com/office/officeart/2005/8/layout/hierarchy1"/>
    <dgm:cxn modelId="{8B10DEC1-D1E3-4F4A-A516-AB70DCDC2766}" type="presParOf" srcId="{8E603A8A-5617-4143-A293-17235F3265D1}" destId="{ADC1768E-BE98-41EC-9FF7-9FBD10AE4A78}" srcOrd="1" destOrd="0" presId="urn:microsoft.com/office/officeart/2005/8/layout/hierarchy1"/>
    <dgm:cxn modelId="{382414E3-EDEA-44D9-BA8A-83AB994E7AF0}" type="presParOf" srcId="{9A3F48CD-4E1B-4143-994E-D7F1AD43CDEE}" destId="{ECBE60DE-8787-48D2-BFD9-CF9E9689D1E4}" srcOrd="2" destOrd="0" presId="urn:microsoft.com/office/officeart/2005/8/layout/hierarchy1"/>
    <dgm:cxn modelId="{AA52DCBE-406C-40AE-BC87-C7F58FBF4C5F}" type="presParOf" srcId="{ECBE60DE-8787-48D2-BFD9-CF9E9689D1E4}" destId="{33FDC0C2-2AB0-417E-BDE0-EF4F510C639D}" srcOrd="0" destOrd="0" presId="urn:microsoft.com/office/officeart/2005/8/layout/hierarchy1"/>
    <dgm:cxn modelId="{0FBF8F8D-A34F-411D-B11D-57FF24F13384}" type="presParOf" srcId="{33FDC0C2-2AB0-417E-BDE0-EF4F510C639D}" destId="{23D20677-A216-4692-8B15-FF343BFE64D6}" srcOrd="0" destOrd="0" presId="urn:microsoft.com/office/officeart/2005/8/layout/hierarchy1"/>
    <dgm:cxn modelId="{9FB36F32-ED32-46DD-A472-E7BA6E0A35E8}" type="presParOf" srcId="{33FDC0C2-2AB0-417E-BDE0-EF4F510C639D}" destId="{E9DBD83F-4AEC-4747-95EB-B08B8A534601}" srcOrd="1" destOrd="0" presId="urn:microsoft.com/office/officeart/2005/8/layout/hierarchy1"/>
    <dgm:cxn modelId="{0AA619FD-15B6-404F-89B6-6418E945ED9B}" type="presParOf" srcId="{ECBE60DE-8787-48D2-BFD9-CF9E9689D1E4}" destId="{33C9596B-1587-400D-BBF7-79467FCE5648}" srcOrd="1" destOrd="0" presId="urn:microsoft.com/office/officeart/2005/8/layout/hierarchy1"/>
    <dgm:cxn modelId="{00D1A4BC-7EA9-40BD-9289-AF227E288DD2}" type="presParOf" srcId="{9A3F48CD-4E1B-4143-994E-D7F1AD43CDEE}" destId="{7B17AC54-8D49-4C91-A521-B2628765D992}" srcOrd="3"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4"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1</a:t>
          </a:r>
        </a:p>
      </dsp:txBody>
      <dsp:txXfrm>
        <a:off x="243379" y="1279726"/>
        <a:ext cx="1778407" cy="1104210"/>
      </dsp:txXfrm>
    </dsp:sp>
    <dsp:sp modelId="{E62DAD87-7432-490E-AC45-938EB24BFCC3}">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8407-605F-4D51-9CC7-4765AF1BAA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2</a:t>
          </a:r>
        </a:p>
      </dsp:txBody>
      <dsp:txXfrm>
        <a:off x="2500965" y="1279726"/>
        <a:ext cx="1778407" cy="1104210"/>
      </dsp:txXfrm>
    </dsp:sp>
    <dsp:sp modelId="{23D20677-A216-4692-8B15-FF343BFE64D6}">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D83F-4AEC-4747-95EB-B08B8A534601}">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3</a:t>
          </a:r>
        </a:p>
      </dsp:txBody>
      <dsp:txXfrm>
        <a:off x="4758551" y="1279726"/>
        <a:ext cx="1778407" cy="1104210"/>
      </dsp:txXfrm>
    </dsp:sp>
    <dsp:sp modelId="{8BAD2091-D728-4903-A9E5-6BD4C3773DA2}">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4</a:t>
          </a:r>
        </a:p>
      </dsp:txBody>
      <dsp:txXfrm>
        <a:off x="7016137" y="1279726"/>
        <a:ext cx="1778407" cy="1104210"/>
      </dsp:txXfrm>
    </dsp:sp>
    <dsp:sp modelId="{F923A18F-CA98-4A3D-BC2B-D26020B44830}">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5</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789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05501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5 - Classes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9427761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369332"/>
          </a:xfrm>
          <a:prstGeom prst="rect">
            <a:avLst/>
          </a:prstGeom>
          <a:noFill/>
        </p:spPr>
        <p:txBody>
          <a:bodyPr wrap="square" rtlCol="0">
            <a:spAutoFit/>
          </a:bodyPr>
          <a:lstStyle/>
          <a:p>
            <a:r>
              <a:rPr lang="en-AU" dirty="0"/>
              <a:t>a</a:t>
            </a:r>
          </a:p>
        </p:txBody>
      </p:sp>
    </p:spTree>
    <p:extLst>
      <p:ext uri="{BB962C8B-B14F-4D97-AF65-F5344CB8AC3E}">
        <p14:creationId xmlns:p14="http://schemas.microsoft.com/office/powerpoint/2010/main" val="2179047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Templates</a:t>
            </a:r>
          </a:p>
          <a:p>
            <a:pPr marL="342900" indent="-342900">
              <a:buFont typeface="Arial" panose="020B0604020202020204" pitchFamily="34" charset="0"/>
              <a:buChar char="•"/>
            </a:pPr>
            <a:r>
              <a:rPr lang="en-US" dirty="0"/>
              <a:t>Generics</a:t>
            </a:r>
          </a:p>
          <a:p>
            <a:pPr marL="342900" indent="-342900">
              <a:buFont typeface="Arial" panose="020B0604020202020204" pitchFamily="34" charset="0"/>
              <a:buChar char="•"/>
            </a:pPr>
            <a:r>
              <a:rPr lang="en-US" dirty="0"/>
              <a:t>Concepts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Classes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Classes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Classes are a way for users to create custom types for our programs.</a:t>
            </a:r>
          </a:p>
          <a:p>
            <a:r>
              <a:rPr lang="en-US" dirty="0"/>
              <a:t>Classes allow us to customize the behaviour of type from its construction and destruction, to the available operations that can be performed on a class.</a:t>
            </a:r>
          </a:p>
          <a:p>
            <a:r>
              <a:rPr lang="en-US" dirty="0"/>
              <a:t>Classes and structures are identical in C++ except the members of a class are private by default (inaccessible).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A93C5AF7-673E-EAF7-9BDA-E2363ECF02FD}"/>
              </a:ext>
            </a:extLst>
          </p:cNvPr>
          <p:cNvSpPr>
            <a:spLocks noGrp="1"/>
          </p:cNvSpPr>
          <p:nvPr>
            <p:ph sz="quarter" idx="4"/>
          </p:nvPr>
        </p:nvSpPr>
        <p:spPr>
          <a:xfrm>
            <a:off x="4954555" y="1651518"/>
            <a:ext cx="6693860" cy="4291407"/>
          </a:xfrm>
        </p:spPr>
        <p:txBody>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class</a:t>
            </a:r>
            <a:r>
              <a:rPr lang="en-AU"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Point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y</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p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Point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69676C"/>
                </a:solidFill>
                <a:effectLst/>
                <a:latin typeface="Consolas" panose="020B0609020204030204" pitchFamily="49" charset="0"/>
              </a:rPr>
              <a:t>/// Fails as `x` and `y` are private</a:t>
            </a: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x</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y</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endParaRPr lang="en-AU" sz="1400" dirty="0"/>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dirty="0"/>
              <a:t>Access Specifiers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9793529"/>
              </p:ext>
            </p:extLst>
          </p:nvPr>
        </p:nvGraphicFramePr>
        <p:xfrm>
          <a:off x="5267325" y="1174442"/>
          <a:ext cx="6373815" cy="4025307"/>
        </p:xfrm>
        <a:graphic>
          <a:graphicData uri="http://schemas.openxmlformats.org/drawingml/2006/table">
            <a:tbl>
              <a:tblPr firstRow="1" bandRow="1">
                <a:tableStyleId>{7DF18680-E054-41AD-8BC1-D1AEF772440D}</a:tableStyleId>
              </a:tblPr>
              <a:tblGrid>
                <a:gridCol w="3203105">
                  <a:extLst>
                    <a:ext uri="{9D8B030D-6E8A-4147-A177-3AD203B41FA5}">
                      <a16:colId xmlns:a16="http://schemas.microsoft.com/office/drawing/2014/main" val="562691606"/>
                    </a:ext>
                  </a:extLst>
                </a:gridCol>
                <a:gridCol w="3170710">
                  <a:extLst>
                    <a:ext uri="{9D8B030D-6E8A-4147-A177-3AD203B41FA5}">
                      <a16:colId xmlns:a16="http://schemas.microsoft.com/office/drawing/2014/main" val="3970149589"/>
                    </a:ext>
                  </a:extLst>
                </a:gridCol>
              </a:tblGrid>
              <a:tr h="425754">
                <a:tc>
                  <a:txBody>
                    <a:bodyPr/>
                    <a:lstStyle/>
                    <a:p>
                      <a:pPr algn="ctr"/>
                      <a:r>
                        <a:rPr lang="en-US" sz="1900"/>
                        <a:t>Accessor Category</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1900"/>
                        <a:t>Meaning</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296613">
                <a:tc>
                  <a:txBody>
                    <a:bodyPr/>
                    <a:lstStyle/>
                    <a:p>
                      <a:pPr algn="ctr"/>
                      <a:r>
                        <a:rPr lang="en-AU" sz="2000" b="0" i="1" dirty="0">
                          <a:solidFill>
                            <a:srgbClr val="FC618D"/>
                          </a:solidFill>
                          <a:effectLst/>
                          <a:latin typeface="Consolas" panose="020B0609020204030204" pitchFamily="49" charset="0"/>
                        </a:rPr>
                        <a:t>private</a:t>
                      </a: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or friends (functions or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158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protected</a:t>
                      </a:r>
                      <a:endParaRPr lang="en-US" sz="18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friends (functions or classes) or derived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1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public</a:t>
                      </a:r>
                      <a:endParaRPr lang="en-US" sz="1800" dirty="0">
                        <a:solidFill>
                          <a:schemeClr val="tx1"/>
                        </a:solidFill>
                      </a:endParaRPr>
                    </a:p>
                    <a:p>
                      <a:pPr algn="ct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dirty="0">
                          <a:solidFill>
                            <a:schemeClr val="tx1"/>
                          </a:solidFill>
                        </a:rPr>
                        <a:t>Can be accessed by anyone.</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801314"/>
          </a:xfrm>
          <a:prstGeom prst="rect">
            <a:avLst/>
          </a:prstGeom>
          <a:noFill/>
        </p:spPr>
        <p:txBody>
          <a:bodyPr wrap="square" rtlCol="0">
            <a:spAutoFit/>
          </a:bodyPr>
          <a:lstStyle/>
          <a:p>
            <a:r>
              <a:rPr lang="en-US" b="0" dirty="0">
                <a:solidFill>
                  <a:srgbClr val="8B888F"/>
                </a:solidFill>
                <a:effectLst/>
                <a:latin typeface="Consolas" panose="020B0609020204030204" pitchFamily="49" charset="0"/>
              </a:rPr>
              <a:t>#</a:t>
            </a:r>
            <a:r>
              <a:rPr lang="en-US" b="0" dirty="0">
                <a:solidFill>
                  <a:srgbClr val="FC618D"/>
                </a:solidFill>
                <a:effectLst/>
                <a:latin typeface="Consolas" panose="020B0609020204030204" pitchFamily="49" charset="0"/>
              </a:rPr>
              <a:t>include</a:t>
            </a:r>
            <a:r>
              <a:rPr lang="en-US" b="0" dirty="0">
                <a:solidFill>
                  <a:srgbClr val="948AE3"/>
                </a:solidFill>
                <a:effectLst/>
                <a:latin typeface="Consolas" panose="020B0609020204030204" pitchFamily="49" charset="0"/>
              </a:rPr>
              <a:t> </a:t>
            </a:r>
            <a:r>
              <a:rPr lang="en-US" b="0" dirty="0">
                <a:solidFill>
                  <a:srgbClr val="8B888F"/>
                </a:solidFill>
                <a:effectLst/>
                <a:latin typeface="Consolas" panose="020B0609020204030204" pitchFamily="49" charset="0"/>
              </a:rPr>
              <a:t>&lt;</a:t>
            </a:r>
            <a:r>
              <a:rPr lang="en-US" b="0" dirty="0">
                <a:solidFill>
                  <a:srgbClr val="FCE566"/>
                </a:solidFill>
                <a:effectLst/>
                <a:latin typeface="Consolas" panose="020B0609020204030204" pitchFamily="49" charset="0"/>
              </a:rPr>
              <a:t>iostream</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class</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Point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i="1" dirty="0">
                <a:solidFill>
                  <a:srgbClr val="FC618D"/>
                </a:solidFill>
                <a:effectLst/>
                <a:latin typeface="Consolas" panose="020B0609020204030204" pitchFamily="49" charset="0"/>
              </a:rPr>
              <a:t>public</a:t>
            </a:r>
            <a:r>
              <a:rPr lang="en-US" b="0" i="1"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Declare members `x` and `y` as public</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x</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y</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auto</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main</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-&gt;</a:t>
            </a:r>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Point p</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2</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5</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cout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x</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y</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endl</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return</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0</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888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165603" cy="3779838"/>
          </a:xfrm>
        </p:spPr>
        <p:txBody>
          <a:bodyPr anchor="ctr">
            <a:normAutofit/>
          </a:bodyPr>
          <a:lstStyle/>
          <a:p>
            <a:r>
              <a:rPr lang="en-US" sz="6400" dirty="0"/>
              <a:t>Derived Access to Members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610733248"/>
              </p:ext>
            </p:extLst>
          </p:nvPr>
        </p:nvGraphicFramePr>
        <p:xfrm>
          <a:off x="5267325" y="1848393"/>
          <a:ext cx="6373816" cy="3161217"/>
        </p:xfrm>
        <a:graphic>
          <a:graphicData uri="http://schemas.openxmlformats.org/drawingml/2006/table">
            <a:tbl>
              <a:tblPr firstRow="1" bandRow="1">
                <a:noFill/>
                <a:tableStyleId>{8799B23B-EC83-4686-B30A-512413B5E67A}</a:tableStyleId>
              </a:tblPr>
              <a:tblGrid>
                <a:gridCol w="1106725">
                  <a:extLst>
                    <a:ext uri="{9D8B030D-6E8A-4147-A177-3AD203B41FA5}">
                      <a16:colId xmlns:a16="http://schemas.microsoft.com/office/drawing/2014/main" val="562691606"/>
                    </a:ext>
                  </a:extLst>
                </a:gridCol>
                <a:gridCol w="1634182">
                  <a:extLst>
                    <a:ext uri="{9D8B030D-6E8A-4147-A177-3AD203B41FA5}">
                      <a16:colId xmlns:a16="http://schemas.microsoft.com/office/drawing/2014/main" val="3970149589"/>
                    </a:ext>
                  </a:extLst>
                </a:gridCol>
                <a:gridCol w="1851841">
                  <a:extLst>
                    <a:ext uri="{9D8B030D-6E8A-4147-A177-3AD203B41FA5}">
                      <a16:colId xmlns:a16="http://schemas.microsoft.com/office/drawing/2014/main" val="287896440"/>
                    </a:ext>
                  </a:extLst>
                </a:gridCol>
                <a:gridCol w="1781068">
                  <a:extLst>
                    <a:ext uri="{9D8B030D-6E8A-4147-A177-3AD203B41FA5}">
                      <a16:colId xmlns:a16="http://schemas.microsoft.com/office/drawing/2014/main" val="799154756"/>
                    </a:ext>
                  </a:extLst>
                </a:gridCol>
              </a:tblGrid>
              <a:tr h="1107579">
                <a:tc>
                  <a:txBody>
                    <a:bodyPr/>
                    <a:lstStyle/>
                    <a:p>
                      <a:pPr algn="ctr"/>
                      <a:r>
                        <a:rPr lang="en-AU" sz="1500" b="1">
                          <a:solidFill>
                            <a:schemeClr val="tx1">
                              <a:lumMod val="75000"/>
                              <a:lumOff val="25000"/>
                            </a:schemeClr>
                          </a:solidFill>
                          <a:effectLst/>
                        </a:rPr>
                        <a:t>Base Classes Access Policy</a:t>
                      </a: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private</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protected</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public</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1930021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Always inaccessible with any derivation access</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226115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580915798"/>
                  </a:ext>
                </a:extLst>
              </a:tr>
              <a:tr h="684546">
                <a:tc>
                  <a:txBody>
                    <a:bodyPr/>
                    <a:lstStyle/>
                    <a:p>
                      <a:pPr algn="ctr"/>
                      <a:endParaRPr lang="en-US" sz="1100">
                        <a:solidFill>
                          <a:schemeClr val="tx1">
                            <a:lumMod val="75000"/>
                            <a:lumOff val="25000"/>
                          </a:schemeClr>
                        </a:solidFill>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endParaRPr lang="en-US" sz="1100"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protected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public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Derived 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078313"/>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x</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Point3D</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 </a:t>
            </a:r>
            <a:r>
              <a:rPr lang="en-AU" sz="1200" b="0" i="1" dirty="0">
                <a:solidFill>
                  <a:srgbClr val="FC618D"/>
                </a:solidFill>
                <a:effectLst/>
                <a:latin typeface="Consolas" panose="020B0609020204030204" pitchFamily="49" charset="0"/>
              </a:rPr>
              <a:t>protected</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r>
              <a:rPr lang="en-AU" sz="1200" b="0" i="1" dirty="0">
                <a:solidFill>
                  <a:srgbClr val="69676C"/>
                </a:solidFill>
                <a:effectLst/>
                <a:latin typeface="Consolas" panose="020B0609020204030204" pitchFamily="49" charset="0"/>
              </a:rPr>
              <a:t>       ///&lt; Points members are `protected`</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z</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Point3D p3d</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x</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p3d.z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x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y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`x` and `y` are inaccessible</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37</TotalTime>
  <Words>1186</Words>
  <Application>Microsoft Office PowerPoint</Application>
  <PresentationFormat>Widescreen</PresentationFormat>
  <Paragraphs>204</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Gill Sans MT</vt:lpstr>
      <vt:lpstr>Symbol</vt:lpstr>
      <vt:lpstr>Walbaum Display</vt:lpstr>
      <vt:lpstr>3DFloatVTI</vt:lpstr>
      <vt:lpstr>Part 5 - Classes</vt:lpstr>
      <vt:lpstr>Agenda</vt:lpstr>
      <vt:lpstr>Classes</vt:lpstr>
      <vt:lpstr>Classes </vt:lpstr>
      <vt:lpstr>Access Specifiers</vt:lpstr>
      <vt:lpstr>Access Specifiers Example</vt:lpstr>
      <vt:lpstr>Derived Access to Members</vt:lpstr>
      <vt:lpstr>Derived Access Specifiers Example</vt:lpstr>
      <vt:lpstr>Discussion</vt:lpstr>
      <vt:lpstr>Next Week</vt:lpstr>
      <vt:lpstr>Thank You</vt:lpstr>
      <vt:lpstr>Example</vt:lpstr>
      <vt:lpstr>Introduction</vt:lpstr>
      <vt:lpstr>Chart</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9</cp:revision>
  <dcterms:created xsi:type="dcterms:W3CDTF">2022-11-08T05:35:40Z</dcterms:created>
  <dcterms:modified xsi:type="dcterms:W3CDTF">2023-01-09T08:02:59Z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