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9"/>
  </p:notesMasterIdLst>
  <p:handoutMasterIdLst>
    <p:handoutMasterId r:id="rId70"/>
  </p:handoutMasterIdLst>
  <p:sldIdLst>
    <p:sldId id="257" r:id="rId5"/>
    <p:sldId id="416" r:id="rId6"/>
    <p:sldId id="317" r:id="rId7"/>
    <p:sldId id="392" r:id="rId8"/>
    <p:sldId id="394" r:id="rId9"/>
    <p:sldId id="393" r:id="rId10"/>
    <p:sldId id="396" r:id="rId11"/>
    <p:sldId id="397" r:id="rId12"/>
    <p:sldId id="406" r:id="rId13"/>
    <p:sldId id="400" r:id="rId14"/>
    <p:sldId id="401" r:id="rId15"/>
    <p:sldId id="402" r:id="rId16"/>
    <p:sldId id="399" r:id="rId17"/>
    <p:sldId id="407" r:id="rId18"/>
    <p:sldId id="421" r:id="rId19"/>
    <p:sldId id="428" r:id="rId20"/>
    <p:sldId id="427" r:id="rId21"/>
    <p:sldId id="426" r:id="rId22"/>
    <p:sldId id="408" r:id="rId23"/>
    <p:sldId id="422" r:id="rId24"/>
    <p:sldId id="404" r:id="rId25"/>
    <p:sldId id="423" r:id="rId26"/>
    <p:sldId id="430" r:id="rId27"/>
    <p:sldId id="431" r:id="rId28"/>
    <p:sldId id="432" r:id="rId29"/>
    <p:sldId id="429" r:id="rId30"/>
    <p:sldId id="405" r:id="rId31"/>
    <p:sldId id="424" r:id="rId32"/>
    <p:sldId id="409" r:id="rId33"/>
    <p:sldId id="425" r:id="rId34"/>
    <p:sldId id="417" r:id="rId35"/>
    <p:sldId id="418" r:id="rId36"/>
    <p:sldId id="420" r:id="rId37"/>
    <p:sldId id="433" r:id="rId38"/>
    <p:sldId id="434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52" r:id="rId47"/>
    <p:sldId id="437" r:id="rId48"/>
    <p:sldId id="438" r:id="rId49"/>
    <p:sldId id="439" r:id="rId50"/>
    <p:sldId id="440" r:id="rId51"/>
    <p:sldId id="441" r:id="rId52"/>
    <p:sldId id="436" r:id="rId53"/>
    <p:sldId id="442" r:id="rId54"/>
    <p:sldId id="443" r:id="rId55"/>
    <p:sldId id="445" r:id="rId56"/>
    <p:sldId id="446" r:id="rId57"/>
    <p:sldId id="447" r:id="rId58"/>
    <p:sldId id="448" r:id="rId59"/>
    <p:sldId id="435" r:id="rId60"/>
    <p:sldId id="444" r:id="rId61"/>
    <p:sldId id="449" r:id="rId62"/>
    <p:sldId id="450" r:id="rId63"/>
    <p:sldId id="451" r:id="rId64"/>
    <p:sldId id="415" r:id="rId65"/>
    <p:sldId id="414" r:id="rId66"/>
    <p:sldId id="321" r:id="rId67"/>
    <p:sldId id="39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Pointers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722CF75F-5144-42AC-B071-1821697F481C}">
      <dgm:prSet/>
      <dgm:spPr/>
      <dgm:t>
        <a:bodyPr/>
        <a:lstStyle/>
        <a:p>
          <a:r>
            <a:rPr lang="en-AU" dirty="0"/>
            <a:t>Slices</a:t>
          </a:r>
        </a:p>
      </dgm:t>
    </dgm:pt>
    <dgm:pt modelId="{4F8A1516-5211-435D-888E-707AA277704E}" type="parTrans" cxnId="{C54FEC80-9144-4BCD-8417-2AA0FAAE378E}">
      <dgm:prSet/>
      <dgm:spPr/>
      <dgm:t>
        <a:bodyPr/>
        <a:lstStyle/>
        <a:p>
          <a:endParaRPr lang="en-AU"/>
        </a:p>
      </dgm:t>
    </dgm:pt>
    <dgm:pt modelId="{514060E3-6D3A-4129-9998-CFC830C64E46}" type="sibTrans" cxnId="{C54FEC80-9144-4BCD-8417-2AA0FAAE378E}">
      <dgm:prSet/>
      <dgm:spPr/>
      <dgm:t>
        <a:bodyPr/>
        <a:lstStyle/>
        <a:p>
          <a:endParaRPr lang="en-AU"/>
        </a:p>
      </dgm:t>
    </dgm:pt>
    <dgm:pt modelId="{A15FA581-979F-4B4A-B80E-9D6843910ADE}">
      <dgm:prSet/>
      <dgm:spPr/>
      <dgm:t>
        <a:bodyPr/>
        <a:lstStyle/>
        <a:p>
          <a:r>
            <a:rPr lang="en-AU" b="0"/>
            <a:t>References</a:t>
          </a:r>
          <a:endParaRPr lang="en-AU" dirty="0"/>
        </a:p>
      </dgm:t>
    </dgm:pt>
    <dgm:pt modelId="{D4BBA54A-1B41-47B9-A88A-681071C25643}" type="parTrans" cxnId="{39442388-CCAA-4F42-9AB5-0D930EDAC343}">
      <dgm:prSet/>
      <dgm:spPr/>
      <dgm:t>
        <a:bodyPr/>
        <a:lstStyle/>
        <a:p>
          <a:endParaRPr lang="en-AU"/>
        </a:p>
      </dgm:t>
    </dgm:pt>
    <dgm:pt modelId="{0F39A064-06C7-45C6-B0A7-7F6DB54FC94F}" type="sibTrans" cxnId="{39442388-CCAA-4F42-9AB5-0D930EDAC343}">
      <dgm:prSet/>
      <dgm:spPr/>
      <dgm:t>
        <a:bodyPr/>
        <a:lstStyle/>
        <a:p>
          <a:endParaRPr lang="en-AU"/>
        </a:p>
      </dgm:t>
    </dgm:pt>
    <dgm:pt modelId="{DB1B5F73-4D87-4DF2-8076-6BD0872BF260}">
      <dgm:prSet/>
      <dgm:spPr/>
      <dgm:t>
        <a:bodyPr/>
        <a:lstStyle/>
        <a:p>
          <a:r>
            <a:rPr lang="en-AU" dirty="0"/>
            <a:t>Dynamic Memory</a:t>
          </a:r>
        </a:p>
      </dgm:t>
    </dgm:pt>
    <dgm:pt modelId="{38FFAAA6-AA23-4159-ACA2-A362F9FD185A}" type="parTrans" cxnId="{79552F04-CD2D-4E1E-A4E0-7A64E2B3DB7B}">
      <dgm:prSet/>
      <dgm:spPr/>
      <dgm:t>
        <a:bodyPr/>
        <a:lstStyle/>
        <a:p>
          <a:endParaRPr lang="en-AU"/>
        </a:p>
      </dgm:t>
    </dgm:pt>
    <dgm:pt modelId="{1F7D5461-ACF5-450E-A629-5872C9614E10}" type="sibTrans" cxnId="{79552F04-CD2D-4E1E-A4E0-7A64E2B3DB7B}">
      <dgm:prSet/>
      <dgm:spPr/>
      <dgm:t>
        <a:bodyPr/>
        <a:lstStyle/>
        <a:p>
          <a:endParaRPr lang="en-AU"/>
        </a:p>
      </dgm:t>
    </dgm:pt>
    <dgm:pt modelId="{452E6D2F-2E3C-46FA-BC4D-F6159E9DEDEC}">
      <dgm:prSet/>
      <dgm:spPr/>
      <dgm:t>
        <a:bodyPr/>
        <a:lstStyle/>
        <a:p>
          <a:r>
            <a:rPr lang="en-AU" dirty="0"/>
            <a:t>The Standard Library</a:t>
          </a:r>
        </a:p>
      </dgm:t>
    </dgm:pt>
    <dgm:pt modelId="{D2EB8611-FD7E-4A8F-8504-5C020D82A569}" type="parTrans" cxnId="{F43E79B2-029F-4EAE-AEB2-690999B0BF12}">
      <dgm:prSet/>
      <dgm:spPr/>
      <dgm:t>
        <a:bodyPr/>
        <a:lstStyle/>
        <a:p>
          <a:endParaRPr lang="en-AU"/>
        </a:p>
      </dgm:t>
    </dgm:pt>
    <dgm:pt modelId="{B522A696-8CBC-42D2-8780-39A2FF8AE602}" type="sibTrans" cxnId="{F43E79B2-029F-4EAE-AEB2-690999B0BF12}">
      <dgm:prSet/>
      <dgm:spPr/>
      <dgm:t>
        <a:bodyPr/>
        <a:lstStyle/>
        <a:p>
          <a:endParaRPr lang="en-AU"/>
        </a:p>
      </dgm:t>
    </dgm:pt>
    <dgm:pt modelId="{95E40BCB-A390-48A6-80FC-72D007EB92AD}" type="pres">
      <dgm:prSet presAssocID="{E5B2E815-0D19-41DC-B01B-4D608769620A}" presName="diagram" presStyleCnt="0">
        <dgm:presLayoutVars>
          <dgm:dir/>
          <dgm:resizeHandles val="exact"/>
        </dgm:presLayoutVars>
      </dgm:prSet>
      <dgm:spPr/>
    </dgm:pt>
    <dgm:pt modelId="{AE640A55-9CA2-4EDE-951A-0D91284F2D8A}" type="pres">
      <dgm:prSet presAssocID="{DEF27B33-6D08-44AC-970F-1EFCDD2220B3}" presName="node" presStyleLbl="node1" presStyleIdx="0" presStyleCnt="5">
        <dgm:presLayoutVars>
          <dgm:bulletEnabled val="1"/>
        </dgm:presLayoutVars>
      </dgm:prSet>
      <dgm:spPr/>
    </dgm:pt>
    <dgm:pt modelId="{FD3475E4-AF73-4635-95C0-CCD869885E2C}" type="pres">
      <dgm:prSet presAssocID="{FD96D45A-A752-4D05-AD4E-04CEE4D6EAB0}" presName="sibTrans" presStyleCnt="0"/>
      <dgm:spPr/>
    </dgm:pt>
    <dgm:pt modelId="{A1638690-42DD-463F-A870-CE3A15729F41}" type="pres">
      <dgm:prSet presAssocID="{722CF75F-5144-42AC-B071-1821697F481C}" presName="node" presStyleLbl="node1" presStyleIdx="1" presStyleCnt="5">
        <dgm:presLayoutVars>
          <dgm:bulletEnabled val="1"/>
        </dgm:presLayoutVars>
      </dgm:prSet>
      <dgm:spPr/>
    </dgm:pt>
    <dgm:pt modelId="{97DB8FD1-3B21-4CE2-BAC6-B5C4BA567204}" type="pres">
      <dgm:prSet presAssocID="{514060E3-6D3A-4129-9998-CFC830C64E46}" presName="sibTrans" presStyleCnt="0"/>
      <dgm:spPr/>
    </dgm:pt>
    <dgm:pt modelId="{CD1004BA-53B6-43A1-89B3-7A810BDBDB98}" type="pres">
      <dgm:prSet presAssocID="{A15FA581-979F-4B4A-B80E-9D6843910ADE}" presName="node" presStyleLbl="node1" presStyleIdx="2" presStyleCnt="5">
        <dgm:presLayoutVars>
          <dgm:bulletEnabled val="1"/>
        </dgm:presLayoutVars>
      </dgm:prSet>
      <dgm:spPr/>
    </dgm:pt>
    <dgm:pt modelId="{D931C921-6AF4-4289-BD52-705D6B407B57}" type="pres">
      <dgm:prSet presAssocID="{0F39A064-06C7-45C6-B0A7-7F6DB54FC94F}" presName="sibTrans" presStyleCnt="0"/>
      <dgm:spPr/>
    </dgm:pt>
    <dgm:pt modelId="{3ED4F8DD-8E85-4D43-9EE2-950761BF694B}" type="pres">
      <dgm:prSet presAssocID="{DB1B5F73-4D87-4DF2-8076-6BD0872BF260}" presName="node" presStyleLbl="node1" presStyleIdx="3" presStyleCnt="5">
        <dgm:presLayoutVars>
          <dgm:bulletEnabled val="1"/>
        </dgm:presLayoutVars>
      </dgm:prSet>
      <dgm:spPr/>
    </dgm:pt>
    <dgm:pt modelId="{627DD511-39FC-48B5-8E6E-8CFB9FC21A6D}" type="pres">
      <dgm:prSet presAssocID="{1F7D5461-ACF5-450E-A629-5872C9614E10}" presName="sibTrans" presStyleCnt="0"/>
      <dgm:spPr/>
    </dgm:pt>
    <dgm:pt modelId="{EDBD971E-7047-4C4D-9D3E-02F96294A576}" type="pres">
      <dgm:prSet presAssocID="{452E6D2F-2E3C-46FA-BC4D-F6159E9DEDEC}" presName="node" presStyleLbl="node1" presStyleIdx="4" presStyleCnt="5">
        <dgm:presLayoutVars>
          <dgm:bulletEnabled val="1"/>
        </dgm:presLayoutVars>
      </dgm:prSet>
      <dgm:spPr/>
    </dgm:pt>
  </dgm:ptLst>
  <dgm:cxnLst>
    <dgm:cxn modelId="{79552F04-CD2D-4E1E-A4E0-7A64E2B3DB7B}" srcId="{E5B2E815-0D19-41DC-B01B-4D608769620A}" destId="{DB1B5F73-4D87-4DF2-8076-6BD0872BF260}" srcOrd="3" destOrd="0" parTransId="{38FFAAA6-AA23-4159-ACA2-A362F9FD185A}" sibTransId="{1F7D5461-ACF5-450E-A629-5872C9614E10}"/>
    <dgm:cxn modelId="{0DA2C83A-A061-4D87-843A-C9E8278723FB}" type="presOf" srcId="{DB1B5F73-4D87-4DF2-8076-6BD0872BF260}" destId="{3ED4F8DD-8E85-4D43-9EE2-950761BF694B}" srcOrd="0" destOrd="0" presId="urn:microsoft.com/office/officeart/2005/8/layout/default"/>
    <dgm:cxn modelId="{BAD3FD50-3005-48CD-A74C-A10F769540A2}" srcId="{E5B2E815-0D19-41DC-B01B-4D608769620A}" destId="{DEF27B33-6D08-44AC-970F-1EFCDD2220B3}" srcOrd="0" destOrd="0" parTransId="{3B1D3440-89D6-458F-A6A1-F2E38989D22A}" sibTransId="{FD96D45A-A752-4D05-AD4E-04CEE4D6EAB0}"/>
    <dgm:cxn modelId="{C54FEC80-9144-4BCD-8417-2AA0FAAE378E}" srcId="{E5B2E815-0D19-41DC-B01B-4D608769620A}" destId="{722CF75F-5144-42AC-B071-1821697F481C}" srcOrd="1" destOrd="0" parTransId="{4F8A1516-5211-435D-888E-707AA277704E}" sibTransId="{514060E3-6D3A-4129-9998-CFC830C64E46}"/>
    <dgm:cxn modelId="{39442388-CCAA-4F42-9AB5-0D930EDAC343}" srcId="{E5B2E815-0D19-41DC-B01B-4D608769620A}" destId="{A15FA581-979F-4B4A-B80E-9D6843910ADE}" srcOrd="2" destOrd="0" parTransId="{D4BBA54A-1B41-47B9-A88A-681071C25643}" sibTransId="{0F39A064-06C7-45C6-B0A7-7F6DB54FC94F}"/>
    <dgm:cxn modelId="{AFEF36AA-376C-4493-90E6-523562888AD2}" type="presOf" srcId="{722CF75F-5144-42AC-B071-1821697F481C}" destId="{A1638690-42DD-463F-A870-CE3A15729F41}" srcOrd="0" destOrd="0" presId="urn:microsoft.com/office/officeart/2005/8/layout/default"/>
    <dgm:cxn modelId="{F4ADF5B0-ABAE-4FF0-8C8D-20B2C34AC065}" type="presOf" srcId="{DEF27B33-6D08-44AC-970F-1EFCDD2220B3}" destId="{AE640A55-9CA2-4EDE-951A-0D91284F2D8A}" srcOrd="0" destOrd="0" presId="urn:microsoft.com/office/officeart/2005/8/layout/default"/>
    <dgm:cxn modelId="{F43E79B2-029F-4EAE-AEB2-690999B0BF12}" srcId="{E5B2E815-0D19-41DC-B01B-4D608769620A}" destId="{452E6D2F-2E3C-46FA-BC4D-F6159E9DEDEC}" srcOrd="4" destOrd="0" parTransId="{D2EB8611-FD7E-4A8F-8504-5C020D82A569}" sibTransId="{B522A696-8CBC-42D2-8780-39A2FF8AE602}"/>
    <dgm:cxn modelId="{BE0D84EE-1C2C-49DC-9DDB-5CD861D07236}" type="presOf" srcId="{A15FA581-979F-4B4A-B80E-9D6843910ADE}" destId="{CD1004BA-53B6-43A1-89B3-7A810BDBDB98}" srcOrd="0" destOrd="0" presId="urn:microsoft.com/office/officeart/2005/8/layout/default"/>
    <dgm:cxn modelId="{56A685F4-5F79-4C8D-B338-25E8448A0D96}" type="presOf" srcId="{E5B2E815-0D19-41DC-B01B-4D608769620A}" destId="{95E40BCB-A390-48A6-80FC-72D007EB92AD}" srcOrd="0" destOrd="0" presId="urn:microsoft.com/office/officeart/2005/8/layout/default"/>
    <dgm:cxn modelId="{AB8559FE-E9A8-426E-AA15-D6446F1693B7}" type="presOf" srcId="{452E6D2F-2E3C-46FA-BC4D-F6159E9DEDEC}" destId="{EDBD971E-7047-4C4D-9D3E-02F96294A576}" srcOrd="0" destOrd="0" presId="urn:microsoft.com/office/officeart/2005/8/layout/default"/>
    <dgm:cxn modelId="{69E3CE0D-068E-4EB4-B1C1-C45F4BEE4EDA}" type="presParOf" srcId="{95E40BCB-A390-48A6-80FC-72D007EB92AD}" destId="{AE640A55-9CA2-4EDE-951A-0D91284F2D8A}" srcOrd="0" destOrd="0" presId="urn:microsoft.com/office/officeart/2005/8/layout/default"/>
    <dgm:cxn modelId="{569DF317-CAB5-46A4-9689-7DF82087690F}" type="presParOf" srcId="{95E40BCB-A390-48A6-80FC-72D007EB92AD}" destId="{FD3475E4-AF73-4635-95C0-CCD869885E2C}" srcOrd="1" destOrd="0" presId="urn:microsoft.com/office/officeart/2005/8/layout/default"/>
    <dgm:cxn modelId="{DBD4A783-0F0C-45E0-BEC5-2D7410D5C778}" type="presParOf" srcId="{95E40BCB-A390-48A6-80FC-72D007EB92AD}" destId="{A1638690-42DD-463F-A870-CE3A15729F41}" srcOrd="2" destOrd="0" presId="urn:microsoft.com/office/officeart/2005/8/layout/default"/>
    <dgm:cxn modelId="{F6165867-115F-41BE-AF26-C96EA9E4A151}" type="presParOf" srcId="{95E40BCB-A390-48A6-80FC-72D007EB92AD}" destId="{97DB8FD1-3B21-4CE2-BAC6-B5C4BA567204}" srcOrd="3" destOrd="0" presId="urn:microsoft.com/office/officeart/2005/8/layout/default"/>
    <dgm:cxn modelId="{FC47BDEE-5093-4D92-9AD9-0F3F67342676}" type="presParOf" srcId="{95E40BCB-A390-48A6-80FC-72D007EB92AD}" destId="{CD1004BA-53B6-43A1-89B3-7A810BDBDB98}" srcOrd="4" destOrd="0" presId="urn:microsoft.com/office/officeart/2005/8/layout/default"/>
    <dgm:cxn modelId="{FBEB9AC4-33E9-4B00-A91A-3142A87FA202}" type="presParOf" srcId="{95E40BCB-A390-48A6-80FC-72D007EB92AD}" destId="{D931C921-6AF4-4289-BD52-705D6B407B57}" srcOrd="5" destOrd="0" presId="urn:microsoft.com/office/officeart/2005/8/layout/default"/>
    <dgm:cxn modelId="{C544929F-BB85-4B8B-8D59-935225E00E00}" type="presParOf" srcId="{95E40BCB-A390-48A6-80FC-72D007EB92AD}" destId="{3ED4F8DD-8E85-4D43-9EE2-950761BF694B}" srcOrd="6" destOrd="0" presId="urn:microsoft.com/office/officeart/2005/8/layout/default"/>
    <dgm:cxn modelId="{945BA19A-225F-408D-8313-637504BB2CD9}" type="presParOf" srcId="{95E40BCB-A390-48A6-80FC-72D007EB92AD}" destId="{627DD511-39FC-48B5-8E6E-8CFB9FC21A6D}" srcOrd="7" destOrd="0" presId="urn:microsoft.com/office/officeart/2005/8/layout/default"/>
    <dgm:cxn modelId="{26AA6A13-31B0-4483-933E-6DA9F67EF132}" type="presParOf" srcId="{95E40BCB-A390-48A6-80FC-72D007EB92AD}" destId="{EDBD971E-7047-4C4D-9D3E-02F96294A5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0A55-9CA2-4EDE-951A-0D91284F2D8A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Pointers</a:t>
          </a:r>
        </a:p>
      </dsp:txBody>
      <dsp:txXfrm>
        <a:off x="1277981" y="812"/>
        <a:ext cx="2666973" cy="1600183"/>
      </dsp:txXfrm>
    </dsp:sp>
    <dsp:sp modelId="{A1638690-42DD-463F-A870-CE3A15729F41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Slices</a:t>
          </a:r>
        </a:p>
      </dsp:txBody>
      <dsp:txXfrm>
        <a:off x="4211651" y="812"/>
        <a:ext cx="2666973" cy="1600183"/>
      </dsp:txXfrm>
    </dsp:sp>
    <dsp:sp modelId="{CD1004BA-53B6-43A1-89B3-7A810BDBDB98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b="0" kern="1200"/>
            <a:t>References</a:t>
          </a:r>
          <a:endParaRPr lang="en-AU" sz="3400" kern="1200" dirty="0"/>
        </a:p>
      </dsp:txBody>
      <dsp:txXfrm>
        <a:off x="7145321" y="812"/>
        <a:ext cx="2666973" cy="1600183"/>
      </dsp:txXfrm>
    </dsp:sp>
    <dsp:sp modelId="{3ED4F8DD-8E85-4D43-9EE2-950761BF694B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Dynamic Memory</a:t>
          </a:r>
        </a:p>
      </dsp:txBody>
      <dsp:txXfrm>
        <a:off x="2744816" y="1867693"/>
        <a:ext cx="2666973" cy="1600183"/>
      </dsp:txXfrm>
    </dsp:sp>
    <dsp:sp modelId="{EDBD971E-7047-4C4D-9D3E-02F96294A576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Standard Library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7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1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4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8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8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2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7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17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6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80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9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2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54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9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7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73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8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874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87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8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429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76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20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64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2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9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Part 2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Qualifiers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Signed-ness and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dirty="0"/>
              <a:t> – Makes integral 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– Make integral unsigned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dirty="0"/>
              <a:t> - Integral with at least 16-bits (2-bytes)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dirty="0"/>
              <a:t> - Integral with at least 32-bits (4-bytes)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 long</a:t>
            </a:r>
            <a:r>
              <a:rPr lang="en-AU" dirty="0"/>
              <a:t> - Integral with at least 64-bits (8-bytes)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can be used in combination with the size qualifiers increase the maximum possible value.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AU" dirty="0"/>
              <a:t> - Declares static storage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AU" dirty="0"/>
              <a:t> - In-lines a function call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dirty="0"/>
              <a:t> - Data is immutable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dirty="0"/>
              <a:t> - Data may be evaluated at compile time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AU" dirty="0"/>
              <a:t> – Data is likely to change outside the compilers insight.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Storage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76586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Automatic Type Deduction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52736"/>
            <a:ext cx="11097550" cy="3890190"/>
          </a:xfrm>
        </p:spPr>
        <p:txBody>
          <a:bodyPr/>
          <a:lstStyle/>
          <a:p>
            <a:r>
              <a:rPr lang="en-AU" dirty="0"/>
              <a:t>C++ allows for the elision of type declaration through the use of type deduction.</a:t>
            </a:r>
          </a:p>
          <a:p>
            <a:r>
              <a:rPr lang="en-AU" dirty="0"/>
              <a:t>Type deduction takes the surrounding context of an expression and is able to infer what type a variable should be.</a:t>
            </a:r>
          </a:p>
          <a:p>
            <a:r>
              <a:rPr lang="en-AU" dirty="0"/>
              <a:t>Automatic types are introduced using the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keyword.</a:t>
            </a:r>
          </a:p>
          <a:p>
            <a:r>
              <a:rPr lang="en-AU" dirty="0"/>
              <a:t>The type on the right-hand-side must be obvious to the compiler.</a:t>
            </a:r>
          </a:p>
          <a:p>
            <a:r>
              <a:rPr lang="en-AU" dirty="0"/>
              <a:t>E.g. 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dirty="0"/>
              <a:t> Here it is clear that 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dirty="0"/>
              <a:t> is an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.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Value Categories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 err="1"/>
              <a:t>lvalues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Found on the left-hand-side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copy semantics when used in the right-hand side of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Found on the right-hand-side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a temporary value.</a:t>
            </a:r>
          </a:p>
          <a:p>
            <a:r>
              <a:rPr lang="en-AU" dirty="0"/>
              <a:t>Indicates move semantics.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rvalues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51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 and unary </a:t>
            </a:r>
            <a:r>
              <a:rPr lang="en-AU" dirty="0" err="1"/>
              <a:t>posigate</a:t>
            </a:r>
            <a:endParaRPr lang="en-AU" dirty="0"/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 and unary negate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AU" dirty="0"/>
              <a:t> - Increment (prefix and postfix)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--</a:t>
            </a:r>
            <a:r>
              <a:rPr lang="en-AU" dirty="0"/>
              <a:t> - Decrement (prefix and postfix)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  <a:p>
            <a:r>
              <a:rPr lang="en-AU" dirty="0"/>
              <a:t>Modulo does not work on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6524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+ b = 13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-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- b = 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*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* b = 30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3??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%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% b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c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d / b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5.43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0.71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e + 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-e + f = 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///&lt; e - f = -6.14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e - -f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g++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g++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++g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++g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h--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h-- = 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--h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/>
          <a:lstStyle/>
          <a:p>
            <a:r>
              <a:rPr lang="en-AU" dirty="0"/>
              <a:t>Casting allows for conversion of the type from and expression to a new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Changes cv-qualifications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Converts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Reinterprets the underlying bits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Allows fir casting up, down and across the class hierarchies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dirty="0"/>
              <a:t> is the one we will use most.</a:t>
            </a:r>
          </a:p>
        </p:txBody>
      </p:sp>
    </p:spTree>
    <p:extLst>
      <p:ext uri="{BB962C8B-B14F-4D97-AF65-F5344CB8AC3E}">
        <p14:creationId xmlns:p14="http://schemas.microsoft.com/office/powerpoint/2010/main" val="139523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C++ Type System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Conditionals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Explicitly cast `b` to a `double`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3.33333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2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Bitwise operators allow for the manipulation of the underlying bits of a value in memory.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lang="en-AU" dirty="0"/>
              <a:t> - And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lang="en-AU" dirty="0"/>
              <a:t> - Or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lang="en-AU" dirty="0"/>
              <a:t> - </a:t>
            </a:r>
            <a:r>
              <a:rPr lang="en-AU" dirty="0" err="1"/>
              <a:t>Xor</a:t>
            </a:r>
            <a:endParaRPr lang="en-AU" dirty="0"/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lang="en-AU" dirty="0"/>
              <a:t> - Left Shift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lang="en-AU" dirty="0"/>
              <a:t> - Right Shift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Bitwise operators only work for integral types.</a:t>
            </a:r>
          </a:p>
          <a:p>
            <a:r>
              <a:rPr lang="en-AU" dirty="0"/>
              <a:t>They do not work for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212525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&amp;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 00000100</a:t>
            </a: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5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| j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4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 00000101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^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4</a:t>
            </a:r>
            <a:endParaRPr lang="en-AU" sz="1500" i="1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i="1" dirty="0">
                <a:solidFill>
                  <a:srgbClr val="F7F1FF"/>
                </a:solidFill>
                <a:latin typeface="Consolas" panose="020B0609020204030204" pitchFamily="49" charset="0"/>
              </a:rPr>
              <a:t>   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 00000001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&lt;&lt;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 01010000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&gt;&gt;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 00000000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96546"/>
            <a:ext cx="11090274" cy="3246379"/>
          </a:xfrm>
        </p:spPr>
        <p:txBody>
          <a:bodyPr numCol="2"/>
          <a:lstStyle/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+=</a:t>
            </a:r>
            <a:r>
              <a:rPr lang="en-AU" dirty="0"/>
              <a:t> - Add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-=</a:t>
            </a:r>
            <a:r>
              <a:rPr lang="en-AU" dirty="0"/>
              <a:t> - Sub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*=</a:t>
            </a:r>
            <a:r>
              <a:rPr lang="en-AU" dirty="0"/>
              <a:t> - Multiply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/=</a:t>
            </a:r>
            <a:r>
              <a:rPr lang="en-AU" dirty="0"/>
              <a:t> - Divide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%=</a:t>
            </a:r>
            <a:r>
              <a:rPr lang="en-AU" dirty="0"/>
              <a:t> - Modulo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&amp;=</a:t>
            </a:r>
            <a:r>
              <a:rPr lang="en-AU" dirty="0"/>
              <a:t> - And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|=</a:t>
            </a:r>
            <a:r>
              <a:rPr lang="en-AU" dirty="0"/>
              <a:t> - Or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^=</a:t>
            </a:r>
            <a:r>
              <a:rPr lang="en-AU" dirty="0"/>
              <a:t> - </a:t>
            </a:r>
            <a:r>
              <a:rPr lang="en-AU" dirty="0" err="1"/>
              <a:t>Xor</a:t>
            </a:r>
            <a:r>
              <a:rPr lang="en-AU" dirty="0"/>
              <a:t>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&lt;&lt;=</a:t>
            </a:r>
            <a:r>
              <a:rPr lang="en-AU" dirty="0"/>
              <a:t> - Left Shift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&gt;&gt;=</a:t>
            </a:r>
            <a:r>
              <a:rPr lang="en-AU" dirty="0"/>
              <a:t> - Right shift assign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919DF8-2DDE-AC5E-DC3F-D5BF60BCBD56}"/>
              </a:ext>
            </a:extLst>
          </p:cNvPr>
          <p:cNvSpPr txBox="1">
            <a:spLocks/>
          </p:cNvSpPr>
          <p:nvPr/>
        </p:nvSpPr>
        <p:spPr>
          <a:xfrm>
            <a:off x="558139" y="1833151"/>
            <a:ext cx="11090274" cy="791103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 C++, there are also assignment variants of all the arithmetic operators that perform the binary operation and then assign the result to the left point (argument).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26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+=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7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*=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|=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&lt;&lt;=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^=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229390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&amp;=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-=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Size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0274" cy="1145513"/>
          </a:xfrm>
        </p:spPr>
        <p:txBody>
          <a:bodyPr numCol="1"/>
          <a:lstStyle/>
          <a:p>
            <a:r>
              <a:rPr lang="en-AU" dirty="0"/>
              <a:t>You can obtain the size of a type; in bytes using the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</a:rPr>
              <a:t> </a:t>
            </a:r>
            <a:r>
              <a:rPr lang="en-AU" dirty="0"/>
              <a:t>operator.</a:t>
            </a:r>
          </a:p>
          <a:p>
            <a:r>
              <a:rPr lang="en-AU" dirty="0"/>
              <a:t>This returns a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06975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 System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 Operator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(a)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(a)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(b)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(b) = 8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(c)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(c)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1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Streams?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Streams are a sequential buffer of elements.</a:t>
            </a:r>
          </a:p>
          <a:p>
            <a:r>
              <a:rPr lang="en-AU" dirty="0"/>
              <a:t>Streams connect your program to various IO devices.</a:t>
            </a:r>
          </a:p>
          <a:p>
            <a:r>
              <a:rPr lang="en-AU" dirty="0"/>
              <a:t>Streams are used to take input, write to files and control any form of buffered output.</a:t>
            </a:r>
          </a:p>
          <a:p>
            <a:r>
              <a:rPr lang="en-AU" dirty="0"/>
              <a:t>Streams can have manipulators composed within the stream.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dirty="0"/>
              <a:t> - Mounted to C standard output.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AU" dirty="0"/>
              <a:t> - Mounted to C standard input.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AU" dirty="0"/>
              <a:t> - Mounted to C standard error.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AU" dirty="0"/>
              <a:t> - Mounted to C standard error (doesn’t depend on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AU" dirty="0"/>
              <a:t>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Stream Objects</a:t>
            </a:r>
          </a:p>
        </p:txBody>
      </p:sp>
    </p:spTree>
    <p:extLst>
      <p:ext uri="{BB962C8B-B14F-4D97-AF65-F5344CB8AC3E}">
        <p14:creationId xmlns:p14="http://schemas.microsoft.com/office/powerpoint/2010/main" val="93150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Enter two numbers: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33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Character Streams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oct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oct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377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hex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ff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dec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255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0.010000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scientific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1.000000e-02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0x1.47ae147ae147bp-7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defaultfloat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0.01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8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Equality and Ordering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545138" cy="35155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C++ has a strict sense of equality</a:t>
            </a:r>
          </a:p>
          <a:p>
            <a:r>
              <a:rPr lang="en-AU" dirty="0"/>
              <a:t>Equality and inequality are checked using binary operators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dirty="0"/>
              <a:t> - Returns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dirty="0"/>
              <a:t> if they are equal, otherwise </a:t>
            </a:r>
            <a:r>
              <a:rPr lang="en-AU" sz="2000" b="0" kern="1200" dirty="0">
                <a:solidFill>
                  <a:srgbClr val="948AE3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dirty="0"/>
              <a:t> - Returns </a:t>
            </a:r>
            <a:r>
              <a:rPr lang="en-AU" sz="2100" b="0" kern="1200" dirty="0">
                <a:solidFill>
                  <a:srgbClr val="948AE3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lang="en-AU" dirty="0"/>
              <a:t> if they are equal, otherwise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494" y="2427370"/>
            <a:ext cx="5340920" cy="35155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Ordering is the notion of how objects relate to each other, e.g. order of numbers</a:t>
            </a:r>
          </a:p>
          <a:p>
            <a:r>
              <a:rPr lang="en-AU" dirty="0"/>
              <a:t>There are four ordering operators in C++</a:t>
            </a:r>
          </a:p>
          <a:p>
            <a:r>
              <a:rPr lang="en-AU" dirty="0"/>
              <a:t>Operators are read from left to right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AU" dirty="0"/>
              <a:t> - Less than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AU" dirty="0"/>
              <a:t> - Greater than</a:t>
            </a:r>
          </a:p>
          <a:p>
            <a:r>
              <a:rPr lang="en-AU" dirty="0"/>
              <a:t> </a:t>
            </a:r>
            <a:r>
              <a:rPr lang="en-AU" sz="26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AU" sz="2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 - Less than or equal</a:t>
            </a:r>
          </a:p>
          <a:p>
            <a:r>
              <a:rPr lang="en-AU" dirty="0"/>
              <a:t> </a:t>
            </a:r>
            <a:r>
              <a:rPr lang="en-AU" sz="2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dirty="0"/>
              <a:t> - Greater than or equal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494" y="1731375"/>
            <a:ext cx="5340922" cy="535354"/>
          </a:xfrm>
        </p:spPr>
        <p:txBody>
          <a:bodyPr/>
          <a:lstStyle/>
          <a:p>
            <a:r>
              <a:rPr lang="en-AU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394910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Spaceships!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Three-way Comparison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333644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There is another comparison operator in C++ called the three-way comparison (or spaceship) operator.</a:t>
            </a:r>
          </a:p>
          <a:p>
            <a:r>
              <a:rPr lang="en-AU" dirty="0"/>
              <a:t> </a:t>
            </a:r>
            <a:r>
              <a:rPr lang="en-AU" sz="180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&lt;=&gt; </a:t>
            </a:r>
            <a:r>
              <a:rPr lang="en-AU" dirty="0"/>
              <a:t>- Returns one of three ordering categories</a:t>
            </a:r>
          </a:p>
          <a:p>
            <a:r>
              <a:rPr lang="en-AU" dirty="0"/>
              <a:t>Each ordering category holds a variant state indicating the result of the comparison</a:t>
            </a:r>
          </a:p>
          <a:p>
            <a:r>
              <a:rPr lang="en-AU" dirty="0"/>
              <a:t>These states can one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AU" dirty="0"/>
              <a:t>,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dirty="0"/>
              <a:t> or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dirty="0"/>
              <a:t> as an implicit value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427370"/>
            <a:ext cx="5552414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three ordering categories are</a:t>
            </a: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F7F1FF"/>
                </a:solidFill>
                <a:latin typeface="Consolas" panose="020B0609020204030204" pitchFamily="49" charset="0"/>
              </a:rPr>
              <a:t>strong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_ordering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weak_ordering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AU" dirty="0"/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dirty="0" err="1">
                <a:solidFill>
                  <a:srgbClr val="F7F1FF"/>
                </a:solidFill>
                <a:latin typeface="Consolas" panose="020B0609020204030204" pitchFamily="49" charset="0"/>
              </a:rPr>
              <a:t>partial</a:t>
            </a:r>
            <a:r>
              <a:rPr lang="en-AU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_ordering</a:t>
            </a:r>
            <a:endParaRPr lang="en-AU" dirty="0"/>
          </a:p>
          <a:p>
            <a:r>
              <a:rPr lang="en-AU" dirty="0"/>
              <a:t>Each category having there own set of preconditions about the properties of the types that were compared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31375"/>
            <a:ext cx="5552416" cy="535354"/>
          </a:xfrm>
        </p:spPr>
        <p:txBody>
          <a:bodyPr/>
          <a:lstStyle/>
          <a:p>
            <a:r>
              <a:rPr lang="en-AU" dirty="0"/>
              <a:t>Ordering Categories</a:t>
            </a:r>
          </a:p>
        </p:txBody>
      </p:sp>
    </p:spTree>
    <p:extLst>
      <p:ext uri="{BB962C8B-B14F-4D97-AF65-F5344CB8AC3E}">
        <p14:creationId xmlns:p14="http://schemas.microsoft.com/office/powerpoint/2010/main" val="630163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545138" cy="351555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These operators compare the values of Boolean expressions</a:t>
            </a:r>
          </a:p>
          <a:p>
            <a:r>
              <a:rPr lang="en-AU" dirty="0"/>
              <a:t>The binary logical operators have short circuiting properties allowing faster execution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!</a:t>
            </a:r>
            <a:r>
              <a:rPr lang="en-AU" dirty="0"/>
              <a:t> – Logical Not, inverts Boolean value (unary)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&amp;&amp;</a:t>
            </a:r>
            <a:r>
              <a:rPr lang="en-AU" dirty="0"/>
              <a:t> - Logical And</a:t>
            </a:r>
          </a:p>
          <a:p>
            <a:r>
              <a:rPr lang="en-AU" dirty="0"/>
              <a:t> </a:t>
            </a:r>
            <a:r>
              <a:rPr lang="en-AU" sz="2200" dirty="0">
                <a:solidFill>
                  <a:srgbClr val="FC618D"/>
                </a:solidFill>
                <a:latin typeface="Consolas" panose="020B0609020204030204" pitchFamily="49" charset="0"/>
              </a:rPr>
              <a:t>||</a:t>
            </a:r>
            <a:r>
              <a:rPr lang="en-AU" dirty="0"/>
              <a:t> - Logical Or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7494" y="2427370"/>
            <a:ext cx="5340920" cy="3515555"/>
          </a:xfrm>
        </p:spPr>
        <p:txBody>
          <a:bodyPr>
            <a:normAutofit fontScale="92500"/>
          </a:bodyPr>
          <a:lstStyle/>
          <a:p>
            <a:r>
              <a:rPr lang="en-AU" dirty="0"/>
              <a:t>You may wonder why there is no logical </a:t>
            </a:r>
            <a:r>
              <a:rPr lang="en-AU" dirty="0" err="1"/>
              <a:t>Xor</a:t>
            </a:r>
            <a:r>
              <a:rPr lang="en-AU" dirty="0"/>
              <a:t> in C++ (</a:t>
            </a:r>
            <a:r>
              <a:rPr lang="en-AU" sz="2400" dirty="0">
                <a:solidFill>
                  <a:srgbClr val="FC618D"/>
                </a:solidFill>
                <a:latin typeface="Consolas" panose="020B0609020204030204" pitchFamily="49" charset="0"/>
              </a:rPr>
              <a:t>^^</a:t>
            </a:r>
            <a:r>
              <a:rPr lang="en-AU" dirty="0"/>
              <a:t>).  This is for two reasons. </a:t>
            </a:r>
          </a:p>
          <a:p>
            <a:r>
              <a:rPr lang="en-AU" dirty="0"/>
              <a:t>Short circuiting can not occur for </a:t>
            </a:r>
            <a:r>
              <a:rPr lang="en-AU" dirty="0" err="1"/>
              <a:t>Xor</a:t>
            </a:r>
            <a:r>
              <a:rPr lang="en-AU" dirty="0"/>
              <a:t> based operations, both points must be evaluated</a:t>
            </a:r>
          </a:p>
          <a:p>
            <a:r>
              <a:rPr lang="en-AU" dirty="0"/>
              <a:t>The truth table of a logical </a:t>
            </a:r>
            <a:r>
              <a:rPr lang="en-AU" dirty="0" err="1"/>
              <a:t>Xor</a:t>
            </a:r>
            <a:r>
              <a:rPr lang="en-AU" dirty="0"/>
              <a:t> like operation can occur using the expression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2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494" y="1731375"/>
            <a:ext cx="5340922" cy="535354"/>
          </a:xfrm>
        </p:spPr>
        <p:txBody>
          <a:bodyPr/>
          <a:lstStyle/>
          <a:p>
            <a:r>
              <a:rPr lang="en-AU" dirty="0"/>
              <a:t>Logical </a:t>
            </a:r>
            <a:r>
              <a:rPr lang="en-AU" dirty="0" err="1"/>
              <a:t>Xor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967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!=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!=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30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Type System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 A type system is a set of rules that govern the behavior and form the basis of the grammar of a language.</a:t>
            </a:r>
          </a:p>
          <a:p>
            <a:r>
              <a:rPr lang="en-US" dirty="0"/>
              <a:t>How a programming languages dictate the notation if types and how types are assumed form the basis of its type system.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a strong type system</a:t>
            </a:r>
          </a:p>
          <a:p>
            <a:r>
              <a:rPr lang="en-US" dirty="0"/>
              <a:t>C++ is statically typed</a:t>
            </a:r>
          </a:p>
          <a:p>
            <a:r>
              <a:rPr lang="en-US" dirty="0"/>
              <a:t>C++ has a very rigorous definition of its type system and the various relationship between types</a:t>
            </a:r>
          </a:p>
          <a:p>
            <a:r>
              <a:rPr lang="en-US" dirty="0"/>
              <a:t>C++ has the following type categories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Literals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 err="1"/>
              <a:t>Typeclasses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Example 2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222311"/>
            <a:ext cx="11097550" cy="50864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&gt;= a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&lt;=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true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&gt;= b =&gt;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false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2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ab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&lt;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==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true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a) &gt;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&lt;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true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==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&lt;=&gt; b) &gt; 0) =&gt;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false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7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Equality, Ordering and Logical Operators </a:t>
            </a:r>
            <a:r>
              <a:rPr lang="en-US" sz="3600" dirty="0"/>
              <a:t>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less than `b` and if `a` is less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((a &lt; b) &amp;&amp; (a &lt;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`c` is greater than `b` or if `a` is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((c &gt; b) || (a &gt;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or if `a` is equal to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(!(a &gt; b) || (a ==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true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is not equal to if `a` is not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if `a` is not greater than `b` </a:t>
            </a:r>
            <a:r>
              <a:rPr lang="en-US" sz="14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if `a` is not greater than `c`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(!(a &gt; b) != !(a &lt; c)) =&gt;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false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noboolalpha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86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Conditionals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4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4104911" cy="535354"/>
          </a:xfrm>
        </p:spPr>
        <p:txBody>
          <a:bodyPr/>
          <a:lstStyle/>
          <a:p>
            <a:r>
              <a:rPr lang="en-AU" dirty="0"/>
              <a:t>What is Scope?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4104912" cy="351555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Scope is a way to separate different logical sections of code.</a:t>
            </a:r>
          </a:p>
          <a:p>
            <a:r>
              <a:rPr lang="en-AU" dirty="0"/>
              <a:t>Scope blocks (or code blocks) are denoted by a pair of braces { }.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1209" y="2427370"/>
            <a:ext cx="6647206" cy="351555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Will fail here, comment out to run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1209" y="1731375"/>
            <a:ext cx="6647207" cy="535354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44642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If-expressions and Else-clause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Else-IF-expressions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if-expressions allows for section code to be run conditionally</a:t>
            </a:r>
          </a:p>
          <a:p>
            <a:r>
              <a:rPr lang="en-AU" dirty="0"/>
              <a:t>Can be used in combination with an else-clause to create a two variant branch in your program</a:t>
            </a:r>
          </a:p>
          <a:p>
            <a:r>
              <a:rPr lang="en-AU" dirty="0"/>
              <a:t>Encodes ‘if something is true, do this, else do this’.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You can combine else-clause with an if-expression to create an else-if-expression.</a:t>
            </a:r>
          </a:p>
          <a:p>
            <a:r>
              <a:rPr lang="en-AU" dirty="0"/>
              <a:t>Allows for multiple conditions to be check in series.</a:t>
            </a:r>
          </a:p>
        </p:txBody>
      </p:sp>
    </p:spTree>
    <p:extLst>
      <p:ext uri="{BB962C8B-B14F-4D97-AF65-F5344CB8AC3E}">
        <p14:creationId xmlns:p14="http://schemas.microsoft.com/office/powerpoint/2010/main" val="693826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less then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greater then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0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not equal to b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11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Conditional Expressions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less then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equal to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greater then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is unordered to b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5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1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While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Do-While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Repeats a give section of code as long as a condition is met</a:t>
            </a:r>
          </a:p>
          <a:p>
            <a:r>
              <a:rPr lang="en-AU" dirty="0"/>
              <a:t>Condition is checked at the start of every loop</a:t>
            </a:r>
          </a:p>
          <a:p>
            <a:r>
              <a:rPr lang="en-AU" dirty="0"/>
              <a:t>Can be escaped with a break-term or return-expression.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Repeats a give section of code as long as a condition is met</a:t>
            </a:r>
          </a:p>
          <a:p>
            <a:r>
              <a:rPr lang="en-AU" dirty="0"/>
              <a:t>Condition is checked at the end of every loop</a:t>
            </a:r>
          </a:p>
          <a:p>
            <a:r>
              <a:rPr lang="en-AU" dirty="0"/>
              <a:t>Loop runs at least once</a:t>
            </a:r>
          </a:p>
          <a:p>
            <a:r>
              <a:rPr lang="en-AU" dirty="0"/>
              <a:t>Can be escaped with a break-term or return-expression.</a:t>
            </a:r>
          </a:p>
        </p:txBody>
      </p:sp>
    </p:spTree>
    <p:extLst>
      <p:ext uri="{BB962C8B-B14F-4D97-AF65-F5344CB8AC3E}">
        <p14:creationId xmlns:p14="http://schemas.microsoft.com/office/powerpoint/2010/main" val="65953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Range-for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Similar to a while-loop but encodes the initialiser, conditional and state change in a single expression</a:t>
            </a:r>
          </a:p>
          <a:p>
            <a:r>
              <a:rPr lang="en-AU" dirty="0"/>
              <a:t>Used to iteratively move through a (usually) numeric range</a:t>
            </a:r>
          </a:p>
          <a:p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C56B1-8501-02D4-53DB-93A454C17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Yields a new value from a range of elements</a:t>
            </a:r>
          </a:p>
          <a:p>
            <a:r>
              <a:rPr lang="en-AU" dirty="0"/>
              <a:t>Continuous through range until it is </a:t>
            </a:r>
            <a:r>
              <a:rPr lang="en-AU" dirty="0" err="1"/>
              <a:t>exhuasted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132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0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75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5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Loops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7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It's over Anakin!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 have the high ground!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7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7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7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7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57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3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AFCC48-CBB1-54C6-C7E5-4EF5C42F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64906"/>
            <a:ext cx="11097550" cy="4478019"/>
          </a:xfrm>
        </p:spPr>
        <p:txBody>
          <a:bodyPr/>
          <a:lstStyle/>
          <a:p>
            <a:r>
              <a:rPr lang="en-AU" dirty="0"/>
              <a:t>Functions allow for the encapsulation of code</a:t>
            </a:r>
          </a:p>
          <a:p>
            <a:r>
              <a:rPr lang="en-AU" dirty="0"/>
              <a:t>Functions are the most basic more of abstraction in all of computer science</a:t>
            </a:r>
          </a:p>
          <a:p>
            <a:r>
              <a:rPr lang="en-AU" dirty="0"/>
              <a:t>They allow for repeated use of the same section of code</a:t>
            </a:r>
          </a:p>
          <a:p>
            <a:r>
              <a:rPr lang="en-AU" dirty="0"/>
              <a:t>Functions allow for data to be manipulated efficiently and concisely</a:t>
            </a:r>
          </a:p>
          <a:p>
            <a:r>
              <a:rPr lang="en-AU" dirty="0"/>
              <a:t>Reduces code complexity by breaking down a system into various components</a:t>
            </a:r>
          </a:p>
          <a:p>
            <a:r>
              <a:rPr lang="en-AU" dirty="0"/>
              <a:t>Functions can have side effects that is not evident from just its signature</a:t>
            </a:r>
          </a:p>
          <a:p>
            <a:r>
              <a:rPr lang="en-AU" dirty="0"/>
              <a:t>Functions can return nothing using the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171000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4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1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62269"/>
            <a:ext cx="11097550" cy="49464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acc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{s}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acc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acc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4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Integral  and Floating-Point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0274" cy="406165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AU" dirty="0"/>
              <a:t> – Boolean type – 8-bits – 1-byte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dirty="0"/>
              <a:t> – character type – 8-bits – 1-byte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wchar_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dirty="0"/>
              <a:t> – wide character type – 16-bits or 32-bits – 2-bytes or 4-bytes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 – integer type – 32-bits – 4-bytes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AU" dirty="0"/>
              <a:t> – single precision, floating-point type 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binary32 format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AU" dirty="0"/>
              <a:t> – double precision, floating-point type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binary64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86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Functions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86203"/>
            <a:ext cx="11097550" cy="47225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AU" sz="2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23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62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511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week you learnt about C++’s type system, what variables are and how to perform actions using operators. We also looked at ordering, equality conditional expressions and functions. We also looked at IO in C++ and looping.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5536"/>
            <a:ext cx="11097550" cy="434739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AU" dirty="0"/>
              <a:t> – incomplete type – denotes no return.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AU" dirty="0"/>
              <a:t> – literal for a pointer to nothing  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nullptr_t</a:t>
            </a:r>
            <a:r>
              <a:rPr lang="en-AU" dirty="0"/>
              <a:t> – type of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– Platform specific, maximum unsigned integer value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ptrdiff_t</a:t>
            </a:r>
            <a:r>
              <a:rPr lang="en-AU" dirty="0"/>
              <a:t> – Type returned by the subtraction of two pointers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– Automatic type (via deduction)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524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Initialisation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variables and What is initialisation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Kinds of </a:t>
            </a:r>
            <a:r>
              <a:rPr lang="en-AU" dirty="0"/>
              <a:t>initialisations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 variable is an object or entity that has a single type and a single value. </a:t>
            </a:r>
          </a:p>
          <a:p>
            <a:r>
              <a:rPr lang="en-AU" dirty="0"/>
              <a:t>Variables store data for later use.</a:t>
            </a:r>
          </a:p>
          <a:p>
            <a:r>
              <a:rPr lang="en-AU" dirty="0"/>
              <a:t>Initialisation is the process of giving a variable a value of the variables type</a:t>
            </a:r>
          </a:p>
          <a:p>
            <a:r>
              <a:rPr lang="en-AU" dirty="0"/>
              <a:t>In C++, there are many ways to initialise a variable depending on the context.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Default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Copy</a:t>
            </a:r>
          </a:p>
          <a:p>
            <a:r>
              <a:rPr lang="en-AU" dirty="0"/>
              <a:t>Direct</a:t>
            </a:r>
          </a:p>
          <a:p>
            <a:r>
              <a:rPr lang="en-AU" dirty="0"/>
              <a:t>Aggregate</a:t>
            </a:r>
          </a:p>
          <a:p>
            <a:r>
              <a:rPr lang="en-AU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493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sharepoint/v3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1664</TotalTime>
  <Words>6605</Words>
  <Application>Microsoft Office PowerPoint</Application>
  <PresentationFormat>Widescreen</PresentationFormat>
  <Paragraphs>910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Gill Sans MT</vt:lpstr>
      <vt:lpstr>Walbaum Display</vt:lpstr>
      <vt:lpstr>3DFloatVTI</vt:lpstr>
      <vt:lpstr>Part 2</vt:lpstr>
      <vt:lpstr>Agenda</vt:lpstr>
      <vt:lpstr>C++ Type System</vt:lpstr>
      <vt:lpstr>Type System </vt:lpstr>
      <vt:lpstr>Types</vt:lpstr>
      <vt:lpstr>Integral  and Floating-Point Types</vt:lpstr>
      <vt:lpstr>Other Types</vt:lpstr>
      <vt:lpstr>Variables</vt:lpstr>
      <vt:lpstr>Initialisation</vt:lpstr>
      <vt:lpstr>Qualifiers</vt:lpstr>
      <vt:lpstr>Automatic Type Deduction</vt:lpstr>
      <vt:lpstr>Value Categories</vt:lpstr>
      <vt:lpstr>Operators</vt:lpstr>
      <vt:lpstr>Basic Arithmetic</vt:lpstr>
      <vt:lpstr>Basic Arithmetic Example 1</vt:lpstr>
      <vt:lpstr>Basic Arithmetic Example 2</vt:lpstr>
      <vt:lpstr>Basic Arithmetic Example 3</vt:lpstr>
      <vt:lpstr>Basic Arithmetic Example 4</vt:lpstr>
      <vt:lpstr>Casting</vt:lpstr>
      <vt:lpstr>Casting Example</vt:lpstr>
      <vt:lpstr>Bitwise Arithmetic</vt:lpstr>
      <vt:lpstr>Bitwise Arithmetic Example 1</vt:lpstr>
      <vt:lpstr>Bitwise Arithmetic Example 2</vt:lpstr>
      <vt:lpstr>Bitwise Arithmetic Example 3</vt:lpstr>
      <vt:lpstr>Bitwise Arithmetic Example 4</vt:lpstr>
      <vt:lpstr>Bitwise Arithmetic Example 5</vt:lpstr>
      <vt:lpstr>Arithmetic Assignment</vt:lpstr>
      <vt:lpstr>Arithmetic Assignment Example</vt:lpstr>
      <vt:lpstr>Size operator</vt:lpstr>
      <vt:lpstr>Sizeof Operator Example</vt:lpstr>
      <vt:lpstr>IO</vt:lpstr>
      <vt:lpstr>Character Streams</vt:lpstr>
      <vt:lpstr>Character Streams Example 1</vt:lpstr>
      <vt:lpstr>Character Streams Example 2</vt:lpstr>
      <vt:lpstr>Equality, Ordering and Logical Operators</vt:lpstr>
      <vt:lpstr>Equality and Ordering</vt:lpstr>
      <vt:lpstr>Spaceships!</vt:lpstr>
      <vt:lpstr>Logical Operators</vt:lpstr>
      <vt:lpstr>Equality, Ordering and Logical Operators Example 1</vt:lpstr>
      <vt:lpstr>Equality, Ordering and Logical Operators Example 2</vt:lpstr>
      <vt:lpstr>Equality, Ordering and Logical Operators Example 3</vt:lpstr>
      <vt:lpstr>Equality, Ordering and Logical Operators Example 4</vt:lpstr>
      <vt:lpstr>Conditionals</vt:lpstr>
      <vt:lpstr>Scope</vt:lpstr>
      <vt:lpstr>Conditional Expressions</vt:lpstr>
      <vt:lpstr>Conditional Expressions Example 1</vt:lpstr>
      <vt:lpstr>Conditional Expressions Example 2</vt:lpstr>
      <vt:lpstr>Conditional Expressions Example 3</vt:lpstr>
      <vt:lpstr>Loops</vt:lpstr>
      <vt:lpstr>While Loops</vt:lpstr>
      <vt:lpstr>For Loops</vt:lpstr>
      <vt:lpstr>Loops Example 1</vt:lpstr>
      <vt:lpstr>Loops Example 2</vt:lpstr>
      <vt:lpstr>Loops Example 3</vt:lpstr>
      <vt:lpstr>Loops Example 4</vt:lpstr>
      <vt:lpstr>Functions</vt:lpstr>
      <vt:lpstr>Functions</vt:lpstr>
      <vt:lpstr>Functions Example 1</vt:lpstr>
      <vt:lpstr>Functions Example 2</vt:lpstr>
      <vt:lpstr>Functions Example 3</vt:lpstr>
      <vt:lpstr>Discussion</vt:lpstr>
      <vt:lpstr>Next Part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19</cp:revision>
  <dcterms:created xsi:type="dcterms:W3CDTF">2022-11-08T05:35:40Z</dcterms:created>
  <dcterms:modified xsi:type="dcterms:W3CDTF">2022-11-21T04:22:12Z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