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38"/>
  </p:notesMasterIdLst>
  <p:handoutMasterIdLst>
    <p:handoutMasterId r:id="rId39"/>
  </p:handoutMasterIdLst>
  <p:sldIdLst>
    <p:sldId id="417" r:id="rId5"/>
    <p:sldId id="416" r:id="rId6"/>
    <p:sldId id="317" r:id="rId7"/>
    <p:sldId id="423" r:id="rId8"/>
    <p:sldId id="459" r:id="rId9"/>
    <p:sldId id="422" r:id="rId10"/>
    <p:sldId id="460" r:id="rId11"/>
    <p:sldId id="463" r:id="rId12"/>
    <p:sldId id="462" r:id="rId13"/>
    <p:sldId id="418" r:id="rId14"/>
    <p:sldId id="464" r:id="rId15"/>
    <p:sldId id="510" r:id="rId16"/>
    <p:sldId id="516" r:id="rId17"/>
    <p:sldId id="517" r:id="rId18"/>
    <p:sldId id="476" r:id="rId19"/>
    <p:sldId id="477" r:id="rId20"/>
    <p:sldId id="419" r:id="rId21"/>
    <p:sldId id="478" r:id="rId22"/>
    <p:sldId id="511" r:id="rId23"/>
    <p:sldId id="512" r:id="rId24"/>
    <p:sldId id="513" r:id="rId25"/>
    <p:sldId id="514" r:id="rId26"/>
    <p:sldId id="515" r:id="rId27"/>
    <p:sldId id="420" r:id="rId28"/>
    <p:sldId id="518" r:id="rId29"/>
    <p:sldId id="519" r:id="rId30"/>
    <p:sldId id="421" r:id="rId31"/>
    <p:sldId id="523" r:id="rId32"/>
    <p:sldId id="520" r:id="rId33"/>
    <p:sldId id="522" r:id="rId34"/>
    <p:sldId id="415" r:id="rId35"/>
    <p:sldId id="414" r:id="rId36"/>
    <p:sldId id="391"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0177077-5D49-4B96-8FBB-C57C06D3B0E2}">
          <p14:sldIdLst>
            <p14:sldId id="417"/>
            <p14:sldId id="416"/>
            <p14:sldId id="317"/>
            <p14:sldId id="423"/>
            <p14:sldId id="459"/>
            <p14:sldId id="422"/>
            <p14:sldId id="460"/>
            <p14:sldId id="463"/>
            <p14:sldId id="462"/>
            <p14:sldId id="418"/>
            <p14:sldId id="464"/>
            <p14:sldId id="510"/>
            <p14:sldId id="516"/>
            <p14:sldId id="517"/>
            <p14:sldId id="476"/>
            <p14:sldId id="477"/>
            <p14:sldId id="419"/>
            <p14:sldId id="478"/>
            <p14:sldId id="511"/>
            <p14:sldId id="512"/>
            <p14:sldId id="513"/>
            <p14:sldId id="514"/>
            <p14:sldId id="515"/>
            <p14:sldId id="420"/>
            <p14:sldId id="518"/>
            <p14:sldId id="519"/>
            <p14:sldId id="421"/>
            <p14:sldId id="523"/>
            <p14:sldId id="520"/>
            <p14:sldId id="522"/>
            <p14:sldId id="415"/>
            <p14:sldId id="414"/>
            <p14:sldId id="391"/>
          </p14:sldIdLst>
        </p14:section>
      </p14:sectionLst>
    </p:ex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66"/>
    <a:srgbClr val="A4A3AB"/>
    <a:srgbClr val="565564"/>
    <a:srgbClr val="2A2747"/>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AAD26A-EB90-46C6-9A2C-2D412E8DFE2B}" v="2" dt="2022-11-08T05:37:00.55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725" autoAdjust="0"/>
  </p:normalViewPr>
  <p:slideViewPr>
    <p:cSldViewPr snapToGrid="0">
      <p:cViewPr varScale="1">
        <p:scale>
          <a:sx n="82" d="100"/>
          <a:sy n="82" d="100"/>
        </p:scale>
        <p:origin x="720" y="72"/>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handoutMaster" Target="handoutMasters/handout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presProps" Target="presProps.xml"/><Relationship Id="rId4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yler Swann" userId="cc7dbe85ea523306" providerId="LiveId" clId="{16AAD26A-EB90-46C6-9A2C-2D412E8DFE2B}"/>
    <pc:docChg chg="undo custSel modSld">
      <pc:chgData name="Tyler Swann" userId="cc7dbe85ea523306" providerId="LiveId" clId="{16AAD26A-EB90-46C6-9A2C-2D412E8DFE2B}" dt="2022-11-08T05:39:15.082" v="49"/>
      <pc:docMkLst>
        <pc:docMk/>
      </pc:docMkLst>
      <pc:sldChg chg="modTransition">
        <pc:chgData name="Tyler Swann" userId="cc7dbe85ea523306" providerId="LiveId" clId="{16AAD26A-EB90-46C6-9A2C-2D412E8DFE2B}" dt="2022-11-08T05:37:00.555" v="2"/>
        <pc:sldMkLst>
          <pc:docMk/>
          <pc:sldMk cId="752814286" sldId="257"/>
        </pc:sldMkLst>
      </pc:sldChg>
      <pc:sldChg chg="modSp mod modTransition">
        <pc:chgData name="Tyler Swann" userId="cc7dbe85ea523306" providerId="LiveId" clId="{16AAD26A-EB90-46C6-9A2C-2D412E8DFE2B}" dt="2022-11-08T05:38:57.116" v="44"/>
        <pc:sldMkLst>
          <pc:docMk/>
          <pc:sldMk cId="2979876663" sldId="268"/>
        </pc:sldMkLst>
        <pc:spChg chg="mod">
          <ac:chgData name="Tyler Swann" userId="cc7dbe85ea523306" providerId="LiveId" clId="{16AAD26A-EB90-46C6-9A2C-2D412E8DFE2B}" dt="2022-11-08T05:38:57.116" v="44"/>
          <ac:spMkLst>
            <pc:docMk/>
            <pc:sldMk cId="2979876663" sldId="268"/>
            <ac:spMk id="8" creationId="{6375D7F3-165A-439B-8D1D-6553B68C2886}"/>
          </ac:spMkLst>
        </pc:spChg>
      </pc:sldChg>
      <pc:sldChg chg="modSp mod modTransition">
        <pc:chgData name="Tyler Swann" userId="cc7dbe85ea523306" providerId="LiveId" clId="{16AAD26A-EB90-46C6-9A2C-2D412E8DFE2B}" dt="2022-11-08T05:39:04.835" v="46"/>
        <pc:sldMkLst>
          <pc:docMk/>
          <pc:sldMk cId="3891345585" sldId="270"/>
        </pc:sldMkLst>
        <pc:spChg chg="mod">
          <ac:chgData name="Tyler Swann" userId="cc7dbe85ea523306" providerId="LiveId" clId="{16AAD26A-EB90-46C6-9A2C-2D412E8DFE2B}" dt="2022-11-08T05:39:04.835" v="46"/>
          <ac:spMkLst>
            <pc:docMk/>
            <pc:sldMk cId="3891345585" sldId="270"/>
            <ac:spMk id="5" creationId="{06A3302E-502D-4151-81C9-5FD6AF9596D6}"/>
          </ac:spMkLst>
        </pc:spChg>
      </pc:sldChg>
      <pc:sldChg chg="modSp mod modTransition">
        <pc:chgData name="Tyler Swann" userId="cc7dbe85ea523306" providerId="LiveId" clId="{16AAD26A-EB90-46C6-9A2C-2D412E8DFE2B}" dt="2022-11-08T05:39:00.226" v="45"/>
        <pc:sldMkLst>
          <pc:docMk/>
          <pc:sldMk cId="2624630061" sldId="272"/>
        </pc:sldMkLst>
        <pc:spChg chg="mod">
          <ac:chgData name="Tyler Swann" userId="cc7dbe85ea523306" providerId="LiveId" clId="{16AAD26A-EB90-46C6-9A2C-2D412E8DFE2B}" dt="2022-11-08T05:39:00.226" v="45"/>
          <ac:spMkLst>
            <pc:docMk/>
            <pc:sldMk cId="2624630061" sldId="272"/>
            <ac:spMk id="7" creationId="{920A7C57-D6C5-4BA0-AB3C-41D4E3436B0E}"/>
          </ac:spMkLst>
        </pc:spChg>
      </pc:sldChg>
      <pc:sldChg chg="modSp mod modTransition">
        <pc:chgData name="Tyler Swann" userId="cc7dbe85ea523306" providerId="LiveId" clId="{16AAD26A-EB90-46C6-9A2C-2D412E8DFE2B}" dt="2022-11-08T05:38:49.460" v="42"/>
        <pc:sldMkLst>
          <pc:docMk/>
          <pc:sldMk cId="3740286033" sldId="277"/>
        </pc:sldMkLst>
        <pc:spChg chg="mod">
          <ac:chgData name="Tyler Swann" userId="cc7dbe85ea523306" providerId="LiveId" clId="{16AAD26A-EB90-46C6-9A2C-2D412E8DFE2B}" dt="2022-11-08T05:38:49.460" v="42"/>
          <ac:spMkLst>
            <pc:docMk/>
            <pc:sldMk cId="3740286033" sldId="277"/>
            <ac:spMk id="5" creationId="{AFD183D7-B16E-4A9D-BC4B-D1EC347BF97E}"/>
          </ac:spMkLst>
        </pc:spChg>
      </pc:sldChg>
      <pc:sldChg chg="modSp mod modTransition">
        <pc:chgData name="Tyler Swann" userId="cc7dbe85ea523306" providerId="LiveId" clId="{16AAD26A-EB90-46C6-9A2C-2D412E8DFE2B}" dt="2022-11-08T05:38:52.788" v="43"/>
        <pc:sldMkLst>
          <pc:docMk/>
          <pc:sldMk cId="2496947791" sldId="278"/>
        </pc:sldMkLst>
        <pc:spChg chg="mod">
          <ac:chgData name="Tyler Swann" userId="cc7dbe85ea523306" providerId="LiveId" clId="{16AAD26A-EB90-46C6-9A2C-2D412E8DFE2B}" dt="2022-11-08T05:38:52.788" v="43"/>
          <ac:spMkLst>
            <pc:docMk/>
            <pc:sldMk cId="2496947791" sldId="278"/>
            <ac:spMk id="15" creationId="{CD05A243-8080-4F6D-8538-65CDDF891BA6}"/>
          </ac:spMkLst>
        </pc:spChg>
      </pc:sldChg>
      <pc:sldChg chg="modTransition">
        <pc:chgData name="Tyler Swann" userId="cc7dbe85ea523306" providerId="LiveId" clId="{16AAD26A-EB90-46C6-9A2C-2D412E8DFE2B}" dt="2022-11-08T05:37:00.555" v="2"/>
        <pc:sldMkLst>
          <pc:docMk/>
          <pc:sldMk cId="395518310" sldId="279"/>
        </pc:sldMkLst>
      </pc:sldChg>
      <pc:sldChg chg="modSp mod modTransition">
        <pc:chgData name="Tyler Swann" userId="cc7dbe85ea523306" providerId="LiveId" clId="{16AAD26A-EB90-46C6-9A2C-2D412E8DFE2B}" dt="2022-11-08T05:39:08.995" v="47"/>
        <pc:sldMkLst>
          <pc:docMk/>
          <pc:sldMk cId="1420547054" sldId="281"/>
        </pc:sldMkLst>
        <pc:spChg chg="mod">
          <ac:chgData name="Tyler Swann" userId="cc7dbe85ea523306" providerId="LiveId" clId="{16AAD26A-EB90-46C6-9A2C-2D412E8DFE2B}" dt="2022-11-08T05:39:08.995" v="47"/>
          <ac:spMkLst>
            <pc:docMk/>
            <pc:sldMk cId="1420547054" sldId="281"/>
            <ac:spMk id="15" creationId="{65A6DC02-681E-4AF7-AC6E-57CDDB2FBA28}"/>
          </ac:spMkLst>
        </pc:spChg>
      </pc:sldChg>
      <pc:sldChg chg="modSp mod modTransition">
        <pc:chgData name="Tyler Swann" userId="cc7dbe85ea523306" providerId="LiveId" clId="{16AAD26A-EB90-46C6-9A2C-2D412E8DFE2B}" dt="2022-11-08T05:38:38.500" v="41"/>
        <pc:sldMkLst>
          <pc:docMk/>
          <pc:sldMk cId="560021826" sldId="317"/>
        </pc:sldMkLst>
        <pc:spChg chg="mod">
          <ac:chgData name="Tyler Swann" userId="cc7dbe85ea523306" providerId="LiveId" clId="{16AAD26A-EB90-46C6-9A2C-2D412E8DFE2B}" dt="2022-11-08T05:38:38.500" v="41"/>
          <ac:spMkLst>
            <pc:docMk/>
            <pc:sldMk cId="560021826" sldId="317"/>
            <ac:spMk id="3" creationId="{7F7F653B-90B5-4F47-A33F-93DCB2EF68C2}"/>
          </ac:spMkLst>
        </pc:spChg>
      </pc:sldChg>
      <pc:sldChg chg="modSp mod modTransition">
        <pc:chgData name="Tyler Swann" userId="cc7dbe85ea523306" providerId="LiveId" clId="{16AAD26A-EB90-46C6-9A2C-2D412E8DFE2B}" dt="2022-11-08T05:39:11.757" v="48"/>
        <pc:sldMkLst>
          <pc:docMk/>
          <pc:sldMk cId="3521561301" sldId="321"/>
        </pc:sldMkLst>
        <pc:spChg chg="mod">
          <ac:chgData name="Tyler Swann" userId="cc7dbe85ea523306" providerId="LiveId" clId="{16AAD26A-EB90-46C6-9A2C-2D412E8DFE2B}" dt="2022-11-08T05:39:11.757" v="48"/>
          <ac:spMkLst>
            <pc:docMk/>
            <pc:sldMk cId="3521561301" sldId="321"/>
            <ac:spMk id="5" creationId="{06A3302E-502D-4151-81C9-5FD6AF9596D6}"/>
          </ac:spMkLst>
        </pc:spChg>
      </pc:sldChg>
      <pc:sldChg chg="modSp mod modTransition">
        <pc:chgData name="Tyler Swann" userId="cc7dbe85ea523306" providerId="LiveId" clId="{16AAD26A-EB90-46C6-9A2C-2D412E8DFE2B}" dt="2022-11-08T05:38:32.021" v="40"/>
        <pc:sldMkLst>
          <pc:docMk/>
          <pc:sldMk cId="2158886557" sldId="384"/>
        </pc:sldMkLst>
        <pc:spChg chg="mod">
          <ac:chgData name="Tyler Swann" userId="cc7dbe85ea523306" providerId="LiveId" clId="{16AAD26A-EB90-46C6-9A2C-2D412E8DFE2B}" dt="2022-11-08T05:38:32.021" v="40"/>
          <ac:spMkLst>
            <pc:docMk/>
            <pc:sldMk cId="2158886557" sldId="384"/>
            <ac:spMk id="5" creationId="{06A3302E-502D-4151-81C9-5FD6AF9596D6}"/>
          </ac:spMkLst>
        </pc:spChg>
        <pc:spChg chg="mod">
          <ac:chgData name="Tyler Swann" userId="cc7dbe85ea523306" providerId="LiveId" clId="{16AAD26A-EB90-46C6-9A2C-2D412E8DFE2B}" dt="2022-11-08T05:36:55.627" v="1" actId="27636"/>
          <ac:spMkLst>
            <pc:docMk/>
            <pc:sldMk cId="2158886557" sldId="384"/>
            <ac:spMk id="12" creationId="{E5127060-CDBF-435F-9009-A5451CCE305D}"/>
          </ac:spMkLst>
        </pc:spChg>
      </pc:sldChg>
      <pc:sldChg chg="modSp mod modTransition">
        <pc:chgData name="Tyler Swann" userId="cc7dbe85ea523306" providerId="LiveId" clId="{16AAD26A-EB90-46C6-9A2C-2D412E8DFE2B}" dt="2022-11-08T05:38:21.476" v="39" actId="20577"/>
        <pc:sldMkLst>
          <pc:docMk/>
          <pc:sldMk cId="2313234867" sldId="389"/>
        </pc:sldMkLst>
        <pc:spChg chg="mod">
          <ac:chgData name="Tyler Swann" userId="cc7dbe85ea523306" providerId="LiveId" clId="{16AAD26A-EB90-46C6-9A2C-2D412E8DFE2B}" dt="2022-11-08T05:38:21.476" v="39" actId="20577"/>
          <ac:spMkLst>
            <pc:docMk/>
            <pc:sldMk cId="2313234867" sldId="389"/>
            <ac:spMk id="14" creationId="{B01DF4D0-78BC-4C8C-9570-26F0B225433A}"/>
          </ac:spMkLst>
        </pc:spChg>
      </pc:sldChg>
      <pc:sldChg chg="modSp mod modTransition">
        <pc:chgData name="Tyler Swann" userId="cc7dbe85ea523306" providerId="LiveId" clId="{16AAD26A-EB90-46C6-9A2C-2D412E8DFE2B}" dt="2022-11-08T05:39:15.082" v="49"/>
        <pc:sldMkLst>
          <pc:docMk/>
          <pc:sldMk cId="3247798845" sldId="391"/>
        </pc:sldMkLst>
        <pc:spChg chg="mod">
          <ac:chgData name="Tyler Swann" userId="cc7dbe85ea523306" providerId="LiveId" clId="{16AAD26A-EB90-46C6-9A2C-2D412E8DFE2B}" dt="2022-11-08T05:39:15.082" v="49"/>
          <ac:spMkLst>
            <pc:docMk/>
            <pc:sldMk cId="3247798845" sldId="391"/>
            <ac:spMk id="5" creationId="{0B37A3FF-ED32-4C4A-A21F-848A3BF6F896}"/>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B2E815-0D19-41DC-B01B-4D608769620A}"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E7159AE6-0A19-4F0D-9BFA-EBB89C5A666A}">
      <dgm:prSet/>
      <dgm:spPr/>
      <dgm:t>
        <a:bodyPr/>
        <a:lstStyle/>
        <a:p>
          <a:r>
            <a:rPr lang="en-AU" dirty="0"/>
            <a:t>Parallel Algorithms</a:t>
          </a:r>
        </a:p>
      </dgm:t>
    </dgm:pt>
    <dgm:pt modelId="{64C0E25D-35F5-43BD-A44A-0C69A326CB2D}" type="parTrans" cxnId="{296A3F4F-F0BF-4FBE-AD6F-48685C6F280E}">
      <dgm:prSet/>
      <dgm:spPr/>
      <dgm:t>
        <a:bodyPr/>
        <a:lstStyle/>
        <a:p>
          <a:endParaRPr lang="en-AU"/>
        </a:p>
      </dgm:t>
    </dgm:pt>
    <dgm:pt modelId="{FE70CD93-4632-493B-8296-AF2C5DFB69FD}" type="sibTrans" cxnId="{296A3F4F-F0BF-4FBE-AD6F-48685C6F280E}">
      <dgm:prSet/>
      <dgm:spPr/>
      <dgm:t>
        <a:bodyPr/>
        <a:lstStyle/>
        <a:p>
          <a:endParaRPr lang="en-AU"/>
        </a:p>
      </dgm:t>
    </dgm:pt>
    <dgm:pt modelId="{79B94552-1D5A-458A-86F5-0F5378B27D88}">
      <dgm:prSet/>
      <dgm:spPr/>
      <dgm:t>
        <a:bodyPr/>
        <a:lstStyle/>
        <a:p>
          <a:r>
            <a:rPr lang="en-AU" dirty="0"/>
            <a:t>Atomics</a:t>
          </a:r>
        </a:p>
      </dgm:t>
    </dgm:pt>
    <dgm:pt modelId="{D7CC604E-DB87-454C-8338-A83F7E85C92C}" type="parTrans" cxnId="{C4C7DDF3-E405-471D-861C-BCC1E1763E12}">
      <dgm:prSet/>
      <dgm:spPr/>
      <dgm:t>
        <a:bodyPr/>
        <a:lstStyle/>
        <a:p>
          <a:endParaRPr lang="en-AU"/>
        </a:p>
      </dgm:t>
    </dgm:pt>
    <dgm:pt modelId="{ABCEF359-CCFC-47AA-9F06-33452FC56CCA}" type="sibTrans" cxnId="{C4C7DDF3-E405-471D-861C-BCC1E1763E12}">
      <dgm:prSet/>
      <dgm:spPr/>
      <dgm:t>
        <a:bodyPr/>
        <a:lstStyle/>
        <a:p>
          <a:endParaRPr lang="en-AU"/>
        </a:p>
      </dgm:t>
    </dgm:pt>
    <dgm:pt modelId="{981C94AE-8EB1-4574-AAAC-F76D78E2E311}">
      <dgm:prSet/>
      <dgm:spPr/>
      <dgm:t>
        <a:bodyPr/>
        <a:lstStyle/>
        <a:p>
          <a:r>
            <a:rPr lang="en-AU" dirty="0"/>
            <a:t>Threads</a:t>
          </a:r>
        </a:p>
      </dgm:t>
    </dgm:pt>
    <dgm:pt modelId="{E960941D-CD01-4959-8436-EDF8E696226C}" type="parTrans" cxnId="{17CEDC43-E879-45AE-8E97-2C03A7495E4A}">
      <dgm:prSet/>
      <dgm:spPr/>
      <dgm:t>
        <a:bodyPr/>
        <a:lstStyle/>
        <a:p>
          <a:endParaRPr lang="en-AU"/>
        </a:p>
      </dgm:t>
    </dgm:pt>
    <dgm:pt modelId="{C6536976-AF16-4780-971D-9CD223FA9AE2}" type="sibTrans" cxnId="{17CEDC43-E879-45AE-8E97-2C03A7495E4A}">
      <dgm:prSet/>
      <dgm:spPr/>
      <dgm:t>
        <a:bodyPr/>
        <a:lstStyle/>
        <a:p>
          <a:endParaRPr lang="en-AU"/>
        </a:p>
      </dgm:t>
    </dgm:pt>
    <dgm:pt modelId="{8A6BE036-6A3F-44A7-8605-1FD9A8835744}">
      <dgm:prSet/>
      <dgm:spPr/>
      <dgm:t>
        <a:bodyPr/>
        <a:lstStyle/>
        <a:p>
          <a:r>
            <a:rPr lang="en-AU" dirty="0"/>
            <a:t>Mutexes</a:t>
          </a:r>
        </a:p>
      </dgm:t>
    </dgm:pt>
    <dgm:pt modelId="{33D3AD89-F6DC-4847-B333-248B41B645FC}" type="parTrans" cxnId="{C2BA888B-55E0-414F-85DB-118297B86AB1}">
      <dgm:prSet/>
      <dgm:spPr/>
      <dgm:t>
        <a:bodyPr/>
        <a:lstStyle/>
        <a:p>
          <a:endParaRPr lang="en-AU"/>
        </a:p>
      </dgm:t>
    </dgm:pt>
    <dgm:pt modelId="{8D67C591-D7BA-43D0-A708-6BFD1B9B1810}" type="sibTrans" cxnId="{C2BA888B-55E0-414F-85DB-118297B86AB1}">
      <dgm:prSet/>
      <dgm:spPr/>
      <dgm:t>
        <a:bodyPr/>
        <a:lstStyle/>
        <a:p>
          <a:endParaRPr lang="en-AU"/>
        </a:p>
      </dgm:t>
    </dgm:pt>
    <dgm:pt modelId="{DEF27B33-6D08-44AC-970F-1EFCDD2220B3}">
      <dgm:prSet/>
      <dgm:spPr/>
      <dgm:t>
        <a:bodyPr/>
        <a:lstStyle/>
        <a:p>
          <a:r>
            <a:rPr lang="en-AU" dirty="0"/>
            <a:t>Semaphores</a:t>
          </a:r>
        </a:p>
      </dgm:t>
    </dgm:pt>
    <dgm:pt modelId="{3B1D3440-89D6-458F-A6A1-F2E38989D22A}" type="parTrans" cxnId="{BAD3FD50-3005-48CD-A74C-A10F769540A2}">
      <dgm:prSet/>
      <dgm:spPr/>
      <dgm:t>
        <a:bodyPr/>
        <a:lstStyle/>
        <a:p>
          <a:endParaRPr lang="en-AU"/>
        </a:p>
      </dgm:t>
    </dgm:pt>
    <dgm:pt modelId="{FD96D45A-A752-4D05-AD4E-04CEE4D6EAB0}" type="sibTrans" cxnId="{BAD3FD50-3005-48CD-A74C-A10F769540A2}">
      <dgm:prSet/>
      <dgm:spPr/>
      <dgm:t>
        <a:bodyPr/>
        <a:lstStyle/>
        <a:p>
          <a:endParaRPr lang="en-AU"/>
        </a:p>
      </dgm:t>
    </dgm:pt>
    <dgm:pt modelId="{6903335B-AF90-41B6-86B7-1EC5E92160AD}">
      <dgm:prSet/>
      <dgm:spPr/>
      <dgm:t>
        <a:bodyPr/>
        <a:lstStyle/>
        <a:p>
          <a:r>
            <a:rPr lang="en-AU" dirty="0"/>
            <a:t>Async/Await</a:t>
          </a:r>
        </a:p>
      </dgm:t>
    </dgm:pt>
    <dgm:pt modelId="{A5D04F89-9B0A-463F-847F-86702B6051F2}" type="parTrans" cxnId="{B6B011FC-1CF0-45D2-83F2-88823FEABB87}">
      <dgm:prSet/>
      <dgm:spPr/>
      <dgm:t>
        <a:bodyPr/>
        <a:lstStyle/>
        <a:p>
          <a:endParaRPr lang="en-AU"/>
        </a:p>
      </dgm:t>
    </dgm:pt>
    <dgm:pt modelId="{5225AD70-A246-4726-80E9-13EA605CB3AD}" type="sibTrans" cxnId="{B6B011FC-1CF0-45D2-83F2-88823FEABB87}">
      <dgm:prSet/>
      <dgm:spPr/>
      <dgm:t>
        <a:bodyPr/>
        <a:lstStyle/>
        <a:p>
          <a:endParaRPr lang="en-AU"/>
        </a:p>
      </dgm:t>
    </dgm:pt>
    <dgm:pt modelId="{D1C119F3-C827-438E-9885-E47E71E2174D}" type="pres">
      <dgm:prSet presAssocID="{E5B2E815-0D19-41DC-B01B-4D608769620A}" presName="vert0" presStyleCnt="0">
        <dgm:presLayoutVars>
          <dgm:dir/>
          <dgm:animOne val="branch"/>
          <dgm:animLvl val="lvl"/>
        </dgm:presLayoutVars>
      </dgm:prSet>
      <dgm:spPr/>
    </dgm:pt>
    <dgm:pt modelId="{8CF611E0-D60F-4FD8-A908-9AF785BFC4B5}" type="pres">
      <dgm:prSet presAssocID="{E7159AE6-0A19-4F0D-9BFA-EBB89C5A666A}" presName="thickLine" presStyleLbl="alignNode1" presStyleIdx="0" presStyleCnt="6"/>
      <dgm:spPr/>
    </dgm:pt>
    <dgm:pt modelId="{7A3E38F1-0732-4BB6-AF46-EBB947EBB608}" type="pres">
      <dgm:prSet presAssocID="{E7159AE6-0A19-4F0D-9BFA-EBB89C5A666A}" presName="horz1" presStyleCnt="0"/>
      <dgm:spPr/>
    </dgm:pt>
    <dgm:pt modelId="{DB2A3831-4F7B-4F6C-9EF0-FE249AE330B0}" type="pres">
      <dgm:prSet presAssocID="{E7159AE6-0A19-4F0D-9BFA-EBB89C5A666A}" presName="tx1" presStyleLbl="revTx" presStyleIdx="0" presStyleCnt="6"/>
      <dgm:spPr/>
    </dgm:pt>
    <dgm:pt modelId="{C3A6678B-719D-4BDD-9E8E-D1E75C0570E0}" type="pres">
      <dgm:prSet presAssocID="{E7159AE6-0A19-4F0D-9BFA-EBB89C5A666A}" presName="vert1" presStyleCnt="0"/>
      <dgm:spPr/>
    </dgm:pt>
    <dgm:pt modelId="{0897D902-47C7-457E-B008-BD0A4476DED9}" type="pres">
      <dgm:prSet presAssocID="{79B94552-1D5A-458A-86F5-0F5378B27D88}" presName="thickLine" presStyleLbl="alignNode1" presStyleIdx="1" presStyleCnt="6"/>
      <dgm:spPr/>
    </dgm:pt>
    <dgm:pt modelId="{06F66611-B2A2-4088-AE49-2CAE471596D4}" type="pres">
      <dgm:prSet presAssocID="{79B94552-1D5A-458A-86F5-0F5378B27D88}" presName="horz1" presStyleCnt="0"/>
      <dgm:spPr/>
    </dgm:pt>
    <dgm:pt modelId="{EDA981EF-2FFB-4F50-9364-9349758360FF}" type="pres">
      <dgm:prSet presAssocID="{79B94552-1D5A-458A-86F5-0F5378B27D88}" presName="tx1" presStyleLbl="revTx" presStyleIdx="1" presStyleCnt="6"/>
      <dgm:spPr/>
    </dgm:pt>
    <dgm:pt modelId="{27E8EF11-22B5-4155-B1F9-969EDF419757}" type="pres">
      <dgm:prSet presAssocID="{79B94552-1D5A-458A-86F5-0F5378B27D88}" presName="vert1" presStyleCnt="0"/>
      <dgm:spPr/>
    </dgm:pt>
    <dgm:pt modelId="{92E130E9-A39D-429A-B26B-1B7E70D97B3E}" type="pres">
      <dgm:prSet presAssocID="{981C94AE-8EB1-4574-AAAC-F76D78E2E311}" presName="thickLine" presStyleLbl="alignNode1" presStyleIdx="2" presStyleCnt="6"/>
      <dgm:spPr/>
    </dgm:pt>
    <dgm:pt modelId="{7FD7D9EF-7212-47C1-BD18-6E68CDF24569}" type="pres">
      <dgm:prSet presAssocID="{981C94AE-8EB1-4574-AAAC-F76D78E2E311}" presName="horz1" presStyleCnt="0"/>
      <dgm:spPr/>
    </dgm:pt>
    <dgm:pt modelId="{6FECE100-B42D-4849-9611-1D792E94B893}" type="pres">
      <dgm:prSet presAssocID="{981C94AE-8EB1-4574-AAAC-F76D78E2E311}" presName="tx1" presStyleLbl="revTx" presStyleIdx="2" presStyleCnt="6"/>
      <dgm:spPr/>
    </dgm:pt>
    <dgm:pt modelId="{CD7699DB-A5DA-463E-B9C5-42C8A7823192}" type="pres">
      <dgm:prSet presAssocID="{981C94AE-8EB1-4574-AAAC-F76D78E2E311}" presName="vert1" presStyleCnt="0"/>
      <dgm:spPr/>
    </dgm:pt>
    <dgm:pt modelId="{78BC4557-602B-4324-A970-5E23EEB03816}" type="pres">
      <dgm:prSet presAssocID="{8A6BE036-6A3F-44A7-8605-1FD9A8835744}" presName="thickLine" presStyleLbl="alignNode1" presStyleIdx="3" presStyleCnt="6"/>
      <dgm:spPr/>
    </dgm:pt>
    <dgm:pt modelId="{E7C9204C-EC70-4F1B-A273-88C5FAB2760B}" type="pres">
      <dgm:prSet presAssocID="{8A6BE036-6A3F-44A7-8605-1FD9A8835744}" presName="horz1" presStyleCnt="0"/>
      <dgm:spPr/>
    </dgm:pt>
    <dgm:pt modelId="{938C5F02-2D6B-4F00-A79C-DFBDAA185CAE}" type="pres">
      <dgm:prSet presAssocID="{8A6BE036-6A3F-44A7-8605-1FD9A8835744}" presName="tx1" presStyleLbl="revTx" presStyleIdx="3" presStyleCnt="6"/>
      <dgm:spPr/>
    </dgm:pt>
    <dgm:pt modelId="{C206CC5E-ECCD-4343-8578-F9903D18B8CC}" type="pres">
      <dgm:prSet presAssocID="{8A6BE036-6A3F-44A7-8605-1FD9A8835744}" presName="vert1" presStyleCnt="0"/>
      <dgm:spPr/>
    </dgm:pt>
    <dgm:pt modelId="{82BC986A-8FEA-4578-88DE-4F7F0C5E671D}" type="pres">
      <dgm:prSet presAssocID="{DEF27B33-6D08-44AC-970F-1EFCDD2220B3}" presName="thickLine" presStyleLbl="alignNode1" presStyleIdx="4" presStyleCnt="6"/>
      <dgm:spPr/>
    </dgm:pt>
    <dgm:pt modelId="{1D019270-DC4E-46BE-9341-EACB60394B54}" type="pres">
      <dgm:prSet presAssocID="{DEF27B33-6D08-44AC-970F-1EFCDD2220B3}" presName="horz1" presStyleCnt="0"/>
      <dgm:spPr/>
    </dgm:pt>
    <dgm:pt modelId="{84FCB67D-552B-4893-A69C-0548D9F6C595}" type="pres">
      <dgm:prSet presAssocID="{DEF27B33-6D08-44AC-970F-1EFCDD2220B3}" presName="tx1" presStyleLbl="revTx" presStyleIdx="4" presStyleCnt="6"/>
      <dgm:spPr/>
    </dgm:pt>
    <dgm:pt modelId="{5EAD11D6-AD70-469E-AC88-9A7089511061}" type="pres">
      <dgm:prSet presAssocID="{DEF27B33-6D08-44AC-970F-1EFCDD2220B3}" presName="vert1" presStyleCnt="0"/>
      <dgm:spPr/>
    </dgm:pt>
    <dgm:pt modelId="{630B2036-74E0-4AD1-A202-2CA9E4BE0986}" type="pres">
      <dgm:prSet presAssocID="{6903335B-AF90-41B6-86B7-1EC5E92160AD}" presName="thickLine" presStyleLbl="alignNode1" presStyleIdx="5" presStyleCnt="6"/>
      <dgm:spPr/>
    </dgm:pt>
    <dgm:pt modelId="{C6B6F2C6-F026-45E7-99F8-DC757D57F08C}" type="pres">
      <dgm:prSet presAssocID="{6903335B-AF90-41B6-86B7-1EC5E92160AD}" presName="horz1" presStyleCnt="0"/>
      <dgm:spPr/>
    </dgm:pt>
    <dgm:pt modelId="{DACFE19A-C7BD-4B07-9A42-CA2479E2EC62}" type="pres">
      <dgm:prSet presAssocID="{6903335B-AF90-41B6-86B7-1EC5E92160AD}" presName="tx1" presStyleLbl="revTx" presStyleIdx="5" presStyleCnt="6"/>
      <dgm:spPr/>
    </dgm:pt>
    <dgm:pt modelId="{9B8AD626-C1F0-432B-9D89-623D493FFD47}" type="pres">
      <dgm:prSet presAssocID="{6903335B-AF90-41B6-86B7-1EC5E92160AD}" presName="vert1" presStyleCnt="0"/>
      <dgm:spPr/>
    </dgm:pt>
  </dgm:ptLst>
  <dgm:cxnLst>
    <dgm:cxn modelId="{E1B50A38-05EC-4A50-90FA-582E72C931B8}" type="presOf" srcId="{6903335B-AF90-41B6-86B7-1EC5E92160AD}" destId="{DACFE19A-C7BD-4B07-9A42-CA2479E2EC62}" srcOrd="0" destOrd="0" presId="urn:microsoft.com/office/officeart/2008/layout/LinedList"/>
    <dgm:cxn modelId="{17CEDC43-E879-45AE-8E97-2C03A7495E4A}" srcId="{E5B2E815-0D19-41DC-B01B-4D608769620A}" destId="{981C94AE-8EB1-4574-AAAC-F76D78E2E311}" srcOrd="2" destOrd="0" parTransId="{E960941D-CD01-4959-8436-EDF8E696226C}" sibTransId="{C6536976-AF16-4780-971D-9CD223FA9AE2}"/>
    <dgm:cxn modelId="{1E0F6E69-9825-43BD-B212-F0BA3C415CDC}" type="presOf" srcId="{79B94552-1D5A-458A-86F5-0F5378B27D88}" destId="{EDA981EF-2FFB-4F50-9364-9349758360FF}" srcOrd="0" destOrd="0" presId="urn:microsoft.com/office/officeart/2008/layout/LinedList"/>
    <dgm:cxn modelId="{296A3F4F-F0BF-4FBE-AD6F-48685C6F280E}" srcId="{E5B2E815-0D19-41DC-B01B-4D608769620A}" destId="{E7159AE6-0A19-4F0D-9BFA-EBB89C5A666A}" srcOrd="0" destOrd="0" parTransId="{64C0E25D-35F5-43BD-A44A-0C69A326CB2D}" sibTransId="{FE70CD93-4632-493B-8296-AF2C5DFB69FD}"/>
    <dgm:cxn modelId="{BAD3FD50-3005-48CD-A74C-A10F769540A2}" srcId="{E5B2E815-0D19-41DC-B01B-4D608769620A}" destId="{DEF27B33-6D08-44AC-970F-1EFCDD2220B3}" srcOrd="4" destOrd="0" parTransId="{3B1D3440-89D6-458F-A6A1-F2E38989D22A}" sibTransId="{FD96D45A-A752-4D05-AD4E-04CEE4D6EAB0}"/>
    <dgm:cxn modelId="{C2BA888B-55E0-414F-85DB-118297B86AB1}" srcId="{E5B2E815-0D19-41DC-B01B-4D608769620A}" destId="{8A6BE036-6A3F-44A7-8605-1FD9A8835744}" srcOrd="3" destOrd="0" parTransId="{33D3AD89-F6DC-4847-B333-248B41B645FC}" sibTransId="{8D67C591-D7BA-43D0-A708-6BFD1B9B1810}"/>
    <dgm:cxn modelId="{2730BD93-C5A3-4CEB-8951-C7A148293643}" type="presOf" srcId="{E5B2E815-0D19-41DC-B01B-4D608769620A}" destId="{D1C119F3-C827-438E-9885-E47E71E2174D}" srcOrd="0" destOrd="0" presId="urn:microsoft.com/office/officeart/2008/layout/LinedList"/>
    <dgm:cxn modelId="{EA133AAA-0771-4462-A11C-9BC345C7E680}" type="presOf" srcId="{DEF27B33-6D08-44AC-970F-1EFCDD2220B3}" destId="{84FCB67D-552B-4893-A69C-0548D9F6C595}" srcOrd="0" destOrd="0" presId="urn:microsoft.com/office/officeart/2008/layout/LinedList"/>
    <dgm:cxn modelId="{C26C60AD-2132-4C3E-BB1F-557DCBE30FF2}" type="presOf" srcId="{981C94AE-8EB1-4574-AAAC-F76D78E2E311}" destId="{6FECE100-B42D-4849-9611-1D792E94B893}" srcOrd="0" destOrd="0" presId="urn:microsoft.com/office/officeart/2008/layout/LinedList"/>
    <dgm:cxn modelId="{C6A0BEB4-8356-4C53-95AE-D5B48ACDD83A}" type="presOf" srcId="{8A6BE036-6A3F-44A7-8605-1FD9A8835744}" destId="{938C5F02-2D6B-4F00-A79C-DFBDAA185CAE}" srcOrd="0" destOrd="0" presId="urn:microsoft.com/office/officeart/2008/layout/LinedList"/>
    <dgm:cxn modelId="{4A24DEEF-E33F-4B18-A6E9-32B7223A72DC}" type="presOf" srcId="{E7159AE6-0A19-4F0D-9BFA-EBB89C5A666A}" destId="{DB2A3831-4F7B-4F6C-9EF0-FE249AE330B0}" srcOrd="0" destOrd="0" presId="urn:microsoft.com/office/officeart/2008/layout/LinedList"/>
    <dgm:cxn modelId="{C4C7DDF3-E405-471D-861C-BCC1E1763E12}" srcId="{E5B2E815-0D19-41DC-B01B-4D608769620A}" destId="{79B94552-1D5A-458A-86F5-0F5378B27D88}" srcOrd="1" destOrd="0" parTransId="{D7CC604E-DB87-454C-8338-A83F7E85C92C}" sibTransId="{ABCEF359-CCFC-47AA-9F06-33452FC56CCA}"/>
    <dgm:cxn modelId="{B6B011FC-1CF0-45D2-83F2-88823FEABB87}" srcId="{E5B2E815-0D19-41DC-B01B-4D608769620A}" destId="{6903335B-AF90-41B6-86B7-1EC5E92160AD}" srcOrd="5" destOrd="0" parTransId="{A5D04F89-9B0A-463F-847F-86702B6051F2}" sibTransId="{5225AD70-A246-4726-80E9-13EA605CB3AD}"/>
    <dgm:cxn modelId="{A22B2FED-B39F-4683-81BB-50830AE81FC3}" type="presParOf" srcId="{D1C119F3-C827-438E-9885-E47E71E2174D}" destId="{8CF611E0-D60F-4FD8-A908-9AF785BFC4B5}" srcOrd="0" destOrd="0" presId="urn:microsoft.com/office/officeart/2008/layout/LinedList"/>
    <dgm:cxn modelId="{625908D6-7348-45E4-9CF1-0788676E0548}" type="presParOf" srcId="{D1C119F3-C827-438E-9885-E47E71E2174D}" destId="{7A3E38F1-0732-4BB6-AF46-EBB947EBB608}" srcOrd="1" destOrd="0" presId="urn:microsoft.com/office/officeart/2008/layout/LinedList"/>
    <dgm:cxn modelId="{89AACFEE-C924-44FF-B00A-33175A8DA391}" type="presParOf" srcId="{7A3E38F1-0732-4BB6-AF46-EBB947EBB608}" destId="{DB2A3831-4F7B-4F6C-9EF0-FE249AE330B0}" srcOrd="0" destOrd="0" presId="urn:microsoft.com/office/officeart/2008/layout/LinedList"/>
    <dgm:cxn modelId="{87D0BE85-106D-446D-812F-2F63DB34E7FA}" type="presParOf" srcId="{7A3E38F1-0732-4BB6-AF46-EBB947EBB608}" destId="{C3A6678B-719D-4BDD-9E8E-D1E75C0570E0}" srcOrd="1" destOrd="0" presId="urn:microsoft.com/office/officeart/2008/layout/LinedList"/>
    <dgm:cxn modelId="{20464C7F-01A4-4708-BC62-08847AF0D091}" type="presParOf" srcId="{D1C119F3-C827-438E-9885-E47E71E2174D}" destId="{0897D902-47C7-457E-B008-BD0A4476DED9}" srcOrd="2" destOrd="0" presId="urn:microsoft.com/office/officeart/2008/layout/LinedList"/>
    <dgm:cxn modelId="{59A2555E-2577-474B-9C5F-02CBF920183F}" type="presParOf" srcId="{D1C119F3-C827-438E-9885-E47E71E2174D}" destId="{06F66611-B2A2-4088-AE49-2CAE471596D4}" srcOrd="3" destOrd="0" presId="urn:microsoft.com/office/officeart/2008/layout/LinedList"/>
    <dgm:cxn modelId="{777FB162-6EE8-4E4E-AC4F-5CA5336470E3}" type="presParOf" srcId="{06F66611-B2A2-4088-AE49-2CAE471596D4}" destId="{EDA981EF-2FFB-4F50-9364-9349758360FF}" srcOrd="0" destOrd="0" presId="urn:microsoft.com/office/officeart/2008/layout/LinedList"/>
    <dgm:cxn modelId="{2CAFC3AB-1D55-4193-8F7D-678BCC1F201F}" type="presParOf" srcId="{06F66611-B2A2-4088-AE49-2CAE471596D4}" destId="{27E8EF11-22B5-4155-B1F9-969EDF419757}" srcOrd="1" destOrd="0" presId="urn:microsoft.com/office/officeart/2008/layout/LinedList"/>
    <dgm:cxn modelId="{B6F60A62-23D4-44F6-9F64-6F8D6D9D43AE}" type="presParOf" srcId="{D1C119F3-C827-438E-9885-E47E71E2174D}" destId="{92E130E9-A39D-429A-B26B-1B7E70D97B3E}" srcOrd="4" destOrd="0" presId="urn:microsoft.com/office/officeart/2008/layout/LinedList"/>
    <dgm:cxn modelId="{9591AA3A-9DF3-4491-9DCD-9D74019587B0}" type="presParOf" srcId="{D1C119F3-C827-438E-9885-E47E71E2174D}" destId="{7FD7D9EF-7212-47C1-BD18-6E68CDF24569}" srcOrd="5" destOrd="0" presId="urn:microsoft.com/office/officeart/2008/layout/LinedList"/>
    <dgm:cxn modelId="{0464473E-6E27-4680-AAA0-7538F99747D5}" type="presParOf" srcId="{7FD7D9EF-7212-47C1-BD18-6E68CDF24569}" destId="{6FECE100-B42D-4849-9611-1D792E94B893}" srcOrd="0" destOrd="0" presId="urn:microsoft.com/office/officeart/2008/layout/LinedList"/>
    <dgm:cxn modelId="{8E9F86D0-D700-4AF8-9430-17EF1A4340B4}" type="presParOf" srcId="{7FD7D9EF-7212-47C1-BD18-6E68CDF24569}" destId="{CD7699DB-A5DA-463E-B9C5-42C8A7823192}" srcOrd="1" destOrd="0" presId="urn:microsoft.com/office/officeart/2008/layout/LinedList"/>
    <dgm:cxn modelId="{D2650A91-804F-45C6-B0F1-9BF1C0C07AD0}" type="presParOf" srcId="{D1C119F3-C827-438E-9885-E47E71E2174D}" destId="{78BC4557-602B-4324-A970-5E23EEB03816}" srcOrd="6" destOrd="0" presId="urn:microsoft.com/office/officeart/2008/layout/LinedList"/>
    <dgm:cxn modelId="{6D13B6CB-D146-4F3D-A241-713EED419AC6}" type="presParOf" srcId="{D1C119F3-C827-438E-9885-E47E71E2174D}" destId="{E7C9204C-EC70-4F1B-A273-88C5FAB2760B}" srcOrd="7" destOrd="0" presId="urn:microsoft.com/office/officeart/2008/layout/LinedList"/>
    <dgm:cxn modelId="{67B26254-8C7C-4475-8D7B-0E8044263529}" type="presParOf" srcId="{E7C9204C-EC70-4F1B-A273-88C5FAB2760B}" destId="{938C5F02-2D6B-4F00-A79C-DFBDAA185CAE}" srcOrd="0" destOrd="0" presId="urn:microsoft.com/office/officeart/2008/layout/LinedList"/>
    <dgm:cxn modelId="{078E1E5A-9044-4943-82B2-43FD2FEBD649}" type="presParOf" srcId="{E7C9204C-EC70-4F1B-A273-88C5FAB2760B}" destId="{C206CC5E-ECCD-4343-8578-F9903D18B8CC}" srcOrd="1" destOrd="0" presId="urn:microsoft.com/office/officeart/2008/layout/LinedList"/>
    <dgm:cxn modelId="{6B4591EB-824F-42B9-83E6-174FA63F7F74}" type="presParOf" srcId="{D1C119F3-C827-438E-9885-E47E71E2174D}" destId="{82BC986A-8FEA-4578-88DE-4F7F0C5E671D}" srcOrd="8" destOrd="0" presId="urn:microsoft.com/office/officeart/2008/layout/LinedList"/>
    <dgm:cxn modelId="{8F95BD3D-FBF3-4997-A3F9-C09C2676435B}" type="presParOf" srcId="{D1C119F3-C827-438E-9885-E47E71E2174D}" destId="{1D019270-DC4E-46BE-9341-EACB60394B54}" srcOrd="9" destOrd="0" presId="urn:microsoft.com/office/officeart/2008/layout/LinedList"/>
    <dgm:cxn modelId="{848698C2-ED20-461F-97C0-92A6F8FEA986}" type="presParOf" srcId="{1D019270-DC4E-46BE-9341-EACB60394B54}" destId="{84FCB67D-552B-4893-A69C-0548D9F6C595}" srcOrd="0" destOrd="0" presId="urn:microsoft.com/office/officeart/2008/layout/LinedList"/>
    <dgm:cxn modelId="{C90A3206-C99F-4D3E-AD5F-B846BE9104A1}" type="presParOf" srcId="{1D019270-DC4E-46BE-9341-EACB60394B54}" destId="{5EAD11D6-AD70-469E-AC88-9A7089511061}" srcOrd="1" destOrd="0" presId="urn:microsoft.com/office/officeart/2008/layout/LinedList"/>
    <dgm:cxn modelId="{7B1E3FF0-2F3C-4F0E-B3CB-1540876E5197}" type="presParOf" srcId="{D1C119F3-C827-438E-9885-E47E71E2174D}" destId="{630B2036-74E0-4AD1-A202-2CA9E4BE0986}" srcOrd="10" destOrd="0" presId="urn:microsoft.com/office/officeart/2008/layout/LinedList"/>
    <dgm:cxn modelId="{2ABA7397-B5B7-4C38-B749-0CCB8746E62C}" type="presParOf" srcId="{D1C119F3-C827-438E-9885-E47E71E2174D}" destId="{C6B6F2C6-F026-45E7-99F8-DC757D57F08C}" srcOrd="11" destOrd="0" presId="urn:microsoft.com/office/officeart/2008/layout/LinedList"/>
    <dgm:cxn modelId="{7EFB16F6-987D-4546-92AB-329D737EDAC9}" type="presParOf" srcId="{C6B6F2C6-F026-45E7-99F8-DC757D57F08C}" destId="{DACFE19A-C7BD-4B07-9A42-CA2479E2EC62}" srcOrd="0" destOrd="0" presId="urn:microsoft.com/office/officeart/2008/layout/LinedList"/>
    <dgm:cxn modelId="{639D1AF6-6810-4541-9689-0663FDC5A3BF}" type="presParOf" srcId="{C6B6F2C6-F026-45E7-99F8-DC757D57F08C}" destId="{9B8AD626-C1F0-432B-9D89-623D493FFD47}"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F611E0-D60F-4FD8-A908-9AF785BFC4B5}">
      <dsp:nvSpPr>
        <dsp:cNvPr id="0" name=""/>
        <dsp:cNvSpPr/>
      </dsp:nvSpPr>
      <dsp:spPr>
        <a:xfrm>
          <a:off x="0" y="2812"/>
          <a:ext cx="6373813"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B2A3831-4F7B-4F6C-9EF0-FE249AE330B0}">
      <dsp:nvSpPr>
        <dsp:cNvPr id="0" name=""/>
        <dsp:cNvSpPr/>
      </dsp:nvSpPr>
      <dsp:spPr>
        <a:xfrm>
          <a:off x="0" y="2812"/>
          <a:ext cx="6373813" cy="9589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1450" tIns="171450" rIns="171450" bIns="171450" numCol="1" spcCol="1270" anchor="t" anchorCtr="0">
          <a:noAutofit/>
        </a:bodyPr>
        <a:lstStyle/>
        <a:p>
          <a:pPr marL="0" lvl="0" indent="0" algn="l" defTabSz="2000250">
            <a:lnSpc>
              <a:spcPct val="90000"/>
            </a:lnSpc>
            <a:spcBef>
              <a:spcPct val="0"/>
            </a:spcBef>
            <a:spcAft>
              <a:spcPct val="35000"/>
            </a:spcAft>
            <a:buNone/>
          </a:pPr>
          <a:r>
            <a:rPr lang="en-AU" sz="4500" kern="1200" dirty="0"/>
            <a:t>Parallel Algorithms</a:t>
          </a:r>
        </a:p>
      </dsp:txBody>
      <dsp:txXfrm>
        <a:off x="0" y="2812"/>
        <a:ext cx="6373813" cy="958970"/>
      </dsp:txXfrm>
    </dsp:sp>
    <dsp:sp modelId="{0897D902-47C7-457E-B008-BD0A4476DED9}">
      <dsp:nvSpPr>
        <dsp:cNvPr id="0" name=""/>
        <dsp:cNvSpPr/>
      </dsp:nvSpPr>
      <dsp:spPr>
        <a:xfrm>
          <a:off x="0" y="961783"/>
          <a:ext cx="6373813" cy="0"/>
        </a:xfrm>
        <a:prstGeom prst="line">
          <a:avLst/>
        </a:prstGeom>
        <a:solidFill>
          <a:schemeClr val="accent2">
            <a:hueOff val="1538576"/>
            <a:satOff val="1641"/>
            <a:lumOff val="510"/>
            <a:alphaOff val="0"/>
          </a:schemeClr>
        </a:solidFill>
        <a:ln w="12700" cap="flat" cmpd="sng" algn="ctr">
          <a:solidFill>
            <a:schemeClr val="accent2">
              <a:hueOff val="1538576"/>
              <a:satOff val="1641"/>
              <a:lumOff val="51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DA981EF-2FFB-4F50-9364-9349758360FF}">
      <dsp:nvSpPr>
        <dsp:cNvPr id="0" name=""/>
        <dsp:cNvSpPr/>
      </dsp:nvSpPr>
      <dsp:spPr>
        <a:xfrm>
          <a:off x="0" y="961783"/>
          <a:ext cx="6373813" cy="9589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1450" tIns="171450" rIns="171450" bIns="171450" numCol="1" spcCol="1270" anchor="t" anchorCtr="0">
          <a:noAutofit/>
        </a:bodyPr>
        <a:lstStyle/>
        <a:p>
          <a:pPr marL="0" lvl="0" indent="0" algn="l" defTabSz="2000250">
            <a:lnSpc>
              <a:spcPct val="90000"/>
            </a:lnSpc>
            <a:spcBef>
              <a:spcPct val="0"/>
            </a:spcBef>
            <a:spcAft>
              <a:spcPct val="35000"/>
            </a:spcAft>
            <a:buNone/>
          </a:pPr>
          <a:r>
            <a:rPr lang="en-AU" sz="4500" kern="1200" dirty="0"/>
            <a:t>Atomics</a:t>
          </a:r>
        </a:p>
      </dsp:txBody>
      <dsp:txXfrm>
        <a:off x="0" y="961783"/>
        <a:ext cx="6373813" cy="958970"/>
      </dsp:txXfrm>
    </dsp:sp>
    <dsp:sp modelId="{92E130E9-A39D-429A-B26B-1B7E70D97B3E}">
      <dsp:nvSpPr>
        <dsp:cNvPr id="0" name=""/>
        <dsp:cNvSpPr/>
      </dsp:nvSpPr>
      <dsp:spPr>
        <a:xfrm>
          <a:off x="0" y="1920754"/>
          <a:ext cx="6373813" cy="0"/>
        </a:xfrm>
        <a:prstGeom prst="line">
          <a:avLst/>
        </a:prstGeom>
        <a:solidFill>
          <a:schemeClr val="accent2">
            <a:hueOff val="3077152"/>
            <a:satOff val="3282"/>
            <a:lumOff val="1020"/>
            <a:alphaOff val="0"/>
          </a:schemeClr>
        </a:solidFill>
        <a:ln w="12700" cap="flat" cmpd="sng" algn="ctr">
          <a:solidFill>
            <a:schemeClr val="accent2">
              <a:hueOff val="3077152"/>
              <a:satOff val="3282"/>
              <a:lumOff val="102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FECE100-B42D-4849-9611-1D792E94B893}">
      <dsp:nvSpPr>
        <dsp:cNvPr id="0" name=""/>
        <dsp:cNvSpPr/>
      </dsp:nvSpPr>
      <dsp:spPr>
        <a:xfrm>
          <a:off x="0" y="1920754"/>
          <a:ext cx="6373813" cy="9589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1450" tIns="171450" rIns="171450" bIns="171450" numCol="1" spcCol="1270" anchor="t" anchorCtr="0">
          <a:noAutofit/>
        </a:bodyPr>
        <a:lstStyle/>
        <a:p>
          <a:pPr marL="0" lvl="0" indent="0" algn="l" defTabSz="2000250">
            <a:lnSpc>
              <a:spcPct val="90000"/>
            </a:lnSpc>
            <a:spcBef>
              <a:spcPct val="0"/>
            </a:spcBef>
            <a:spcAft>
              <a:spcPct val="35000"/>
            </a:spcAft>
            <a:buNone/>
          </a:pPr>
          <a:r>
            <a:rPr lang="en-AU" sz="4500" kern="1200" dirty="0"/>
            <a:t>Threads</a:t>
          </a:r>
        </a:p>
      </dsp:txBody>
      <dsp:txXfrm>
        <a:off x="0" y="1920754"/>
        <a:ext cx="6373813" cy="958970"/>
      </dsp:txXfrm>
    </dsp:sp>
    <dsp:sp modelId="{78BC4557-602B-4324-A970-5E23EEB03816}">
      <dsp:nvSpPr>
        <dsp:cNvPr id="0" name=""/>
        <dsp:cNvSpPr/>
      </dsp:nvSpPr>
      <dsp:spPr>
        <a:xfrm>
          <a:off x="0" y="2879725"/>
          <a:ext cx="6373813" cy="0"/>
        </a:xfrm>
        <a:prstGeom prst="line">
          <a:avLst/>
        </a:prstGeom>
        <a:solidFill>
          <a:schemeClr val="accent2">
            <a:hueOff val="4615728"/>
            <a:satOff val="4923"/>
            <a:lumOff val="1531"/>
            <a:alphaOff val="0"/>
          </a:schemeClr>
        </a:solidFill>
        <a:ln w="12700" cap="flat" cmpd="sng" algn="ctr">
          <a:solidFill>
            <a:schemeClr val="accent2">
              <a:hueOff val="4615728"/>
              <a:satOff val="4923"/>
              <a:lumOff val="153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38C5F02-2D6B-4F00-A79C-DFBDAA185CAE}">
      <dsp:nvSpPr>
        <dsp:cNvPr id="0" name=""/>
        <dsp:cNvSpPr/>
      </dsp:nvSpPr>
      <dsp:spPr>
        <a:xfrm>
          <a:off x="0" y="2879725"/>
          <a:ext cx="6373813" cy="9589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1450" tIns="171450" rIns="171450" bIns="171450" numCol="1" spcCol="1270" anchor="t" anchorCtr="0">
          <a:noAutofit/>
        </a:bodyPr>
        <a:lstStyle/>
        <a:p>
          <a:pPr marL="0" lvl="0" indent="0" algn="l" defTabSz="2000250">
            <a:lnSpc>
              <a:spcPct val="90000"/>
            </a:lnSpc>
            <a:spcBef>
              <a:spcPct val="0"/>
            </a:spcBef>
            <a:spcAft>
              <a:spcPct val="35000"/>
            </a:spcAft>
            <a:buNone/>
          </a:pPr>
          <a:r>
            <a:rPr lang="en-AU" sz="4500" kern="1200" dirty="0"/>
            <a:t>Mutexes</a:t>
          </a:r>
        </a:p>
      </dsp:txBody>
      <dsp:txXfrm>
        <a:off x="0" y="2879725"/>
        <a:ext cx="6373813" cy="958970"/>
      </dsp:txXfrm>
    </dsp:sp>
    <dsp:sp modelId="{82BC986A-8FEA-4578-88DE-4F7F0C5E671D}">
      <dsp:nvSpPr>
        <dsp:cNvPr id="0" name=""/>
        <dsp:cNvSpPr/>
      </dsp:nvSpPr>
      <dsp:spPr>
        <a:xfrm>
          <a:off x="0" y="3838695"/>
          <a:ext cx="6373813" cy="0"/>
        </a:xfrm>
        <a:prstGeom prst="line">
          <a:avLst/>
        </a:prstGeom>
        <a:solidFill>
          <a:schemeClr val="accent2">
            <a:hueOff val="6154304"/>
            <a:satOff val="6564"/>
            <a:lumOff val="2041"/>
            <a:alphaOff val="0"/>
          </a:schemeClr>
        </a:solidFill>
        <a:ln w="12700" cap="flat" cmpd="sng" algn="ctr">
          <a:solidFill>
            <a:schemeClr val="accent2">
              <a:hueOff val="6154304"/>
              <a:satOff val="6564"/>
              <a:lumOff val="204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4FCB67D-552B-4893-A69C-0548D9F6C595}">
      <dsp:nvSpPr>
        <dsp:cNvPr id="0" name=""/>
        <dsp:cNvSpPr/>
      </dsp:nvSpPr>
      <dsp:spPr>
        <a:xfrm>
          <a:off x="0" y="3838695"/>
          <a:ext cx="6373813" cy="9589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1450" tIns="171450" rIns="171450" bIns="171450" numCol="1" spcCol="1270" anchor="t" anchorCtr="0">
          <a:noAutofit/>
        </a:bodyPr>
        <a:lstStyle/>
        <a:p>
          <a:pPr marL="0" lvl="0" indent="0" algn="l" defTabSz="2000250">
            <a:lnSpc>
              <a:spcPct val="90000"/>
            </a:lnSpc>
            <a:spcBef>
              <a:spcPct val="0"/>
            </a:spcBef>
            <a:spcAft>
              <a:spcPct val="35000"/>
            </a:spcAft>
            <a:buNone/>
          </a:pPr>
          <a:r>
            <a:rPr lang="en-AU" sz="4500" kern="1200" dirty="0"/>
            <a:t>Semaphores</a:t>
          </a:r>
        </a:p>
      </dsp:txBody>
      <dsp:txXfrm>
        <a:off x="0" y="3838695"/>
        <a:ext cx="6373813" cy="958970"/>
      </dsp:txXfrm>
    </dsp:sp>
    <dsp:sp modelId="{630B2036-74E0-4AD1-A202-2CA9E4BE0986}">
      <dsp:nvSpPr>
        <dsp:cNvPr id="0" name=""/>
        <dsp:cNvSpPr/>
      </dsp:nvSpPr>
      <dsp:spPr>
        <a:xfrm>
          <a:off x="0" y="4797666"/>
          <a:ext cx="6373813" cy="0"/>
        </a:xfrm>
        <a:prstGeom prst="line">
          <a:avLst/>
        </a:prstGeom>
        <a:solidFill>
          <a:schemeClr val="accent2">
            <a:hueOff val="7692880"/>
            <a:satOff val="8205"/>
            <a:lumOff val="2551"/>
            <a:alphaOff val="0"/>
          </a:schemeClr>
        </a:solidFill>
        <a:ln w="12700" cap="flat" cmpd="sng" algn="ctr">
          <a:solidFill>
            <a:schemeClr val="accent2">
              <a:hueOff val="7692880"/>
              <a:satOff val="8205"/>
              <a:lumOff val="255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ACFE19A-C7BD-4B07-9A42-CA2479E2EC62}">
      <dsp:nvSpPr>
        <dsp:cNvPr id="0" name=""/>
        <dsp:cNvSpPr/>
      </dsp:nvSpPr>
      <dsp:spPr>
        <a:xfrm>
          <a:off x="0" y="4797666"/>
          <a:ext cx="6373813" cy="9589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1450" tIns="171450" rIns="171450" bIns="171450" numCol="1" spcCol="1270" anchor="t" anchorCtr="0">
          <a:noAutofit/>
        </a:bodyPr>
        <a:lstStyle/>
        <a:p>
          <a:pPr marL="0" lvl="0" indent="0" algn="l" defTabSz="2000250">
            <a:lnSpc>
              <a:spcPct val="90000"/>
            </a:lnSpc>
            <a:spcBef>
              <a:spcPct val="0"/>
            </a:spcBef>
            <a:spcAft>
              <a:spcPct val="35000"/>
            </a:spcAft>
            <a:buNone/>
          </a:pPr>
          <a:r>
            <a:rPr lang="en-AU" sz="4500" kern="1200" dirty="0"/>
            <a:t>Async/Await</a:t>
          </a:r>
        </a:p>
      </dsp:txBody>
      <dsp:txXfrm>
        <a:off x="0" y="4797666"/>
        <a:ext cx="6373813" cy="958970"/>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1/22/2023</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1/22/2023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33232541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12</a:t>
            </a:fld>
            <a:endParaRPr lang="en-US"/>
          </a:p>
        </p:txBody>
      </p:sp>
    </p:spTree>
    <p:extLst>
      <p:ext uri="{BB962C8B-B14F-4D97-AF65-F5344CB8AC3E}">
        <p14:creationId xmlns:p14="http://schemas.microsoft.com/office/powerpoint/2010/main" val="4733579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13</a:t>
            </a:fld>
            <a:endParaRPr lang="en-US"/>
          </a:p>
        </p:txBody>
      </p:sp>
    </p:spTree>
    <p:extLst>
      <p:ext uri="{BB962C8B-B14F-4D97-AF65-F5344CB8AC3E}">
        <p14:creationId xmlns:p14="http://schemas.microsoft.com/office/powerpoint/2010/main" val="30916694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14</a:t>
            </a:fld>
            <a:endParaRPr lang="en-US"/>
          </a:p>
        </p:txBody>
      </p:sp>
    </p:spTree>
    <p:extLst>
      <p:ext uri="{BB962C8B-B14F-4D97-AF65-F5344CB8AC3E}">
        <p14:creationId xmlns:p14="http://schemas.microsoft.com/office/powerpoint/2010/main" val="34854952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15</a:t>
            </a:fld>
            <a:endParaRPr lang="en-US"/>
          </a:p>
        </p:txBody>
      </p:sp>
    </p:spTree>
    <p:extLst>
      <p:ext uri="{BB962C8B-B14F-4D97-AF65-F5344CB8AC3E}">
        <p14:creationId xmlns:p14="http://schemas.microsoft.com/office/powerpoint/2010/main" val="14695627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16</a:t>
            </a:fld>
            <a:endParaRPr lang="en-US"/>
          </a:p>
        </p:txBody>
      </p:sp>
    </p:spTree>
    <p:extLst>
      <p:ext uri="{BB962C8B-B14F-4D97-AF65-F5344CB8AC3E}">
        <p14:creationId xmlns:p14="http://schemas.microsoft.com/office/powerpoint/2010/main" val="4912296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17</a:t>
            </a:fld>
            <a:endParaRPr lang="en-US"/>
          </a:p>
        </p:txBody>
      </p:sp>
    </p:spTree>
    <p:extLst>
      <p:ext uri="{BB962C8B-B14F-4D97-AF65-F5344CB8AC3E}">
        <p14:creationId xmlns:p14="http://schemas.microsoft.com/office/powerpoint/2010/main" val="41326246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18</a:t>
            </a:fld>
            <a:endParaRPr lang="en-US"/>
          </a:p>
        </p:txBody>
      </p:sp>
    </p:spTree>
    <p:extLst>
      <p:ext uri="{BB962C8B-B14F-4D97-AF65-F5344CB8AC3E}">
        <p14:creationId xmlns:p14="http://schemas.microsoft.com/office/powerpoint/2010/main" val="34808271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19</a:t>
            </a:fld>
            <a:endParaRPr lang="en-US"/>
          </a:p>
        </p:txBody>
      </p:sp>
    </p:spTree>
    <p:extLst>
      <p:ext uri="{BB962C8B-B14F-4D97-AF65-F5344CB8AC3E}">
        <p14:creationId xmlns:p14="http://schemas.microsoft.com/office/powerpoint/2010/main" val="5643518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20</a:t>
            </a:fld>
            <a:endParaRPr lang="en-US"/>
          </a:p>
        </p:txBody>
      </p:sp>
    </p:spTree>
    <p:extLst>
      <p:ext uri="{BB962C8B-B14F-4D97-AF65-F5344CB8AC3E}">
        <p14:creationId xmlns:p14="http://schemas.microsoft.com/office/powerpoint/2010/main" val="9866058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21</a:t>
            </a:fld>
            <a:endParaRPr lang="en-US"/>
          </a:p>
        </p:txBody>
      </p:sp>
    </p:spTree>
    <p:extLst>
      <p:ext uri="{BB962C8B-B14F-4D97-AF65-F5344CB8AC3E}">
        <p14:creationId xmlns:p14="http://schemas.microsoft.com/office/powerpoint/2010/main" val="9674503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15865501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22</a:t>
            </a:fld>
            <a:endParaRPr lang="en-US"/>
          </a:p>
        </p:txBody>
      </p:sp>
    </p:spTree>
    <p:extLst>
      <p:ext uri="{BB962C8B-B14F-4D97-AF65-F5344CB8AC3E}">
        <p14:creationId xmlns:p14="http://schemas.microsoft.com/office/powerpoint/2010/main" val="15599227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23</a:t>
            </a:fld>
            <a:endParaRPr lang="en-US"/>
          </a:p>
        </p:txBody>
      </p:sp>
    </p:spTree>
    <p:extLst>
      <p:ext uri="{BB962C8B-B14F-4D97-AF65-F5344CB8AC3E}">
        <p14:creationId xmlns:p14="http://schemas.microsoft.com/office/powerpoint/2010/main" val="8526913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24</a:t>
            </a:fld>
            <a:endParaRPr lang="en-US"/>
          </a:p>
        </p:txBody>
      </p:sp>
    </p:spTree>
    <p:extLst>
      <p:ext uri="{BB962C8B-B14F-4D97-AF65-F5344CB8AC3E}">
        <p14:creationId xmlns:p14="http://schemas.microsoft.com/office/powerpoint/2010/main" val="6483537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25</a:t>
            </a:fld>
            <a:endParaRPr lang="en-US"/>
          </a:p>
        </p:txBody>
      </p:sp>
    </p:spTree>
    <p:extLst>
      <p:ext uri="{BB962C8B-B14F-4D97-AF65-F5344CB8AC3E}">
        <p14:creationId xmlns:p14="http://schemas.microsoft.com/office/powerpoint/2010/main" val="40651073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26</a:t>
            </a:fld>
            <a:endParaRPr lang="en-US"/>
          </a:p>
        </p:txBody>
      </p:sp>
    </p:spTree>
    <p:extLst>
      <p:ext uri="{BB962C8B-B14F-4D97-AF65-F5344CB8AC3E}">
        <p14:creationId xmlns:p14="http://schemas.microsoft.com/office/powerpoint/2010/main" val="7551028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27</a:t>
            </a:fld>
            <a:endParaRPr lang="en-US"/>
          </a:p>
        </p:txBody>
      </p:sp>
    </p:spTree>
    <p:extLst>
      <p:ext uri="{BB962C8B-B14F-4D97-AF65-F5344CB8AC3E}">
        <p14:creationId xmlns:p14="http://schemas.microsoft.com/office/powerpoint/2010/main" val="299974592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29</a:t>
            </a:fld>
            <a:endParaRPr lang="en-US"/>
          </a:p>
        </p:txBody>
      </p:sp>
    </p:spTree>
    <p:extLst>
      <p:ext uri="{BB962C8B-B14F-4D97-AF65-F5344CB8AC3E}">
        <p14:creationId xmlns:p14="http://schemas.microsoft.com/office/powerpoint/2010/main" val="23426241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30</a:t>
            </a:fld>
            <a:endParaRPr lang="en-US"/>
          </a:p>
        </p:txBody>
      </p:sp>
    </p:spTree>
    <p:extLst>
      <p:ext uri="{BB962C8B-B14F-4D97-AF65-F5344CB8AC3E}">
        <p14:creationId xmlns:p14="http://schemas.microsoft.com/office/powerpoint/2010/main" val="162393349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DC0559-D619-4E56-BF6F-3712370C2150}" type="slidenum">
              <a:rPr lang="en-US" smtClean="0"/>
              <a:t>32</a:t>
            </a:fld>
            <a:endParaRPr lang="en-US"/>
          </a:p>
        </p:txBody>
      </p:sp>
    </p:spTree>
    <p:extLst>
      <p:ext uri="{BB962C8B-B14F-4D97-AF65-F5344CB8AC3E}">
        <p14:creationId xmlns:p14="http://schemas.microsoft.com/office/powerpoint/2010/main" val="27201491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4</a:t>
            </a:fld>
            <a:endParaRPr lang="en-US"/>
          </a:p>
        </p:txBody>
      </p:sp>
    </p:spTree>
    <p:extLst>
      <p:ext uri="{BB962C8B-B14F-4D97-AF65-F5344CB8AC3E}">
        <p14:creationId xmlns:p14="http://schemas.microsoft.com/office/powerpoint/2010/main" val="22326316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6</a:t>
            </a:fld>
            <a:endParaRPr lang="en-US"/>
          </a:p>
        </p:txBody>
      </p:sp>
    </p:spTree>
    <p:extLst>
      <p:ext uri="{BB962C8B-B14F-4D97-AF65-F5344CB8AC3E}">
        <p14:creationId xmlns:p14="http://schemas.microsoft.com/office/powerpoint/2010/main" val="9612549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7</a:t>
            </a:fld>
            <a:endParaRPr lang="en-US"/>
          </a:p>
        </p:txBody>
      </p:sp>
    </p:spTree>
    <p:extLst>
      <p:ext uri="{BB962C8B-B14F-4D97-AF65-F5344CB8AC3E}">
        <p14:creationId xmlns:p14="http://schemas.microsoft.com/office/powerpoint/2010/main" val="34414003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8</a:t>
            </a:fld>
            <a:endParaRPr lang="en-US"/>
          </a:p>
        </p:txBody>
      </p:sp>
    </p:spTree>
    <p:extLst>
      <p:ext uri="{BB962C8B-B14F-4D97-AF65-F5344CB8AC3E}">
        <p14:creationId xmlns:p14="http://schemas.microsoft.com/office/powerpoint/2010/main" val="39772001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9</a:t>
            </a:fld>
            <a:endParaRPr lang="en-US"/>
          </a:p>
        </p:txBody>
      </p:sp>
    </p:spTree>
    <p:extLst>
      <p:ext uri="{BB962C8B-B14F-4D97-AF65-F5344CB8AC3E}">
        <p14:creationId xmlns:p14="http://schemas.microsoft.com/office/powerpoint/2010/main" val="12381608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10</a:t>
            </a:fld>
            <a:endParaRPr lang="en-US"/>
          </a:p>
        </p:txBody>
      </p:sp>
    </p:spTree>
    <p:extLst>
      <p:ext uri="{BB962C8B-B14F-4D97-AF65-F5344CB8AC3E}">
        <p14:creationId xmlns:p14="http://schemas.microsoft.com/office/powerpoint/2010/main" val="31167452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11</a:t>
            </a:fld>
            <a:endParaRPr lang="en-US"/>
          </a:p>
        </p:txBody>
      </p:sp>
    </p:spTree>
    <p:extLst>
      <p:ext uri="{BB962C8B-B14F-4D97-AF65-F5344CB8AC3E}">
        <p14:creationId xmlns:p14="http://schemas.microsoft.com/office/powerpoint/2010/main" val="32370443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9.xml"/><Relationship Id="rId4" Type="http://schemas.openxmlformats.org/officeDocument/2006/relationships/image" Target="../media/image7.sv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9.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9.xml"/><Relationship Id="rId4" Type="http://schemas.openxmlformats.org/officeDocument/2006/relationships/image" Target="../media/image12.sv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9.xml"/><Relationship Id="rId5" Type="http://schemas.openxmlformats.org/officeDocument/2006/relationships/image" Target="../media/image15.png"/><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8.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hyperlink" Target="https://github.com/MonashDeepNeuron/HPP" TargetMode="External"/><Relationship Id="rId1" Type="http://schemas.openxmlformats.org/officeDocument/2006/relationships/slideLayout" Target="../slideLayouts/slideLayout12.xml"/><Relationship Id="rId4" Type="http://schemas.openxmlformats.org/officeDocument/2006/relationships/image" Target="../media/image14.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999414" y="1051551"/>
            <a:ext cx="3565524" cy="2384898"/>
          </a:xfrm>
        </p:spPr>
        <p:txBody>
          <a:bodyPr anchor="b" anchorCtr="0">
            <a:normAutofit/>
          </a:bodyPr>
          <a:lstStyle/>
          <a:p>
            <a:r>
              <a:rPr lang="en-US" dirty="0"/>
              <a:t>Part 6</a:t>
            </a: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999413" y="3568700"/>
            <a:ext cx="3565524" cy="1731963"/>
          </a:xfrm>
        </p:spPr>
        <p:txBody>
          <a:bodyPr>
            <a:normAutofit/>
          </a:bodyPr>
          <a:lstStyle/>
          <a:p>
            <a:r>
              <a:rPr lang="en-US" dirty="0"/>
              <a:t>Tyler Swann</a:t>
            </a:r>
          </a:p>
        </p:txBody>
      </p:sp>
    </p:spTree>
    <p:extLst>
      <p:ext uri="{BB962C8B-B14F-4D97-AF65-F5344CB8AC3E}">
        <p14:creationId xmlns:p14="http://schemas.microsoft.com/office/powerpoint/2010/main" val="17971704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Data Structures</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MDN High Performance Programming</a:t>
            </a:r>
            <a:endParaRPr lang="en-US" dirty="0"/>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10</a:t>
            </a:fld>
            <a:endParaRPr lang="en-US"/>
          </a:p>
        </p:txBody>
      </p:sp>
    </p:spTree>
    <p:extLst>
      <p:ext uri="{BB962C8B-B14F-4D97-AF65-F5344CB8AC3E}">
        <p14:creationId xmlns:p14="http://schemas.microsoft.com/office/powerpoint/2010/main" val="35340824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772675"/>
          </a:xfrm>
        </p:spPr>
        <p:txBody>
          <a:bodyPr>
            <a:normAutofit/>
          </a:bodyPr>
          <a:lstStyle/>
          <a:p>
            <a:r>
              <a:rPr lang="en-US" dirty="0"/>
              <a:t>Data Structures</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4" y="1651518"/>
            <a:ext cx="4189088" cy="4291407"/>
          </a:xfrm>
        </p:spPr>
        <p:txBody>
          <a:bodyPr>
            <a:normAutofit fontScale="85000" lnSpcReduction="10000"/>
          </a:bodyPr>
          <a:lstStyle/>
          <a:p>
            <a:r>
              <a:rPr lang="en-US" dirty="0"/>
              <a:t>Data structures are a fundamental concept in all of Computer Science.</a:t>
            </a:r>
          </a:p>
          <a:p>
            <a:r>
              <a:rPr lang="en-US" dirty="0"/>
              <a:t>They are used to arrange and organize data into different shapes, memory layouts and access patterns.</a:t>
            </a:r>
          </a:p>
          <a:p>
            <a:r>
              <a:rPr lang="en-US" dirty="0"/>
              <a:t>Different data structures offer different complexities for reading, writing, insertion and erasure.</a:t>
            </a:r>
          </a:p>
          <a:p>
            <a:r>
              <a:rPr lang="en-US" dirty="0"/>
              <a:t>There are three main categories of data structures in C++; sequence, associative and unordered associative. </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11</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3" name="Graphic 2" descr="Blockchain with solid fill">
            <a:extLst>
              <a:ext uri="{FF2B5EF4-FFF2-40B4-BE49-F238E27FC236}">
                <a16:creationId xmlns:a16="http://schemas.microsoft.com/office/drawing/2014/main" id="{F282082D-FFDD-6F47-9192-9AC9D53F389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25658" y="1417397"/>
            <a:ext cx="4023205" cy="4023205"/>
          </a:xfrm>
          <a:prstGeom prst="rect">
            <a:avLst/>
          </a:prstGeom>
        </p:spPr>
      </p:pic>
    </p:spTree>
    <p:extLst>
      <p:ext uri="{BB962C8B-B14F-4D97-AF65-F5344CB8AC3E}">
        <p14:creationId xmlns:p14="http://schemas.microsoft.com/office/powerpoint/2010/main" val="26759370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399502"/>
            <a:ext cx="11097551" cy="559732"/>
          </a:xfrm>
        </p:spPr>
        <p:txBody>
          <a:bodyPr>
            <a:normAutofit/>
          </a:bodyPr>
          <a:lstStyle/>
          <a:p>
            <a:r>
              <a:rPr lang="en-US" sz="4000" dirty="0"/>
              <a:t>C++ Standard Containers</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12</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mc:AlternateContent xmlns:mc="http://schemas.openxmlformats.org/markup-compatibility/2006" xmlns:a14="http://schemas.microsoft.com/office/drawing/2010/main">
        <mc:Choice Requires="a14">
          <p:graphicFrame>
            <p:nvGraphicFramePr>
              <p:cNvPr id="8" name="Table 8">
                <a:extLst>
                  <a:ext uri="{FF2B5EF4-FFF2-40B4-BE49-F238E27FC236}">
                    <a16:creationId xmlns:a16="http://schemas.microsoft.com/office/drawing/2014/main" id="{4BC26D29-0E39-0C0D-1700-38A674477E77}"/>
                  </a:ext>
                </a:extLst>
              </p:cNvPr>
              <p:cNvGraphicFramePr>
                <a:graphicFrameLocks noGrp="1"/>
              </p:cNvGraphicFramePr>
              <p:nvPr>
                <p:ph sz="half" idx="2"/>
                <p:extLst>
                  <p:ext uri="{D42A27DB-BD31-4B8C-83A1-F6EECF244321}">
                    <p14:modId xmlns:p14="http://schemas.microsoft.com/office/powerpoint/2010/main" val="60774831"/>
                  </p:ext>
                </p:extLst>
              </p:nvPr>
            </p:nvGraphicFramePr>
            <p:xfrm>
              <a:off x="550862" y="1027380"/>
              <a:ext cx="11104255" cy="5689600"/>
            </p:xfrm>
            <a:graphic>
              <a:graphicData uri="http://schemas.openxmlformats.org/drawingml/2006/table">
                <a:tbl>
                  <a:tblPr firstRow="1" bandRow="1">
                    <a:tableStyleId>{AF606853-7671-496A-8E4F-DF71F8EC918B}</a:tableStyleId>
                  </a:tblPr>
                  <a:tblGrid>
                    <a:gridCol w="2406942">
                      <a:extLst>
                        <a:ext uri="{9D8B030D-6E8A-4147-A177-3AD203B41FA5}">
                          <a16:colId xmlns:a16="http://schemas.microsoft.com/office/drawing/2014/main" val="2054658861"/>
                        </a:ext>
                      </a:extLst>
                    </a:gridCol>
                    <a:gridCol w="2323323">
                      <a:extLst>
                        <a:ext uri="{9D8B030D-6E8A-4147-A177-3AD203B41FA5}">
                          <a16:colId xmlns:a16="http://schemas.microsoft.com/office/drawing/2014/main" val="3022304795"/>
                        </a:ext>
                      </a:extLst>
                    </a:gridCol>
                    <a:gridCol w="1274798">
                      <a:extLst>
                        <a:ext uri="{9D8B030D-6E8A-4147-A177-3AD203B41FA5}">
                          <a16:colId xmlns:a16="http://schemas.microsoft.com/office/drawing/2014/main" val="1521074231"/>
                        </a:ext>
                      </a:extLst>
                    </a:gridCol>
                    <a:gridCol w="1274798">
                      <a:extLst>
                        <a:ext uri="{9D8B030D-6E8A-4147-A177-3AD203B41FA5}">
                          <a16:colId xmlns:a16="http://schemas.microsoft.com/office/drawing/2014/main" val="1803434091"/>
                        </a:ext>
                      </a:extLst>
                    </a:gridCol>
                    <a:gridCol w="1274798">
                      <a:extLst>
                        <a:ext uri="{9D8B030D-6E8A-4147-A177-3AD203B41FA5}">
                          <a16:colId xmlns:a16="http://schemas.microsoft.com/office/drawing/2014/main" val="7272948"/>
                        </a:ext>
                      </a:extLst>
                    </a:gridCol>
                    <a:gridCol w="1274798">
                      <a:extLst>
                        <a:ext uri="{9D8B030D-6E8A-4147-A177-3AD203B41FA5}">
                          <a16:colId xmlns:a16="http://schemas.microsoft.com/office/drawing/2014/main" val="68375310"/>
                        </a:ext>
                      </a:extLst>
                    </a:gridCol>
                    <a:gridCol w="1274798">
                      <a:extLst>
                        <a:ext uri="{9D8B030D-6E8A-4147-A177-3AD203B41FA5}">
                          <a16:colId xmlns:a16="http://schemas.microsoft.com/office/drawing/2014/main" val="2106096415"/>
                        </a:ext>
                      </a:extLst>
                    </a:gridCol>
                  </a:tblGrid>
                  <a:tr h="370840">
                    <a:tc>
                      <a:txBody>
                        <a:bodyPr/>
                        <a:lstStyle/>
                        <a:p>
                          <a:pPr algn="ctr"/>
                          <a:r>
                            <a:rPr lang="en-AU" sz="1200" dirty="0">
                              <a:solidFill>
                                <a:schemeClr val="tx1"/>
                              </a:solidFill>
                            </a:rPr>
                            <a:t>Data Structure</a:t>
                          </a:r>
                        </a:p>
                      </a:txBody>
                      <a:tcPr/>
                    </a:tc>
                    <a:tc>
                      <a:txBody>
                        <a:bodyPr/>
                        <a:lstStyle/>
                        <a:p>
                          <a:pPr algn="ctr"/>
                          <a:r>
                            <a:rPr lang="en-AU" sz="1200" dirty="0">
                              <a:solidFill>
                                <a:schemeClr val="tx1"/>
                              </a:solidFill>
                            </a:rPr>
                            <a:t>Description</a:t>
                          </a:r>
                        </a:p>
                      </a:txBody>
                      <a:tcPr/>
                    </a:tc>
                    <a:tc>
                      <a:txBody>
                        <a:bodyPr/>
                        <a:lstStyle/>
                        <a:p>
                          <a:pPr algn="ctr"/>
                          <a:r>
                            <a:rPr lang="en-AU" sz="1200" dirty="0">
                              <a:solidFill>
                                <a:schemeClr val="tx1"/>
                              </a:solidFill>
                            </a:rPr>
                            <a:t>Search</a:t>
                          </a:r>
                        </a:p>
                      </a:txBody>
                      <a:tcPr/>
                    </a:tc>
                    <a:tc>
                      <a:txBody>
                        <a:bodyPr/>
                        <a:lstStyle/>
                        <a:p>
                          <a:pPr algn="ctr"/>
                          <a:r>
                            <a:rPr lang="en-AU" sz="1200" dirty="0">
                              <a:solidFill>
                                <a:schemeClr val="tx1"/>
                              </a:solidFill>
                            </a:rPr>
                            <a:t>Insertion</a:t>
                          </a:r>
                        </a:p>
                      </a:txBody>
                      <a:tcPr/>
                    </a:tc>
                    <a:tc>
                      <a:txBody>
                        <a:bodyPr/>
                        <a:lstStyle/>
                        <a:p>
                          <a:pPr algn="ctr"/>
                          <a:r>
                            <a:rPr lang="en-AU" sz="1200" dirty="0">
                              <a:solidFill>
                                <a:schemeClr val="tx1"/>
                              </a:solidFill>
                            </a:rPr>
                            <a:t>Erasure</a:t>
                          </a:r>
                        </a:p>
                      </a:txBody>
                      <a:tcPr/>
                    </a:tc>
                    <a:tc>
                      <a:txBody>
                        <a:bodyPr/>
                        <a:lstStyle/>
                        <a:p>
                          <a:pPr algn="ctr"/>
                          <a:r>
                            <a:rPr lang="en-AU" sz="1200" dirty="0">
                              <a:solidFill>
                                <a:schemeClr val="tx1"/>
                              </a:solidFill>
                            </a:rPr>
                            <a:t>Extraction</a:t>
                          </a:r>
                        </a:p>
                      </a:txBody>
                      <a:tcPr/>
                    </a:tc>
                    <a:tc>
                      <a:txBody>
                        <a:bodyPr/>
                        <a:lstStyle/>
                        <a:p>
                          <a:pPr algn="ctr"/>
                          <a:r>
                            <a:rPr lang="en-AU" sz="1200" dirty="0">
                              <a:solidFill>
                                <a:schemeClr val="tx1"/>
                              </a:solidFill>
                            </a:rPr>
                            <a:t>Random Access</a:t>
                          </a:r>
                        </a:p>
                      </a:txBody>
                      <a:tcPr/>
                    </a:tc>
                    <a:extLst>
                      <a:ext uri="{0D108BD9-81ED-4DB2-BD59-A6C34878D82A}">
                        <a16:rowId xmlns:a16="http://schemas.microsoft.com/office/drawing/2014/main" val="839517332"/>
                      </a:ext>
                    </a:extLst>
                  </a:tr>
                  <a:tr h="370840">
                    <a:tc>
                      <a:txBody>
                        <a:bodyPr/>
                        <a:lstStyle/>
                        <a:p>
                          <a:pPr algn="ctr"/>
                          <a:r>
                            <a:rPr lang="en-AU" sz="1100" b="0" dirty="0">
                              <a:solidFill>
                                <a:srgbClr val="7BD88F"/>
                              </a:solidFill>
                              <a:effectLst/>
                              <a:latin typeface="Consolas" panose="020B0609020204030204" pitchFamily="49" charset="0"/>
                            </a:rPr>
                            <a:t>std</a:t>
                          </a:r>
                          <a:r>
                            <a:rPr lang="en-AU" sz="1100" b="0" dirty="0">
                              <a:solidFill>
                                <a:srgbClr val="8B888F"/>
                              </a:solidFill>
                              <a:effectLst/>
                              <a:latin typeface="Consolas" panose="020B0609020204030204" pitchFamily="49" charset="0"/>
                            </a:rPr>
                            <a:t>::</a:t>
                          </a:r>
                          <a:r>
                            <a:rPr lang="en-AU" sz="1100" b="0" dirty="0">
                              <a:solidFill>
                                <a:srgbClr val="F7F1FF"/>
                              </a:solidFill>
                              <a:effectLst/>
                              <a:latin typeface="Consolas" panose="020B0609020204030204" pitchFamily="49" charset="0"/>
                            </a:rPr>
                            <a:t>vector</a:t>
                          </a:r>
                          <a:r>
                            <a:rPr lang="en-AU" sz="1100" b="0" dirty="0">
                              <a:solidFill>
                                <a:srgbClr val="FC618D"/>
                              </a:solidFill>
                              <a:effectLst/>
                              <a:latin typeface="Consolas" panose="020B0609020204030204" pitchFamily="49" charset="0"/>
                            </a:rPr>
                            <a:t>&lt;</a:t>
                          </a:r>
                          <a:r>
                            <a:rPr lang="en-AU" sz="1100" b="0" dirty="0">
                              <a:solidFill>
                                <a:srgbClr val="5AD4E6"/>
                              </a:solidFill>
                              <a:effectLst/>
                              <a:latin typeface="Consolas" panose="020B0609020204030204" pitchFamily="49" charset="0"/>
                            </a:rPr>
                            <a:t>T</a:t>
                          </a:r>
                          <a:r>
                            <a:rPr lang="en-AU" sz="1100" b="0" dirty="0">
                              <a:solidFill>
                                <a:srgbClr val="FC618D"/>
                              </a:solidFill>
                              <a:effectLst/>
                              <a:latin typeface="Consolas" panose="020B0609020204030204" pitchFamily="49" charset="0"/>
                            </a:rPr>
                            <a:t>&gt;</a:t>
                          </a:r>
                          <a:endParaRPr lang="en-AU" sz="1100" dirty="0">
                            <a:solidFill>
                              <a:sysClr val="windowText" lastClr="000000"/>
                            </a:solidFill>
                            <a:latin typeface="Consolas" panose="020B0609020204030204" pitchFamily="49" charset="0"/>
                          </a:endParaRPr>
                        </a:p>
                      </a:txBody>
                      <a:tcPr/>
                    </a:tc>
                    <a:tc>
                      <a:txBody>
                        <a:bodyPr/>
                        <a:lstStyle/>
                        <a:p>
                          <a:pPr algn="ctr"/>
                          <a:r>
                            <a:rPr lang="en-AU" sz="1100" dirty="0">
                              <a:solidFill>
                                <a:schemeClr val="tx1"/>
                              </a:solidFill>
                            </a:rPr>
                            <a:t>Dynamic contiguous array with fast pushing and popping to the back of the array.</a:t>
                          </a:r>
                        </a:p>
                      </a:txBody>
                      <a:tcPr/>
                    </a:tc>
                    <a:tc>
                      <a:txBody>
                        <a:bodyPr/>
                        <a:lstStyle/>
                        <a:p>
                          <a:pPr algn="ctr"/>
                          <a14:m>
                            <m:oMathPara xmlns:m="http://schemas.openxmlformats.org/officeDocument/2006/math">
                              <m:oMathParaPr>
                                <m:jc m:val="centerGroup"/>
                              </m:oMathParaPr>
                              <m:oMath xmlns:m="http://schemas.openxmlformats.org/officeDocument/2006/math">
                                <m:r>
                                  <a:rPr lang="en-AU" sz="1100" b="0" i="1" smtClean="0">
                                    <a:solidFill>
                                      <a:schemeClr val="tx1"/>
                                    </a:solidFill>
                                    <a:latin typeface="Cambria Math" panose="02040503050406030204" pitchFamily="18" charset="0"/>
                                  </a:rPr>
                                  <m:t>𝑂</m:t>
                                </m:r>
                                <m:r>
                                  <a:rPr lang="en-AU" sz="1100" b="0" i="1" smtClean="0">
                                    <a:solidFill>
                                      <a:schemeClr val="tx1"/>
                                    </a:solidFill>
                                    <a:latin typeface="Cambria Math" panose="02040503050406030204" pitchFamily="18" charset="0"/>
                                  </a:rPr>
                                  <m:t>(</m:t>
                                </m:r>
                                <m:r>
                                  <a:rPr lang="en-AU" sz="1100" b="0" i="1" smtClean="0">
                                    <a:solidFill>
                                      <a:schemeClr val="tx1"/>
                                    </a:solidFill>
                                    <a:latin typeface="Cambria Math" panose="02040503050406030204" pitchFamily="18" charset="0"/>
                                  </a:rPr>
                                  <m:t>𝑛</m:t>
                                </m:r>
                                <m:r>
                                  <a:rPr lang="en-AU" sz="1100" b="0" i="1" smtClean="0">
                                    <a:solidFill>
                                      <a:schemeClr val="tx1"/>
                                    </a:solidFill>
                                    <a:latin typeface="Cambria Math" panose="02040503050406030204" pitchFamily="18" charset="0"/>
                                  </a:rPr>
                                  <m:t>)</m:t>
                                </m:r>
                              </m:oMath>
                            </m:oMathPara>
                          </a14:m>
                          <a:endParaRPr lang="en-AU" sz="1100" dirty="0">
                            <a:solidFill>
                              <a:schemeClr val="tx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𝑂</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𝑛</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oMath>
                            </m:oMathPara>
                          </a14:m>
                          <a:endParaRPr lang="en-AU" sz="1100" dirty="0">
                            <a:solidFill>
                              <a:schemeClr val="tx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𝑂</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𝑛</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oMath>
                            </m:oMathPara>
                          </a14:m>
                          <a:endParaRPr lang="en-AU" sz="1100" dirty="0">
                            <a:solidFill>
                              <a:schemeClr val="tx1"/>
                            </a:solidFill>
                          </a:endParaRPr>
                        </a:p>
                      </a:txBody>
                      <a:tcPr/>
                    </a:tc>
                    <a:tc>
                      <a:txBody>
                        <a:bodyPr/>
                        <a:lstStyle/>
                        <a:p>
                          <a:pPr algn="ctr"/>
                          <a:r>
                            <a:rPr lang="en-AU" sz="1100" dirty="0">
                              <a:solidFill>
                                <a:schemeClr val="tx1"/>
                              </a:solidFill>
                            </a:rPr>
                            <a:t>N/A</a:t>
                          </a:r>
                        </a:p>
                      </a:txBody>
                      <a:tcPr/>
                    </a:tc>
                    <a:tc>
                      <a:txBody>
                        <a:bodyPr/>
                        <a:lstStyle/>
                        <a:p>
                          <a:pPr algn="ctr"/>
                          <a:r>
                            <a:rPr kumimoji="0" lang="en-AU" sz="1100" b="0" u="none" strike="noStrike" kern="1200" cap="none" spc="0" normalizeH="0" baseline="0" noProof="0" dirty="0">
                              <a:ln>
                                <a:noFill/>
                              </a:ln>
                              <a:solidFill>
                                <a:prstClr val="white"/>
                              </a:solidFill>
                              <a:effectLst/>
                              <a:uLnTx/>
                              <a:uFillTx/>
                              <a:ea typeface="+mn-ea"/>
                              <a:cs typeface="+mn-cs"/>
                            </a:rPr>
                            <a:t>Index - </a:t>
                          </a:r>
                          <a14:m>
                            <m:oMath xmlns:m="http://schemas.openxmlformats.org/officeDocument/2006/math">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𝑂</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(1)</m:t>
                              </m:r>
                            </m:oMath>
                          </a14:m>
                          <a:endParaRPr lang="en-AU" sz="1100" dirty="0">
                            <a:solidFill>
                              <a:schemeClr val="tx1"/>
                            </a:solidFill>
                          </a:endParaRPr>
                        </a:p>
                      </a:txBody>
                      <a:tcPr/>
                    </a:tc>
                    <a:extLst>
                      <a:ext uri="{0D108BD9-81ED-4DB2-BD59-A6C34878D82A}">
                        <a16:rowId xmlns:a16="http://schemas.microsoft.com/office/drawing/2014/main" val="3865121169"/>
                      </a:ext>
                    </a:extLst>
                  </a:tr>
                  <a:tr h="370840">
                    <a:tc>
                      <a:txBody>
                        <a:bodyPr/>
                        <a:lstStyle/>
                        <a:p>
                          <a:pPr algn="ctr"/>
                          <a:r>
                            <a:rPr kumimoji="0" lang="en-AU" sz="11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1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100" b="0" i="0" u="none" strike="noStrike" kern="1200" cap="none" spc="0" normalizeH="0" baseline="0" noProof="0" dirty="0">
                              <a:ln>
                                <a:noFill/>
                              </a:ln>
                              <a:solidFill>
                                <a:srgbClr val="F7F1FF"/>
                              </a:solidFill>
                              <a:effectLst/>
                              <a:uLnTx/>
                              <a:uFillTx/>
                              <a:latin typeface="Consolas" panose="020B0609020204030204" pitchFamily="49" charset="0"/>
                              <a:ea typeface="+mn-ea"/>
                              <a:cs typeface="+mn-cs"/>
                            </a:rPr>
                            <a:t>deque</a:t>
                          </a:r>
                          <a:r>
                            <a:rPr kumimoji="0" lang="en-AU" sz="1100" b="0" i="0" u="none" strike="noStrike" kern="1200" cap="none" spc="0" normalizeH="0" baseline="0" noProof="0" dirty="0">
                              <a:ln>
                                <a:noFill/>
                              </a:ln>
                              <a:solidFill>
                                <a:srgbClr val="FC618D"/>
                              </a:solidFill>
                              <a:effectLst/>
                              <a:uLnTx/>
                              <a:uFillTx/>
                              <a:latin typeface="Consolas" panose="020B0609020204030204" pitchFamily="49" charset="0"/>
                              <a:ea typeface="+mn-ea"/>
                              <a:cs typeface="+mn-cs"/>
                            </a:rPr>
                            <a:t>&lt;</a:t>
                          </a:r>
                          <a:r>
                            <a:rPr kumimoji="0" lang="en-AU" sz="1100" b="0" i="0" u="none" strike="noStrike" kern="1200" cap="none" spc="0" normalizeH="0" baseline="0" noProof="0" dirty="0">
                              <a:ln>
                                <a:noFill/>
                              </a:ln>
                              <a:solidFill>
                                <a:srgbClr val="5AD4E6"/>
                              </a:solidFill>
                              <a:effectLst/>
                              <a:uLnTx/>
                              <a:uFillTx/>
                              <a:latin typeface="Consolas" panose="020B0609020204030204" pitchFamily="49" charset="0"/>
                              <a:ea typeface="+mn-ea"/>
                              <a:cs typeface="+mn-cs"/>
                            </a:rPr>
                            <a:t>T</a:t>
                          </a:r>
                          <a:r>
                            <a:rPr kumimoji="0" lang="en-AU" sz="1100" b="0" i="0" u="none" strike="noStrike" kern="1200" cap="none" spc="0" normalizeH="0" baseline="0" noProof="0" dirty="0">
                              <a:ln>
                                <a:noFill/>
                              </a:ln>
                              <a:solidFill>
                                <a:srgbClr val="FC618D"/>
                              </a:solidFill>
                              <a:effectLst/>
                              <a:uLnTx/>
                              <a:uFillTx/>
                              <a:latin typeface="Consolas" panose="020B0609020204030204" pitchFamily="49" charset="0"/>
                              <a:ea typeface="+mn-ea"/>
                              <a:cs typeface="+mn-cs"/>
                            </a:rPr>
                            <a:t>&gt;</a:t>
                          </a:r>
                          <a:endParaRPr lang="en-AU" sz="1100" dirty="0">
                            <a:solidFill>
                              <a:schemeClr val="tx1"/>
                            </a:solidFill>
                            <a:latin typeface="Consolas" panose="020B06090202040302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100" dirty="0">
                              <a:solidFill>
                                <a:schemeClr val="tx1"/>
                              </a:solidFill>
                            </a:rPr>
                            <a:t>Double-Ended queue with fast pushing and popping to the front and back of the container.</a:t>
                          </a:r>
                        </a:p>
                      </a:txBody>
                      <a:tcPr/>
                    </a:tc>
                    <a:tc>
                      <a:txBody>
                        <a:bodyPr/>
                        <a:lstStyle/>
                        <a:p>
                          <a:pPr algn="ctr"/>
                          <a14:m>
                            <m:oMathPara xmlns:m="http://schemas.openxmlformats.org/officeDocument/2006/math">
                              <m:oMathParaPr>
                                <m:jc m:val="centerGroup"/>
                              </m:oMathParaPr>
                              <m:oMath xmlns:m="http://schemas.openxmlformats.org/officeDocument/2006/math">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𝑂</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𝑛</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oMath>
                            </m:oMathPara>
                          </a14:m>
                          <a:endParaRPr lang="en-AU" sz="1100" dirty="0">
                            <a:solidFill>
                              <a:schemeClr val="tx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𝑂</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(1)</m:t>
                                </m:r>
                              </m:oMath>
                            </m:oMathPara>
                          </a14:m>
                          <a:endParaRPr lang="en-AU" sz="1100" dirty="0">
                            <a:solidFill>
                              <a:schemeClr val="tx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𝑂</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(1)</m:t>
                                </m:r>
                              </m:oMath>
                            </m:oMathPara>
                          </a14:m>
                          <a:endParaRPr lang="en-AU" sz="1100" dirty="0">
                            <a:solidFill>
                              <a:schemeClr val="tx1"/>
                            </a:solidFill>
                          </a:endParaRPr>
                        </a:p>
                      </a:txBody>
                      <a:tcPr/>
                    </a:tc>
                    <a:tc>
                      <a:txBody>
                        <a:bodyPr/>
                        <a:lstStyle/>
                        <a:p>
                          <a:pPr algn="ctr"/>
                          <a:r>
                            <a:rPr lang="en-AU" sz="1100" dirty="0">
                              <a:solidFill>
                                <a:schemeClr val="tx1"/>
                              </a:solidFill>
                            </a:rPr>
                            <a:t>N/A</a:t>
                          </a:r>
                        </a:p>
                      </a:txBody>
                      <a:tcPr/>
                    </a:tc>
                    <a:tc>
                      <a:txBody>
                        <a:bodyPr/>
                        <a:lstStyle/>
                        <a:p>
                          <a:pPr algn="ctr"/>
                          <a:r>
                            <a:rPr kumimoji="0" lang="en-AU" sz="1100" b="0" u="none" strike="noStrike" kern="1200" cap="none" spc="0" normalizeH="0" baseline="0" noProof="0" dirty="0">
                              <a:ln>
                                <a:noFill/>
                              </a:ln>
                              <a:solidFill>
                                <a:prstClr val="white"/>
                              </a:solidFill>
                              <a:effectLst/>
                              <a:uLnTx/>
                              <a:uFillTx/>
                              <a:ea typeface="+mn-ea"/>
                              <a:cs typeface="+mn-cs"/>
                            </a:rPr>
                            <a:t>Index - </a:t>
                          </a:r>
                          <a14:m>
                            <m:oMath xmlns:m="http://schemas.openxmlformats.org/officeDocument/2006/math">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𝑂</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(1)</m:t>
                              </m:r>
                            </m:oMath>
                          </a14:m>
                          <a:endParaRPr lang="en-AU" sz="1100" dirty="0">
                            <a:solidFill>
                              <a:schemeClr val="tx1"/>
                            </a:solidFill>
                          </a:endParaRPr>
                        </a:p>
                      </a:txBody>
                      <a:tcPr/>
                    </a:tc>
                    <a:extLst>
                      <a:ext uri="{0D108BD9-81ED-4DB2-BD59-A6C34878D82A}">
                        <a16:rowId xmlns:a16="http://schemas.microsoft.com/office/drawing/2014/main" val="4021213937"/>
                      </a:ext>
                    </a:extLst>
                  </a:tr>
                  <a:tr h="370840">
                    <a:tc>
                      <a:txBody>
                        <a:bodyPr/>
                        <a:lstStyle/>
                        <a:p>
                          <a:pPr algn="ctr"/>
                          <a:r>
                            <a:rPr kumimoji="0" lang="en-AU" sz="11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1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100" b="0" i="0" u="none" strike="noStrike" kern="1200" cap="none" spc="0" normalizeH="0" baseline="0" noProof="0" dirty="0" err="1">
                              <a:ln>
                                <a:noFill/>
                              </a:ln>
                              <a:solidFill>
                                <a:srgbClr val="F7F1FF"/>
                              </a:solidFill>
                              <a:effectLst/>
                              <a:uLnTx/>
                              <a:uFillTx/>
                              <a:latin typeface="Consolas" panose="020B0609020204030204" pitchFamily="49" charset="0"/>
                              <a:ea typeface="+mn-ea"/>
                              <a:cs typeface="+mn-cs"/>
                            </a:rPr>
                            <a:t>forward_list</a:t>
                          </a:r>
                          <a:r>
                            <a:rPr kumimoji="0" lang="en-AU" sz="1100" b="0" i="0" u="none" strike="noStrike" kern="1200" cap="none" spc="0" normalizeH="0" baseline="0" noProof="0" dirty="0">
                              <a:ln>
                                <a:noFill/>
                              </a:ln>
                              <a:solidFill>
                                <a:srgbClr val="FC618D"/>
                              </a:solidFill>
                              <a:effectLst/>
                              <a:uLnTx/>
                              <a:uFillTx/>
                              <a:latin typeface="Consolas" panose="020B0609020204030204" pitchFamily="49" charset="0"/>
                              <a:ea typeface="+mn-ea"/>
                              <a:cs typeface="+mn-cs"/>
                            </a:rPr>
                            <a:t>&lt;</a:t>
                          </a:r>
                          <a:r>
                            <a:rPr kumimoji="0" lang="en-AU" sz="1100" b="0" i="0" u="none" strike="noStrike" kern="1200" cap="none" spc="0" normalizeH="0" baseline="0" noProof="0" dirty="0">
                              <a:ln>
                                <a:noFill/>
                              </a:ln>
                              <a:solidFill>
                                <a:srgbClr val="5AD4E6"/>
                              </a:solidFill>
                              <a:effectLst/>
                              <a:uLnTx/>
                              <a:uFillTx/>
                              <a:latin typeface="Consolas" panose="020B0609020204030204" pitchFamily="49" charset="0"/>
                              <a:ea typeface="+mn-ea"/>
                              <a:cs typeface="+mn-cs"/>
                            </a:rPr>
                            <a:t>T</a:t>
                          </a:r>
                          <a:r>
                            <a:rPr kumimoji="0" lang="en-AU" sz="1100" b="0" i="0" u="none" strike="noStrike" kern="1200" cap="none" spc="0" normalizeH="0" baseline="0" noProof="0" dirty="0">
                              <a:ln>
                                <a:noFill/>
                              </a:ln>
                              <a:solidFill>
                                <a:srgbClr val="FC618D"/>
                              </a:solidFill>
                              <a:effectLst/>
                              <a:uLnTx/>
                              <a:uFillTx/>
                              <a:latin typeface="Consolas" panose="020B0609020204030204" pitchFamily="49" charset="0"/>
                              <a:ea typeface="+mn-ea"/>
                              <a:cs typeface="+mn-cs"/>
                            </a:rPr>
                            <a:t>&gt;</a:t>
                          </a:r>
                          <a:endParaRPr lang="en-AU" sz="1100" dirty="0">
                            <a:solidFill>
                              <a:schemeClr val="tx1"/>
                            </a:solidFill>
                            <a:latin typeface="Consolas" panose="020B0609020204030204" pitchFamily="49" charset="0"/>
                          </a:endParaRPr>
                        </a:p>
                      </a:txBody>
                      <a:tcPr/>
                    </a:tc>
                    <a:tc>
                      <a:txBody>
                        <a:bodyPr/>
                        <a:lstStyle/>
                        <a:p>
                          <a:pPr algn="ctr"/>
                          <a:r>
                            <a:rPr lang="en-AU" sz="1100" dirty="0">
                              <a:solidFill>
                                <a:schemeClr val="tx1"/>
                              </a:solidFill>
                            </a:rPr>
                            <a:t>Singly-Linked List with fast random insertion and erasure.</a:t>
                          </a:r>
                        </a:p>
                      </a:txBody>
                      <a:tcPr/>
                    </a:tc>
                    <a:tc>
                      <a:txBody>
                        <a:bodyPr/>
                        <a:lstStyle/>
                        <a:p>
                          <a:pPr algn="ctr"/>
                          <a14:m>
                            <m:oMathPara xmlns:m="http://schemas.openxmlformats.org/officeDocument/2006/math">
                              <m:oMathParaPr>
                                <m:jc m:val="centerGroup"/>
                              </m:oMathParaPr>
                              <m:oMath xmlns:m="http://schemas.openxmlformats.org/officeDocument/2006/math">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𝑂</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𝑛</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oMath>
                            </m:oMathPara>
                          </a14:m>
                          <a:endParaRPr lang="en-AU" sz="1100" dirty="0">
                            <a:solidFill>
                              <a:schemeClr val="tx1"/>
                            </a:solidFill>
                          </a:endParaRPr>
                        </a:p>
                      </a:txBody>
                      <a:tcPr/>
                    </a:tc>
                    <a:tc>
                      <a:txBody>
                        <a:bodyPr/>
                        <a:lstStyle/>
                        <a:p>
                          <a:pPr algn="ctr"/>
                          <a:r>
                            <a:rPr lang="en-AU" sz="1100" dirty="0">
                              <a:solidFill>
                                <a:schemeClr val="tx1"/>
                              </a:solidFill>
                            </a:rPr>
                            <a:t>Unknown – “Fast”</a:t>
                          </a:r>
                        </a:p>
                      </a:txBody>
                      <a:tcPr/>
                    </a:tc>
                    <a:tc>
                      <a:txBody>
                        <a:bodyPr/>
                        <a:lstStyle/>
                        <a:p>
                          <a:pPr algn="ctr"/>
                          <a:r>
                            <a:rPr lang="en-AU" sz="1100" dirty="0">
                              <a:solidFill>
                                <a:schemeClr val="tx1"/>
                              </a:solidFill>
                            </a:rPr>
                            <a:t>Unknown – “Fast”</a:t>
                          </a:r>
                        </a:p>
                      </a:txBody>
                      <a:tcPr/>
                    </a:tc>
                    <a:tc>
                      <a:txBody>
                        <a:bodyPr/>
                        <a:lstStyle/>
                        <a:p>
                          <a:pPr algn="ctr"/>
                          <a:r>
                            <a:rPr lang="en-AU" sz="1100" dirty="0">
                              <a:solidFill>
                                <a:schemeClr val="tx1"/>
                              </a:solidFill>
                            </a:rPr>
                            <a:t>N/A</a:t>
                          </a:r>
                        </a:p>
                      </a:txBody>
                      <a:tcPr/>
                    </a:tc>
                    <a:tc>
                      <a:txBody>
                        <a:bodyPr/>
                        <a:lstStyle/>
                        <a:p>
                          <a:pPr algn="ctr"/>
                          <a:r>
                            <a:rPr lang="en-AU" sz="1100" dirty="0">
                              <a:solidFill>
                                <a:schemeClr val="tx1"/>
                              </a:solidFill>
                            </a:rPr>
                            <a:t>N/A</a:t>
                          </a:r>
                        </a:p>
                      </a:txBody>
                      <a:tcPr/>
                    </a:tc>
                    <a:extLst>
                      <a:ext uri="{0D108BD9-81ED-4DB2-BD59-A6C34878D82A}">
                        <a16:rowId xmlns:a16="http://schemas.microsoft.com/office/drawing/2014/main" val="3633579249"/>
                      </a:ext>
                    </a:extLst>
                  </a:tr>
                  <a:tr h="370840">
                    <a:tc>
                      <a:txBody>
                        <a:bodyPr/>
                        <a:lstStyle/>
                        <a:p>
                          <a:pPr algn="ctr"/>
                          <a:r>
                            <a:rPr kumimoji="0" lang="en-AU" sz="11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1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100" b="0" i="0" u="none" strike="noStrike" kern="1200" cap="none" spc="0" normalizeH="0" baseline="0" noProof="0" dirty="0">
                              <a:ln>
                                <a:noFill/>
                              </a:ln>
                              <a:solidFill>
                                <a:srgbClr val="F7F1FF"/>
                              </a:solidFill>
                              <a:effectLst/>
                              <a:uLnTx/>
                              <a:uFillTx/>
                              <a:latin typeface="Consolas" panose="020B0609020204030204" pitchFamily="49" charset="0"/>
                              <a:ea typeface="+mn-ea"/>
                              <a:cs typeface="+mn-cs"/>
                            </a:rPr>
                            <a:t>list</a:t>
                          </a:r>
                          <a:r>
                            <a:rPr kumimoji="0" lang="en-AU" sz="1100" b="0" i="0" u="none" strike="noStrike" kern="1200" cap="none" spc="0" normalizeH="0" baseline="0" noProof="0" dirty="0">
                              <a:ln>
                                <a:noFill/>
                              </a:ln>
                              <a:solidFill>
                                <a:srgbClr val="FC618D"/>
                              </a:solidFill>
                              <a:effectLst/>
                              <a:uLnTx/>
                              <a:uFillTx/>
                              <a:latin typeface="Consolas" panose="020B0609020204030204" pitchFamily="49" charset="0"/>
                              <a:ea typeface="+mn-ea"/>
                              <a:cs typeface="+mn-cs"/>
                            </a:rPr>
                            <a:t>&lt;</a:t>
                          </a:r>
                          <a:r>
                            <a:rPr kumimoji="0" lang="en-AU" sz="1100" b="0" i="0" u="none" strike="noStrike" kern="1200" cap="none" spc="0" normalizeH="0" baseline="0" noProof="0" dirty="0">
                              <a:ln>
                                <a:noFill/>
                              </a:ln>
                              <a:solidFill>
                                <a:srgbClr val="5AD4E6"/>
                              </a:solidFill>
                              <a:effectLst/>
                              <a:uLnTx/>
                              <a:uFillTx/>
                              <a:latin typeface="Consolas" panose="020B0609020204030204" pitchFamily="49" charset="0"/>
                              <a:ea typeface="+mn-ea"/>
                              <a:cs typeface="+mn-cs"/>
                            </a:rPr>
                            <a:t>T</a:t>
                          </a:r>
                          <a:r>
                            <a:rPr kumimoji="0" lang="en-AU" sz="1100" b="0" i="0" u="none" strike="noStrike" kern="1200" cap="none" spc="0" normalizeH="0" baseline="0" noProof="0" dirty="0">
                              <a:ln>
                                <a:noFill/>
                              </a:ln>
                              <a:solidFill>
                                <a:srgbClr val="FC618D"/>
                              </a:solidFill>
                              <a:effectLst/>
                              <a:uLnTx/>
                              <a:uFillTx/>
                              <a:latin typeface="Consolas" panose="020B0609020204030204" pitchFamily="49" charset="0"/>
                              <a:ea typeface="+mn-ea"/>
                              <a:cs typeface="+mn-cs"/>
                            </a:rPr>
                            <a:t>&gt;</a:t>
                          </a:r>
                          <a:endParaRPr lang="en-AU" sz="1100" dirty="0">
                            <a:solidFill>
                              <a:schemeClr val="tx1"/>
                            </a:solidFill>
                            <a:latin typeface="Consolas" panose="020B0609020204030204" pitchFamily="49" charset="0"/>
                          </a:endParaRPr>
                        </a:p>
                      </a:txBody>
                      <a:tcPr/>
                    </a:tc>
                    <a:tc>
                      <a:txBody>
                        <a:bodyPr/>
                        <a:lstStyle/>
                        <a:p>
                          <a:pPr algn="ctr"/>
                          <a:r>
                            <a:rPr lang="en-AU" sz="1100" dirty="0">
                              <a:solidFill>
                                <a:schemeClr val="tx1"/>
                              </a:solidFill>
                            </a:rPr>
                            <a:t>Doubly-Linked List with fast pushing and popping to the front and back of the container.</a:t>
                          </a:r>
                        </a:p>
                      </a:txBody>
                      <a:tcPr/>
                    </a:tc>
                    <a:tc>
                      <a:txBody>
                        <a:bodyPr/>
                        <a:lstStyle/>
                        <a:p>
                          <a:pPr algn="ctr"/>
                          <a14:m>
                            <m:oMathPara xmlns:m="http://schemas.openxmlformats.org/officeDocument/2006/math">
                              <m:oMathParaPr>
                                <m:jc m:val="centerGroup"/>
                              </m:oMathParaPr>
                              <m:oMath xmlns:m="http://schemas.openxmlformats.org/officeDocument/2006/math">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𝑂</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𝑛</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oMath>
                            </m:oMathPara>
                          </a14:m>
                          <a:endParaRPr lang="en-AU" sz="1100" dirty="0">
                            <a:solidFill>
                              <a:schemeClr val="tx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𝑂</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(1)</m:t>
                                </m:r>
                              </m:oMath>
                            </m:oMathPara>
                          </a14:m>
                          <a:endParaRPr lang="en-AU" sz="1100" dirty="0">
                            <a:solidFill>
                              <a:schemeClr val="tx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𝑂</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(1)</m:t>
                                </m:r>
                              </m:oMath>
                            </m:oMathPara>
                          </a14:m>
                          <a:endParaRPr lang="en-AU" sz="1100" dirty="0">
                            <a:solidFill>
                              <a:schemeClr val="tx1"/>
                            </a:solidFill>
                          </a:endParaRPr>
                        </a:p>
                      </a:txBody>
                      <a:tcPr/>
                    </a:tc>
                    <a:tc>
                      <a:txBody>
                        <a:bodyPr/>
                        <a:lstStyle/>
                        <a:p>
                          <a:pPr algn="ctr"/>
                          <a:r>
                            <a:rPr lang="en-AU" sz="1100" dirty="0">
                              <a:solidFill>
                                <a:schemeClr val="tx1"/>
                              </a:solidFill>
                            </a:rPr>
                            <a:t>N/A</a:t>
                          </a:r>
                        </a:p>
                      </a:txBody>
                      <a:tcPr/>
                    </a:tc>
                    <a:tc>
                      <a:txBody>
                        <a:bodyPr/>
                        <a:lstStyle/>
                        <a:p>
                          <a:pPr algn="ctr"/>
                          <a:r>
                            <a:rPr lang="en-AU" sz="1100" dirty="0">
                              <a:solidFill>
                                <a:schemeClr val="tx1"/>
                              </a:solidFill>
                            </a:rPr>
                            <a:t>N/A</a:t>
                          </a:r>
                        </a:p>
                      </a:txBody>
                      <a:tcPr/>
                    </a:tc>
                    <a:extLst>
                      <a:ext uri="{0D108BD9-81ED-4DB2-BD59-A6C34878D82A}">
                        <a16:rowId xmlns:a16="http://schemas.microsoft.com/office/drawing/2014/main" val="1020852158"/>
                      </a:ext>
                    </a:extLst>
                  </a:tr>
                  <a:tr h="370840">
                    <a:tc>
                      <a:txBody>
                        <a:bodyPr/>
                        <a:lstStyle/>
                        <a:p>
                          <a:pPr algn="ctr"/>
                          <a:r>
                            <a:rPr kumimoji="0" lang="en-AU" sz="11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1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100" b="0" i="0" u="none" strike="noStrike" kern="1200" cap="none" spc="0" normalizeH="0" baseline="0" noProof="0" dirty="0">
                              <a:ln>
                                <a:noFill/>
                              </a:ln>
                              <a:solidFill>
                                <a:srgbClr val="F7F1FF"/>
                              </a:solidFill>
                              <a:effectLst/>
                              <a:uLnTx/>
                              <a:uFillTx/>
                              <a:latin typeface="Consolas" panose="020B0609020204030204" pitchFamily="49" charset="0"/>
                              <a:ea typeface="+mn-ea"/>
                              <a:cs typeface="+mn-cs"/>
                            </a:rPr>
                            <a:t>set</a:t>
                          </a:r>
                          <a:r>
                            <a:rPr kumimoji="0" lang="en-AU" sz="1100" b="0" i="0" u="none" strike="noStrike" kern="1200" cap="none" spc="0" normalizeH="0" baseline="0" noProof="0" dirty="0">
                              <a:ln>
                                <a:noFill/>
                              </a:ln>
                              <a:solidFill>
                                <a:srgbClr val="FC618D"/>
                              </a:solidFill>
                              <a:effectLst/>
                              <a:uLnTx/>
                              <a:uFillTx/>
                              <a:latin typeface="Consolas" panose="020B0609020204030204" pitchFamily="49" charset="0"/>
                              <a:ea typeface="+mn-ea"/>
                              <a:cs typeface="+mn-cs"/>
                            </a:rPr>
                            <a:t>&lt;</a:t>
                          </a:r>
                          <a:r>
                            <a:rPr kumimoji="0" lang="en-AU" sz="1100" b="0" i="0" u="none" strike="noStrike" kern="1200" cap="none" spc="0" normalizeH="0" baseline="0" noProof="0" dirty="0">
                              <a:ln>
                                <a:noFill/>
                              </a:ln>
                              <a:solidFill>
                                <a:srgbClr val="5AD4E6"/>
                              </a:solidFill>
                              <a:effectLst/>
                              <a:uLnTx/>
                              <a:uFillTx/>
                              <a:latin typeface="Consolas" panose="020B0609020204030204" pitchFamily="49" charset="0"/>
                              <a:ea typeface="+mn-ea"/>
                              <a:cs typeface="+mn-cs"/>
                            </a:rPr>
                            <a:t>K</a:t>
                          </a:r>
                          <a:r>
                            <a:rPr kumimoji="0" lang="en-AU" sz="1100" b="0" i="0" u="none" strike="noStrike" kern="1200" cap="none" spc="0" normalizeH="0" baseline="0" noProof="0" dirty="0">
                              <a:ln>
                                <a:noFill/>
                              </a:ln>
                              <a:solidFill>
                                <a:srgbClr val="FC618D"/>
                              </a:solidFill>
                              <a:effectLst/>
                              <a:uLnTx/>
                              <a:uFillTx/>
                              <a:latin typeface="Consolas" panose="020B0609020204030204" pitchFamily="49" charset="0"/>
                              <a:ea typeface="+mn-ea"/>
                              <a:cs typeface="+mn-cs"/>
                            </a:rPr>
                            <a:t>&gt;</a:t>
                          </a:r>
                          <a:endParaRPr lang="en-AU" sz="1100" dirty="0">
                            <a:solidFill>
                              <a:schemeClr val="tx1"/>
                            </a:solidFill>
                            <a:latin typeface="Consolas" panose="020B0609020204030204" pitchFamily="49" charset="0"/>
                          </a:endParaRPr>
                        </a:p>
                      </a:txBody>
                      <a:tcPr/>
                    </a:tc>
                    <a:tc>
                      <a:txBody>
                        <a:bodyPr/>
                        <a:lstStyle/>
                        <a:p>
                          <a:pPr algn="ctr"/>
                          <a:r>
                            <a:rPr lang="en-AU" sz="1100" dirty="0">
                              <a:solidFill>
                                <a:schemeClr val="tx1"/>
                              </a:solidFill>
                            </a:rPr>
                            <a:t>Unique keys sorted by key</a:t>
                          </a:r>
                        </a:p>
                      </a:txBody>
                      <a:tcPr/>
                    </a:tc>
                    <a:tc>
                      <a:txBody>
                        <a:bodyPr/>
                        <a:lstStyle/>
                        <a:p>
                          <a:pPr algn="ctr"/>
                          <a14:m>
                            <m:oMathPara xmlns:m="http://schemas.openxmlformats.org/officeDocument/2006/math">
                              <m:oMathParaPr>
                                <m:jc m:val="centerGroup"/>
                              </m:oMathParaPr>
                              <m:oMath xmlns:m="http://schemas.openxmlformats.org/officeDocument/2006/math">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𝑂</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func>
                                  <m:funcPr>
                                    <m:ctrlP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funcPr>
                                  <m:fName>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𝑙𝑜𝑔</m:t>
                                    </m:r>
                                  </m:fName>
                                  <m:e>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𝑛</m:t>
                                    </m:r>
                                  </m:e>
                                </m:func>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oMath>
                            </m:oMathPara>
                          </a14:m>
                          <a:endParaRPr lang="en-AU" sz="1100" dirty="0">
                            <a:solidFill>
                              <a:schemeClr val="tx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𝑂</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func>
                                  <m:funcPr>
                                    <m:ctrlP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funcPr>
                                  <m:fName>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𝑙𝑜𝑔</m:t>
                                    </m:r>
                                  </m:fName>
                                  <m:e>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𝑛</m:t>
                                    </m:r>
                                  </m:e>
                                </m:func>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oMath>
                            </m:oMathPara>
                          </a14:m>
                          <a:endParaRPr lang="en-AU" sz="1100" dirty="0">
                            <a:solidFill>
                              <a:schemeClr val="tx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𝑂</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func>
                                  <m:funcPr>
                                    <m:ctrlP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funcPr>
                                  <m:fName>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𝑙𝑜𝑔</m:t>
                                    </m:r>
                                  </m:fName>
                                  <m:e>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𝑛</m:t>
                                    </m:r>
                                  </m:e>
                                </m:func>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oMath>
                            </m:oMathPara>
                          </a14:m>
                          <a:endParaRPr lang="en-AU" sz="1100" dirty="0">
                            <a:solidFill>
                              <a:schemeClr val="tx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𝑂</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func>
                                  <m:funcPr>
                                    <m:ctrlP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funcPr>
                                  <m:fName>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𝑙𝑜𝑔</m:t>
                                    </m:r>
                                  </m:fName>
                                  <m:e>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𝑛</m:t>
                                    </m:r>
                                  </m:e>
                                </m:func>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oMath>
                            </m:oMathPara>
                          </a14:m>
                          <a:endParaRPr lang="en-AU" sz="1100" dirty="0">
                            <a:solidFill>
                              <a:schemeClr val="tx1"/>
                            </a:solidFill>
                          </a:endParaRPr>
                        </a:p>
                      </a:txBody>
                      <a:tcPr/>
                    </a:tc>
                    <a:tc>
                      <a:txBody>
                        <a:bodyPr/>
                        <a:lstStyle/>
                        <a:p>
                          <a:pPr algn="ctr"/>
                          <a:r>
                            <a:rPr lang="en-AU" sz="1100" dirty="0">
                              <a:solidFill>
                                <a:schemeClr val="tx1"/>
                              </a:solidFill>
                            </a:rPr>
                            <a:t>N/A</a:t>
                          </a:r>
                        </a:p>
                      </a:txBody>
                      <a:tcPr/>
                    </a:tc>
                    <a:extLst>
                      <a:ext uri="{0D108BD9-81ED-4DB2-BD59-A6C34878D82A}">
                        <a16:rowId xmlns:a16="http://schemas.microsoft.com/office/drawing/2014/main" val="2032623023"/>
                      </a:ext>
                    </a:extLst>
                  </a:tr>
                  <a:tr h="370840">
                    <a:tc>
                      <a:txBody>
                        <a:bodyPr/>
                        <a:lstStyle/>
                        <a:p>
                          <a:pPr algn="ctr"/>
                          <a:r>
                            <a:rPr kumimoji="0" lang="en-AU" sz="11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1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100" b="0" i="0" u="none" strike="noStrike" kern="1200" cap="none" spc="0" normalizeH="0" baseline="0" noProof="0" dirty="0">
                              <a:ln>
                                <a:noFill/>
                              </a:ln>
                              <a:solidFill>
                                <a:srgbClr val="F7F1FF"/>
                              </a:solidFill>
                              <a:effectLst/>
                              <a:uLnTx/>
                              <a:uFillTx/>
                              <a:latin typeface="Consolas" panose="020B0609020204030204" pitchFamily="49" charset="0"/>
                              <a:ea typeface="+mn-ea"/>
                              <a:cs typeface="+mn-cs"/>
                            </a:rPr>
                            <a:t>map</a:t>
                          </a:r>
                          <a:r>
                            <a:rPr kumimoji="0" lang="en-AU" sz="1100" b="0" i="0" u="none" strike="noStrike" kern="1200" cap="none" spc="0" normalizeH="0" baseline="0" noProof="0" dirty="0">
                              <a:ln>
                                <a:noFill/>
                              </a:ln>
                              <a:solidFill>
                                <a:srgbClr val="FC618D"/>
                              </a:solidFill>
                              <a:effectLst/>
                              <a:uLnTx/>
                              <a:uFillTx/>
                              <a:latin typeface="Consolas" panose="020B0609020204030204" pitchFamily="49" charset="0"/>
                              <a:ea typeface="+mn-ea"/>
                              <a:cs typeface="+mn-cs"/>
                            </a:rPr>
                            <a:t>&lt;</a:t>
                          </a:r>
                          <a:r>
                            <a:rPr kumimoji="0" lang="en-AU" sz="1100" b="0" i="0" u="none" strike="noStrike" kern="1200" cap="none" spc="0" normalizeH="0" baseline="0" noProof="0" dirty="0">
                              <a:ln>
                                <a:noFill/>
                              </a:ln>
                              <a:solidFill>
                                <a:srgbClr val="5AD4E6"/>
                              </a:solidFill>
                              <a:effectLst/>
                              <a:uLnTx/>
                              <a:uFillTx/>
                              <a:latin typeface="Consolas" panose="020B0609020204030204" pitchFamily="49" charset="0"/>
                              <a:ea typeface="+mn-ea"/>
                              <a:cs typeface="+mn-cs"/>
                            </a:rPr>
                            <a:t>K</a:t>
                          </a:r>
                          <a:r>
                            <a:rPr kumimoji="0" lang="en-AU" sz="11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100" b="0" i="0" u="none" strike="noStrike" kern="1200" cap="none" spc="0" normalizeH="0" baseline="0" noProof="0" dirty="0">
                              <a:ln>
                                <a:noFill/>
                              </a:ln>
                              <a:solidFill>
                                <a:srgbClr val="8B888F"/>
                              </a:solidFill>
                              <a:effectLst/>
                              <a:uLnTx/>
                              <a:uFillTx/>
                              <a:latin typeface="+mn-lt"/>
                              <a:ea typeface="+mn-ea"/>
                              <a:cs typeface="+mn-cs"/>
                            </a:rPr>
                            <a:t> </a:t>
                          </a:r>
                          <a:r>
                            <a:rPr kumimoji="0" lang="en-AU" sz="1100" b="0" i="0" u="none" strike="noStrike" kern="1200" cap="none" spc="0" normalizeH="0" baseline="0" noProof="0" dirty="0">
                              <a:ln>
                                <a:noFill/>
                              </a:ln>
                              <a:solidFill>
                                <a:srgbClr val="5AD4E6"/>
                              </a:solidFill>
                              <a:effectLst/>
                              <a:uLnTx/>
                              <a:uFillTx/>
                              <a:latin typeface="Consolas" panose="020B0609020204030204" pitchFamily="49" charset="0"/>
                              <a:ea typeface="+mn-ea"/>
                              <a:cs typeface="+mn-cs"/>
                            </a:rPr>
                            <a:t>V</a:t>
                          </a:r>
                          <a:r>
                            <a:rPr kumimoji="0" lang="en-AU" sz="1100" b="0" i="0" u="none" strike="noStrike" kern="1200" cap="none" spc="0" normalizeH="0" baseline="0" noProof="0" dirty="0">
                              <a:ln>
                                <a:noFill/>
                              </a:ln>
                              <a:solidFill>
                                <a:srgbClr val="FC618D"/>
                              </a:solidFill>
                              <a:effectLst/>
                              <a:uLnTx/>
                              <a:uFillTx/>
                              <a:latin typeface="Consolas" panose="020B0609020204030204" pitchFamily="49" charset="0"/>
                              <a:ea typeface="+mn-ea"/>
                              <a:cs typeface="+mn-cs"/>
                            </a:rPr>
                            <a:t>&gt;</a:t>
                          </a:r>
                          <a:endParaRPr lang="en-AU" sz="1100" dirty="0">
                            <a:solidFill>
                              <a:schemeClr val="tx1"/>
                            </a:solidFill>
                            <a:latin typeface="Consolas" panose="020B0609020204030204" pitchFamily="49" charset="0"/>
                          </a:endParaRPr>
                        </a:p>
                      </a:txBody>
                      <a:tcPr/>
                    </a:tc>
                    <a:tc>
                      <a:txBody>
                        <a:bodyPr/>
                        <a:lstStyle/>
                        <a:p>
                          <a:pPr algn="ctr"/>
                          <a:r>
                            <a:rPr lang="en-AU" sz="1100" dirty="0">
                              <a:solidFill>
                                <a:schemeClr val="tx1"/>
                              </a:solidFill>
                            </a:rPr>
                            <a:t>Unique key-value pairs sorted by key</a:t>
                          </a:r>
                        </a:p>
                      </a:txBody>
                      <a:tcPr/>
                    </a:tc>
                    <a:tc>
                      <a:txBody>
                        <a:bodyPr/>
                        <a:lstStyle/>
                        <a:p>
                          <a:pPr algn="ctr"/>
                          <a14:m>
                            <m:oMathPara xmlns:m="http://schemas.openxmlformats.org/officeDocument/2006/math">
                              <m:oMathParaPr>
                                <m:jc m:val="centerGroup"/>
                              </m:oMathParaPr>
                              <m:oMath xmlns:m="http://schemas.openxmlformats.org/officeDocument/2006/math">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𝑂</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func>
                                  <m:funcPr>
                                    <m:ctrlP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funcPr>
                                  <m:fName>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𝑙𝑜𝑔</m:t>
                                    </m:r>
                                  </m:fName>
                                  <m:e>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𝑛</m:t>
                                    </m:r>
                                  </m:e>
                                </m:func>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oMath>
                            </m:oMathPara>
                          </a14:m>
                          <a:endParaRPr lang="en-AU" sz="1100" dirty="0">
                            <a:solidFill>
                              <a:schemeClr val="tx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𝑂</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func>
                                  <m:funcPr>
                                    <m:ctrlP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funcPr>
                                  <m:fName>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𝑙𝑜𝑔</m:t>
                                    </m:r>
                                  </m:fName>
                                  <m:e>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𝑛</m:t>
                                    </m:r>
                                  </m:e>
                                </m:func>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oMath>
                            </m:oMathPara>
                          </a14:m>
                          <a:endParaRPr lang="en-AU" sz="1100" dirty="0">
                            <a:solidFill>
                              <a:schemeClr val="tx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𝑂</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func>
                                  <m:funcPr>
                                    <m:ctrlP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funcPr>
                                  <m:fName>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𝑙𝑜𝑔</m:t>
                                    </m:r>
                                  </m:fName>
                                  <m:e>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𝑛</m:t>
                                    </m:r>
                                  </m:e>
                                </m:func>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oMath>
                            </m:oMathPara>
                          </a14:m>
                          <a:endParaRPr lang="en-AU" sz="1100" dirty="0">
                            <a:solidFill>
                              <a:schemeClr val="tx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𝑂</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func>
                                  <m:funcPr>
                                    <m:ctrlP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funcPr>
                                  <m:fName>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𝑙𝑜𝑔</m:t>
                                    </m:r>
                                  </m:fName>
                                  <m:e>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𝑛</m:t>
                                    </m:r>
                                  </m:e>
                                </m:func>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oMath>
                            </m:oMathPara>
                          </a14:m>
                          <a:endParaRPr lang="en-AU" sz="1100" dirty="0">
                            <a:solidFill>
                              <a:schemeClr val="tx1"/>
                            </a:solidFill>
                          </a:endParaRPr>
                        </a:p>
                      </a:txBody>
                      <a:tcPr/>
                    </a:tc>
                    <a:tc>
                      <a:txBody>
                        <a:bodyPr/>
                        <a:lstStyle/>
                        <a:p>
                          <a:pPr algn="ctr"/>
                          <a:r>
                            <a:rPr kumimoji="0" lang="en-AU" sz="1100" b="0" u="none" strike="noStrike" kern="1200" cap="none" spc="0" normalizeH="0" baseline="0" noProof="0" dirty="0">
                              <a:ln>
                                <a:noFill/>
                              </a:ln>
                              <a:solidFill>
                                <a:prstClr val="white"/>
                              </a:solidFill>
                              <a:effectLst/>
                              <a:uLnTx/>
                              <a:uFillTx/>
                              <a:ea typeface="+mn-ea"/>
                              <a:cs typeface="+mn-cs"/>
                            </a:rPr>
                            <a:t>Key - </a:t>
                          </a:r>
                          <a14:m>
                            <m:oMath xmlns:m="http://schemas.openxmlformats.org/officeDocument/2006/math">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𝑂</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func>
                                <m:funcPr>
                                  <m:ctrlP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funcPr>
                                <m:fName>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𝑙𝑜𝑔</m:t>
                                  </m:r>
                                </m:fName>
                                <m:e>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𝑛</m:t>
                                  </m:r>
                                </m:e>
                              </m:func>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oMath>
                          </a14:m>
                          <a:endParaRPr lang="en-AU" sz="1100" dirty="0">
                            <a:solidFill>
                              <a:schemeClr val="tx1"/>
                            </a:solidFill>
                          </a:endParaRPr>
                        </a:p>
                      </a:txBody>
                      <a:tcPr/>
                    </a:tc>
                    <a:extLst>
                      <a:ext uri="{0D108BD9-81ED-4DB2-BD59-A6C34878D82A}">
                        <a16:rowId xmlns:a16="http://schemas.microsoft.com/office/drawing/2014/main" val="1926620548"/>
                      </a:ext>
                    </a:extLst>
                  </a:tr>
                  <a:tr h="370840">
                    <a:tc>
                      <a:txBody>
                        <a:bodyPr/>
                        <a:lstStyle/>
                        <a:p>
                          <a:pPr algn="ctr"/>
                          <a:r>
                            <a:rPr kumimoji="0" lang="en-AU" sz="11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1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100" b="0" i="0" u="none" strike="noStrike" kern="1200" cap="none" spc="0" normalizeH="0" baseline="0" noProof="0" dirty="0">
                              <a:ln>
                                <a:noFill/>
                              </a:ln>
                              <a:solidFill>
                                <a:srgbClr val="F7F1FF"/>
                              </a:solidFill>
                              <a:effectLst/>
                              <a:uLnTx/>
                              <a:uFillTx/>
                              <a:latin typeface="Consolas" panose="020B0609020204030204" pitchFamily="49" charset="0"/>
                              <a:ea typeface="+mn-ea"/>
                              <a:cs typeface="+mn-cs"/>
                            </a:rPr>
                            <a:t>multiset</a:t>
                          </a:r>
                          <a:r>
                            <a:rPr kumimoji="0" lang="en-AU" sz="1100" b="0" i="0" u="none" strike="noStrike" kern="1200" cap="none" spc="0" normalizeH="0" baseline="0" noProof="0" dirty="0">
                              <a:ln>
                                <a:noFill/>
                              </a:ln>
                              <a:solidFill>
                                <a:srgbClr val="FC618D"/>
                              </a:solidFill>
                              <a:effectLst/>
                              <a:uLnTx/>
                              <a:uFillTx/>
                              <a:latin typeface="Consolas" panose="020B0609020204030204" pitchFamily="49" charset="0"/>
                              <a:ea typeface="+mn-ea"/>
                              <a:cs typeface="+mn-cs"/>
                            </a:rPr>
                            <a:t>&lt;</a:t>
                          </a:r>
                          <a:r>
                            <a:rPr kumimoji="0" lang="en-AU" sz="1100" b="0" i="0" u="none" strike="noStrike" kern="1200" cap="none" spc="0" normalizeH="0" baseline="0" noProof="0" dirty="0">
                              <a:ln>
                                <a:noFill/>
                              </a:ln>
                              <a:solidFill>
                                <a:srgbClr val="5AD4E6"/>
                              </a:solidFill>
                              <a:effectLst/>
                              <a:uLnTx/>
                              <a:uFillTx/>
                              <a:latin typeface="Consolas" panose="020B0609020204030204" pitchFamily="49" charset="0"/>
                              <a:ea typeface="+mn-ea"/>
                              <a:cs typeface="+mn-cs"/>
                            </a:rPr>
                            <a:t>K</a:t>
                          </a:r>
                          <a:r>
                            <a:rPr kumimoji="0" lang="en-AU" sz="1100" b="0" i="0" u="none" strike="noStrike" kern="1200" cap="none" spc="0" normalizeH="0" baseline="0" noProof="0" dirty="0">
                              <a:ln>
                                <a:noFill/>
                              </a:ln>
                              <a:solidFill>
                                <a:srgbClr val="FC618D"/>
                              </a:solidFill>
                              <a:effectLst/>
                              <a:uLnTx/>
                              <a:uFillTx/>
                              <a:latin typeface="Consolas" panose="020B0609020204030204" pitchFamily="49" charset="0"/>
                              <a:ea typeface="+mn-ea"/>
                              <a:cs typeface="+mn-cs"/>
                            </a:rPr>
                            <a:t>&gt;</a:t>
                          </a:r>
                          <a:endParaRPr lang="en-AU" sz="1100" dirty="0">
                            <a:solidFill>
                              <a:schemeClr val="tx1"/>
                            </a:solidFill>
                            <a:latin typeface="Consolas" panose="020B0609020204030204" pitchFamily="49" charset="0"/>
                          </a:endParaRPr>
                        </a:p>
                      </a:txBody>
                      <a:tcPr/>
                    </a:tc>
                    <a:tc>
                      <a:txBody>
                        <a:bodyPr/>
                        <a:lstStyle/>
                        <a:p>
                          <a:pPr algn="ctr"/>
                          <a:r>
                            <a:rPr lang="en-AU" sz="1100" dirty="0">
                              <a:solidFill>
                                <a:schemeClr val="tx1"/>
                              </a:solidFill>
                            </a:rPr>
                            <a:t>Keys sorted by keys</a:t>
                          </a:r>
                        </a:p>
                      </a:txBody>
                      <a:tcPr/>
                    </a:tc>
                    <a:tc>
                      <a:txBody>
                        <a:bodyPr/>
                        <a:lstStyle/>
                        <a:p>
                          <a:pPr algn="ctr"/>
                          <a14:m>
                            <m:oMathPara xmlns:m="http://schemas.openxmlformats.org/officeDocument/2006/math">
                              <m:oMathParaPr>
                                <m:jc m:val="centerGroup"/>
                              </m:oMathParaPr>
                              <m:oMath xmlns:m="http://schemas.openxmlformats.org/officeDocument/2006/math">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𝑂</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func>
                                  <m:funcPr>
                                    <m:ctrlP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funcPr>
                                  <m:fName>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𝑙𝑜𝑔</m:t>
                                    </m:r>
                                  </m:fName>
                                  <m:e>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𝑛</m:t>
                                    </m:r>
                                  </m:e>
                                </m:func>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oMath>
                            </m:oMathPara>
                          </a14:m>
                          <a:endParaRPr lang="en-AU" sz="1100" dirty="0">
                            <a:solidFill>
                              <a:schemeClr val="tx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𝑂</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func>
                                  <m:funcPr>
                                    <m:ctrlP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funcPr>
                                  <m:fName>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𝑙𝑜𝑔</m:t>
                                    </m:r>
                                  </m:fName>
                                  <m:e>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𝑛</m:t>
                                    </m:r>
                                  </m:e>
                                </m:func>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oMath>
                            </m:oMathPara>
                          </a14:m>
                          <a:endParaRPr lang="en-AU" sz="1100" dirty="0">
                            <a:solidFill>
                              <a:schemeClr val="tx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𝑂</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func>
                                  <m:funcPr>
                                    <m:ctrlP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funcPr>
                                  <m:fName>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𝑙𝑜𝑔</m:t>
                                    </m:r>
                                  </m:fName>
                                  <m:e>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𝑛</m:t>
                                    </m:r>
                                  </m:e>
                                </m:func>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oMath>
                            </m:oMathPara>
                          </a14:m>
                          <a:endParaRPr lang="en-AU" sz="1100" dirty="0">
                            <a:solidFill>
                              <a:schemeClr val="tx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𝑂</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func>
                                  <m:funcPr>
                                    <m:ctrlP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funcPr>
                                  <m:fName>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𝑙𝑜𝑔</m:t>
                                    </m:r>
                                  </m:fName>
                                  <m:e>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𝑛</m:t>
                                    </m:r>
                                  </m:e>
                                </m:func>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oMath>
                            </m:oMathPara>
                          </a14:m>
                          <a:endParaRPr lang="en-AU" sz="1100" dirty="0">
                            <a:solidFill>
                              <a:schemeClr val="tx1"/>
                            </a:solidFill>
                          </a:endParaRPr>
                        </a:p>
                      </a:txBody>
                      <a:tcPr/>
                    </a:tc>
                    <a:tc>
                      <a:txBody>
                        <a:bodyPr/>
                        <a:lstStyle/>
                        <a:p>
                          <a:pPr algn="ctr"/>
                          <a:r>
                            <a:rPr lang="en-AU" sz="1100" dirty="0">
                              <a:solidFill>
                                <a:schemeClr val="tx1"/>
                              </a:solidFill>
                            </a:rPr>
                            <a:t>N/A</a:t>
                          </a:r>
                        </a:p>
                      </a:txBody>
                      <a:tcPr/>
                    </a:tc>
                    <a:extLst>
                      <a:ext uri="{0D108BD9-81ED-4DB2-BD59-A6C34878D82A}">
                        <a16:rowId xmlns:a16="http://schemas.microsoft.com/office/drawing/2014/main" val="4234346696"/>
                      </a:ext>
                    </a:extLst>
                  </a:tr>
                  <a:tr h="370840">
                    <a:tc>
                      <a:txBody>
                        <a:bodyPr/>
                        <a:lstStyle/>
                        <a:p>
                          <a:pPr algn="ctr"/>
                          <a:r>
                            <a:rPr kumimoji="0" lang="en-AU" sz="11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1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100" b="0" i="0" u="none" strike="noStrike" kern="1200" cap="none" spc="0" normalizeH="0" baseline="0" noProof="0" dirty="0">
                              <a:ln>
                                <a:noFill/>
                              </a:ln>
                              <a:solidFill>
                                <a:srgbClr val="F7F1FF"/>
                              </a:solidFill>
                              <a:effectLst/>
                              <a:uLnTx/>
                              <a:uFillTx/>
                              <a:latin typeface="Consolas" panose="020B0609020204030204" pitchFamily="49" charset="0"/>
                              <a:ea typeface="+mn-ea"/>
                              <a:cs typeface="+mn-cs"/>
                            </a:rPr>
                            <a:t>multimap</a:t>
                          </a:r>
                          <a:r>
                            <a:rPr kumimoji="0" lang="en-AU" sz="1100" b="0" i="0" u="none" strike="noStrike" kern="1200" cap="none" spc="0" normalizeH="0" baseline="0" noProof="0" dirty="0">
                              <a:ln>
                                <a:noFill/>
                              </a:ln>
                              <a:solidFill>
                                <a:srgbClr val="FC618D"/>
                              </a:solidFill>
                              <a:effectLst/>
                              <a:uLnTx/>
                              <a:uFillTx/>
                              <a:latin typeface="Consolas" panose="020B0609020204030204" pitchFamily="49" charset="0"/>
                              <a:ea typeface="+mn-ea"/>
                              <a:cs typeface="+mn-cs"/>
                            </a:rPr>
                            <a:t>&lt;</a:t>
                          </a:r>
                          <a:r>
                            <a:rPr kumimoji="0" lang="en-AU" sz="1100" b="0" i="0" u="none" strike="noStrike" kern="1200" cap="none" spc="0" normalizeH="0" baseline="0" noProof="0" dirty="0">
                              <a:ln>
                                <a:noFill/>
                              </a:ln>
                              <a:solidFill>
                                <a:srgbClr val="5AD4E6"/>
                              </a:solidFill>
                              <a:effectLst/>
                              <a:uLnTx/>
                              <a:uFillTx/>
                              <a:latin typeface="Consolas" panose="020B0609020204030204" pitchFamily="49" charset="0"/>
                              <a:ea typeface="+mn-ea"/>
                              <a:cs typeface="+mn-cs"/>
                            </a:rPr>
                            <a:t>K</a:t>
                          </a:r>
                          <a:r>
                            <a:rPr kumimoji="0" lang="en-AU" sz="11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100" b="0" i="0" u="none" strike="noStrike" kern="1200" cap="none" spc="0" normalizeH="0" baseline="0" noProof="0" dirty="0">
                              <a:ln>
                                <a:noFill/>
                              </a:ln>
                              <a:solidFill>
                                <a:srgbClr val="8B888F"/>
                              </a:solidFill>
                              <a:effectLst/>
                              <a:uLnTx/>
                              <a:uFillTx/>
                              <a:latin typeface="+mn-lt"/>
                              <a:ea typeface="+mn-ea"/>
                              <a:cs typeface="+mn-cs"/>
                            </a:rPr>
                            <a:t> </a:t>
                          </a:r>
                          <a:r>
                            <a:rPr kumimoji="0" lang="en-AU" sz="1100" b="0" i="0" u="none" strike="noStrike" kern="1200" cap="none" spc="0" normalizeH="0" baseline="0" noProof="0" dirty="0">
                              <a:ln>
                                <a:noFill/>
                              </a:ln>
                              <a:solidFill>
                                <a:srgbClr val="5AD4E6"/>
                              </a:solidFill>
                              <a:effectLst/>
                              <a:uLnTx/>
                              <a:uFillTx/>
                              <a:latin typeface="Consolas" panose="020B0609020204030204" pitchFamily="49" charset="0"/>
                              <a:ea typeface="+mn-ea"/>
                              <a:cs typeface="+mn-cs"/>
                            </a:rPr>
                            <a:t>V</a:t>
                          </a:r>
                          <a:r>
                            <a:rPr kumimoji="0" lang="en-AU" sz="1100" b="0" i="0" u="none" strike="noStrike" kern="1200" cap="none" spc="0" normalizeH="0" baseline="0" noProof="0" dirty="0">
                              <a:ln>
                                <a:noFill/>
                              </a:ln>
                              <a:solidFill>
                                <a:srgbClr val="FC618D"/>
                              </a:solidFill>
                              <a:effectLst/>
                              <a:uLnTx/>
                              <a:uFillTx/>
                              <a:latin typeface="Consolas" panose="020B0609020204030204" pitchFamily="49" charset="0"/>
                              <a:ea typeface="+mn-ea"/>
                              <a:cs typeface="+mn-cs"/>
                            </a:rPr>
                            <a:t>&gt;</a:t>
                          </a:r>
                          <a:endParaRPr lang="en-AU" sz="1100" dirty="0">
                            <a:solidFill>
                              <a:schemeClr val="tx1"/>
                            </a:solidFill>
                            <a:latin typeface="Consolas" panose="020B0609020204030204" pitchFamily="49" charset="0"/>
                          </a:endParaRPr>
                        </a:p>
                      </a:txBody>
                      <a:tcPr/>
                    </a:tc>
                    <a:tc>
                      <a:txBody>
                        <a:bodyPr/>
                        <a:lstStyle/>
                        <a:p>
                          <a:pPr algn="ctr"/>
                          <a:r>
                            <a:rPr lang="en-AU" sz="1100" dirty="0">
                              <a:solidFill>
                                <a:schemeClr val="tx1"/>
                              </a:solidFill>
                            </a:rPr>
                            <a:t>Key-value pairs sorted by keys</a:t>
                          </a:r>
                        </a:p>
                      </a:txBody>
                      <a:tcPr/>
                    </a:tc>
                    <a:tc>
                      <a:txBody>
                        <a:bodyPr/>
                        <a:lstStyle/>
                        <a:p>
                          <a:pPr algn="ctr"/>
                          <a14:m>
                            <m:oMathPara xmlns:m="http://schemas.openxmlformats.org/officeDocument/2006/math">
                              <m:oMathParaPr>
                                <m:jc m:val="centerGroup"/>
                              </m:oMathParaPr>
                              <m:oMath xmlns:m="http://schemas.openxmlformats.org/officeDocument/2006/math">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𝑂</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func>
                                  <m:funcPr>
                                    <m:ctrlP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funcPr>
                                  <m:fName>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𝑙𝑜𝑔</m:t>
                                    </m:r>
                                  </m:fName>
                                  <m:e>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𝑛</m:t>
                                    </m:r>
                                  </m:e>
                                </m:func>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oMath>
                            </m:oMathPara>
                          </a14:m>
                          <a:endParaRPr lang="en-AU" sz="1100" dirty="0">
                            <a:solidFill>
                              <a:schemeClr val="tx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𝑂</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func>
                                  <m:funcPr>
                                    <m:ctrlP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funcPr>
                                  <m:fName>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𝑙𝑜𝑔</m:t>
                                    </m:r>
                                  </m:fName>
                                  <m:e>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𝑛</m:t>
                                    </m:r>
                                  </m:e>
                                </m:func>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oMath>
                            </m:oMathPara>
                          </a14:m>
                          <a:endParaRPr lang="en-AU" sz="1100" dirty="0">
                            <a:solidFill>
                              <a:schemeClr val="tx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𝑂</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func>
                                  <m:funcPr>
                                    <m:ctrlP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funcPr>
                                  <m:fName>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𝑙𝑜𝑔</m:t>
                                    </m:r>
                                  </m:fName>
                                  <m:e>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𝑛</m:t>
                                    </m:r>
                                  </m:e>
                                </m:func>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oMath>
                            </m:oMathPara>
                          </a14:m>
                          <a:endParaRPr lang="en-AU" sz="1100" dirty="0">
                            <a:solidFill>
                              <a:schemeClr val="tx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𝑂</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func>
                                  <m:funcPr>
                                    <m:ctrlP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funcPr>
                                  <m:fName>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𝑙𝑜𝑔</m:t>
                                    </m:r>
                                  </m:fName>
                                  <m:e>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𝑛</m:t>
                                    </m:r>
                                  </m:e>
                                </m:func>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oMath>
                            </m:oMathPara>
                          </a14:m>
                          <a:endParaRPr lang="en-AU" sz="1100" dirty="0">
                            <a:solidFill>
                              <a:schemeClr val="tx1"/>
                            </a:solidFill>
                          </a:endParaRPr>
                        </a:p>
                      </a:txBody>
                      <a:tcPr/>
                    </a:tc>
                    <a:tc>
                      <a:txBody>
                        <a:bodyPr/>
                        <a:lstStyle/>
                        <a:p>
                          <a:pPr algn="ctr"/>
                          <a:r>
                            <a:rPr lang="en-AU" sz="1100" dirty="0">
                              <a:solidFill>
                                <a:schemeClr val="tx1"/>
                              </a:solidFill>
                            </a:rPr>
                            <a:t>N/A</a:t>
                          </a:r>
                        </a:p>
                      </a:txBody>
                      <a:tcPr/>
                    </a:tc>
                    <a:extLst>
                      <a:ext uri="{0D108BD9-81ED-4DB2-BD59-A6C34878D82A}">
                        <a16:rowId xmlns:a16="http://schemas.microsoft.com/office/drawing/2014/main" val="3211022481"/>
                      </a:ext>
                    </a:extLst>
                  </a:tr>
                  <a:tr h="370840">
                    <a:tc>
                      <a:txBody>
                        <a:bodyPr/>
                        <a:lstStyle/>
                        <a:p>
                          <a:pPr algn="ctr"/>
                          <a:r>
                            <a:rPr kumimoji="0" lang="en-AU" sz="11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1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100" b="0" i="0" u="none" strike="noStrike" kern="1200" cap="none" spc="0" normalizeH="0" baseline="0" noProof="0" dirty="0" err="1">
                              <a:ln>
                                <a:noFill/>
                              </a:ln>
                              <a:solidFill>
                                <a:srgbClr val="F7F1FF"/>
                              </a:solidFill>
                              <a:effectLst/>
                              <a:uLnTx/>
                              <a:uFillTx/>
                              <a:latin typeface="Consolas" panose="020B0609020204030204" pitchFamily="49" charset="0"/>
                              <a:ea typeface="+mn-ea"/>
                              <a:cs typeface="+mn-cs"/>
                            </a:rPr>
                            <a:t>unordered_set</a:t>
                          </a:r>
                          <a:r>
                            <a:rPr kumimoji="0" lang="en-AU" sz="1100" b="0" i="0" u="none" strike="noStrike" kern="1200" cap="none" spc="0" normalizeH="0" baseline="0" noProof="0" dirty="0">
                              <a:ln>
                                <a:noFill/>
                              </a:ln>
                              <a:solidFill>
                                <a:srgbClr val="FC618D"/>
                              </a:solidFill>
                              <a:effectLst/>
                              <a:uLnTx/>
                              <a:uFillTx/>
                              <a:latin typeface="Consolas" panose="020B0609020204030204" pitchFamily="49" charset="0"/>
                              <a:ea typeface="+mn-ea"/>
                              <a:cs typeface="+mn-cs"/>
                            </a:rPr>
                            <a:t>&lt;</a:t>
                          </a:r>
                          <a:r>
                            <a:rPr kumimoji="0" lang="en-AU" sz="1100" b="0" i="0" u="none" strike="noStrike" kern="1200" cap="none" spc="0" normalizeH="0" baseline="0" noProof="0" dirty="0">
                              <a:ln>
                                <a:noFill/>
                              </a:ln>
                              <a:solidFill>
                                <a:srgbClr val="5AD4E6"/>
                              </a:solidFill>
                              <a:effectLst/>
                              <a:uLnTx/>
                              <a:uFillTx/>
                              <a:latin typeface="Consolas" panose="020B0609020204030204" pitchFamily="49" charset="0"/>
                              <a:ea typeface="+mn-ea"/>
                              <a:cs typeface="+mn-cs"/>
                            </a:rPr>
                            <a:t>K</a:t>
                          </a:r>
                          <a:r>
                            <a:rPr kumimoji="0" lang="en-AU" sz="1100" b="0" i="0" u="none" strike="noStrike" kern="1200" cap="none" spc="0" normalizeH="0" baseline="0" noProof="0" dirty="0">
                              <a:ln>
                                <a:noFill/>
                              </a:ln>
                              <a:solidFill>
                                <a:srgbClr val="FC618D"/>
                              </a:solidFill>
                              <a:effectLst/>
                              <a:uLnTx/>
                              <a:uFillTx/>
                              <a:latin typeface="Consolas" panose="020B0609020204030204" pitchFamily="49" charset="0"/>
                              <a:ea typeface="+mn-ea"/>
                              <a:cs typeface="+mn-cs"/>
                            </a:rPr>
                            <a:t>&gt;</a:t>
                          </a:r>
                          <a:endParaRPr lang="en-AU" sz="1100" dirty="0">
                            <a:solidFill>
                              <a:schemeClr val="tx1"/>
                            </a:solidFill>
                            <a:latin typeface="Consolas" panose="020B0609020204030204" pitchFamily="49" charset="0"/>
                          </a:endParaRPr>
                        </a:p>
                      </a:txBody>
                      <a:tcPr/>
                    </a:tc>
                    <a:tc>
                      <a:txBody>
                        <a:bodyPr/>
                        <a:lstStyle/>
                        <a:p>
                          <a:pPr algn="ctr"/>
                          <a:r>
                            <a:rPr lang="en-AU" sz="1100" dirty="0">
                              <a:solidFill>
                                <a:schemeClr val="tx1"/>
                              </a:solidFill>
                            </a:rPr>
                            <a:t>Unique keys hashed by keys</a:t>
                          </a:r>
                        </a:p>
                      </a:txBody>
                      <a:tcPr/>
                    </a:tc>
                    <a:tc>
                      <a:txBody>
                        <a:bodyPr/>
                        <a:lstStyle/>
                        <a:p>
                          <a:pPr algn="ctr"/>
                          <a14:m>
                            <m:oMathPara xmlns:m="http://schemas.openxmlformats.org/officeDocument/2006/math">
                              <m:oMathParaPr>
                                <m:jc m:val="centerGroup"/>
                              </m:oMathParaPr>
                              <m:oMath xmlns:m="http://schemas.openxmlformats.org/officeDocument/2006/math">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𝑂</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(1)</m:t>
                                </m:r>
                              </m:oMath>
                            </m:oMathPara>
                          </a14:m>
                          <a:endParaRPr lang="en-AU" sz="1100" dirty="0">
                            <a:solidFill>
                              <a:schemeClr val="tx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𝑂</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(1)</m:t>
                                </m:r>
                              </m:oMath>
                            </m:oMathPara>
                          </a14:m>
                          <a:endParaRPr lang="en-AU" sz="1100" dirty="0">
                            <a:solidFill>
                              <a:schemeClr val="tx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𝑂</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(1)</m:t>
                                </m:r>
                              </m:oMath>
                            </m:oMathPara>
                          </a14:m>
                          <a:endParaRPr lang="en-AU" sz="1100" dirty="0">
                            <a:solidFill>
                              <a:schemeClr val="tx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𝑂</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(1)</m:t>
                                </m:r>
                              </m:oMath>
                            </m:oMathPara>
                          </a14:m>
                          <a:endParaRPr lang="en-AU" sz="1100" dirty="0">
                            <a:solidFill>
                              <a:schemeClr val="tx1"/>
                            </a:solidFill>
                          </a:endParaRPr>
                        </a:p>
                      </a:txBody>
                      <a:tcPr/>
                    </a:tc>
                    <a:tc>
                      <a:txBody>
                        <a:bodyPr/>
                        <a:lstStyle/>
                        <a:p>
                          <a:pPr algn="ctr"/>
                          <a:r>
                            <a:rPr lang="en-AU" sz="1100" dirty="0">
                              <a:solidFill>
                                <a:schemeClr val="tx1"/>
                              </a:solidFill>
                            </a:rPr>
                            <a:t>N/A</a:t>
                          </a:r>
                        </a:p>
                      </a:txBody>
                      <a:tcPr/>
                    </a:tc>
                    <a:extLst>
                      <a:ext uri="{0D108BD9-81ED-4DB2-BD59-A6C34878D82A}">
                        <a16:rowId xmlns:a16="http://schemas.microsoft.com/office/drawing/2014/main" val="4238397624"/>
                      </a:ext>
                    </a:extLst>
                  </a:tr>
                  <a:tr h="370840">
                    <a:tc>
                      <a:txBody>
                        <a:bodyPr/>
                        <a:lstStyle/>
                        <a:p>
                          <a:pPr algn="ctr"/>
                          <a:r>
                            <a:rPr kumimoji="0" lang="en-AU" sz="11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1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100" b="0" i="0" u="none" strike="noStrike" kern="1200" cap="none" spc="0" normalizeH="0" baseline="0" noProof="0" dirty="0" err="1">
                              <a:ln>
                                <a:noFill/>
                              </a:ln>
                              <a:solidFill>
                                <a:srgbClr val="F7F1FF"/>
                              </a:solidFill>
                              <a:effectLst/>
                              <a:uLnTx/>
                              <a:uFillTx/>
                              <a:latin typeface="Consolas" panose="020B0609020204030204" pitchFamily="49" charset="0"/>
                              <a:ea typeface="+mn-ea"/>
                              <a:cs typeface="+mn-cs"/>
                            </a:rPr>
                            <a:t>unorderd_map</a:t>
                          </a:r>
                          <a:r>
                            <a:rPr kumimoji="0" lang="en-AU" sz="1100" b="0" i="0" u="none" strike="noStrike" kern="1200" cap="none" spc="0" normalizeH="0" baseline="0" noProof="0" dirty="0">
                              <a:ln>
                                <a:noFill/>
                              </a:ln>
                              <a:solidFill>
                                <a:srgbClr val="FC618D"/>
                              </a:solidFill>
                              <a:effectLst/>
                              <a:uLnTx/>
                              <a:uFillTx/>
                              <a:latin typeface="Consolas" panose="020B0609020204030204" pitchFamily="49" charset="0"/>
                              <a:ea typeface="+mn-ea"/>
                              <a:cs typeface="+mn-cs"/>
                            </a:rPr>
                            <a:t>&lt;</a:t>
                          </a:r>
                          <a:r>
                            <a:rPr kumimoji="0" lang="en-AU" sz="1100" b="0" i="0" u="none" strike="noStrike" kern="1200" cap="none" spc="0" normalizeH="0" baseline="0" noProof="0" dirty="0">
                              <a:ln>
                                <a:noFill/>
                              </a:ln>
                              <a:solidFill>
                                <a:srgbClr val="5AD4E6"/>
                              </a:solidFill>
                              <a:effectLst/>
                              <a:uLnTx/>
                              <a:uFillTx/>
                              <a:latin typeface="Consolas" panose="020B0609020204030204" pitchFamily="49" charset="0"/>
                              <a:ea typeface="+mn-ea"/>
                              <a:cs typeface="+mn-cs"/>
                            </a:rPr>
                            <a:t>K</a:t>
                          </a:r>
                          <a:r>
                            <a:rPr kumimoji="0" lang="en-AU" sz="11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100" b="0" i="0" u="none" strike="noStrike" kern="1200" cap="none" spc="0" normalizeH="0" baseline="0" noProof="0" dirty="0">
                              <a:ln>
                                <a:noFill/>
                              </a:ln>
                              <a:solidFill>
                                <a:srgbClr val="8B888F"/>
                              </a:solidFill>
                              <a:effectLst/>
                              <a:uLnTx/>
                              <a:uFillTx/>
                              <a:latin typeface="+mn-lt"/>
                              <a:ea typeface="+mn-ea"/>
                              <a:cs typeface="+mn-cs"/>
                            </a:rPr>
                            <a:t> </a:t>
                          </a:r>
                          <a:r>
                            <a:rPr kumimoji="0" lang="en-AU" sz="1100" b="0" i="0" u="none" strike="noStrike" kern="1200" cap="none" spc="0" normalizeH="0" baseline="0" noProof="0" dirty="0">
                              <a:ln>
                                <a:noFill/>
                              </a:ln>
                              <a:solidFill>
                                <a:srgbClr val="5AD4E6"/>
                              </a:solidFill>
                              <a:effectLst/>
                              <a:uLnTx/>
                              <a:uFillTx/>
                              <a:latin typeface="Consolas" panose="020B0609020204030204" pitchFamily="49" charset="0"/>
                              <a:ea typeface="+mn-ea"/>
                              <a:cs typeface="+mn-cs"/>
                            </a:rPr>
                            <a:t>V</a:t>
                          </a:r>
                          <a:r>
                            <a:rPr kumimoji="0" lang="en-AU" sz="1100" b="0" i="0" u="none" strike="noStrike" kern="1200" cap="none" spc="0" normalizeH="0" baseline="0" noProof="0" dirty="0">
                              <a:ln>
                                <a:noFill/>
                              </a:ln>
                              <a:solidFill>
                                <a:srgbClr val="FC618D"/>
                              </a:solidFill>
                              <a:effectLst/>
                              <a:uLnTx/>
                              <a:uFillTx/>
                              <a:latin typeface="Consolas" panose="020B0609020204030204" pitchFamily="49" charset="0"/>
                              <a:ea typeface="+mn-ea"/>
                              <a:cs typeface="+mn-cs"/>
                            </a:rPr>
                            <a:t>&gt;</a:t>
                          </a:r>
                          <a:endParaRPr lang="en-AU" sz="1100" dirty="0">
                            <a:solidFill>
                              <a:schemeClr val="tx1"/>
                            </a:solidFill>
                            <a:latin typeface="Consolas" panose="020B06090202040302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100" dirty="0">
                              <a:solidFill>
                                <a:schemeClr val="tx1"/>
                              </a:solidFill>
                            </a:rPr>
                            <a:t>Unique keys-value pairs hashed by keys</a:t>
                          </a:r>
                        </a:p>
                      </a:txBody>
                      <a:tcPr/>
                    </a:tc>
                    <a:tc>
                      <a:txBody>
                        <a:bodyPr/>
                        <a:lstStyle/>
                        <a:p>
                          <a:pPr algn="ctr"/>
                          <a14:m>
                            <m:oMathPara xmlns:m="http://schemas.openxmlformats.org/officeDocument/2006/math">
                              <m:oMathParaPr>
                                <m:jc m:val="centerGroup"/>
                              </m:oMathParaPr>
                              <m:oMath xmlns:m="http://schemas.openxmlformats.org/officeDocument/2006/math">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𝑂</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(1)</m:t>
                                </m:r>
                              </m:oMath>
                            </m:oMathPara>
                          </a14:m>
                          <a:endParaRPr lang="en-AU" sz="1100" dirty="0">
                            <a:solidFill>
                              <a:schemeClr val="tx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𝑂</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(1)</m:t>
                                </m:r>
                              </m:oMath>
                            </m:oMathPara>
                          </a14:m>
                          <a:endParaRPr lang="en-AU" sz="1100" dirty="0">
                            <a:solidFill>
                              <a:schemeClr val="tx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𝑂</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(1)</m:t>
                                </m:r>
                              </m:oMath>
                            </m:oMathPara>
                          </a14:m>
                          <a:endParaRPr lang="en-AU" sz="1100" dirty="0">
                            <a:solidFill>
                              <a:schemeClr val="tx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𝑂</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(1)</m:t>
                                </m:r>
                              </m:oMath>
                            </m:oMathPara>
                          </a14:m>
                          <a:endParaRPr lang="en-AU" sz="1100" dirty="0">
                            <a:solidFill>
                              <a:schemeClr val="tx1"/>
                            </a:solidFill>
                          </a:endParaRPr>
                        </a:p>
                      </a:txBody>
                      <a:tcPr/>
                    </a:tc>
                    <a:tc>
                      <a:txBody>
                        <a:bodyPr/>
                        <a:lstStyle/>
                        <a:p>
                          <a:pPr algn="ctr"/>
                          <a:r>
                            <a:rPr kumimoji="0" lang="en-AU" sz="1100" b="0" u="none" strike="noStrike" kern="1200" cap="none" spc="0" normalizeH="0" baseline="0" noProof="0" dirty="0">
                              <a:ln>
                                <a:noFill/>
                              </a:ln>
                              <a:solidFill>
                                <a:prstClr val="white"/>
                              </a:solidFill>
                              <a:effectLst/>
                              <a:uLnTx/>
                              <a:uFillTx/>
                              <a:ea typeface="+mn-ea"/>
                              <a:cs typeface="+mn-cs"/>
                            </a:rPr>
                            <a:t>Key - </a:t>
                          </a:r>
                          <a14:m>
                            <m:oMath xmlns:m="http://schemas.openxmlformats.org/officeDocument/2006/math">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𝑂</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(1)</m:t>
                              </m:r>
                            </m:oMath>
                          </a14:m>
                          <a:endParaRPr lang="en-AU" sz="1100" dirty="0">
                            <a:solidFill>
                              <a:schemeClr val="tx1"/>
                            </a:solidFill>
                          </a:endParaRPr>
                        </a:p>
                      </a:txBody>
                      <a:tcPr/>
                    </a:tc>
                    <a:extLst>
                      <a:ext uri="{0D108BD9-81ED-4DB2-BD59-A6C34878D82A}">
                        <a16:rowId xmlns:a16="http://schemas.microsoft.com/office/drawing/2014/main" val="2012692341"/>
                      </a:ext>
                    </a:extLst>
                  </a:tr>
                  <a:tr h="370840">
                    <a:tc>
                      <a:txBody>
                        <a:bodyPr/>
                        <a:lstStyle/>
                        <a:p>
                          <a:pPr algn="ctr"/>
                          <a:r>
                            <a:rPr kumimoji="0" lang="en-AU" sz="11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1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100" b="0" i="0" u="none" strike="noStrike" kern="1200" cap="none" spc="0" normalizeH="0" baseline="0" noProof="0" dirty="0" err="1">
                              <a:ln>
                                <a:noFill/>
                              </a:ln>
                              <a:solidFill>
                                <a:srgbClr val="F7F1FF"/>
                              </a:solidFill>
                              <a:effectLst/>
                              <a:uLnTx/>
                              <a:uFillTx/>
                              <a:latin typeface="Consolas" panose="020B0609020204030204" pitchFamily="49" charset="0"/>
                              <a:ea typeface="+mn-ea"/>
                              <a:cs typeface="+mn-cs"/>
                            </a:rPr>
                            <a:t>unordered_multiset</a:t>
                          </a:r>
                          <a:r>
                            <a:rPr kumimoji="0" lang="en-AU" sz="1100" b="0" i="0" u="none" strike="noStrike" kern="1200" cap="none" spc="0" normalizeH="0" baseline="0" noProof="0" dirty="0">
                              <a:ln>
                                <a:noFill/>
                              </a:ln>
                              <a:solidFill>
                                <a:srgbClr val="FC618D"/>
                              </a:solidFill>
                              <a:effectLst/>
                              <a:uLnTx/>
                              <a:uFillTx/>
                              <a:latin typeface="Consolas" panose="020B0609020204030204" pitchFamily="49" charset="0"/>
                              <a:ea typeface="+mn-ea"/>
                              <a:cs typeface="+mn-cs"/>
                            </a:rPr>
                            <a:t>&lt;</a:t>
                          </a:r>
                          <a:r>
                            <a:rPr kumimoji="0" lang="en-AU" sz="1100" b="0" i="0" u="none" strike="noStrike" kern="1200" cap="none" spc="0" normalizeH="0" baseline="0" noProof="0" dirty="0">
                              <a:ln>
                                <a:noFill/>
                              </a:ln>
                              <a:solidFill>
                                <a:srgbClr val="5AD4E6"/>
                              </a:solidFill>
                              <a:effectLst/>
                              <a:uLnTx/>
                              <a:uFillTx/>
                              <a:latin typeface="Consolas" panose="020B0609020204030204" pitchFamily="49" charset="0"/>
                              <a:ea typeface="+mn-ea"/>
                              <a:cs typeface="+mn-cs"/>
                            </a:rPr>
                            <a:t>K</a:t>
                          </a:r>
                          <a:r>
                            <a:rPr kumimoji="0" lang="en-AU" sz="1100" b="0" i="0" u="none" strike="noStrike" kern="1200" cap="none" spc="0" normalizeH="0" baseline="0" noProof="0" dirty="0">
                              <a:ln>
                                <a:noFill/>
                              </a:ln>
                              <a:solidFill>
                                <a:srgbClr val="FC618D"/>
                              </a:solidFill>
                              <a:effectLst/>
                              <a:uLnTx/>
                              <a:uFillTx/>
                              <a:latin typeface="Consolas" panose="020B0609020204030204" pitchFamily="49" charset="0"/>
                              <a:ea typeface="+mn-ea"/>
                              <a:cs typeface="+mn-cs"/>
                            </a:rPr>
                            <a:t>&gt;</a:t>
                          </a:r>
                          <a:endParaRPr lang="en-AU" sz="1100" dirty="0">
                            <a:solidFill>
                              <a:schemeClr val="tx1"/>
                            </a:solidFill>
                            <a:latin typeface="Consolas" panose="020B0609020204030204" pitchFamily="49" charset="0"/>
                          </a:endParaRPr>
                        </a:p>
                      </a:txBody>
                      <a:tcPr/>
                    </a:tc>
                    <a:tc>
                      <a:txBody>
                        <a:bodyPr/>
                        <a:lstStyle/>
                        <a:p>
                          <a:pPr algn="ctr"/>
                          <a:r>
                            <a:rPr lang="en-AU" sz="1100" dirty="0">
                              <a:solidFill>
                                <a:schemeClr val="tx1"/>
                              </a:solidFill>
                            </a:rPr>
                            <a:t>Keys hashed by keys</a:t>
                          </a:r>
                        </a:p>
                      </a:txBody>
                      <a:tcPr/>
                    </a:tc>
                    <a:tc>
                      <a:txBody>
                        <a:bodyPr/>
                        <a:lstStyle/>
                        <a:p>
                          <a:pPr algn="ctr"/>
                          <a14:m>
                            <m:oMathPara xmlns:m="http://schemas.openxmlformats.org/officeDocument/2006/math">
                              <m:oMathParaPr>
                                <m:jc m:val="centerGroup"/>
                              </m:oMathParaPr>
                              <m:oMath xmlns:m="http://schemas.openxmlformats.org/officeDocument/2006/math">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𝑂</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(1)</m:t>
                                </m:r>
                              </m:oMath>
                            </m:oMathPara>
                          </a14:m>
                          <a:endParaRPr lang="en-AU" sz="1100" dirty="0">
                            <a:solidFill>
                              <a:schemeClr val="tx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𝑂</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(1)</m:t>
                                </m:r>
                              </m:oMath>
                            </m:oMathPara>
                          </a14:m>
                          <a:endParaRPr lang="en-AU" sz="1100" dirty="0">
                            <a:solidFill>
                              <a:schemeClr val="tx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𝑂</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(1)</m:t>
                                </m:r>
                              </m:oMath>
                            </m:oMathPara>
                          </a14:m>
                          <a:endParaRPr lang="en-AU" sz="1100" dirty="0">
                            <a:solidFill>
                              <a:schemeClr val="tx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𝑂</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(1)</m:t>
                                </m:r>
                              </m:oMath>
                            </m:oMathPara>
                          </a14:m>
                          <a:endParaRPr lang="en-AU" sz="1100" dirty="0">
                            <a:solidFill>
                              <a:schemeClr val="tx1"/>
                            </a:solidFill>
                          </a:endParaRPr>
                        </a:p>
                      </a:txBody>
                      <a:tcPr/>
                    </a:tc>
                    <a:tc>
                      <a:txBody>
                        <a:bodyPr/>
                        <a:lstStyle/>
                        <a:p>
                          <a:pPr algn="ctr"/>
                          <a:r>
                            <a:rPr lang="en-AU" sz="1100" dirty="0">
                              <a:solidFill>
                                <a:schemeClr val="tx1"/>
                              </a:solidFill>
                            </a:rPr>
                            <a:t>N/A</a:t>
                          </a:r>
                        </a:p>
                      </a:txBody>
                      <a:tcPr/>
                    </a:tc>
                    <a:extLst>
                      <a:ext uri="{0D108BD9-81ED-4DB2-BD59-A6C34878D82A}">
                        <a16:rowId xmlns:a16="http://schemas.microsoft.com/office/drawing/2014/main" val="868451669"/>
                      </a:ext>
                    </a:extLst>
                  </a:tr>
                  <a:tr h="370840">
                    <a:tc>
                      <a:txBody>
                        <a:bodyPr/>
                        <a:lstStyle/>
                        <a:p>
                          <a:pPr algn="ctr"/>
                          <a:r>
                            <a:rPr kumimoji="0" lang="en-AU" sz="11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1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100" b="0" i="0" u="none" strike="noStrike" kern="1200" cap="none" spc="0" normalizeH="0" baseline="0" noProof="0" dirty="0" err="1">
                              <a:ln>
                                <a:noFill/>
                              </a:ln>
                              <a:solidFill>
                                <a:srgbClr val="F7F1FF"/>
                              </a:solidFill>
                              <a:effectLst/>
                              <a:uLnTx/>
                              <a:uFillTx/>
                              <a:latin typeface="Consolas" panose="020B0609020204030204" pitchFamily="49" charset="0"/>
                              <a:ea typeface="+mn-ea"/>
                              <a:cs typeface="+mn-cs"/>
                            </a:rPr>
                            <a:t>unordered_multimap</a:t>
                          </a:r>
                          <a:r>
                            <a:rPr kumimoji="0" lang="en-AU" sz="1100" b="0" i="0" u="none" strike="noStrike" kern="1200" cap="none" spc="0" normalizeH="0" baseline="0" noProof="0" dirty="0">
                              <a:ln>
                                <a:noFill/>
                              </a:ln>
                              <a:solidFill>
                                <a:srgbClr val="FC618D"/>
                              </a:solidFill>
                              <a:effectLst/>
                              <a:uLnTx/>
                              <a:uFillTx/>
                              <a:latin typeface="Consolas" panose="020B0609020204030204" pitchFamily="49" charset="0"/>
                              <a:ea typeface="+mn-ea"/>
                              <a:cs typeface="+mn-cs"/>
                            </a:rPr>
                            <a:t>&lt;</a:t>
                          </a:r>
                          <a:r>
                            <a:rPr kumimoji="0" lang="en-AU" sz="1100" b="0" i="0" u="none" strike="noStrike" kern="1200" cap="none" spc="0" normalizeH="0" baseline="0" noProof="0" dirty="0">
                              <a:ln>
                                <a:noFill/>
                              </a:ln>
                              <a:solidFill>
                                <a:srgbClr val="5AD4E6"/>
                              </a:solidFill>
                              <a:effectLst/>
                              <a:uLnTx/>
                              <a:uFillTx/>
                              <a:latin typeface="Consolas" panose="020B0609020204030204" pitchFamily="49" charset="0"/>
                              <a:ea typeface="+mn-ea"/>
                              <a:cs typeface="+mn-cs"/>
                            </a:rPr>
                            <a:t>K</a:t>
                          </a:r>
                          <a:r>
                            <a:rPr kumimoji="0" lang="en-AU" sz="11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100" b="0" i="0" u="none" strike="noStrike" kern="1200" cap="none" spc="0" normalizeH="0" baseline="0" noProof="0" dirty="0">
                              <a:ln>
                                <a:noFill/>
                              </a:ln>
                              <a:solidFill>
                                <a:srgbClr val="8B888F"/>
                              </a:solidFill>
                              <a:effectLst/>
                              <a:uLnTx/>
                              <a:uFillTx/>
                              <a:latin typeface="+mn-lt"/>
                              <a:ea typeface="+mn-ea"/>
                              <a:cs typeface="+mn-cs"/>
                            </a:rPr>
                            <a:t> </a:t>
                          </a:r>
                          <a:r>
                            <a:rPr kumimoji="0" lang="en-AU" sz="1100" b="0" i="0" u="none" strike="noStrike" kern="1200" cap="none" spc="0" normalizeH="0" baseline="0" noProof="0" dirty="0">
                              <a:ln>
                                <a:noFill/>
                              </a:ln>
                              <a:solidFill>
                                <a:srgbClr val="5AD4E6"/>
                              </a:solidFill>
                              <a:effectLst/>
                              <a:uLnTx/>
                              <a:uFillTx/>
                              <a:latin typeface="Consolas" panose="020B0609020204030204" pitchFamily="49" charset="0"/>
                              <a:ea typeface="+mn-ea"/>
                              <a:cs typeface="+mn-cs"/>
                            </a:rPr>
                            <a:t>V</a:t>
                          </a:r>
                          <a:r>
                            <a:rPr kumimoji="0" lang="en-AU" sz="1100" b="0" i="0" u="none" strike="noStrike" kern="1200" cap="none" spc="0" normalizeH="0" baseline="0" noProof="0" dirty="0">
                              <a:ln>
                                <a:noFill/>
                              </a:ln>
                              <a:solidFill>
                                <a:srgbClr val="FC618D"/>
                              </a:solidFill>
                              <a:effectLst/>
                              <a:uLnTx/>
                              <a:uFillTx/>
                              <a:latin typeface="Consolas" panose="020B0609020204030204" pitchFamily="49" charset="0"/>
                              <a:ea typeface="+mn-ea"/>
                              <a:cs typeface="+mn-cs"/>
                            </a:rPr>
                            <a:t>&gt;</a:t>
                          </a:r>
                          <a:endParaRPr lang="en-AU" sz="1100" dirty="0">
                            <a:solidFill>
                              <a:schemeClr val="tx1"/>
                            </a:solidFill>
                            <a:latin typeface="Consolas" panose="020B06090202040302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100" dirty="0">
                              <a:solidFill>
                                <a:schemeClr val="tx1"/>
                              </a:solidFill>
                            </a:rPr>
                            <a:t>Keys-value pairs hashed by keys</a:t>
                          </a:r>
                        </a:p>
                      </a:txBody>
                      <a:tcPr/>
                    </a:tc>
                    <a:tc>
                      <a:txBody>
                        <a:bodyPr/>
                        <a:lstStyle/>
                        <a:p>
                          <a:pPr algn="ctr"/>
                          <a14:m>
                            <m:oMathPara xmlns:m="http://schemas.openxmlformats.org/officeDocument/2006/math">
                              <m:oMathParaPr>
                                <m:jc m:val="centerGroup"/>
                              </m:oMathParaPr>
                              <m:oMath xmlns:m="http://schemas.openxmlformats.org/officeDocument/2006/math">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𝑂</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(1)</m:t>
                                </m:r>
                              </m:oMath>
                            </m:oMathPara>
                          </a14:m>
                          <a:endParaRPr lang="en-AU" sz="1100" dirty="0">
                            <a:solidFill>
                              <a:schemeClr val="tx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𝑂</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(1)</m:t>
                                </m:r>
                              </m:oMath>
                            </m:oMathPara>
                          </a14:m>
                          <a:endParaRPr lang="en-AU" sz="1100" dirty="0">
                            <a:solidFill>
                              <a:schemeClr val="tx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𝑂</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(1)</m:t>
                                </m:r>
                              </m:oMath>
                            </m:oMathPara>
                          </a14:m>
                          <a:endParaRPr lang="en-AU" sz="1100" dirty="0">
                            <a:solidFill>
                              <a:schemeClr val="tx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𝑂</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(1)</m:t>
                                </m:r>
                              </m:oMath>
                            </m:oMathPara>
                          </a14:m>
                          <a:endParaRPr lang="en-AU" sz="1100" dirty="0">
                            <a:solidFill>
                              <a:schemeClr val="tx1"/>
                            </a:solidFill>
                          </a:endParaRPr>
                        </a:p>
                      </a:txBody>
                      <a:tcPr/>
                    </a:tc>
                    <a:tc>
                      <a:txBody>
                        <a:bodyPr/>
                        <a:lstStyle/>
                        <a:p>
                          <a:pPr algn="ctr"/>
                          <a:r>
                            <a:rPr lang="en-AU" sz="1100" dirty="0">
                              <a:solidFill>
                                <a:schemeClr val="tx1"/>
                              </a:solidFill>
                            </a:rPr>
                            <a:t>N/A</a:t>
                          </a:r>
                        </a:p>
                      </a:txBody>
                      <a:tcPr/>
                    </a:tc>
                    <a:extLst>
                      <a:ext uri="{0D108BD9-81ED-4DB2-BD59-A6C34878D82A}">
                        <a16:rowId xmlns:a16="http://schemas.microsoft.com/office/drawing/2014/main" val="2525905785"/>
                      </a:ext>
                    </a:extLst>
                  </a:tr>
                </a:tbl>
              </a:graphicData>
            </a:graphic>
          </p:graphicFrame>
        </mc:Choice>
        <mc:Fallback xmlns="">
          <p:graphicFrame>
            <p:nvGraphicFramePr>
              <p:cNvPr id="8" name="Table 8">
                <a:extLst>
                  <a:ext uri="{FF2B5EF4-FFF2-40B4-BE49-F238E27FC236}">
                    <a16:creationId xmlns:a16="http://schemas.microsoft.com/office/drawing/2014/main" id="{4BC26D29-0E39-0C0D-1700-38A674477E77}"/>
                  </a:ext>
                </a:extLst>
              </p:cNvPr>
              <p:cNvGraphicFramePr>
                <a:graphicFrameLocks noGrp="1"/>
              </p:cNvGraphicFramePr>
              <p:nvPr>
                <p:ph sz="half" idx="2"/>
                <p:extLst>
                  <p:ext uri="{D42A27DB-BD31-4B8C-83A1-F6EECF244321}">
                    <p14:modId xmlns:p14="http://schemas.microsoft.com/office/powerpoint/2010/main" val="60774831"/>
                  </p:ext>
                </p:extLst>
              </p:nvPr>
            </p:nvGraphicFramePr>
            <p:xfrm>
              <a:off x="550862" y="1027380"/>
              <a:ext cx="11104255" cy="5689600"/>
            </p:xfrm>
            <a:graphic>
              <a:graphicData uri="http://schemas.openxmlformats.org/drawingml/2006/table">
                <a:tbl>
                  <a:tblPr firstRow="1" bandRow="1">
                    <a:tableStyleId>{AF606853-7671-496A-8E4F-DF71F8EC918B}</a:tableStyleId>
                  </a:tblPr>
                  <a:tblGrid>
                    <a:gridCol w="2406942">
                      <a:extLst>
                        <a:ext uri="{9D8B030D-6E8A-4147-A177-3AD203B41FA5}">
                          <a16:colId xmlns:a16="http://schemas.microsoft.com/office/drawing/2014/main" val="2054658861"/>
                        </a:ext>
                      </a:extLst>
                    </a:gridCol>
                    <a:gridCol w="2323323">
                      <a:extLst>
                        <a:ext uri="{9D8B030D-6E8A-4147-A177-3AD203B41FA5}">
                          <a16:colId xmlns:a16="http://schemas.microsoft.com/office/drawing/2014/main" val="3022304795"/>
                        </a:ext>
                      </a:extLst>
                    </a:gridCol>
                    <a:gridCol w="1274798">
                      <a:extLst>
                        <a:ext uri="{9D8B030D-6E8A-4147-A177-3AD203B41FA5}">
                          <a16:colId xmlns:a16="http://schemas.microsoft.com/office/drawing/2014/main" val="1521074231"/>
                        </a:ext>
                      </a:extLst>
                    </a:gridCol>
                    <a:gridCol w="1274798">
                      <a:extLst>
                        <a:ext uri="{9D8B030D-6E8A-4147-A177-3AD203B41FA5}">
                          <a16:colId xmlns:a16="http://schemas.microsoft.com/office/drawing/2014/main" val="1803434091"/>
                        </a:ext>
                      </a:extLst>
                    </a:gridCol>
                    <a:gridCol w="1274798">
                      <a:extLst>
                        <a:ext uri="{9D8B030D-6E8A-4147-A177-3AD203B41FA5}">
                          <a16:colId xmlns:a16="http://schemas.microsoft.com/office/drawing/2014/main" val="7272948"/>
                        </a:ext>
                      </a:extLst>
                    </a:gridCol>
                    <a:gridCol w="1274798">
                      <a:extLst>
                        <a:ext uri="{9D8B030D-6E8A-4147-A177-3AD203B41FA5}">
                          <a16:colId xmlns:a16="http://schemas.microsoft.com/office/drawing/2014/main" val="68375310"/>
                        </a:ext>
                      </a:extLst>
                    </a:gridCol>
                    <a:gridCol w="1274798">
                      <a:extLst>
                        <a:ext uri="{9D8B030D-6E8A-4147-A177-3AD203B41FA5}">
                          <a16:colId xmlns:a16="http://schemas.microsoft.com/office/drawing/2014/main" val="2106096415"/>
                        </a:ext>
                      </a:extLst>
                    </a:gridCol>
                  </a:tblGrid>
                  <a:tr h="457200">
                    <a:tc>
                      <a:txBody>
                        <a:bodyPr/>
                        <a:lstStyle/>
                        <a:p>
                          <a:pPr algn="ctr"/>
                          <a:r>
                            <a:rPr lang="en-AU" sz="1200" dirty="0">
                              <a:solidFill>
                                <a:schemeClr val="tx1"/>
                              </a:solidFill>
                            </a:rPr>
                            <a:t>Data Structure</a:t>
                          </a:r>
                        </a:p>
                      </a:txBody>
                      <a:tcPr/>
                    </a:tc>
                    <a:tc>
                      <a:txBody>
                        <a:bodyPr/>
                        <a:lstStyle/>
                        <a:p>
                          <a:pPr algn="ctr"/>
                          <a:r>
                            <a:rPr lang="en-AU" sz="1200" dirty="0">
                              <a:solidFill>
                                <a:schemeClr val="tx1"/>
                              </a:solidFill>
                            </a:rPr>
                            <a:t>Description</a:t>
                          </a:r>
                        </a:p>
                      </a:txBody>
                      <a:tcPr/>
                    </a:tc>
                    <a:tc>
                      <a:txBody>
                        <a:bodyPr/>
                        <a:lstStyle/>
                        <a:p>
                          <a:pPr algn="ctr"/>
                          <a:r>
                            <a:rPr lang="en-AU" sz="1200" dirty="0">
                              <a:solidFill>
                                <a:schemeClr val="tx1"/>
                              </a:solidFill>
                            </a:rPr>
                            <a:t>Search</a:t>
                          </a:r>
                        </a:p>
                      </a:txBody>
                      <a:tcPr/>
                    </a:tc>
                    <a:tc>
                      <a:txBody>
                        <a:bodyPr/>
                        <a:lstStyle/>
                        <a:p>
                          <a:pPr algn="ctr"/>
                          <a:r>
                            <a:rPr lang="en-AU" sz="1200" dirty="0">
                              <a:solidFill>
                                <a:schemeClr val="tx1"/>
                              </a:solidFill>
                            </a:rPr>
                            <a:t>Insertion</a:t>
                          </a:r>
                        </a:p>
                      </a:txBody>
                      <a:tcPr/>
                    </a:tc>
                    <a:tc>
                      <a:txBody>
                        <a:bodyPr/>
                        <a:lstStyle/>
                        <a:p>
                          <a:pPr algn="ctr"/>
                          <a:r>
                            <a:rPr lang="en-AU" sz="1200" dirty="0">
                              <a:solidFill>
                                <a:schemeClr val="tx1"/>
                              </a:solidFill>
                            </a:rPr>
                            <a:t>Erasure</a:t>
                          </a:r>
                        </a:p>
                      </a:txBody>
                      <a:tcPr/>
                    </a:tc>
                    <a:tc>
                      <a:txBody>
                        <a:bodyPr/>
                        <a:lstStyle/>
                        <a:p>
                          <a:pPr algn="ctr"/>
                          <a:r>
                            <a:rPr lang="en-AU" sz="1200" dirty="0">
                              <a:solidFill>
                                <a:schemeClr val="tx1"/>
                              </a:solidFill>
                            </a:rPr>
                            <a:t>Extraction</a:t>
                          </a:r>
                        </a:p>
                      </a:txBody>
                      <a:tcPr/>
                    </a:tc>
                    <a:tc>
                      <a:txBody>
                        <a:bodyPr/>
                        <a:lstStyle/>
                        <a:p>
                          <a:pPr algn="ctr"/>
                          <a:r>
                            <a:rPr lang="en-AU" sz="1200" dirty="0">
                              <a:solidFill>
                                <a:schemeClr val="tx1"/>
                              </a:solidFill>
                            </a:rPr>
                            <a:t>Random Access</a:t>
                          </a:r>
                        </a:p>
                      </a:txBody>
                      <a:tcPr/>
                    </a:tc>
                    <a:extLst>
                      <a:ext uri="{0D108BD9-81ED-4DB2-BD59-A6C34878D82A}">
                        <a16:rowId xmlns:a16="http://schemas.microsoft.com/office/drawing/2014/main" val="839517332"/>
                      </a:ext>
                    </a:extLst>
                  </a:tr>
                  <a:tr h="594360">
                    <a:tc>
                      <a:txBody>
                        <a:bodyPr/>
                        <a:lstStyle/>
                        <a:p>
                          <a:pPr algn="ctr"/>
                          <a:r>
                            <a:rPr lang="en-AU" sz="1100" b="0" dirty="0">
                              <a:solidFill>
                                <a:srgbClr val="7BD88F"/>
                              </a:solidFill>
                              <a:effectLst/>
                              <a:latin typeface="Consolas" panose="020B0609020204030204" pitchFamily="49" charset="0"/>
                            </a:rPr>
                            <a:t>std</a:t>
                          </a:r>
                          <a:r>
                            <a:rPr lang="en-AU" sz="1100" b="0" dirty="0">
                              <a:solidFill>
                                <a:srgbClr val="8B888F"/>
                              </a:solidFill>
                              <a:effectLst/>
                              <a:latin typeface="Consolas" panose="020B0609020204030204" pitchFamily="49" charset="0"/>
                            </a:rPr>
                            <a:t>::</a:t>
                          </a:r>
                          <a:r>
                            <a:rPr lang="en-AU" sz="1100" b="0" dirty="0">
                              <a:solidFill>
                                <a:srgbClr val="F7F1FF"/>
                              </a:solidFill>
                              <a:effectLst/>
                              <a:latin typeface="Consolas" panose="020B0609020204030204" pitchFamily="49" charset="0"/>
                            </a:rPr>
                            <a:t>vector</a:t>
                          </a:r>
                          <a:r>
                            <a:rPr lang="en-AU" sz="1100" b="0" dirty="0">
                              <a:solidFill>
                                <a:srgbClr val="FC618D"/>
                              </a:solidFill>
                              <a:effectLst/>
                              <a:latin typeface="Consolas" panose="020B0609020204030204" pitchFamily="49" charset="0"/>
                            </a:rPr>
                            <a:t>&lt;</a:t>
                          </a:r>
                          <a:r>
                            <a:rPr lang="en-AU" sz="1100" b="0" dirty="0">
                              <a:solidFill>
                                <a:srgbClr val="5AD4E6"/>
                              </a:solidFill>
                              <a:effectLst/>
                              <a:latin typeface="Consolas" panose="020B0609020204030204" pitchFamily="49" charset="0"/>
                            </a:rPr>
                            <a:t>T</a:t>
                          </a:r>
                          <a:r>
                            <a:rPr lang="en-AU" sz="1100" b="0" dirty="0">
                              <a:solidFill>
                                <a:srgbClr val="FC618D"/>
                              </a:solidFill>
                              <a:effectLst/>
                              <a:latin typeface="Consolas" panose="020B0609020204030204" pitchFamily="49" charset="0"/>
                            </a:rPr>
                            <a:t>&gt;</a:t>
                          </a:r>
                          <a:endParaRPr lang="en-AU" sz="1100" dirty="0">
                            <a:solidFill>
                              <a:sysClr val="windowText" lastClr="000000"/>
                            </a:solidFill>
                            <a:latin typeface="Consolas" panose="020B0609020204030204" pitchFamily="49" charset="0"/>
                          </a:endParaRPr>
                        </a:p>
                      </a:txBody>
                      <a:tcPr/>
                    </a:tc>
                    <a:tc>
                      <a:txBody>
                        <a:bodyPr/>
                        <a:lstStyle/>
                        <a:p>
                          <a:pPr algn="ctr"/>
                          <a:r>
                            <a:rPr lang="en-AU" sz="1100" dirty="0">
                              <a:solidFill>
                                <a:schemeClr val="tx1"/>
                              </a:solidFill>
                            </a:rPr>
                            <a:t>Dynamic contiguous array with fast pushing and popping to the back of the array.</a:t>
                          </a:r>
                        </a:p>
                      </a:txBody>
                      <a:tcPr/>
                    </a:tc>
                    <a:tc>
                      <a:txBody>
                        <a:bodyPr/>
                        <a:lstStyle/>
                        <a:p>
                          <a:endParaRPr lang="en-US"/>
                        </a:p>
                      </a:txBody>
                      <a:tcPr>
                        <a:blipFill>
                          <a:blip r:embed="rId3"/>
                          <a:stretch>
                            <a:fillRect l="-371292" t="-76531" r="-401914" b="-776531"/>
                          </a:stretch>
                        </a:blipFill>
                      </a:tcPr>
                    </a:tc>
                    <a:tc>
                      <a:txBody>
                        <a:bodyPr/>
                        <a:lstStyle/>
                        <a:p>
                          <a:endParaRPr lang="en-US"/>
                        </a:p>
                      </a:txBody>
                      <a:tcPr>
                        <a:blipFill>
                          <a:blip r:embed="rId3"/>
                          <a:stretch>
                            <a:fillRect l="-471292" t="-76531" r="-301914" b="-776531"/>
                          </a:stretch>
                        </a:blipFill>
                      </a:tcPr>
                    </a:tc>
                    <a:tc>
                      <a:txBody>
                        <a:bodyPr/>
                        <a:lstStyle/>
                        <a:p>
                          <a:endParaRPr lang="en-US"/>
                        </a:p>
                      </a:txBody>
                      <a:tcPr>
                        <a:blipFill>
                          <a:blip r:embed="rId3"/>
                          <a:stretch>
                            <a:fillRect l="-568571" t="-76531" r="-200476" b="-776531"/>
                          </a:stretch>
                        </a:blipFill>
                      </a:tcPr>
                    </a:tc>
                    <a:tc>
                      <a:txBody>
                        <a:bodyPr/>
                        <a:lstStyle/>
                        <a:p>
                          <a:pPr algn="ctr"/>
                          <a:r>
                            <a:rPr lang="en-AU" sz="1100" dirty="0">
                              <a:solidFill>
                                <a:schemeClr val="tx1"/>
                              </a:solidFill>
                            </a:rPr>
                            <a:t>N/A</a:t>
                          </a:r>
                        </a:p>
                      </a:txBody>
                      <a:tcPr/>
                    </a:tc>
                    <a:tc>
                      <a:txBody>
                        <a:bodyPr/>
                        <a:lstStyle/>
                        <a:p>
                          <a:endParaRPr lang="en-US"/>
                        </a:p>
                      </a:txBody>
                      <a:tcPr>
                        <a:blipFill>
                          <a:blip r:embed="rId3"/>
                          <a:stretch>
                            <a:fillRect l="-771770" t="-76531" r="-1435" b="-776531"/>
                          </a:stretch>
                        </a:blipFill>
                      </a:tcPr>
                    </a:tc>
                    <a:extLst>
                      <a:ext uri="{0D108BD9-81ED-4DB2-BD59-A6C34878D82A}">
                        <a16:rowId xmlns:a16="http://schemas.microsoft.com/office/drawing/2014/main" val="3865121169"/>
                      </a:ext>
                    </a:extLst>
                  </a:tr>
                  <a:tr h="594360">
                    <a:tc>
                      <a:txBody>
                        <a:bodyPr/>
                        <a:lstStyle/>
                        <a:p>
                          <a:pPr algn="ctr"/>
                          <a:r>
                            <a:rPr kumimoji="0" lang="en-AU" sz="11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1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100" b="0" i="0" u="none" strike="noStrike" kern="1200" cap="none" spc="0" normalizeH="0" baseline="0" noProof="0" dirty="0">
                              <a:ln>
                                <a:noFill/>
                              </a:ln>
                              <a:solidFill>
                                <a:srgbClr val="F7F1FF"/>
                              </a:solidFill>
                              <a:effectLst/>
                              <a:uLnTx/>
                              <a:uFillTx/>
                              <a:latin typeface="Consolas" panose="020B0609020204030204" pitchFamily="49" charset="0"/>
                              <a:ea typeface="+mn-ea"/>
                              <a:cs typeface="+mn-cs"/>
                            </a:rPr>
                            <a:t>deque</a:t>
                          </a:r>
                          <a:r>
                            <a:rPr kumimoji="0" lang="en-AU" sz="1100" b="0" i="0" u="none" strike="noStrike" kern="1200" cap="none" spc="0" normalizeH="0" baseline="0" noProof="0" dirty="0">
                              <a:ln>
                                <a:noFill/>
                              </a:ln>
                              <a:solidFill>
                                <a:srgbClr val="FC618D"/>
                              </a:solidFill>
                              <a:effectLst/>
                              <a:uLnTx/>
                              <a:uFillTx/>
                              <a:latin typeface="Consolas" panose="020B0609020204030204" pitchFamily="49" charset="0"/>
                              <a:ea typeface="+mn-ea"/>
                              <a:cs typeface="+mn-cs"/>
                            </a:rPr>
                            <a:t>&lt;</a:t>
                          </a:r>
                          <a:r>
                            <a:rPr kumimoji="0" lang="en-AU" sz="1100" b="0" i="0" u="none" strike="noStrike" kern="1200" cap="none" spc="0" normalizeH="0" baseline="0" noProof="0" dirty="0">
                              <a:ln>
                                <a:noFill/>
                              </a:ln>
                              <a:solidFill>
                                <a:srgbClr val="5AD4E6"/>
                              </a:solidFill>
                              <a:effectLst/>
                              <a:uLnTx/>
                              <a:uFillTx/>
                              <a:latin typeface="Consolas" panose="020B0609020204030204" pitchFamily="49" charset="0"/>
                              <a:ea typeface="+mn-ea"/>
                              <a:cs typeface="+mn-cs"/>
                            </a:rPr>
                            <a:t>T</a:t>
                          </a:r>
                          <a:r>
                            <a:rPr kumimoji="0" lang="en-AU" sz="1100" b="0" i="0" u="none" strike="noStrike" kern="1200" cap="none" spc="0" normalizeH="0" baseline="0" noProof="0" dirty="0">
                              <a:ln>
                                <a:noFill/>
                              </a:ln>
                              <a:solidFill>
                                <a:srgbClr val="FC618D"/>
                              </a:solidFill>
                              <a:effectLst/>
                              <a:uLnTx/>
                              <a:uFillTx/>
                              <a:latin typeface="Consolas" panose="020B0609020204030204" pitchFamily="49" charset="0"/>
                              <a:ea typeface="+mn-ea"/>
                              <a:cs typeface="+mn-cs"/>
                            </a:rPr>
                            <a:t>&gt;</a:t>
                          </a:r>
                          <a:endParaRPr lang="en-AU" sz="1100" dirty="0">
                            <a:solidFill>
                              <a:schemeClr val="tx1"/>
                            </a:solidFill>
                            <a:latin typeface="Consolas" panose="020B06090202040302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100" dirty="0">
                              <a:solidFill>
                                <a:schemeClr val="tx1"/>
                              </a:solidFill>
                            </a:rPr>
                            <a:t>Double-Ended queue with fast pushing and popping to the front and back of the container.</a:t>
                          </a:r>
                        </a:p>
                      </a:txBody>
                      <a:tcPr/>
                    </a:tc>
                    <a:tc>
                      <a:txBody>
                        <a:bodyPr/>
                        <a:lstStyle/>
                        <a:p>
                          <a:endParaRPr lang="en-US"/>
                        </a:p>
                      </a:txBody>
                      <a:tcPr>
                        <a:blipFill>
                          <a:blip r:embed="rId3"/>
                          <a:stretch>
                            <a:fillRect l="-371292" t="-178351" r="-401914" b="-684536"/>
                          </a:stretch>
                        </a:blipFill>
                      </a:tcPr>
                    </a:tc>
                    <a:tc>
                      <a:txBody>
                        <a:bodyPr/>
                        <a:lstStyle/>
                        <a:p>
                          <a:endParaRPr lang="en-US"/>
                        </a:p>
                      </a:txBody>
                      <a:tcPr>
                        <a:blipFill>
                          <a:blip r:embed="rId3"/>
                          <a:stretch>
                            <a:fillRect l="-471292" t="-178351" r="-301914" b="-684536"/>
                          </a:stretch>
                        </a:blipFill>
                      </a:tcPr>
                    </a:tc>
                    <a:tc>
                      <a:txBody>
                        <a:bodyPr/>
                        <a:lstStyle/>
                        <a:p>
                          <a:endParaRPr lang="en-US"/>
                        </a:p>
                      </a:txBody>
                      <a:tcPr>
                        <a:blipFill>
                          <a:blip r:embed="rId3"/>
                          <a:stretch>
                            <a:fillRect l="-568571" t="-178351" r="-200476" b="-684536"/>
                          </a:stretch>
                        </a:blipFill>
                      </a:tcPr>
                    </a:tc>
                    <a:tc>
                      <a:txBody>
                        <a:bodyPr/>
                        <a:lstStyle/>
                        <a:p>
                          <a:pPr algn="ctr"/>
                          <a:r>
                            <a:rPr lang="en-AU" sz="1100" dirty="0">
                              <a:solidFill>
                                <a:schemeClr val="tx1"/>
                              </a:solidFill>
                            </a:rPr>
                            <a:t>N/A</a:t>
                          </a:r>
                        </a:p>
                      </a:txBody>
                      <a:tcPr/>
                    </a:tc>
                    <a:tc>
                      <a:txBody>
                        <a:bodyPr/>
                        <a:lstStyle/>
                        <a:p>
                          <a:endParaRPr lang="en-US"/>
                        </a:p>
                      </a:txBody>
                      <a:tcPr>
                        <a:blipFill>
                          <a:blip r:embed="rId3"/>
                          <a:stretch>
                            <a:fillRect l="-771770" t="-178351" r="-1435" b="-684536"/>
                          </a:stretch>
                        </a:blipFill>
                      </a:tcPr>
                    </a:tc>
                    <a:extLst>
                      <a:ext uri="{0D108BD9-81ED-4DB2-BD59-A6C34878D82A}">
                        <a16:rowId xmlns:a16="http://schemas.microsoft.com/office/drawing/2014/main" val="4021213937"/>
                      </a:ext>
                    </a:extLst>
                  </a:tr>
                  <a:tr h="426720">
                    <a:tc>
                      <a:txBody>
                        <a:bodyPr/>
                        <a:lstStyle/>
                        <a:p>
                          <a:pPr algn="ctr"/>
                          <a:r>
                            <a:rPr kumimoji="0" lang="en-AU" sz="11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1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100" b="0" i="0" u="none" strike="noStrike" kern="1200" cap="none" spc="0" normalizeH="0" baseline="0" noProof="0" dirty="0" err="1">
                              <a:ln>
                                <a:noFill/>
                              </a:ln>
                              <a:solidFill>
                                <a:srgbClr val="F7F1FF"/>
                              </a:solidFill>
                              <a:effectLst/>
                              <a:uLnTx/>
                              <a:uFillTx/>
                              <a:latin typeface="Consolas" panose="020B0609020204030204" pitchFamily="49" charset="0"/>
                              <a:ea typeface="+mn-ea"/>
                              <a:cs typeface="+mn-cs"/>
                            </a:rPr>
                            <a:t>forward_list</a:t>
                          </a:r>
                          <a:r>
                            <a:rPr kumimoji="0" lang="en-AU" sz="1100" b="0" i="0" u="none" strike="noStrike" kern="1200" cap="none" spc="0" normalizeH="0" baseline="0" noProof="0" dirty="0">
                              <a:ln>
                                <a:noFill/>
                              </a:ln>
                              <a:solidFill>
                                <a:srgbClr val="FC618D"/>
                              </a:solidFill>
                              <a:effectLst/>
                              <a:uLnTx/>
                              <a:uFillTx/>
                              <a:latin typeface="Consolas" panose="020B0609020204030204" pitchFamily="49" charset="0"/>
                              <a:ea typeface="+mn-ea"/>
                              <a:cs typeface="+mn-cs"/>
                            </a:rPr>
                            <a:t>&lt;</a:t>
                          </a:r>
                          <a:r>
                            <a:rPr kumimoji="0" lang="en-AU" sz="1100" b="0" i="0" u="none" strike="noStrike" kern="1200" cap="none" spc="0" normalizeH="0" baseline="0" noProof="0" dirty="0">
                              <a:ln>
                                <a:noFill/>
                              </a:ln>
                              <a:solidFill>
                                <a:srgbClr val="5AD4E6"/>
                              </a:solidFill>
                              <a:effectLst/>
                              <a:uLnTx/>
                              <a:uFillTx/>
                              <a:latin typeface="Consolas" panose="020B0609020204030204" pitchFamily="49" charset="0"/>
                              <a:ea typeface="+mn-ea"/>
                              <a:cs typeface="+mn-cs"/>
                            </a:rPr>
                            <a:t>T</a:t>
                          </a:r>
                          <a:r>
                            <a:rPr kumimoji="0" lang="en-AU" sz="1100" b="0" i="0" u="none" strike="noStrike" kern="1200" cap="none" spc="0" normalizeH="0" baseline="0" noProof="0" dirty="0">
                              <a:ln>
                                <a:noFill/>
                              </a:ln>
                              <a:solidFill>
                                <a:srgbClr val="FC618D"/>
                              </a:solidFill>
                              <a:effectLst/>
                              <a:uLnTx/>
                              <a:uFillTx/>
                              <a:latin typeface="Consolas" panose="020B0609020204030204" pitchFamily="49" charset="0"/>
                              <a:ea typeface="+mn-ea"/>
                              <a:cs typeface="+mn-cs"/>
                            </a:rPr>
                            <a:t>&gt;</a:t>
                          </a:r>
                          <a:endParaRPr lang="en-AU" sz="1100" dirty="0">
                            <a:solidFill>
                              <a:schemeClr val="tx1"/>
                            </a:solidFill>
                            <a:latin typeface="Consolas" panose="020B0609020204030204" pitchFamily="49" charset="0"/>
                          </a:endParaRPr>
                        </a:p>
                      </a:txBody>
                      <a:tcPr/>
                    </a:tc>
                    <a:tc>
                      <a:txBody>
                        <a:bodyPr/>
                        <a:lstStyle/>
                        <a:p>
                          <a:pPr algn="ctr"/>
                          <a:r>
                            <a:rPr lang="en-AU" sz="1100" dirty="0">
                              <a:solidFill>
                                <a:schemeClr val="tx1"/>
                              </a:solidFill>
                            </a:rPr>
                            <a:t>Singly-Linked List with fast random insertion and erasure.</a:t>
                          </a:r>
                        </a:p>
                      </a:txBody>
                      <a:tcPr/>
                    </a:tc>
                    <a:tc>
                      <a:txBody>
                        <a:bodyPr/>
                        <a:lstStyle/>
                        <a:p>
                          <a:endParaRPr lang="en-US"/>
                        </a:p>
                      </a:txBody>
                      <a:tcPr>
                        <a:blipFill>
                          <a:blip r:embed="rId3"/>
                          <a:stretch>
                            <a:fillRect l="-371292" t="-385714" r="-401914" b="-848571"/>
                          </a:stretch>
                        </a:blipFill>
                      </a:tcPr>
                    </a:tc>
                    <a:tc>
                      <a:txBody>
                        <a:bodyPr/>
                        <a:lstStyle/>
                        <a:p>
                          <a:pPr algn="ctr"/>
                          <a:r>
                            <a:rPr lang="en-AU" sz="1100" dirty="0">
                              <a:solidFill>
                                <a:schemeClr val="tx1"/>
                              </a:solidFill>
                            </a:rPr>
                            <a:t>Unknown – “Fast”</a:t>
                          </a:r>
                        </a:p>
                      </a:txBody>
                      <a:tcPr/>
                    </a:tc>
                    <a:tc>
                      <a:txBody>
                        <a:bodyPr/>
                        <a:lstStyle/>
                        <a:p>
                          <a:pPr algn="ctr"/>
                          <a:r>
                            <a:rPr lang="en-AU" sz="1100" dirty="0">
                              <a:solidFill>
                                <a:schemeClr val="tx1"/>
                              </a:solidFill>
                            </a:rPr>
                            <a:t>Unknown – “Fast”</a:t>
                          </a:r>
                        </a:p>
                      </a:txBody>
                      <a:tcPr/>
                    </a:tc>
                    <a:tc>
                      <a:txBody>
                        <a:bodyPr/>
                        <a:lstStyle/>
                        <a:p>
                          <a:pPr algn="ctr"/>
                          <a:r>
                            <a:rPr lang="en-AU" sz="1100" dirty="0">
                              <a:solidFill>
                                <a:schemeClr val="tx1"/>
                              </a:solidFill>
                            </a:rPr>
                            <a:t>N/A</a:t>
                          </a:r>
                        </a:p>
                      </a:txBody>
                      <a:tcPr/>
                    </a:tc>
                    <a:tc>
                      <a:txBody>
                        <a:bodyPr/>
                        <a:lstStyle/>
                        <a:p>
                          <a:pPr algn="ctr"/>
                          <a:r>
                            <a:rPr lang="en-AU" sz="1100" dirty="0">
                              <a:solidFill>
                                <a:schemeClr val="tx1"/>
                              </a:solidFill>
                            </a:rPr>
                            <a:t>N/A</a:t>
                          </a:r>
                        </a:p>
                      </a:txBody>
                      <a:tcPr/>
                    </a:tc>
                    <a:extLst>
                      <a:ext uri="{0D108BD9-81ED-4DB2-BD59-A6C34878D82A}">
                        <a16:rowId xmlns:a16="http://schemas.microsoft.com/office/drawing/2014/main" val="3633579249"/>
                      </a:ext>
                    </a:extLst>
                  </a:tr>
                  <a:tr h="594360">
                    <a:tc>
                      <a:txBody>
                        <a:bodyPr/>
                        <a:lstStyle/>
                        <a:p>
                          <a:pPr algn="ctr"/>
                          <a:r>
                            <a:rPr kumimoji="0" lang="en-AU" sz="11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1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100" b="0" i="0" u="none" strike="noStrike" kern="1200" cap="none" spc="0" normalizeH="0" baseline="0" noProof="0" dirty="0">
                              <a:ln>
                                <a:noFill/>
                              </a:ln>
                              <a:solidFill>
                                <a:srgbClr val="F7F1FF"/>
                              </a:solidFill>
                              <a:effectLst/>
                              <a:uLnTx/>
                              <a:uFillTx/>
                              <a:latin typeface="Consolas" panose="020B0609020204030204" pitchFamily="49" charset="0"/>
                              <a:ea typeface="+mn-ea"/>
                              <a:cs typeface="+mn-cs"/>
                            </a:rPr>
                            <a:t>list</a:t>
                          </a:r>
                          <a:r>
                            <a:rPr kumimoji="0" lang="en-AU" sz="1100" b="0" i="0" u="none" strike="noStrike" kern="1200" cap="none" spc="0" normalizeH="0" baseline="0" noProof="0" dirty="0">
                              <a:ln>
                                <a:noFill/>
                              </a:ln>
                              <a:solidFill>
                                <a:srgbClr val="FC618D"/>
                              </a:solidFill>
                              <a:effectLst/>
                              <a:uLnTx/>
                              <a:uFillTx/>
                              <a:latin typeface="Consolas" panose="020B0609020204030204" pitchFamily="49" charset="0"/>
                              <a:ea typeface="+mn-ea"/>
                              <a:cs typeface="+mn-cs"/>
                            </a:rPr>
                            <a:t>&lt;</a:t>
                          </a:r>
                          <a:r>
                            <a:rPr kumimoji="0" lang="en-AU" sz="1100" b="0" i="0" u="none" strike="noStrike" kern="1200" cap="none" spc="0" normalizeH="0" baseline="0" noProof="0" dirty="0">
                              <a:ln>
                                <a:noFill/>
                              </a:ln>
                              <a:solidFill>
                                <a:srgbClr val="5AD4E6"/>
                              </a:solidFill>
                              <a:effectLst/>
                              <a:uLnTx/>
                              <a:uFillTx/>
                              <a:latin typeface="Consolas" panose="020B0609020204030204" pitchFamily="49" charset="0"/>
                              <a:ea typeface="+mn-ea"/>
                              <a:cs typeface="+mn-cs"/>
                            </a:rPr>
                            <a:t>T</a:t>
                          </a:r>
                          <a:r>
                            <a:rPr kumimoji="0" lang="en-AU" sz="1100" b="0" i="0" u="none" strike="noStrike" kern="1200" cap="none" spc="0" normalizeH="0" baseline="0" noProof="0" dirty="0">
                              <a:ln>
                                <a:noFill/>
                              </a:ln>
                              <a:solidFill>
                                <a:srgbClr val="FC618D"/>
                              </a:solidFill>
                              <a:effectLst/>
                              <a:uLnTx/>
                              <a:uFillTx/>
                              <a:latin typeface="Consolas" panose="020B0609020204030204" pitchFamily="49" charset="0"/>
                              <a:ea typeface="+mn-ea"/>
                              <a:cs typeface="+mn-cs"/>
                            </a:rPr>
                            <a:t>&gt;</a:t>
                          </a:r>
                          <a:endParaRPr lang="en-AU" sz="1100" dirty="0">
                            <a:solidFill>
                              <a:schemeClr val="tx1"/>
                            </a:solidFill>
                            <a:latin typeface="Consolas" panose="020B0609020204030204" pitchFamily="49" charset="0"/>
                          </a:endParaRPr>
                        </a:p>
                      </a:txBody>
                      <a:tcPr/>
                    </a:tc>
                    <a:tc>
                      <a:txBody>
                        <a:bodyPr/>
                        <a:lstStyle/>
                        <a:p>
                          <a:pPr algn="ctr"/>
                          <a:r>
                            <a:rPr lang="en-AU" sz="1100" dirty="0">
                              <a:solidFill>
                                <a:schemeClr val="tx1"/>
                              </a:solidFill>
                            </a:rPr>
                            <a:t>Doubly-Linked List with fast pushing and popping to the front and back of the container.</a:t>
                          </a:r>
                        </a:p>
                      </a:txBody>
                      <a:tcPr/>
                    </a:tc>
                    <a:tc>
                      <a:txBody>
                        <a:bodyPr/>
                        <a:lstStyle/>
                        <a:p>
                          <a:endParaRPr lang="en-US"/>
                        </a:p>
                      </a:txBody>
                      <a:tcPr>
                        <a:blipFill>
                          <a:blip r:embed="rId3"/>
                          <a:stretch>
                            <a:fillRect l="-371292" t="-346939" r="-401914" b="-506122"/>
                          </a:stretch>
                        </a:blipFill>
                      </a:tcPr>
                    </a:tc>
                    <a:tc>
                      <a:txBody>
                        <a:bodyPr/>
                        <a:lstStyle/>
                        <a:p>
                          <a:endParaRPr lang="en-US"/>
                        </a:p>
                      </a:txBody>
                      <a:tcPr>
                        <a:blipFill>
                          <a:blip r:embed="rId3"/>
                          <a:stretch>
                            <a:fillRect l="-471292" t="-346939" r="-301914" b="-506122"/>
                          </a:stretch>
                        </a:blipFill>
                      </a:tcPr>
                    </a:tc>
                    <a:tc>
                      <a:txBody>
                        <a:bodyPr/>
                        <a:lstStyle/>
                        <a:p>
                          <a:endParaRPr lang="en-US"/>
                        </a:p>
                      </a:txBody>
                      <a:tcPr>
                        <a:blipFill>
                          <a:blip r:embed="rId3"/>
                          <a:stretch>
                            <a:fillRect l="-568571" t="-346939" r="-200476" b="-506122"/>
                          </a:stretch>
                        </a:blipFill>
                      </a:tcPr>
                    </a:tc>
                    <a:tc>
                      <a:txBody>
                        <a:bodyPr/>
                        <a:lstStyle/>
                        <a:p>
                          <a:pPr algn="ctr"/>
                          <a:r>
                            <a:rPr lang="en-AU" sz="1100" dirty="0">
                              <a:solidFill>
                                <a:schemeClr val="tx1"/>
                              </a:solidFill>
                            </a:rPr>
                            <a:t>N/A</a:t>
                          </a:r>
                        </a:p>
                      </a:txBody>
                      <a:tcPr/>
                    </a:tc>
                    <a:tc>
                      <a:txBody>
                        <a:bodyPr/>
                        <a:lstStyle/>
                        <a:p>
                          <a:pPr algn="ctr"/>
                          <a:r>
                            <a:rPr lang="en-AU" sz="1100" dirty="0">
                              <a:solidFill>
                                <a:schemeClr val="tx1"/>
                              </a:solidFill>
                            </a:rPr>
                            <a:t>N/A</a:t>
                          </a:r>
                        </a:p>
                      </a:txBody>
                      <a:tcPr/>
                    </a:tc>
                    <a:extLst>
                      <a:ext uri="{0D108BD9-81ED-4DB2-BD59-A6C34878D82A}">
                        <a16:rowId xmlns:a16="http://schemas.microsoft.com/office/drawing/2014/main" val="1020852158"/>
                      </a:ext>
                    </a:extLst>
                  </a:tr>
                  <a:tr h="370840">
                    <a:tc>
                      <a:txBody>
                        <a:bodyPr/>
                        <a:lstStyle/>
                        <a:p>
                          <a:pPr algn="ctr"/>
                          <a:r>
                            <a:rPr kumimoji="0" lang="en-AU" sz="11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1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100" b="0" i="0" u="none" strike="noStrike" kern="1200" cap="none" spc="0" normalizeH="0" baseline="0" noProof="0" dirty="0">
                              <a:ln>
                                <a:noFill/>
                              </a:ln>
                              <a:solidFill>
                                <a:srgbClr val="F7F1FF"/>
                              </a:solidFill>
                              <a:effectLst/>
                              <a:uLnTx/>
                              <a:uFillTx/>
                              <a:latin typeface="Consolas" panose="020B0609020204030204" pitchFamily="49" charset="0"/>
                              <a:ea typeface="+mn-ea"/>
                              <a:cs typeface="+mn-cs"/>
                            </a:rPr>
                            <a:t>set</a:t>
                          </a:r>
                          <a:r>
                            <a:rPr kumimoji="0" lang="en-AU" sz="1100" b="0" i="0" u="none" strike="noStrike" kern="1200" cap="none" spc="0" normalizeH="0" baseline="0" noProof="0" dirty="0">
                              <a:ln>
                                <a:noFill/>
                              </a:ln>
                              <a:solidFill>
                                <a:srgbClr val="FC618D"/>
                              </a:solidFill>
                              <a:effectLst/>
                              <a:uLnTx/>
                              <a:uFillTx/>
                              <a:latin typeface="Consolas" panose="020B0609020204030204" pitchFamily="49" charset="0"/>
                              <a:ea typeface="+mn-ea"/>
                              <a:cs typeface="+mn-cs"/>
                            </a:rPr>
                            <a:t>&lt;</a:t>
                          </a:r>
                          <a:r>
                            <a:rPr kumimoji="0" lang="en-AU" sz="1100" b="0" i="0" u="none" strike="noStrike" kern="1200" cap="none" spc="0" normalizeH="0" baseline="0" noProof="0" dirty="0">
                              <a:ln>
                                <a:noFill/>
                              </a:ln>
                              <a:solidFill>
                                <a:srgbClr val="5AD4E6"/>
                              </a:solidFill>
                              <a:effectLst/>
                              <a:uLnTx/>
                              <a:uFillTx/>
                              <a:latin typeface="Consolas" panose="020B0609020204030204" pitchFamily="49" charset="0"/>
                              <a:ea typeface="+mn-ea"/>
                              <a:cs typeface="+mn-cs"/>
                            </a:rPr>
                            <a:t>K</a:t>
                          </a:r>
                          <a:r>
                            <a:rPr kumimoji="0" lang="en-AU" sz="1100" b="0" i="0" u="none" strike="noStrike" kern="1200" cap="none" spc="0" normalizeH="0" baseline="0" noProof="0" dirty="0">
                              <a:ln>
                                <a:noFill/>
                              </a:ln>
                              <a:solidFill>
                                <a:srgbClr val="FC618D"/>
                              </a:solidFill>
                              <a:effectLst/>
                              <a:uLnTx/>
                              <a:uFillTx/>
                              <a:latin typeface="Consolas" panose="020B0609020204030204" pitchFamily="49" charset="0"/>
                              <a:ea typeface="+mn-ea"/>
                              <a:cs typeface="+mn-cs"/>
                            </a:rPr>
                            <a:t>&gt;</a:t>
                          </a:r>
                          <a:endParaRPr lang="en-AU" sz="1100" dirty="0">
                            <a:solidFill>
                              <a:schemeClr val="tx1"/>
                            </a:solidFill>
                            <a:latin typeface="Consolas" panose="020B0609020204030204" pitchFamily="49" charset="0"/>
                          </a:endParaRPr>
                        </a:p>
                      </a:txBody>
                      <a:tcPr/>
                    </a:tc>
                    <a:tc>
                      <a:txBody>
                        <a:bodyPr/>
                        <a:lstStyle/>
                        <a:p>
                          <a:pPr algn="ctr"/>
                          <a:r>
                            <a:rPr lang="en-AU" sz="1100" dirty="0">
                              <a:solidFill>
                                <a:schemeClr val="tx1"/>
                              </a:solidFill>
                            </a:rPr>
                            <a:t>Unique keys sorted by key</a:t>
                          </a:r>
                        </a:p>
                      </a:txBody>
                      <a:tcPr/>
                    </a:tc>
                    <a:tc>
                      <a:txBody>
                        <a:bodyPr/>
                        <a:lstStyle/>
                        <a:p>
                          <a:endParaRPr lang="en-US"/>
                        </a:p>
                      </a:txBody>
                      <a:tcPr>
                        <a:blipFill>
                          <a:blip r:embed="rId3"/>
                          <a:stretch>
                            <a:fillRect l="-371292" t="-718033" r="-401914" b="-713115"/>
                          </a:stretch>
                        </a:blipFill>
                      </a:tcPr>
                    </a:tc>
                    <a:tc>
                      <a:txBody>
                        <a:bodyPr/>
                        <a:lstStyle/>
                        <a:p>
                          <a:endParaRPr lang="en-US"/>
                        </a:p>
                      </a:txBody>
                      <a:tcPr>
                        <a:blipFill>
                          <a:blip r:embed="rId3"/>
                          <a:stretch>
                            <a:fillRect l="-471292" t="-718033" r="-301914" b="-713115"/>
                          </a:stretch>
                        </a:blipFill>
                      </a:tcPr>
                    </a:tc>
                    <a:tc>
                      <a:txBody>
                        <a:bodyPr/>
                        <a:lstStyle/>
                        <a:p>
                          <a:endParaRPr lang="en-US"/>
                        </a:p>
                      </a:txBody>
                      <a:tcPr>
                        <a:blipFill>
                          <a:blip r:embed="rId3"/>
                          <a:stretch>
                            <a:fillRect l="-568571" t="-718033" r="-200476" b="-713115"/>
                          </a:stretch>
                        </a:blipFill>
                      </a:tcPr>
                    </a:tc>
                    <a:tc>
                      <a:txBody>
                        <a:bodyPr/>
                        <a:lstStyle/>
                        <a:p>
                          <a:endParaRPr lang="en-US"/>
                        </a:p>
                      </a:txBody>
                      <a:tcPr>
                        <a:blipFill>
                          <a:blip r:embed="rId3"/>
                          <a:stretch>
                            <a:fillRect l="-671770" t="-718033" r="-101435" b="-713115"/>
                          </a:stretch>
                        </a:blipFill>
                      </a:tcPr>
                    </a:tc>
                    <a:tc>
                      <a:txBody>
                        <a:bodyPr/>
                        <a:lstStyle/>
                        <a:p>
                          <a:pPr algn="ctr"/>
                          <a:r>
                            <a:rPr lang="en-AU" sz="1100" dirty="0">
                              <a:solidFill>
                                <a:schemeClr val="tx1"/>
                              </a:solidFill>
                            </a:rPr>
                            <a:t>N/A</a:t>
                          </a:r>
                        </a:p>
                      </a:txBody>
                      <a:tcPr/>
                    </a:tc>
                    <a:extLst>
                      <a:ext uri="{0D108BD9-81ED-4DB2-BD59-A6C34878D82A}">
                        <a16:rowId xmlns:a16="http://schemas.microsoft.com/office/drawing/2014/main" val="2032623023"/>
                      </a:ext>
                    </a:extLst>
                  </a:tr>
                  <a:tr h="370840">
                    <a:tc>
                      <a:txBody>
                        <a:bodyPr/>
                        <a:lstStyle/>
                        <a:p>
                          <a:pPr algn="ctr"/>
                          <a:r>
                            <a:rPr kumimoji="0" lang="en-AU" sz="11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1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100" b="0" i="0" u="none" strike="noStrike" kern="1200" cap="none" spc="0" normalizeH="0" baseline="0" noProof="0" dirty="0">
                              <a:ln>
                                <a:noFill/>
                              </a:ln>
                              <a:solidFill>
                                <a:srgbClr val="F7F1FF"/>
                              </a:solidFill>
                              <a:effectLst/>
                              <a:uLnTx/>
                              <a:uFillTx/>
                              <a:latin typeface="Consolas" panose="020B0609020204030204" pitchFamily="49" charset="0"/>
                              <a:ea typeface="+mn-ea"/>
                              <a:cs typeface="+mn-cs"/>
                            </a:rPr>
                            <a:t>map</a:t>
                          </a:r>
                          <a:r>
                            <a:rPr kumimoji="0" lang="en-AU" sz="1100" b="0" i="0" u="none" strike="noStrike" kern="1200" cap="none" spc="0" normalizeH="0" baseline="0" noProof="0" dirty="0">
                              <a:ln>
                                <a:noFill/>
                              </a:ln>
                              <a:solidFill>
                                <a:srgbClr val="FC618D"/>
                              </a:solidFill>
                              <a:effectLst/>
                              <a:uLnTx/>
                              <a:uFillTx/>
                              <a:latin typeface="Consolas" panose="020B0609020204030204" pitchFamily="49" charset="0"/>
                              <a:ea typeface="+mn-ea"/>
                              <a:cs typeface="+mn-cs"/>
                            </a:rPr>
                            <a:t>&lt;</a:t>
                          </a:r>
                          <a:r>
                            <a:rPr kumimoji="0" lang="en-AU" sz="1100" b="0" i="0" u="none" strike="noStrike" kern="1200" cap="none" spc="0" normalizeH="0" baseline="0" noProof="0" dirty="0">
                              <a:ln>
                                <a:noFill/>
                              </a:ln>
                              <a:solidFill>
                                <a:srgbClr val="5AD4E6"/>
                              </a:solidFill>
                              <a:effectLst/>
                              <a:uLnTx/>
                              <a:uFillTx/>
                              <a:latin typeface="Consolas" panose="020B0609020204030204" pitchFamily="49" charset="0"/>
                              <a:ea typeface="+mn-ea"/>
                              <a:cs typeface="+mn-cs"/>
                            </a:rPr>
                            <a:t>K</a:t>
                          </a:r>
                          <a:r>
                            <a:rPr kumimoji="0" lang="en-AU" sz="11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100" b="0" i="0" u="none" strike="noStrike" kern="1200" cap="none" spc="0" normalizeH="0" baseline="0" noProof="0" dirty="0">
                              <a:ln>
                                <a:noFill/>
                              </a:ln>
                              <a:solidFill>
                                <a:srgbClr val="8B888F"/>
                              </a:solidFill>
                              <a:effectLst/>
                              <a:uLnTx/>
                              <a:uFillTx/>
                              <a:latin typeface="+mn-lt"/>
                              <a:ea typeface="+mn-ea"/>
                              <a:cs typeface="+mn-cs"/>
                            </a:rPr>
                            <a:t> </a:t>
                          </a:r>
                          <a:r>
                            <a:rPr kumimoji="0" lang="en-AU" sz="1100" b="0" i="0" u="none" strike="noStrike" kern="1200" cap="none" spc="0" normalizeH="0" baseline="0" noProof="0" dirty="0">
                              <a:ln>
                                <a:noFill/>
                              </a:ln>
                              <a:solidFill>
                                <a:srgbClr val="5AD4E6"/>
                              </a:solidFill>
                              <a:effectLst/>
                              <a:uLnTx/>
                              <a:uFillTx/>
                              <a:latin typeface="Consolas" panose="020B0609020204030204" pitchFamily="49" charset="0"/>
                              <a:ea typeface="+mn-ea"/>
                              <a:cs typeface="+mn-cs"/>
                            </a:rPr>
                            <a:t>V</a:t>
                          </a:r>
                          <a:r>
                            <a:rPr kumimoji="0" lang="en-AU" sz="1100" b="0" i="0" u="none" strike="noStrike" kern="1200" cap="none" spc="0" normalizeH="0" baseline="0" noProof="0" dirty="0">
                              <a:ln>
                                <a:noFill/>
                              </a:ln>
                              <a:solidFill>
                                <a:srgbClr val="FC618D"/>
                              </a:solidFill>
                              <a:effectLst/>
                              <a:uLnTx/>
                              <a:uFillTx/>
                              <a:latin typeface="Consolas" panose="020B0609020204030204" pitchFamily="49" charset="0"/>
                              <a:ea typeface="+mn-ea"/>
                              <a:cs typeface="+mn-cs"/>
                            </a:rPr>
                            <a:t>&gt;</a:t>
                          </a:r>
                          <a:endParaRPr lang="en-AU" sz="1100" dirty="0">
                            <a:solidFill>
                              <a:schemeClr val="tx1"/>
                            </a:solidFill>
                            <a:latin typeface="Consolas" panose="020B0609020204030204" pitchFamily="49" charset="0"/>
                          </a:endParaRPr>
                        </a:p>
                      </a:txBody>
                      <a:tcPr/>
                    </a:tc>
                    <a:tc>
                      <a:txBody>
                        <a:bodyPr/>
                        <a:lstStyle/>
                        <a:p>
                          <a:pPr algn="ctr"/>
                          <a:r>
                            <a:rPr lang="en-AU" sz="1100" dirty="0">
                              <a:solidFill>
                                <a:schemeClr val="tx1"/>
                              </a:solidFill>
                            </a:rPr>
                            <a:t>Unique key-value pairs sorted by key</a:t>
                          </a:r>
                        </a:p>
                      </a:txBody>
                      <a:tcPr/>
                    </a:tc>
                    <a:tc>
                      <a:txBody>
                        <a:bodyPr/>
                        <a:lstStyle/>
                        <a:p>
                          <a:endParaRPr lang="en-US"/>
                        </a:p>
                      </a:txBody>
                      <a:tcPr>
                        <a:blipFill>
                          <a:blip r:embed="rId3"/>
                          <a:stretch>
                            <a:fillRect l="-371292" t="-818033" r="-401914" b="-613115"/>
                          </a:stretch>
                        </a:blipFill>
                      </a:tcPr>
                    </a:tc>
                    <a:tc>
                      <a:txBody>
                        <a:bodyPr/>
                        <a:lstStyle/>
                        <a:p>
                          <a:endParaRPr lang="en-US"/>
                        </a:p>
                      </a:txBody>
                      <a:tcPr>
                        <a:blipFill>
                          <a:blip r:embed="rId3"/>
                          <a:stretch>
                            <a:fillRect l="-471292" t="-818033" r="-301914" b="-613115"/>
                          </a:stretch>
                        </a:blipFill>
                      </a:tcPr>
                    </a:tc>
                    <a:tc>
                      <a:txBody>
                        <a:bodyPr/>
                        <a:lstStyle/>
                        <a:p>
                          <a:endParaRPr lang="en-US"/>
                        </a:p>
                      </a:txBody>
                      <a:tcPr>
                        <a:blipFill>
                          <a:blip r:embed="rId3"/>
                          <a:stretch>
                            <a:fillRect l="-568571" t="-818033" r="-200476" b="-613115"/>
                          </a:stretch>
                        </a:blipFill>
                      </a:tcPr>
                    </a:tc>
                    <a:tc>
                      <a:txBody>
                        <a:bodyPr/>
                        <a:lstStyle/>
                        <a:p>
                          <a:endParaRPr lang="en-US"/>
                        </a:p>
                      </a:txBody>
                      <a:tcPr>
                        <a:blipFill>
                          <a:blip r:embed="rId3"/>
                          <a:stretch>
                            <a:fillRect l="-671770" t="-818033" r="-101435" b="-613115"/>
                          </a:stretch>
                        </a:blipFill>
                      </a:tcPr>
                    </a:tc>
                    <a:tc>
                      <a:txBody>
                        <a:bodyPr/>
                        <a:lstStyle/>
                        <a:p>
                          <a:endParaRPr lang="en-US"/>
                        </a:p>
                      </a:txBody>
                      <a:tcPr>
                        <a:blipFill>
                          <a:blip r:embed="rId3"/>
                          <a:stretch>
                            <a:fillRect l="-771770" t="-818033" r="-1435" b="-613115"/>
                          </a:stretch>
                        </a:blipFill>
                      </a:tcPr>
                    </a:tc>
                    <a:extLst>
                      <a:ext uri="{0D108BD9-81ED-4DB2-BD59-A6C34878D82A}">
                        <a16:rowId xmlns:a16="http://schemas.microsoft.com/office/drawing/2014/main" val="1926620548"/>
                      </a:ext>
                    </a:extLst>
                  </a:tr>
                  <a:tr h="370840">
                    <a:tc>
                      <a:txBody>
                        <a:bodyPr/>
                        <a:lstStyle/>
                        <a:p>
                          <a:pPr algn="ctr"/>
                          <a:r>
                            <a:rPr kumimoji="0" lang="en-AU" sz="11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1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100" b="0" i="0" u="none" strike="noStrike" kern="1200" cap="none" spc="0" normalizeH="0" baseline="0" noProof="0" dirty="0">
                              <a:ln>
                                <a:noFill/>
                              </a:ln>
                              <a:solidFill>
                                <a:srgbClr val="F7F1FF"/>
                              </a:solidFill>
                              <a:effectLst/>
                              <a:uLnTx/>
                              <a:uFillTx/>
                              <a:latin typeface="Consolas" panose="020B0609020204030204" pitchFamily="49" charset="0"/>
                              <a:ea typeface="+mn-ea"/>
                              <a:cs typeface="+mn-cs"/>
                            </a:rPr>
                            <a:t>multiset</a:t>
                          </a:r>
                          <a:r>
                            <a:rPr kumimoji="0" lang="en-AU" sz="1100" b="0" i="0" u="none" strike="noStrike" kern="1200" cap="none" spc="0" normalizeH="0" baseline="0" noProof="0" dirty="0">
                              <a:ln>
                                <a:noFill/>
                              </a:ln>
                              <a:solidFill>
                                <a:srgbClr val="FC618D"/>
                              </a:solidFill>
                              <a:effectLst/>
                              <a:uLnTx/>
                              <a:uFillTx/>
                              <a:latin typeface="Consolas" panose="020B0609020204030204" pitchFamily="49" charset="0"/>
                              <a:ea typeface="+mn-ea"/>
                              <a:cs typeface="+mn-cs"/>
                            </a:rPr>
                            <a:t>&lt;</a:t>
                          </a:r>
                          <a:r>
                            <a:rPr kumimoji="0" lang="en-AU" sz="1100" b="0" i="0" u="none" strike="noStrike" kern="1200" cap="none" spc="0" normalizeH="0" baseline="0" noProof="0" dirty="0">
                              <a:ln>
                                <a:noFill/>
                              </a:ln>
                              <a:solidFill>
                                <a:srgbClr val="5AD4E6"/>
                              </a:solidFill>
                              <a:effectLst/>
                              <a:uLnTx/>
                              <a:uFillTx/>
                              <a:latin typeface="Consolas" panose="020B0609020204030204" pitchFamily="49" charset="0"/>
                              <a:ea typeface="+mn-ea"/>
                              <a:cs typeface="+mn-cs"/>
                            </a:rPr>
                            <a:t>K</a:t>
                          </a:r>
                          <a:r>
                            <a:rPr kumimoji="0" lang="en-AU" sz="1100" b="0" i="0" u="none" strike="noStrike" kern="1200" cap="none" spc="0" normalizeH="0" baseline="0" noProof="0" dirty="0">
                              <a:ln>
                                <a:noFill/>
                              </a:ln>
                              <a:solidFill>
                                <a:srgbClr val="FC618D"/>
                              </a:solidFill>
                              <a:effectLst/>
                              <a:uLnTx/>
                              <a:uFillTx/>
                              <a:latin typeface="Consolas" panose="020B0609020204030204" pitchFamily="49" charset="0"/>
                              <a:ea typeface="+mn-ea"/>
                              <a:cs typeface="+mn-cs"/>
                            </a:rPr>
                            <a:t>&gt;</a:t>
                          </a:r>
                          <a:endParaRPr lang="en-AU" sz="1100" dirty="0">
                            <a:solidFill>
                              <a:schemeClr val="tx1"/>
                            </a:solidFill>
                            <a:latin typeface="Consolas" panose="020B0609020204030204" pitchFamily="49" charset="0"/>
                          </a:endParaRPr>
                        </a:p>
                      </a:txBody>
                      <a:tcPr/>
                    </a:tc>
                    <a:tc>
                      <a:txBody>
                        <a:bodyPr/>
                        <a:lstStyle/>
                        <a:p>
                          <a:pPr algn="ctr"/>
                          <a:r>
                            <a:rPr lang="en-AU" sz="1100" dirty="0">
                              <a:solidFill>
                                <a:schemeClr val="tx1"/>
                              </a:solidFill>
                            </a:rPr>
                            <a:t>Keys sorted by keys</a:t>
                          </a:r>
                        </a:p>
                      </a:txBody>
                      <a:tcPr/>
                    </a:tc>
                    <a:tc>
                      <a:txBody>
                        <a:bodyPr/>
                        <a:lstStyle/>
                        <a:p>
                          <a:endParaRPr lang="en-US"/>
                        </a:p>
                      </a:txBody>
                      <a:tcPr>
                        <a:blipFill>
                          <a:blip r:embed="rId3"/>
                          <a:stretch>
                            <a:fillRect l="-371292" t="-933333" r="-401914" b="-523333"/>
                          </a:stretch>
                        </a:blipFill>
                      </a:tcPr>
                    </a:tc>
                    <a:tc>
                      <a:txBody>
                        <a:bodyPr/>
                        <a:lstStyle/>
                        <a:p>
                          <a:endParaRPr lang="en-US"/>
                        </a:p>
                      </a:txBody>
                      <a:tcPr>
                        <a:blipFill>
                          <a:blip r:embed="rId3"/>
                          <a:stretch>
                            <a:fillRect l="-471292" t="-933333" r="-301914" b="-523333"/>
                          </a:stretch>
                        </a:blipFill>
                      </a:tcPr>
                    </a:tc>
                    <a:tc>
                      <a:txBody>
                        <a:bodyPr/>
                        <a:lstStyle/>
                        <a:p>
                          <a:endParaRPr lang="en-US"/>
                        </a:p>
                      </a:txBody>
                      <a:tcPr>
                        <a:blipFill>
                          <a:blip r:embed="rId3"/>
                          <a:stretch>
                            <a:fillRect l="-568571" t="-933333" r="-200476" b="-523333"/>
                          </a:stretch>
                        </a:blipFill>
                      </a:tcPr>
                    </a:tc>
                    <a:tc>
                      <a:txBody>
                        <a:bodyPr/>
                        <a:lstStyle/>
                        <a:p>
                          <a:endParaRPr lang="en-US"/>
                        </a:p>
                      </a:txBody>
                      <a:tcPr>
                        <a:blipFill>
                          <a:blip r:embed="rId3"/>
                          <a:stretch>
                            <a:fillRect l="-671770" t="-933333" r="-101435" b="-523333"/>
                          </a:stretch>
                        </a:blipFill>
                      </a:tcPr>
                    </a:tc>
                    <a:tc>
                      <a:txBody>
                        <a:bodyPr/>
                        <a:lstStyle/>
                        <a:p>
                          <a:pPr algn="ctr"/>
                          <a:r>
                            <a:rPr lang="en-AU" sz="1100" dirty="0">
                              <a:solidFill>
                                <a:schemeClr val="tx1"/>
                              </a:solidFill>
                            </a:rPr>
                            <a:t>N/A</a:t>
                          </a:r>
                        </a:p>
                      </a:txBody>
                      <a:tcPr/>
                    </a:tc>
                    <a:extLst>
                      <a:ext uri="{0D108BD9-81ED-4DB2-BD59-A6C34878D82A}">
                        <a16:rowId xmlns:a16="http://schemas.microsoft.com/office/drawing/2014/main" val="4234346696"/>
                      </a:ext>
                    </a:extLst>
                  </a:tr>
                  <a:tr h="370840">
                    <a:tc>
                      <a:txBody>
                        <a:bodyPr/>
                        <a:lstStyle/>
                        <a:p>
                          <a:pPr algn="ctr"/>
                          <a:r>
                            <a:rPr kumimoji="0" lang="en-AU" sz="11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1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100" b="0" i="0" u="none" strike="noStrike" kern="1200" cap="none" spc="0" normalizeH="0" baseline="0" noProof="0" dirty="0">
                              <a:ln>
                                <a:noFill/>
                              </a:ln>
                              <a:solidFill>
                                <a:srgbClr val="F7F1FF"/>
                              </a:solidFill>
                              <a:effectLst/>
                              <a:uLnTx/>
                              <a:uFillTx/>
                              <a:latin typeface="Consolas" panose="020B0609020204030204" pitchFamily="49" charset="0"/>
                              <a:ea typeface="+mn-ea"/>
                              <a:cs typeface="+mn-cs"/>
                            </a:rPr>
                            <a:t>multimap</a:t>
                          </a:r>
                          <a:r>
                            <a:rPr kumimoji="0" lang="en-AU" sz="1100" b="0" i="0" u="none" strike="noStrike" kern="1200" cap="none" spc="0" normalizeH="0" baseline="0" noProof="0" dirty="0">
                              <a:ln>
                                <a:noFill/>
                              </a:ln>
                              <a:solidFill>
                                <a:srgbClr val="FC618D"/>
                              </a:solidFill>
                              <a:effectLst/>
                              <a:uLnTx/>
                              <a:uFillTx/>
                              <a:latin typeface="Consolas" panose="020B0609020204030204" pitchFamily="49" charset="0"/>
                              <a:ea typeface="+mn-ea"/>
                              <a:cs typeface="+mn-cs"/>
                            </a:rPr>
                            <a:t>&lt;</a:t>
                          </a:r>
                          <a:r>
                            <a:rPr kumimoji="0" lang="en-AU" sz="1100" b="0" i="0" u="none" strike="noStrike" kern="1200" cap="none" spc="0" normalizeH="0" baseline="0" noProof="0" dirty="0">
                              <a:ln>
                                <a:noFill/>
                              </a:ln>
                              <a:solidFill>
                                <a:srgbClr val="5AD4E6"/>
                              </a:solidFill>
                              <a:effectLst/>
                              <a:uLnTx/>
                              <a:uFillTx/>
                              <a:latin typeface="Consolas" panose="020B0609020204030204" pitchFamily="49" charset="0"/>
                              <a:ea typeface="+mn-ea"/>
                              <a:cs typeface="+mn-cs"/>
                            </a:rPr>
                            <a:t>K</a:t>
                          </a:r>
                          <a:r>
                            <a:rPr kumimoji="0" lang="en-AU" sz="11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100" b="0" i="0" u="none" strike="noStrike" kern="1200" cap="none" spc="0" normalizeH="0" baseline="0" noProof="0" dirty="0">
                              <a:ln>
                                <a:noFill/>
                              </a:ln>
                              <a:solidFill>
                                <a:srgbClr val="8B888F"/>
                              </a:solidFill>
                              <a:effectLst/>
                              <a:uLnTx/>
                              <a:uFillTx/>
                              <a:latin typeface="+mn-lt"/>
                              <a:ea typeface="+mn-ea"/>
                              <a:cs typeface="+mn-cs"/>
                            </a:rPr>
                            <a:t> </a:t>
                          </a:r>
                          <a:r>
                            <a:rPr kumimoji="0" lang="en-AU" sz="1100" b="0" i="0" u="none" strike="noStrike" kern="1200" cap="none" spc="0" normalizeH="0" baseline="0" noProof="0" dirty="0">
                              <a:ln>
                                <a:noFill/>
                              </a:ln>
                              <a:solidFill>
                                <a:srgbClr val="5AD4E6"/>
                              </a:solidFill>
                              <a:effectLst/>
                              <a:uLnTx/>
                              <a:uFillTx/>
                              <a:latin typeface="Consolas" panose="020B0609020204030204" pitchFamily="49" charset="0"/>
                              <a:ea typeface="+mn-ea"/>
                              <a:cs typeface="+mn-cs"/>
                            </a:rPr>
                            <a:t>V</a:t>
                          </a:r>
                          <a:r>
                            <a:rPr kumimoji="0" lang="en-AU" sz="1100" b="0" i="0" u="none" strike="noStrike" kern="1200" cap="none" spc="0" normalizeH="0" baseline="0" noProof="0" dirty="0">
                              <a:ln>
                                <a:noFill/>
                              </a:ln>
                              <a:solidFill>
                                <a:srgbClr val="FC618D"/>
                              </a:solidFill>
                              <a:effectLst/>
                              <a:uLnTx/>
                              <a:uFillTx/>
                              <a:latin typeface="Consolas" panose="020B0609020204030204" pitchFamily="49" charset="0"/>
                              <a:ea typeface="+mn-ea"/>
                              <a:cs typeface="+mn-cs"/>
                            </a:rPr>
                            <a:t>&gt;</a:t>
                          </a:r>
                          <a:endParaRPr lang="en-AU" sz="1100" dirty="0">
                            <a:solidFill>
                              <a:schemeClr val="tx1"/>
                            </a:solidFill>
                            <a:latin typeface="Consolas" panose="020B0609020204030204" pitchFamily="49" charset="0"/>
                          </a:endParaRPr>
                        </a:p>
                      </a:txBody>
                      <a:tcPr/>
                    </a:tc>
                    <a:tc>
                      <a:txBody>
                        <a:bodyPr/>
                        <a:lstStyle/>
                        <a:p>
                          <a:pPr algn="ctr"/>
                          <a:r>
                            <a:rPr lang="en-AU" sz="1100" dirty="0">
                              <a:solidFill>
                                <a:schemeClr val="tx1"/>
                              </a:solidFill>
                            </a:rPr>
                            <a:t>Key-value pairs sorted by keys</a:t>
                          </a:r>
                        </a:p>
                      </a:txBody>
                      <a:tcPr/>
                    </a:tc>
                    <a:tc>
                      <a:txBody>
                        <a:bodyPr/>
                        <a:lstStyle/>
                        <a:p>
                          <a:endParaRPr lang="en-US"/>
                        </a:p>
                      </a:txBody>
                      <a:tcPr>
                        <a:blipFill>
                          <a:blip r:embed="rId3"/>
                          <a:stretch>
                            <a:fillRect l="-371292" t="-1016393" r="-401914" b="-414754"/>
                          </a:stretch>
                        </a:blipFill>
                      </a:tcPr>
                    </a:tc>
                    <a:tc>
                      <a:txBody>
                        <a:bodyPr/>
                        <a:lstStyle/>
                        <a:p>
                          <a:endParaRPr lang="en-US"/>
                        </a:p>
                      </a:txBody>
                      <a:tcPr>
                        <a:blipFill>
                          <a:blip r:embed="rId3"/>
                          <a:stretch>
                            <a:fillRect l="-471292" t="-1016393" r="-301914" b="-414754"/>
                          </a:stretch>
                        </a:blipFill>
                      </a:tcPr>
                    </a:tc>
                    <a:tc>
                      <a:txBody>
                        <a:bodyPr/>
                        <a:lstStyle/>
                        <a:p>
                          <a:endParaRPr lang="en-US"/>
                        </a:p>
                      </a:txBody>
                      <a:tcPr>
                        <a:blipFill>
                          <a:blip r:embed="rId3"/>
                          <a:stretch>
                            <a:fillRect l="-568571" t="-1016393" r="-200476" b="-414754"/>
                          </a:stretch>
                        </a:blipFill>
                      </a:tcPr>
                    </a:tc>
                    <a:tc>
                      <a:txBody>
                        <a:bodyPr/>
                        <a:lstStyle/>
                        <a:p>
                          <a:endParaRPr lang="en-US"/>
                        </a:p>
                      </a:txBody>
                      <a:tcPr>
                        <a:blipFill>
                          <a:blip r:embed="rId3"/>
                          <a:stretch>
                            <a:fillRect l="-671770" t="-1016393" r="-101435" b="-414754"/>
                          </a:stretch>
                        </a:blipFill>
                      </a:tcPr>
                    </a:tc>
                    <a:tc>
                      <a:txBody>
                        <a:bodyPr/>
                        <a:lstStyle/>
                        <a:p>
                          <a:pPr algn="ctr"/>
                          <a:r>
                            <a:rPr lang="en-AU" sz="1100" dirty="0">
                              <a:solidFill>
                                <a:schemeClr val="tx1"/>
                              </a:solidFill>
                            </a:rPr>
                            <a:t>N/A</a:t>
                          </a:r>
                        </a:p>
                      </a:txBody>
                      <a:tcPr/>
                    </a:tc>
                    <a:extLst>
                      <a:ext uri="{0D108BD9-81ED-4DB2-BD59-A6C34878D82A}">
                        <a16:rowId xmlns:a16="http://schemas.microsoft.com/office/drawing/2014/main" val="3211022481"/>
                      </a:ext>
                    </a:extLst>
                  </a:tr>
                  <a:tr h="370840">
                    <a:tc>
                      <a:txBody>
                        <a:bodyPr/>
                        <a:lstStyle/>
                        <a:p>
                          <a:pPr algn="ctr"/>
                          <a:r>
                            <a:rPr kumimoji="0" lang="en-AU" sz="11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1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100" b="0" i="0" u="none" strike="noStrike" kern="1200" cap="none" spc="0" normalizeH="0" baseline="0" noProof="0" dirty="0" err="1">
                              <a:ln>
                                <a:noFill/>
                              </a:ln>
                              <a:solidFill>
                                <a:srgbClr val="F7F1FF"/>
                              </a:solidFill>
                              <a:effectLst/>
                              <a:uLnTx/>
                              <a:uFillTx/>
                              <a:latin typeface="Consolas" panose="020B0609020204030204" pitchFamily="49" charset="0"/>
                              <a:ea typeface="+mn-ea"/>
                              <a:cs typeface="+mn-cs"/>
                            </a:rPr>
                            <a:t>unordered_set</a:t>
                          </a:r>
                          <a:r>
                            <a:rPr kumimoji="0" lang="en-AU" sz="1100" b="0" i="0" u="none" strike="noStrike" kern="1200" cap="none" spc="0" normalizeH="0" baseline="0" noProof="0" dirty="0">
                              <a:ln>
                                <a:noFill/>
                              </a:ln>
                              <a:solidFill>
                                <a:srgbClr val="FC618D"/>
                              </a:solidFill>
                              <a:effectLst/>
                              <a:uLnTx/>
                              <a:uFillTx/>
                              <a:latin typeface="Consolas" panose="020B0609020204030204" pitchFamily="49" charset="0"/>
                              <a:ea typeface="+mn-ea"/>
                              <a:cs typeface="+mn-cs"/>
                            </a:rPr>
                            <a:t>&lt;</a:t>
                          </a:r>
                          <a:r>
                            <a:rPr kumimoji="0" lang="en-AU" sz="1100" b="0" i="0" u="none" strike="noStrike" kern="1200" cap="none" spc="0" normalizeH="0" baseline="0" noProof="0" dirty="0">
                              <a:ln>
                                <a:noFill/>
                              </a:ln>
                              <a:solidFill>
                                <a:srgbClr val="5AD4E6"/>
                              </a:solidFill>
                              <a:effectLst/>
                              <a:uLnTx/>
                              <a:uFillTx/>
                              <a:latin typeface="Consolas" panose="020B0609020204030204" pitchFamily="49" charset="0"/>
                              <a:ea typeface="+mn-ea"/>
                              <a:cs typeface="+mn-cs"/>
                            </a:rPr>
                            <a:t>K</a:t>
                          </a:r>
                          <a:r>
                            <a:rPr kumimoji="0" lang="en-AU" sz="1100" b="0" i="0" u="none" strike="noStrike" kern="1200" cap="none" spc="0" normalizeH="0" baseline="0" noProof="0" dirty="0">
                              <a:ln>
                                <a:noFill/>
                              </a:ln>
                              <a:solidFill>
                                <a:srgbClr val="FC618D"/>
                              </a:solidFill>
                              <a:effectLst/>
                              <a:uLnTx/>
                              <a:uFillTx/>
                              <a:latin typeface="Consolas" panose="020B0609020204030204" pitchFamily="49" charset="0"/>
                              <a:ea typeface="+mn-ea"/>
                              <a:cs typeface="+mn-cs"/>
                            </a:rPr>
                            <a:t>&gt;</a:t>
                          </a:r>
                          <a:endParaRPr lang="en-AU" sz="1100" dirty="0">
                            <a:solidFill>
                              <a:schemeClr val="tx1"/>
                            </a:solidFill>
                            <a:latin typeface="Consolas" panose="020B0609020204030204" pitchFamily="49" charset="0"/>
                          </a:endParaRPr>
                        </a:p>
                      </a:txBody>
                      <a:tcPr/>
                    </a:tc>
                    <a:tc>
                      <a:txBody>
                        <a:bodyPr/>
                        <a:lstStyle/>
                        <a:p>
                          <a:pPr algn="ctr"/>
                          <a:r>
                            <a:rPr lang="en-AU" sz="1100" dirty="0">
                              <a:solidFill>
                                <a:schemeClr val="tx1"/>
                              </a:solidFill>
                            </a:rPr>
                            <a:t>Unique keys hashed by keys</a:t>
                          </a:r>
                        </a:p>
                      </a:txBody>
                      <a:tcPr/>
                    </a:tc>
                    <a:tc>
                      <a:txBody>
                        <a:bodyPr/>
                        <a:lstStyle/>
                        <a:p>
                          <a:endParaRPr lang="en-US"/>
                        </a:p>
                      </a:txBody>
                      <a:tcPr>
                        <a:blipFill>
                          <a:blip r:embed="rId3"/>
                          <a:stretch>
                            <a:fillRect l="-371292" t="-1116393" r="-401914" b="-314754"/>
                          </a:stretch>
                        </a:blipFill>
                      </a:tcPr>
                    </a:tc>
                    <a:tc>
                      <a:txBody>
                        <a:bodyPr/>
                        <a:lstStyle/>
                        <a:p>
                          <a:endParaRPr lang="en-US"/>
                        </a:p>
                      </a:txBody>
                      <a:tcPr>
                        <a:blipFill>
                          <a:blip r:embed="rId3"/>
                          <a:stretch>
                            <a:fillRect l="-471292" t="-1116393" r="-301914" b="-314754"/>
                          </a:stretch>
                        </a:blipFill>
                      </a:tcPr>
                    </a:tc>
                    <a:tc>
                      <a:txBody>
                        <a:bodyPr/>
                        <a:lstStyle/>
                        <a:p>
                          <a:endParaRPr lang="en-US"/>
                        </a:p>
                      </a:txBody>
                      <a:tcPr>
                        <a:blipFill>
                          <a:blip r:embed="rId3"/>
                          <a:stretch>
                            <a:fillRect l="-568571" t="-1116393" r="-200476" b="-314754"/>
                          </a:stretch>
                        </a:blipFill>
                      </a:tcPr>
                    </a:tc>
                    <a:tc>
                      <a:txBody>
                        <a:bodyPr/>
                        <a:lstStyle/>
                        <a:p>
                          <a:endParaRPr lang="en-US"/>
                        </a:p>
                      </a:txBody>
                      <a:tcPr>
                        <a:blipFill>
                          <a:blip r:embed="rId3"/>
                          <a:stretch>
                            <a:fillRect l="-671770" t="-1116393" r="-101435" b="-314754"/>
                          </a:stretch>
                        </a:blipFill>
                      </a:tcPr>
                    </a:tc>
                    <a:tc>
                      <a:txBody>
                        <a:bodyPr/>
                        <a:lstStyle/>
                        <a:p>
                          <a:pPr algn="ctr"/>
                          <a:r>
                            <a:rPr lang="en-AU" sz="1100" dirty="0">
                              <a:solidFill>
                                <a:schemeClr val="tx1"/>
                              </a:solidFill>
                            </a:rPr>
                            <a:t>N/A</a:t>
                          </a:r>
                        </a:p>
                      </a:txBody>
                      <a:tcPr/>
                    </a:tc>
                    <a:extLst>
                      <a:ext uri="{0D108BD9-81ED-4DB2-BD59-A6C34878D82A}">
                        <a16:rowId xmlns:a16="http://schemas.microsoft.com/office/drawing/2014/main" val="4238397624"/>
                      </a:ext>
                    </a:extLst>
                  </a:tr>
                  <a:tr h="426720">
                    <a:tc>
                      <a:txBody>
                        <a:bodyPr/>
                        <a:lstStyle/>
                        <a:p>
                          <a:pPr algn="ctr"/>
                          <a:r>
                            <a:rPr kumimoji="0" lang="en-AU" sz="11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1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100" b="0" i="0" u="none" strike="noStrike" kern="1200" cap="none" spc="0" normalizeH="0" baseline="0" noProof="0" dirty="0" err="1">
                              <a:ln>
                                <a:noFill/>
                              </a:ln>
                              <a:solidFill>
                                <a:srgbClr val="F7F1FF"/>
                              </a:solidFill>
                              <a:effectLst/>
                              <a:uLnTx/>
                              <a:uFillTx/>
                              <a:latin typeface="Consolas" panose="020B0609020204030204" pitchFamily="49" charset="0"/>
                              <a:ea typeface="+mn-ea"/>
                              <a:cs typeface="+mn-cs"/>
                            </a:rPr>
                            <a:t>unorderd_map</a:t>
                          </a:r>
                          <a:r>
                            <a:rPr kumimoji="0" lang="en-AU" sz="1100" b="0" i="0" u="none" strike="noStrike" kern="1200" cap="none" spc="0" normalizeH="0" baseline="0" noProof="0" dirty="0">
                              <a:ln>
                                <a:noFill/>
                              </a:ln>
                              <a:solidFill>
                                <a:srgbClr val="FC618D"/>
                              </a:solidFill>
                              <a:effectLst/>
                              <a:uLnTx/>
                              <a:uFillTx/>
                              <a:latin typeface="Consolas" panose="020B0609020204030204" pitchFamily="49" charset="0"/>
                              <a:ea typeface="+mn-ea"/>
                              <a:cs typeface="+mn-cs"/>
                            </a:rPr>
                            <a:t>&lt;</a:t>
                          </a:r>
                          <a:r>
                            <a:rPr kumimoji="0" lang="en-AU" sz="1100" b="0" i="0" u="none" strike="noStrike" kern="1200" cap="none" spc="0" normalizeH="0" baseline="0" noProof="0" dirty="0">
                              <a:ln>
                                <a:noFill/>
                              </a:ln>
                              <a:solidFill>
                                <a:srgbClr val="5AD4E6"/>
                              </a:solidFill>
                              <a:effectLst/>
                              <a:uLnTx/>
                              <a:uFillTx/>
                              <a:latin typeface="Consolas" panose="020B0609020204030204" pitchFamily="49" charset="0"/>
                              <a:ea typeface="+mn-ea"/>
                              <a:cs typeface="+mn-cs"/>
                            </a:rPr>
                            <a:t>K</a:t>
                          </a:r>
                          <a:r>
                            <a:rPr kumimoji="0" lang="en-AU" sz="11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100" b="0" i="0" u="none" strike="noStrike" kern="1200" cap="none" spc="0" normalizeH="0" baseline="0" noProof="0" dirty="0">
                              <a:ln>
                                <a:noFill/>
                              </a:ln>
                              <a:solidFill>
                                <a:srgbClr val="8B888F"/>
                              </a:solidFill>
                              <a:effectLst/>
                              <a:uLnTx/>
                              <a:uFillTx/>
                              <a:latin typeface="+mn-lt"/>
                              <a:ea typeface="+mn-ea"/>
                              <a:cs typeface="+mn-cs"/>
                            </a:rPr>
                            <a:t> </a:t>
                          </a:r>
                          <a:r>
                            <a:rPr kumimoji="0" lang="en-AU" sz="1100" b="0" i="0" u="none" strike="noStrike" kern="1200" cap="none" spc="0" normalizeH="0" baseline="0" noProof="0" dirty="0">
                              <a:ln>
                                <a:noFill/>
                              </a:ln>
                              <a:solidFill>
                                <a:srgbClr val="5AD4E6"/>
                              </a:solidFill>
                              <a:effectLst/>
                              <a:uLnTx/>
                              <a:uFillTx/>
                              <a:latin typeface="Consolas" panose="020B0609020204030204" pitchFamily="49" charset="0"/>
                              <a:ea typeface="+mn-ea"/>
                              <a:cs typeface="+mn-cs"/>
                            </a:rPr>
                            <a:t>V</a:t>
                          </a:r>
                          <a:r>
                            <a:rPr kumimoji="0" lang="en-AU" sz="1100" b="0" i="0" u="none" strike="noStrike" kern="1200" cap="none" spc="0" normalizeH="0" baseline="0" noProof="0" dirty="0">
                              <a:ln>
                                <a:noFill/>
                              </a:ln>
                              <a:solidFill>
                                <a:srgbClr val="FC618D"/>
                              </a:solidFill>
                              <a:effectLst/>
                              <a:uLnTx/>
                              <a:uFillTx/>
                              <a:latin typeface="Consolas" panose="020B0609020204030204" pitchFamily="49" charset="0"/>
                              <a:ea typeface="+mn-ea"/>
                              <a:cs typeface="+mn-cs"/>
                            </a:rPr>
                            <a:t>&gt;</a:t>
                          </a:r>
                          <a:endParaRPr lang="en-AU" sz="1100" dirty="0">
                            <a:solidFill>
                              <a:schemeClr val="tx1"/>
                            </a:solidFill>
                            <a:latin typeface="Consolas" panose="020B06090202040302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100" dirty="0">
                              <a:solidFill>
                                <a:schemeClr val="tx1"/>
                              </a:solidFill>
                            </a:rPr>
                            <a:t>Unique keys-value pairs hashed by keys</a:t>
                          </a:r>
                        </a:p>
                      </a:txBody>
                      <a:tcPr/>
                    </a:tc>
                    <a:tc>
                      <a:txBody>
                        <a:bodyPr/>
                        <a:lstStyle/>
                        <a:p>
                          <a:endParaRPr lang="en-US"/>
                        </a:p>
                      </a:txBody>
                      <a:tcPr>
                        <a:blipFill>
                          <a:blip r:embed="rId3"/>
                          <a:stretch>
                            <a:fillRect l="-371292" t="-1060000" r="-401914" b="-174286"/>
                          </a:stretch>
                        </a:blipFill>
                      </a:tcPr>
                    </a:tc>
                    <a:tc>
                      <a:txBody>
                        <a:bodyPr/>
                        <a:lstStyle/>
                        <a:p>
                          <a:endParaRPr lang="en-US"/>
                        </a:p>
                      </a:txBody>
                      <a:tcPr>
                        <a:blipFill>
                          <a:blip r:embed="rId3"/>
                          <a:stretch>
                            <a:fillRect l="-471292" t="-1060000" r="-301914" b="-174286"/>
                          </a:stretch>
                        </a:blipFill>
                      </a:tcPr>
                    </a:tc>
                    <a:tc>
                      <a:txBody>
                        <a:bodyPr/>
                        <a:lstStyle/>
                        <a:p>
                          <a:endParaRPr lang="en-US"/>
                        </a:p>
                      </a:txBody>
                      <a:tcPr>
                        <a:blipFill>
                          <a:blip r:embed="rId3"/>
                          <a:stretch>
                            <a:fillRect l="-568571" t="-1060000" r="-200476" b="-174286"/>
                          </a:stretch>
                        </a:blipFill>
                      </a:tcPr>
                    </a:tc>
                    <a:tc>
                      <a:txBody>
                        <a:bodyPr/>
                        <a:lstStyle/>
                        <a:p>
                          <a:endParaRPr lang="en-US"/>
                        </a:p>
                      </a:txBody>
                      <a:tcPr>
                        <a:blipFill>
                          <a:blip r:embed="rId3"/>
                          <a:stretch>
                            <a:fillRect l="-671770" t="-1060000" r="-101435" b="-174286"/>
                          </a:stretch>
                        </a:blipFill>
                      </a:tcPr>
                    </a:tc>
                    <a:tc>
                      <a:txBody>
                        <a:bodyPr/>
                        <a:lstStyle/>
                        <a:p>
                          <a:endParaRPr lang="en-US"/>
                        </a:p>
                      </a:txBody>
                      <a:tcPr>
                        <a:blipFill>
                          <a:blip r:embed="rId3"/>
                          <a:stretch>
                            <a:fillRect l="-771770" t="-1060000" r="-1435" b="-174286"/>
                          </a:stretch>
                        </a:blipFill>
                      </a:tcPr>
                    </a:tc>
                    <a:extLst>
                      <a:ext uri="{0D108BD9-81ED-4DB2-BD59-A6C34878D82A}">
                        <a16:rowId xmlns:a16="http://schemas.microsoft.com/office/drawing/2014/main" val="2012692341"/>
                      </a:ext>
                    </a:extLst>
                  </a:tr>
                  <a:tr h="370840">
                    <a:tc>
                      <a:txBody>
                        <a:bodyPr/>
                        <a:lstStyle/>
                        <a:p>
                          <a:pPr algn="ctr"/>
                          <a:r>
                            <a:rPr kumimoji="0" lang="en-AU" sz="11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1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100" b="0" i="0" u="none" strike="noStrike" kern="1200" cap="none" spc="0" normalizeH="0" baseline="0" noProof="0" dirty="0" err="1">
                              <a:ln>
                                <a:noFill/>
                              </a:ln>
                              <a:solidFill>
                                <a:srgbClr val="F7F1FF"/>
                              </a:solidFill>
                              <a:effectLst/>
                              <a:uLnTx/>
                              <a:uFillTx/>
                              <a:latin typeface="Consolas" panose="020B0609020204030204" pitchFamily="49" charset="0"/>
                              <a:ea typeface="+mn-ea"/>
                              <a:cs typeface="+mn-cs"/>
                            </a:rPr>
                            <a:t>unordered_multiset</a:t>
                          </a:r>
                          <a:r>
                            <a:rPr kumimoji="0" lang="en-AU" sz="1100" b="0" i="0" u="none" strike="noStrike" kern="1200" cap="none" spc="0" normalizeH="0" baseline="0" noProof="0" dirty="0">
                              <a:ln>
                                <a:noFill/>
                              </a:ln>
                              <a:solidFill>
                                <a:srgbClr val="FC618D"/>
                              </a:solidFill>
                              <a:effectLst/>
                              <a:uLnTx/>
                              <a:uFillTx/>
                              <a:latin typeface="Consolas" panose="020B0609020204030204" pitchFamily="49" charset="0"/>
                              <a:ea typeface="+mn-ea"/>
                              <a:cs typeface="+mn-cs"/>
                            </a:rPr>
                            <a:t>&lt;</a:t>
                          </a:r>
                          <a:r>
                            <a:rPr kumimoji="0" lang="en-AU" sz="1100" b="0" i="0" u="none" strike="noStrike" kern="1200" cap="none" spc="0" normalizeH="0" baseline="0" noProof="0" dirty="0">
                              <a:ln>
                                <a:noFill/>
                              </a:ln>
                              <a:solidFill>
                                <a:srgbClr val="5AD4E6"/>
                              </a:solidFill>
                              <a:effectLst/>
                              <a:uLnTx/>
                              <a:uFillTx/>
                              <a:latin typeface="Consolas" panose="020B0609020204030204" pitchFamily="49" charset="0"/>
                              <a:ea typeface="+mn-ea"/>
                              <a:cs typeface="+mn-cs"/>
                            </a:rPr>
                            <a:t>K</a:t>
                          </a:r>
                          <a:r>
                            <a:rPr kumimoji="0" lang="en-AU" sz="1100" b="0" i="0" u="none" strike="noStrike" kern="1200" cap="none" spc="0" normalizeH="0" baseline="0" noProof="0" dirty="0">
                              <a:ln>
                                <a:noFill/>
                              </a:ln>
                              <a:solidFill>
                                <a:srgbClr val="FC618D"/>
                              </a:solidFill>
                              <a:effectLst/>
                              <a:uLnTx/>
                              <a:uFillTx/>
                              <a:latin typeface="Consolas" panose="020B0609020204030204" pitchFamily="49" charset="0"/>
                              <a:ea typeface="+mn-ea"/>
                              <a:cs typeface="+mn-cs"/>
                            </a:rPr>
                            <a:t>&gt;</a:t>
                          </a:r>
                          <a:endParaRPr lang="en-AU" sz="1100" dirty="0">
                            <a:solidFill>
                              <a:schemeClr val="tx1"/>
                            </a:solidFill>
                            <a:latin typeface="Consolas" panose="020B0609020204030204" pitchFamily="49" charset="0"/>
                          </a:endParaRPr>
                        </a:p>
                      </a:txBody>
                      <a:tcPr/>
                    </a:tc>
                    <a:tc>
                      <a:txBody>
                        <a:bodyPr/>
                        <a:lstStyle/>
                        <a:p>
                          <a:pPr algn="ctr"/>
                          <a:r>
                            <a:rPr lang="en-AU" sz="1100" dirty="0">
                              <a:solidFill>
                                <a:schemeClr val="tx1"/>
                              </a:solidFill>
                            </a:rPr>
                            <a:t>Keys hashed by keys</a:t>
                          </a:r>
                        </a:p>
                      </a:txBody>
                      <a:tcPr/>
                    </a:tc>
                    <a:tc>
                      <a:txBody>
                        <a:bodyPr/>
                        <a:lstStyle/>
                        <a:p>
                          <a:endParaRPr lang="en-US"/>
                        </a:p>
                      </a:txBody>
                      <a:tcPr>
                        <a:blipFill>
                          <a:blip r:embed="rId3"/>
                          <a:stretch>
                            <a:fillRect l="-371292" t="-1331148" r="-401914" b="-100000"/>
                          </a:stretch>
                        </a:blipFill>
                      </a:tcPr>
                    </a:tc>
                    <a:tc>
                      <a:txBody>
                        <a:bodyPr/>
                        <a:lstStyle/>
                        <a:p>
                          <a:endParaRPr lang="en-US"/>
                        </a:p>
                      </a:txBody>
                      <a:tcPr>
                        <a:blipFill>
                          <a:blip r:embed="rId3"/>
                          <a:stretch>
                            <a:fillRect l="-471292" t="-1331148" r="-301914" b="-100000"/>
                          </a:stretch>
                        </a:blipFill>
                      </a:tcPr>
                    </a:tc>
                    <a:tc>
                      <a:txBody>
                        <a:bodyPr/>
                        <a:lstStyle/>
                        <a:p>
                          <a:endParaRPr lang="en-US"/>
                        </a:p>
                      </a:txBody>
                      <a:tcPr>
                        <a:blipFill>
                          <a:blip r:embed="rId3"/>
                          <a:stretch>
                            <a:fillRect l="-568571" t="-1331148" r="-200476" b="-100000"/>
                          </a:stretch>
                        </a:blipFill>
                      </a:tcPr>
                    </a:tc>
                    <a:tc>
                      <a:txBody>
                        <a:bodyPr/>
                        <a:lstStyle/>
                        <a:p>
                          <a:endParaRPr lang="en-US"/>
                        </a:p>
                      </a:txBody>
                      <a:tcPr>
                        <a:blipFill>
                          <a:blip r:embed="rId3"/>
                          <a:stretch>
                            <a:fillRect l="-671770" t="-1331148" r="-101435" b="-100000"/>
                          </a:stretch>
                        </a:blipFill>
                      </a:tcPr>
                    </a:tc>
                    <a:tc>
                      <a:txBody>
                        <a:bodyPr/>
                        <a:lstStyle/>
                        <a:p>
                          <a:pPr algn="ctr"/>
                          <a:r>
                            <a:rPr lang="en-AU" sz="1100" dirty="0">
                              <a:solidFill>
                                <a:schemeClr val="tx1"/>
                              </a:solidFill>
                            </a:rPr>
                            <a:t>N/A</a:t>
                          </a:r>
                        </a:p>
                      </a:txBody>
                      <a:tcPr/>
                    </a:tc>
                    <a:extLst>
                      <a:ext uri="{0D108BD9-81ED-4DB2-BD59-A6C34878D82A}">
                        <a16:rowId xmlns:a16="http://schemas.microsoft.com/office/drawing/2014/main" val="868451669"/>
                      </a:ext>
                    </a:extLst>
                  </a:tr>
                  <a:tr h="370840">
                    <a:tc>
                      <a:txBody>
                        <a:bodyPr/>
                        <a:lstStyle/>
                        <a:p>
                          <a:pPr algn="ctr"/>
                          <a:r>
                            <a:rPr kumimoji="0" lang="en-AU" sz="11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1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100" b="0" i="0" u="none" strike="noStrike" kern="1200" cap="none" spc="0" normalizeH="0" baseline="0" noProof="0" dirty="0" err="1">
                              <a:ln>
                                <a:noFill/>
                              </a:ln>
                              <a:solidFill>
                                <a:srgbClr val="F7F1FF"/>
                              </a:solidFill>
                              <a:effectLst/>
                              <a:uLnTx/>
                              <a:uFillTx/>
                              <a:latin typeface="Consolas" panose="020B0609020204030204" pitchFamily="49" charset="0"/>
                              <a:ea typeface="+mn-ea"/>
                              <a:cs typeface="+mn-cs"/>
                            </a:rPr>
                            <a:t>unordered_multimap</a:t>
                          </a:r>
                          <a:r>
                            <a:rPr kumimoji="0" lang="en-AU" sz="1100" b="0" i="0" u="none" strike="noStrike" kern="1200" cap="none" spc="0" normalizeH="0" baseline="0" noProof="0" dirty="0">
                              <a:ln>
                                <a:noFill/>
                              </a:ln>
                              <a:solidFill>
                                <a:srgbClr val="FC618D"/>
                              </a:solidFill>
                              <a:effectLst/>
                              <a:uLnTx/>
                              <a:uFillTx/>
                              <a:latin typeface="Consolas" panose="020B0609020204030204" pitchFamily="49" charset="0"/>
                              <a:ea typeface="+mn-ea"/>
                              <a:cs typeface="+mn-cs"/>
                            </a:rPr>
                            <a:t>&lt;</a:t>
                          </a:r>
                          <a:r>
                            <a:rPr kumimoji="0" lang="en-AU" sz="1100" b="0" i="0" u="none" strike="noStrike" kern="1200" cap="none" spc="0" normalizeH="0" baseline="0" noProof="0" dirty="0">
                              <a:ln>
                                <a:noFill/>
                              </a:ln>
                              <a:solidFill>
                                <a:srgbClr val="5AD4E6"/>
                              </a:solidFill>
                              <a:effectLst/>
                              <a:uLnTx/>
                              <a:uFillTx/>
                              <a:latin typeface="Consolas" panose="020B0609020204030204" pitchFamily="49" charset="0"/>
                              <a:ea typeface="+mn-ea"/>
                              <a:cs typeface="+mn-cs"/>
                            </a:rPr>
                            <a:t>K</a:t>
                          </a:r>
                          <a:r>
                            <a:rPr kumimoji="0" lang="en-AU" sz="11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100" b="0" i="0" u="none" strike="noStrike" kern="1200" cap="none" spc="0" normalizeH="0" baseline="0" noProof="0" dirty="0">
                              <a:ln>
                                <a:noFill/>
                              </a:ln>
                              <a:solidFill>
                                <a:srgbClr val="8B888F"/>
                              </a:solidFill>
                              <a:effectLst/>
                              <a:uLnTx/>
                              <a:uFillTx/>
                              <a:latin typeface="+mn-lt"/>
                              <a:ea typeface="+mn-ea"/>
                              <a:cs typeface="+mn-cs"/>
                            </a:rPr>
                            <a:t> </a:t>
                          </a:r>
                          <a:r>
                            <a:rPr kumimoji="0" lang="en-AU" sz="1100" b="0" i="0" u="none" strike="noStrike" kern="1200" cap="none" spc="0" normalizeH="0" baseline="0" noProof="0" dirty="0">
                              <a:ln>
                                <a:noFill/>
                              </a:ln>
                              <a:solidFill>
                                <a:srgbClr val="5AD4E6"/>
                              </a:solidFill>
                              <a:effectLst/>
                              <a:uLnTx/>
                              <a:uFillTx/>
                              <a:latin typeface="Consolas" panose="020B0609020204030204" pitchFamily="49" charset="0"/>
                              <a:ea typeface="+mn-ea"/>
                              <a:cs typeface="+mn-cs"/>
                            </a:rPr>
                            <a:t>V</a:t>
                          </a:r>
                          <a:r>
                            <a:rPr kumimoji="0" lang="en-AU" sz="1100" b="0" i="0" u="none" strike="noStrike" kern="1200" cap="none" spc="0" normalizeH="0" baseline="0" noProof="0" dirty="0">
                              <a:ln>
                                <a:noFill/>
                              </a:ln>
                              <a:solidFill>
                                <a:srgbClr val="FC618D"/>
                              </a:solidFill>
                              <a:effectLst/>
                              <a:uLnTx/>
                              <a:uFillTx/>
                              <a:latin typeface="Consolas" panose="020B0609020204030204" pitchFamily="49" charset="0"/>
                              <a:ea typeface="+mn-ea"/>
                              <a:cs typeface="+mn-cs"/>
                            </a:rPr>
                            <a:t>&gt;</a:t>
                          </a:r>
                          <a:endParaRPr lang="en-AU" sz="1100" dirty="0">
                            <a:solidFill>
                              <a:schemeClr val="tx1"/>
                            </a:solidFill>
                            <a:latin typeface="Consolas" panose="020B06090202040302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100" dirty="0">
                              <a:solidFill>
                                <a:schemeClr val="tx1"/>
                              </a:solidFill>
                            </a:rPr>
                            <a:t>Keys-value pairs hashed by keys</a:t>
                          </a:r>
                        </a:p>
                      </a:txBody>
                      <a:tcPr/>
                    </a:tc>
                    <a:tc>
                      <a:txBody>
                        <a:bodyPr/>
                        <a:lstStyle/>
                        <a:p>
                          <a:endParaRPr lang="en-US"/>
                        </a:p>
                      </a:txBody>
                      <a:tcPr>
                        <a:blipFill>
                          <a:blip r:embed="rId3"/>
                          <a:stretch>
                            <a:fillRect l="-371292" t="-1431148" r="-401914"/>
                          </a:stretch>
                        </a:blipFill>
                      </a:tcPr>
                    </a:tc>
                    <a:tc>
                      <a:txBody>
                        <a:bodyPr/>
                        <a:lstStyle/>
                        <a:p>
                          <a:endParaRPr lang="en-US"/>
                        </a:p>
                      </a:txBody>
                      <a:tcPr>
                        <a:blipFill>
                          <a:blip r:embed="rId3"/>
                          <a:stretch>
                            <a:fillRect l="-471292" t="-1431148" r="-301914"/>
                          </a:stretch>
                        </a:blipFill>
                      </a:tcPr>
                    </a:tc>
                    <a:tc>
                      <a:txBody>
                        <a:bodyPr/>
                        <a:lstStyle/>
                        <a:p>
                          <a:endParaRPr lang="en-US"/>
                        </a:p>
                      </a:txBody>
                      <a:tcPr>
                        <a:blipFill>
                          <a:blip r:embed="rId3"/>
                          <a:stretch>
                            <a:fillRect l="-568571" t="-1431148" r="-200476"/>
                          </a:stretch>
                        </a:blipFill>
                      </a:tcPr>
                    </a:tc>
                    <a:tc>
                      <a:txBody>
                        <a:bodyPr/>
                        <a:lstStyle/>
                        <a:p>
                          <a:endParaRPr lang="en-US"/>
                        </a:p>
                      </a:txBody>
                      <a:tcPr>
                        <a:blipFill>
                          <a:blip r:embed="rId3"/>
                          <a:stretch>
                            <a:fillRect l="-671770" t="-1431148" r="-101435"/>
                          </a:stretch>
                        </a:blipFill>
                      </a:tcPr>
                    </a:tc>
                    <a:tc>
                      <a:txBody>
                        <a:bodyPr/>
                        <a:lstStyle/>
                        <a:p>
                          <a:pPr algn="ctr"/>
                          <a:r>
                            <a:rPr lang="en-AU" sz="1100" dirty="0">
                              <a:solidFill>
                                <a:schemeClr val="tx1"/>
                              </a:solidFill>
                            </a:rPr>
                            <a:t>N/A</a:t>
                          </a:r>
                        </a:p>
                      </a:txBody>
                      <a:tcPr/>
                    </a:tc>
                    <a:extLst>
                      <a:ext uri="{0D108BD9-81ED-4DB2-BD59-A6C34878D82A}">
                        <a16:rowId xmlns:a16="http://schemas.microsoft.com/office/drawing/2014/main" val="2525905785"/>
                      </a:ext>
                    </a:extLst>
                  </a:tr>
                </a:tbl>
              </a:graphicData>
            </a:graphic>
          </p:graphicFrame>
        </mc:Fallback>
      </mc:AlternateContent>
    </p:spTree>
    <p:extLst>
      <p:ext uri="{BB962C8B-B14F-4D97-AF65-F5344CB8AC3E}">
        <p14:creationId xmlns:p14="http://schemas.microsoft.com/office/powerpoint/2010/main" val="1896381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43586" y="300038"/>
            <a:ext cx="11097551" cy="546100"/>
          </a:xfrm>
        </p:spPr>
        <p:txBody>
          <a:bodyPr>
            <a:normAutofit/>
          </a:bodyPr>
          <a:lstStyle/>
          <a:p>
            <a:r>
              <a:rPr lang="en-US" sz="3600" dirty="0"/>
              <a:t>Arrays vs Linked-Lists</a:t>
            </a:r>
          </a:p>
        </p:txBody>
      </p:sp>
      <mc:AlternateContent xmlns:mc="http://schemas.openxmlformats.org/markup-compatibility/2006" xmlns:a14="http://schemas.microsoft.com/office/drawing/2010/main">
        <mc:Choice Requires="a14">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871538"/>
                <a:ext cx="6954838" cy="5437187"/>
              </a:xfrm>
            </p:spPr>
            <p:txBody>
              <a:bodyPr>
                <a:noAutofit/>
              </a:bodyPr>
              <a:lstStyle/>
              <a:p>
                <a:pPr>
                  <a:spcBef>
                    <a:spcPts val="500"/>
                  </a:spcBef>
                  <a:spcAft>
                    <a:spcPts val="400"/>
                  </a:spcAft>
                </a:pPr>
                <a:r>
                  <a:rPr lang="en-US" sz="1200" dirty="0"/>
                  <a:t>One big debate in Computer Science is; are Linked-Lists actually useful. The answer is, it depends. The biggest (and most naïve) argument made for linked-lists is that are great for inserting and erasing elements in the middle of the structure because you only need to allocate the nodes and correctly link the node for lists, but vectors need to move </a:t>
                </a:r>
                <a14:m>
                  <m:oMath xmlns:m="http://schemas.openxmlformats.org/officeDocument/2006/math">
                    <m:r>
                      <a:rPr kumimoji="0" lang="en-AU" sz="1200" b="0" i="1" u="none" strike="noStrike" kern="1200" cap="none" spc="0" normalizeH="0" baseline="0" noProof="0" smtClean="0">
                        <a:ln>
                          <a:noFill/>
                        </a:ln>
                        <a:solidFill>
                          <a:srgbClr val="A4A3AB"/>
                        </a:solidFill>
                        <a:effectLst/>
                        <a:uLnTx/>
                        <a:uFillTx/>
                        <a:latin typeface="Cambria Math" panose="02040503050406030204" pitchFamily="18" charset="0"/>
                        <a:ea typeface="+mn-ea"/>
                        <a:cs typeface="+mn-cs"/>
                      </a:rPr>
                      <m:t>𝑛</m:t>
                    </m:r>
                  </m:oMath>
                </a14:m>
                <a:r>
                  <a:rPr lang="en-US" sz="1200" dirty="0"/>
                  <a:t> elements back in the array possibly causing reallocation. </a:t>
                </a:r>
              </a:p>
              <a:p>
                <a:pPr>
                  <a:spcBef>
                    <a:spcPts val="500"/>
                  </a:spcBef>
                  <a:spcAft>
                    <a:spcPts val="400"/>
                  </a:spcAft>
                </a:pPr>
                <a:r>
                  <a:rPr lang="en-US" sz="1200" dirty="0"/>
                  <a:t>The issue with this argument is that this doesn’t really apply to modern hardware. Due to arrays and vectors being contiguous in memory it makes it very easy for the CPU to operate and manipulate vectors. Even if insertion or erasure causes reallocation or copying of elements from a vector to a new memory location, because the CPU is often able to vectorize the operation causing the entire copy to occur in a single SIMD instruction.  The reason it can do this is CPU caching. CPU’s will try to prefetch data it might need for future operations. Rather than getting a few elements it will page a whole chunk of memory into the cache. This means that vectors will often have a large amount or even all their data in the cache all at once meaning it save cycles on the most expensive operations, IO (fetching).</a:t>
                </a:r>
              </a:p>
              <a:p>
                <a:pPr>
                  <a:spcBef>
                    <a:spcPts val="500"/>
                  </a:spcBef>
                  <a:spcAft>
                    <a:spcPts val="400"/>
                  </a:spcAft>
                </a:pPr>
                <a:r>
                  <a:rPr lang="en-US" sz="1200" dirty="0"/>
                  <a:t>This means that allocation is often trivial for modern CPU’s to efficiently reallocate, insert or erase and copy elements from a vector. Linked lists can never benefit from this kind of optimization due entirely to the fundamental nature of a list. Because the list’s elements are broken into nodes that are spread randomly throughout memory, the CPU has no way of finding most or all of the list in one fetch without reading through the list (which is </a:t>
                </a:r>
                <a14:m>
                  <m:oMath xmlns:m="http://schemas.openxmlformats.org/officeDocument/2006/math">
                    <m:r>
                      <a:rPr lang="en-AU" sz="1200" b="0" i="1" kern="1200" spc="0" baseline="0" smtClean="0">
                        <a:ln>
                          <a:noFill/>
                        </a:ln>
                        <a:solidFill>
                          <a:srgbClr val="A4A3AB"/>
                        </a:solidFill>
                        <a:effectLst/>
                        <a:latin typeface="Cambria Math" panose="02040503050406030204" pitchFamily="18" charset="0"/>
                        <a:ea typeface="+mn-ea"/>
                        <a:cs typeface="+mn-cs"/>
                      </a:rPr>
                      <m:t>𝑂</m:t>
                    </m:r>
                    <m:r>
                      <a:rPr lang="en-AU" sz="1200" b="0" i="1" kern="1200" spc="0" baseline="0" smtClean="0">
                        <a:ln>
                          <a:noFill/>
                        </a:ln>
                        <a:solidFill>
                          <a:srgbClr val="A4A3AB"/>
                        </a:solidFill>
                        <a:effectLst/>
                        <a:latin typeface="Cambria Math" panose="02040503050406030204" pitchFamily="18" charset="0"/>
                        <a:ea typeface="+mn-ea"/>
                        <a:cs typeface="+mn-cs"/>
                      </a:rPr>
                      <m:t>(</m:t>
                    </m:r>
                    <m:r>
                      <a:rPr lang="en-AU" sz="1200" b="0" i="1" kern="1200" spc="0" baseline="0" smtClean="0">
                        <a:ln>
                          <a:noFill/>
                        </a:ln>
                        <a:solidFill>
                          <a:srgbClr val="A4A3AB"/>
                        </a:solidFill>
                        <a:effectLst/>
                        <a:latin typeface="Cambria Math" panose="02040503050406030204" pitchFamily="18" charset="0"/>
                        <a:ea typeface="+mn-ea"/>
                        <a:cs typeface="+mn-cs"/>
                      </a:rPr>
                      <m:t>𝑛</m:t>
                    </m:r>
                    <m:r>
                      <a:rPr lang="en-AU" sz="1200" b="0" i="1" kern="1200" spc="0" baseline="0" smtClean="0">
                        <a:ln>
                          <a:noFill/>
                        </a:ln>
                        <a:solidFill>
                          <a:srgbClr val="A4A3AB"/>
                        </a:solidFill>
                        <a:effectLst/>
                        <a:latin typeface="Cambria Math" panose="02040503050406030204" pitchFamily="18" charset="0"/>
                        <a:ea typeface="+mn-ea"/>
                        <a:cs typeface="+mn-cs"/>
                      </a:rPr>
                      <m:t>)</m:t>
                    </m:r>
                  </m:oMath>
                </a14:m>
                <a:r>
                  <a:rPr lang="en-US" sz="1200" dirty="0"/>
                  <a:t>) to get each the next element. Because each element in a list must be fetched this maximizes the amount of cache misses that will occur. This is because if the next node does happen to randomly be in the cache, it must free some space in the cache, go through some pointer indirections and copy the node into the cache. It must repeat this for every node essentially performing </a:t>
                </a:r>
                <a14:m>
                  <m:oMath xmlns:m="http://schemas.openxmlformats.org/officeDocument/2006/math">
                    <m:r>
                      <a:rPr lang="en-AU" sz="1200" i="1">
                        <a:solidFill>
                          <a:srgbClr val="A4A3AB"/>
                        </a:solidFill>
                        <a:latin typeface="Cambria Math" panose="02040503050406030204" pitchFamily="18" charset="0"/>
                      </a:rPr>
                      <m:t>𝑛</m:t>
                    </m:r>
                  </m:oMath>
                </a14:m>
                <a:r>
                  <a:rPr lang="en-US" sz="1200" dirty="0"/>
                  <a:t> fetch cycles.</a:t>
                </a:r>
              </a:p>
              <a:p>
                <a:pPr>
                  <a:spcBef>
                    <a:spcPts val="500"/>
                  </a:spcBef>
                  <a:spcAft>
                    <a:spcPts val="400"/>
                  </a:spcAft>
                </a:pPr>
                <a:r>
                  <a:rPr lang="en-US" sz="1200" dirty="0"/>
                  <a:t>Linked this do have their uses though. You need to store very large elements an they need to be stored for a long time where the fetching of only a few nodes is needed at a time and you need to maintain a linked relationship between data, linked lists are a great choice. The Linux kernel uses a generic linked list structure to connect different data across the kernel. Linked lists are also used in memory paging applications at the OS level.</a:t>
                </a:r>
              </a:p>
            </p:txBody>
          </p:sp>
        </mc:Choice>
        <mc:Fallback xmlns="">
          <p:sp>
            <p:nvSpPr>
              <p:cNvPr id="10" name="Content Placeholder 9">
                <a:extLst>
                  <a:ext uri="{FF2B5EF4-FFF2-40B4-BE49-F238E27FC236}">
                    <a16:creationId xmlns:a16="http://schemas.microsoft.com/office/drawing/2014/main" id="{1DB251F7-EBE7-46AC-A920-FFE2C5AF68EA}"/>
                  </a:ext>
                </a:extLst>
              </p:cNvPr>
              <p:cNvSpPr>
                <a:spLocks noGrp="1" noRot="1" noChangeAspect="1" noMove="1" noResize="1" noEditPoints="1" noAdjustHandles="1" noChangeArrowheads="1" noChangeShapeType="1" noTextEdit="1"/>
              </p:cNvSpPr>
              <p:nvPr>
                <p:ph sz="half" idx="2"/>
              </p:nvPr>
            </p:nvSpPr>
            <p:spPr>
              <a:xfrm>
                <a:off x="550863" y="871538"/>
                <a:ext cx="6954838" cy="5437187"/>
              </a:xfrm>
              <a:blipFill>
                <a:blip r:embed="rId3"/>
                <a:stretch>
                  <a:fillRect l="-1227" t="-785" r="-2016" b="-224"/>
                </a:stretch>
              </a:blipFill>
            </p:spPr>
            <p:txBody>
              <a:bodyPr/>
              <a:lstStyle/>
              <a:p>
                <a:r>
                  <a:rPr lang="en-AU">
                    <a:noFill/>
                  </a:rPr>
                  <a:t> </a:t>
                </a:r>
              </a:p>
            </p:txBody>
          </p:sp>
        </mc:Fallback>
      </mc:AlternateContent>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13</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15" name="Picture 14" descr="Chart, line chart&#10;&#10;Description automatically generated">
            <a:extLst>
              <a:ext uri="{FF2B5EF4-FFF2-40B4-BE49-F238E27FC236}">
                <a16:creationId xmlns:a16="http://schemas.microsoft.com/office/drawing/2014/main" id="{ADF99C99-CEF2-3BC6-431E-9AFBC61136DE}"/>
              </a:ext>
            </a:extLst>
          </p:cNvPr>
          <p:cNvPicPr>
            <a:picLocks noChangeAspect="1"/>
          </p:cNvPicPr>
          <p:nvPr/>
        </p:nvPicPr>
        <p:blipFill>
          <a:blip r:embed="rId4"/>
          <a:stretch>
            <a:fillRect/>
          </a:stretch>
        </p:blipFill>
        <p:spPr>
          <a:xfrm>
            <a:off x="7969746" y="2116383"/>
            <a:ext cx="3958233" cy="2625234"/>
          </a:xfrm>
          <a:prstGeom prst="rect">
            <a:avLst/>
          </a:prstGeom>
        </p:spPr>
      </p:pic>
    </p:spTree>
    <p:extLst>
      <p:ext uri="{BB962C8B-B14F-4D97-AF65-F5344CB8AC3E}">
        <p14:creationId xmlns:p14="http://schemas.microsoft.com/office/powerpoint/2010/main" val="25231636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772675"/>
          </a:xfrm>
        </p:spPr>
        <p:txBody>
          <a:bodyPr>
            <a:normAutofit/>
          </a:bodyPr>
          <a:lstStyle/>
          <a:p>
            <a:r>
              <a:rPr lang="en-US" dirty="0"/>
              <a:t>OO Arrays vs C++ Vector</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1427584"/>
            <a:ext cx="3527759" cy="4881141"/>
          </a:xfrm>
        </p:spPr>
        <p:txBody>
          <a:bodyPr>
            <a:normAutofit fontScale="85000" lnSpcReduction="20000"/>
          </a:bodyPr>
          <a:lstStyle/>
          <a:p>
            <a:r>
              <a:rPr lang="en-US" dirty="0"/>
              <a:t>One reason people think linked lists perform better then dynamic arrays is that most languages with dynamic array like structures use an OO design. C++ does not.</a:t>
            </a:r>
          </a:p>
          <a:p>
            <a:r>
              <a:rPr lang="en-US" dirty="0"/>
              <a:t>C++ focuses on zero-cost abstraction. That is, you don’t pay for what you don’t use and there is often lots you don’t need.</a:t>
            </a:r>
          </a:p>
          <a:p>
            <a:r>
              <a:rPr lang="en-US" dirty="0"/>
              <a:t>With all of the indirections used in indirections and sub-objects used OO style arrays, a linked list doesn’t look so bad</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14</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4" name="TextBox 33">
            <a:extLst>
              <a:ext uri="{FF2B5EF4-FFF2-40B4-BE49-F238E27FC236}">
                <a16:creationId xmlns:a16="http://schemas.microsoft.com/office/drawing/2014/main" id="{D11DF068-ED3A-3A99-EBC4-3D8FAD981E89}"/>
              </a:ext>
            </a:extLst>
          </p:cNvPr>
          <p:cNvSpPr txBox="1"/>
          <p:nvPr/>
        </p:nvSpPr>
        <p:spPr>
          <a:xfrm>
            <a:off x="7118917" y="1213410"/>
            <a:ext cx="1784663" cy="307777"/>
          </a:xfrm>
          <a:prstGeom prst="rect">
            <a:avLst/>
          </a:prstGeom>
          <a:noFill/>
        </p:spPr>
        <p:txBody>
          <a:bodyPr wrap="square" rtlCol="0">
            <a:spAutoFit/>
          </a:bodyPr>
          <a:lstStyle/>
          <a:p>
            <a:r>
              <a:rPr lang="en-AU" sz="1400" b="0" dirty="0">
                <a:solidFill>
                  <a:srgbClr val="7BD88F"/>
                </a:solidFill>
                <a:effectLst/>
                <a:latin typeface="Consolas" panose="020B0609020204030204" pitchFamily="49" charset="0"/>
              </a:rPr>
              <a:t>std</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vector</a:t>
            </a:r>
            <a:r>
              <a:rPr lang="en-AU" sz="1400" b="0" dirty="0">
                <a:solidFill>
                  <a:srgbClr val="FC618D"/>
                </a:solidFill>
                <a:effectLst/>
                <a:latin typeface="Consolas" panose="020B0609020204030204" pitchFamily="49" charset="0"/>
              </a:rPr>
              <a:t>&lt;</a:t>
            </a:r>
            <a:r>
              <a:rPr lang="en-AU" sz="1400" b="0" i="1" dirty="0">
                <a:solidFill>
                  <a:srgbClr val="5AD4E6"/>
                </a:solidFill>
                <a:effectLst/>
                <a:latin typeface="Consolas" panose="020B0609020204030204" pitchFamily="49" charset="0"/>
              </a:rPr>
              <a:t>int</a:t>
            </a:r>
            <a:r>
              <a:rPr lang="en-AU" sz="1400" b="0" dirty="0">
                <a:solidFill>
                  <a:srgbClr val="FC618D"/>
                </a:solidFill>
                <a:effectLst/>
                <a:latin typeface="Consolas" panose="020B0609020204030204" pitchFamily="49" charset="0"/>
              </a:rPr>
              <a:t>&gt;</a:t>
            </a:r>
            <a:endParaRPr lang="en-AU" sz="1400" b="0" dirty="0">
              <a:solidFill>
                <a:srgbClr val="F7F1FF"/>
              </a:solidFill>
              <a:effectLst/>
              <a:latin typeface="Consolas" panose="020B0609020204030204" pitchFamily="49" charset="0"/>
            </a:endParaRPr>
          </a:p>
        </p:txBody>
      </p:sp>
      <p:sp>
        <p:nvSpPr>
          <p:cNvPr id="88" name="TextBox 87">
            <a:extLst>
              <a:ext uri="{FF2B5EF4-FFF2-40B4-BE49-F238E27FC236}">
                <a16:creationId xmlns:a16="http://schemas.microsoft.com/office/drawing/2014/main" id="{C6149D7F-A5EC-834A-F76E-D2DA5B95A31C}"/>
              </a:ext>
            </a:extLst>
          </p:cNvPr>
          <p:cNvSpPr txBox="1"/>
          <p:nvPr/>
        </p:nvSpPr>
        <p:spPr>
          <a:xfrm>
            <a:off x="9068111" y="4973897"/>
            <a:ext cx="1340498" cy="369332"/>
          </a:xfrm>
          <a:prstGeom prst="rect">
            <a:avLst/>
          </a:prstGeom>
          <a:noFill/>
        </p:spPr>
        <p:txBody>
          <a:bodyPr wrap="square" rtlCol="0">
            <a:spAutoFit/>
          </a:bodyPr>
          <a:lstStyle/>
          <a:p>
            <a:r>
              <a:rPr lang="en-AU" dirty="0"/>
              <a:t>OO Style</a:t>
            </a:r>
          </a:p>
        </p:txBody>
      </p:sp>
      <p:grpSp>
        <p:nvGrpSpPr>
          <p:cNvPr id="107" name="Group 106">
            <a:extLst>
              <a:ext uri="{FF2B5EF4-FFF2-40B4-BE49-F238E27FC236}">
                <a16:creationId xmlns:a16="http://schemas.microsoft.com/office/drawing/2014/main" id="{10C7EF51-73E5-A364-443C-762B997ED0E0}"/>
              </a:ext>
            </a:extLst>
          </p:cNvPr>
          <p:cNvGrpSpPr/>
          <p:nvPr/>
        </p:nvGrpSpPr>
        <p:grpSpPr>
          <a:xfrm>
            <a:off x="4322135" y="4964226"/>
            <a:ext cx="5004745" cy="1205074"/>
            <a:chOff x="4376159" y="3564831"/>
            <a:chExt cx="7583791" cy="3072061"/>
          </a:xfrm>
        </p:grpSpPr>
        <p:sp>
          <p:nvSpPr>
            <p:cNvPr id="36" name="Rectangle 35">
              <a:extLst>
                <a:ext uri="{FF2B5EF4-FFF2-40B4-BE49-F238E27FC236}">
                  <a16:creationId xmlns:a16="http://schemas.microsoft.com/office/drawing/2014/main" id="{B3BD78D5-423B-EDF2-B35A-6F31B542C35F}"/>
                </a:ext>
              </a:extLst>
            </p:cNvPr>
            <p:cNvSpPr/>
            <p:nvPr/>
          </p:nvSpPr>
          <p:spPr>
            <a:xfrm>
              <a:off x="4376159" y="3564831"/>
              <a:ext cx="746449" cy="330922"/>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AU" dirty="0">
                <a:solidFill>
                  <a:schemeClr val="tx1"/>
                </a:solidFill>
              </a:endParaRPr>
            </a:p>
          </p:txBody>
        </p:sp>
        <p:grpSp>
          <p:nvGrpSpPr>
            <p:cNvPr id="40" name="Group 39">
              <a:extLst>
                <a:ext uri="{FF2B5EF4-FFF2-40B4-BE49-F238E27FC236}">
                  <a16:creationId xmlns:a16="http://schemas.microsoft.com/office/drawing/2014/main" id="{16A047ED-F3C5-8E2C-D689-A7AC176A5568}"/>
                </a:ext>
              </a:extLst>
            </p:cNvPr>
            <p:cNvGrpSpPr/>
            <p:nvPr/>
          </p:nvGrpSpPr>
          <p:grpSpPr>
            <a:xfrm>
              <a:off x="4758713" y="4194660"/>
              <a:ext cx="2239347" cy="330922"/>
              <a:chOff x="6469225" y="4577535"/>
              <a:chExt cx="2239347" cy="330922"/>
            </a:xfrm>
          </p:grpSpPr>
          <p:sp>
            <p:nvSpPr>
              <p:cNvPr id="37" name="Rectangle 36">
                <a:extLst>
                  <a:ext uri="{FF2B5EF4-FFF2-40B4-BE49-F238E27FC236}">
                    <a16:creationId xmlns:a16="http://schemas.microsoft.com/office/drawing/2014/main" id="{35BC2975-7BA7-BF19-1DE8-488424BAE3C9}"/>
                  </a:ext>
                </a:extLst>
              </p:cNvPr>
              <p:cNvSpPr/>
              <p:nvPr/>
            </p:nvSpPr>
            <p:spPr>
              <a:xfrm>
                <a:off x="6469225" y="4577535"/>
                <a:ext cx="746449" cy="330922"/>
              </a:xfrm>
              <a:prstGeom prst="rect">
                <a:avLst/>
              </a:prstGeom>
              <a:solidFill>
                <a:srgbClr val="00206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800" i="1" dirty="0">
                    <a:solidFill>
                      <a:schemeClr val="accent5"/>
                    </a:solidFill>
                  </a:rPr>
                  <a:t>padding</a:t>
                </a:r>
                <a:endParaRPr lang="en-AU" dirty="0">
                  <a:solidFill>
                    <a:schemeClr val="tx1"/>
                  </a:solidFill>
                </a:endParaRPr>
              </a:p>
            </p:txBody>
          </p:sp>
          <p:sp>
            <p:nvSpPr>
              <p:cNvPr id="38" name="Rectangle 37">
                <a:extLst>
                  <a:ext uri="{FF2B5EF4-FFF2-40B4-BE49-F238E27FC236}">
                    <a16:creationId xmlns:a16="http://schemas.microsoft.com/office/drawing/2014/main" id="{1F809BE3-656C-E219-5512-77C30F0F3EE8}"/>
                  </a:ext>
                </a:extLst>
              </p:cNvPr>
              <p:cNvSpPr/>
              <p:nvPr/>
            </p:nvSpPr>
            <p:spPr>
              <a:xfrm>
                <a:off x="7962123" y="4577535"/>
                <a:ext cx="746449" cy="330922"/>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AU" sz="800" dirty="0">
                    <a:solidFill>
                      <a:schemeClr val="tx1"/>
                    </a:solidFill>
                  </a:rPr>
                  <a:t>Size: 6</a:t>
                </a:r>
              </a:p>
            </p:txBody>
          </p:sp>
          <p:sp>
            <p:nvSpPr>
              <p:cNvPr id="39" name="Rectangle 38">
                <a:extLst>
                  <a:ext uri="{FF2B5EF4-FFF2-40B4-BE49-F238E27FC236}">
                    <a16:creationId xmlns:a16="http://schemas.microsoft.com/office/drawing/2014/main" id="{85B18011-BF49-6A72-BF46-9AD034EB98AE}"/>
                  </a:ext>
                </a:extLst>
              </p:cNvPr>
              <p:cNvSpPr/>
              <p:nvPr/>
            </p:nvSpPr>
            <p:spPr>
              <a:xfrm>
                <a:off x="7215674" y="4577535"/>
                <a:ext cx="746449" cy="330922"/>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AU" dirty="0">
                  <a:solidFill>
                    <a:schemeClr val="tx1"/>
                  </a:solidFill>
                </a:endParaRPr>
              </a:p>
            </p:txBody>
          </p:sp>
        </p:grpSp>
        <p:cxnSp>
          <p:nvCxnSpPr>
            <p:cNvPr id="42" name="Straight Arrow Connector 41">
              <a:extLst>
                <a:ext uri="{FF2B5EF4-FFF2-40B4-BE49-F238E27FC236}">
                  <a16:creationId xmlns:a16="http://schemas.microsoft.com/office/drawing/2014/main" id="{9003E887-6D91-D27D-5589-362905A12F88}"/>
                </a:ext>
              </a:extLst>
            </p:cNvPr>
            <p:cNvCxnSpPr>
              <a:cxnSpLocks/>
              <a:endCxn id="37" idx="0"/>
            </p:cNvCxnSpPr>
            <p:nvPr/>
          </p:nvCxnSpPr>
          <p:spPr>
            <a:xfrm>
              <a:off x="4749383" y="3730292"/>
              <a:ext cx="382555" cy="46436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86" name="Group 85">
              <a:extLst>
                <a:ext uri="{FF2B5EF4-FFF2-40B4-BE49-F238E27FC236}">
                  <a16:creationId xmlns:a16="http://schemas.microsoft.com/office/drawing/2014/main" id="{358191DF-79E0-2D99-31E7-5D22AEF5A78B}"/>
                </a:ext>
              </a:extLst>
            </p:cNvPr>
            <p:cNvGrpSpPr/>
            <p:nvPr/>
          </p:nvGrpSpPr>
          <p:grpSpPr>
            <a:xfrm>
              <a:off x="5028209" y="4360121"/>
              <a:ext cx="3732245" cy="1358321"/>
              <a:chOff x="5470169" y="4360121"/>
              <a:chExt cx="3732245" cy="1358321"/>
            </a:xfrm>
          </p:grpSpPr>
          <p:grpSp>
            <p:nvGrpSpPr>
              <p:cNvPr id="52" name="Group 51">
                <a:extLst>
                  <a:ext uri="{FF2B5EF4-FFF2-40B4-BE49-F238E27FC236}">
                    <a16:creationId xmlns:a16="http://schemas.microsoft.com/office/drawing/2014/main" id="{0FF46E9B-B1D5-6553-EAA4-087786DA40AF}"/>
                  </a:ext>
                </a:extLst>
              </p:cNvPr>
              <p:cNvGrpSpPr/>
              <p:nvPr/>
            </p:nvGrpSpPr>
            <p:grpSpPr>
              <a:xfrm>
                <a:off x="5470169" y="5387520"/>
                <a:ext cx="3732245" cy="330922"/>
                <a:chOff x="5470169" y="5387520"/>
                <a:chExt cx="3732245" cy="330922"/>
              </a:xfrm>
            </p:grpSpPr>
            <p:sp>
              <p:nvSpPr>
                <p:cNvPr id="46" name="Rectangle 45">
                  <a:extLst>
                    <a:ext uri="{FF2B5EF4-FFF2-40B4-BE49-F238E27FC236}">
                      <a16:creationId xmlns:a16="http://schemas.microsoft.com/office/drawing/2014/main" id="{EE768C18-66B1-2229-475B-3B053C728C04}"/>
                    </a:ext>
                  </a:extLst>
                </p:cNvPr>
                <p:cNvSpPr/>
                <p:nvPr/>
              </p:nvSpPr>
              <p:spPr>
                <a:xfrm>
                  <a:off x="5470169" y="5387520"/>
                  <a:ext cx="746449" cy="330922"/>
                </a:xfrm>
                <a:prstGeom prst="rect">
                  <a:avLst/>
                </a:prstGeom>
                <a:solidFill>
                  <a:srgbClr val="00206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700" i="1" dirty="0">
                      <a:solidFill>
                        <a:schemeClr val="accent5"/>
                      </a:solidFill>
                    </a:rPr>
                    <a:t>padding</a:t>
                  </a:r>
                  <a:endParaRPr lang="en-AU" i="1" dirty="0">
                    <a:solidFill>
                      <a:schemeClr val="accent5"/>
                    </a:solidFill>
                  </a:endParaRPr>
                </a:p>
              </p:txBody>
            </p:sp>
            <p:sp>
              <p:nvSpPr>
                <p:cNvPr id="47" name="Rectangle 46">
                  <a:extLst>
                    <a:ext uri="{FF2B5EF4-FFF2-40B4-BE49-F238E27FC236}">
                      <a16:creationId xmlns:a16="http://schemas.microsoft.com/office/drawing/2014/main" id="{5799837A-6D67-BFDA-78CA-5325D6055257}"/>
                    </a:ext>
                  </a:extLst>
                </p:cNvPr>
                <p:cNvSpPr/>
                <p:nvPr/>
              </p:nvSpPr>
              <p:spPr>
                <a:xfrm>
                  <a:off x="6216618" y="5387520"/>
                  <a:ext cx="746449" cy="330922"/>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AU" dirty="0">
                    <a:solidFill>
                      <a:schemeClr val="tx1"/>
                    </a:solidFill>
                  </a:endParaRPr>
                </a:p>
              </p:txBody>
            </p:sp>
            <p:sp>
              <p:nvSpPr>
                <p:cNvPr id="48" name="Rectangle 47">
                  <a:extLst>
                    <a:ext uri="{FF2B5EF4-FFF2-40B4-BE49-F238E27FC236}">
                      <a16:creationId xmlns:a16="http://schemas.microsoft.com/office/drawing/2014/main" id="{CF936102-227E-D05F-9C10-0AE2EA12F068}"/>
                    </a:ext>
                  </a:extLst>
                </p:cNvPr>
                <p:cNvSpPr/>
                <p:nvPr/>
              </p:nvSpPr>
              <p:spPr>
                <a:xfrm>
                  <a:off x="6963067" y="5387520"/>
                  <a:ext cx="746449" cy="330922"/>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AU" dirty="0">
                    <a:solidFill>
                      <a:schemeClr val="tx1"/>
                    </a:solidFill>
                  </a:endParaRPr>
                </a:p>
              </p:txBody>
            </p:sp>
            <p:sp>
              <p:nvSpPr>
                <p:cNvPr id="49" name="Rectangle 48">
                  <a:extLst>
                    <a:ext uri="{FF2B5EF4-FFF2-40B4-BE49-F238E27FC236}">
                      <a16:creationId xmlns:a16="http://schemas.microsoft.com/office/drawing/2014/main" id="{A2818FC0-FBF0-E611-DB3E-E881ABB48D1E}"/>
                    </a:ext>
                  </a:extLst>
                </p:cNvPr>
                <p:cNvSpPr/>
                <p:nvPr/>
              </p:nvSpPr>
              <p:spPr>
                <a:xfrm>
                  <a:off x="7709516" y="5387520"/>
                  <a:ext cx="746449" cy="330922"/>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AU" dirty="0">
                    <a:solidFill>
                      <a:schemeClr val="tx1"/>
                    </a:solidFill>
                  </a:endParaRPr>
                </a:p>
              </p:txBody>
            </p:sp>
            <p:sp>
              <p:nvSpPr>
                <p:cNvPr id="50" name="Rectangle 49">
                  <a:extLst>
                    <a:ext uri="{FF2B5EF4-FFF2-40B4-BE49-F238E27FC236}">
                      <a16:creationId xmlns:a16="http://schemas.microsoft.com/office/drawing/2014/main" id="{762ABAC1-561F-4C90-A816-EE4A83E9A443}"/>
                    </a:ext>
                  </a:extLst>
                </p:cNvPr>
                <p:cNvSpPr/>
                <p:nvPr/>
              </p:nvSpPr>
              <p:spPr>
                <a:xfrm>
                  <a:off x="8455965" y="5387520"/>
                  <a:ext cx="746449" cy="330922"/>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AU" dirty="0">
                    <a:solidFill>
                      <a:schemeClr val="tx1"/>
                    </a:solidFill>
                  </a:endParaRPr>
                </a:p>
              </p:txBody>
            </p:sp>
          </p:grpSp>
          <p:cxnSp>
            <p:nvCxnSpPr>
              <p:cNvPr id="53" name="Straight Arrow Connector 52">
                <a:extLst>
                  <a:ext uri="{FF2B5EF4-FFF2-40B4-BE49-F238E27FC236}">
                    <a16:creationId xmlns:a16="http://schemas.microsoft.com/office/drawing/2014/main" id="{55F50FFC-AA1D-F4CB-D3F8-D7004B9D5677}"/>
                  </a:ext>
                </a:extLst>
              </p:cNvPr>
              <p:cNvCxnSpPr>
                <a:cxnSpLocks/>
                <a:endCxn id="47" idx="0"/>
              </p:cNvCxnSpPr>
              <p:nvPr/>
            </p:nvCxnSpPr>
            <p:spPr>
              <a:xfrm>
                <a:off x="6257962" y="4360121"/>
                <a:ext cx="331881" cy="102739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87" name="Group 86">
              <a:extLst>
                <a:ext uri="{FF2B5EF4-FFF2-40B4-BE49-F238E27FC236}">
                  <a16:creationId xmlns:a16="http://schemas.microsoft.com/office/drawing/2014/main" id="{7F9F5964-E7BF-9799-C77F-C67798B492A7}"/>
                </a:ext>
              </a:extLst>
            </p:cNvPr>
            <p:cNvGrpSpPr/>
            <p:nvPr/>
          </p:nvGrpSpPr>
          <p:grpSpPr>
            <a:xfrm>
              <a:off x="5321250" y="5561045"/>
              <a:ext cx="1492898" cy="946167"/>
              <a:chOff x="5763210" y="5561045"/>
              <a:chExt cx="1492898" cy="946167"/>
            </a:xfrm>
          </p:grpSpPr>
          <p:sp>
            <p:nvSpPr>
              <p:cNvPr id="57" name="Rectangle 56">
                <a:extLst>
                  <a:ext uri="{FF2B5EF4-FFF2-40B4-BE49-F238E27FC236}">
                    <a16:creationId xmlns:a16="http://schemas.microsoft.com/office/drawing/2014/main" id="{9540819C-5CB2-4CB5-3480-F0F72AC3E5B0}"/>
                  </a:ext>
                </a:extLst>
              </p:cNvPr>
              <p:cNvSpPr/>
              <p:nvPr/>
            </p:nvSpPr>
            <p:spPr>
              <a:xfrm>
                <a:off x="5763210" y="6176290"/>
                <a:ext cx="746449" cy="330922"/>
              </a:xfrm>
              <a:prstGeom prst="rect">
                <a:avLst/>
              </a:prstGeom>
              <a:solidFill>
                <a:srgbClr val="00206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800" i="1" dirty="0">
                    <a:solidFill>
                      <a:schemeClr val="accent5"/>
                    </a:solidFill>
                  </a:rPr>
                  <a:t>padding</a:t>
                </a:r>
                <a:endParaRPr lang="en-AU" dirty="0"/>
              </a:p>
            </p:txBody>
          </p:sp>
          <p:sp>
            <p:nvSpPr>
              <p:cNvPr id="58" name="Rectangle 57">
                <a:extLst>
                  <a:ext uri="{FF2B5EF4-FFF2-40B4-BE49-F238E27FC236}">
                    <a16:creationId xmlns:a16="http://schemas.microsoft.com/office/drawing/2014/main" id="{69A705ED-256C-D56B-2E23-D19FB65DF29F}"/>
                  </a:ext>
                </a:extLst>
              </p:cNvPr>
              <p:cNvSpPr/>
              <p:nvPr/>
            </p:nvSpPr>
            <p:spPr>
              <a:xfrm>
                <a:off x="6509659" y="6176290"/>
                <a:ext cx="746449" cy="330922"/>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AU" sz="800" dirty="0">
                    <a:solidFill>
                      <a:schemeClr val="tx1"/>
                    </a:solidFill>
                  </a:rPr>
                  <a:t>1</a:t>
                </a:r>
              </a:p>
            </p:txBody>
          </p:sp>
          <p:cxnSp>
            <p:nvCxnSpPr>
              <p:cNvPr id="65" name="Straight Arrow Connector 64">
                <a:extLst>
                  <a:ext uri="{FF2B5EF4-FFF2-40B4-BE49-F238E27FC236}">
                    <a16:creationId xmlns:a16="http://schemas.microsoft.com/office/drawing/2014/main" id="{77794C14-72BA-393C-771F-1730533D2B3F}"/>
                  </a:ext>
                </a:extLst>
              </p:cNvPr>
              <p:cNvCxnSpPr>
                <a:cxnSpLocks/>
                <a:endCxn id="58" idx="0"/>
              </p:cNvCxnSpPr>
              <p:nvPr/>
            </p:nvCxnSpPr>
            <p:spPr>
              <a:xfrm>
                <a:off x="6574364" y="5561045"/>
                <a:ext cx="308521" cy="61524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85" name="Group 84">
              <a:extLst>
                <a:ext uri="{FF2B5EF4-FFF2-40B4-BE49-F238E27FC236}">
                  <a16:creationId xmlns:a16="http://schemas.microsoft.com/office/drawing/2014/main" id="{380381D9-BDB7-52FA-C53C-12F45291A731}"/>
                </a:ext>
              </a:extLst>
            </p:cNvPr>
            <p:cNvGrpSpPr/>
            <p:nvPr/>
          </p:nvGrpSpPr>
          <p:grpSpPr>
            <a:xfrm>
              <a:off x="6764388" y="4705100"/>
              <a:ext cx="1492898" cy="855945"/>
              <a:chOff x="7206348" y="4705100"/>
              <a:chExt cx="1492898" cy="855945"/>
            </a:xfrm>
          </p:grpSpPr>
          <p:sp>
            <p:nvSpPr>
              <p:cNvPr id="55" name="Rectangle 54">
                <a:extLst>
                  <a:ext uri="{FF2B5EF4-FFF2-40B4-BE49-F238E27FC236}">
                    <a16:creationId xmlns:a16="http://schemas.microsoft.com/office/drawing/2014/main" id="{F163AF82-1BBD-4086-588E-E1B192C31067}"/>
                  </a:ext>
                </a:extLst>
              </p:cNvPr>
              <p:cNvSpPr/>
              <p:nvPr/>
            </p:nvSpPr>
            <p:spPr>
              <a:xfrm>
                <a:off x="7206348" y="4705100"/>
                <a:ext cx="746449" cy="330922"/>
              </a:xfrm>
              <a:prstGeom prst="rect">
                <a:avLst/>
              </a:prstGeom>
              <a:solidFill>
                <a:srgbClr val="00206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800" i="1" dirty="0">
                    <a:solidFill>
                      <a:schemeClr val="accent5"/>
                    </a:solidFill>
                  </a:rPr>
                  <a:t>padding</a:t>
                </a:r>
                <a:endParaRPr lang="en-AU" dirty="0"/>
              </a:p>
            </p:txBody>
          </p:sp>
          <p:sp>
            <p:nvSpPr>
              <p:cNvPr id="56" name="Rectangle 55">
                <a:extLst>
                  <a:ext uri="{FF2B5EF4-FFF2-40B4-BE49-F238E27FC236}">
                    <a16:creationId xmlns:a16="http://schemas.microsoft.com/office/drawing/2014/main" id="{0F780379-9A3A-7C8C-0724-271DC9CC8D9F}"/>
                  </a:ext>
                </a:extLst>
              </p:cNvPr>
              <p:cNvSpPr/>
              <p:nvPr/>
            </p:nvSpPr>
            <p:spPr>
              <a:xfrm>
                <a:off x="7952797" y="4705100"/>
                <a:ext cx="746449" cy="330922"/>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AU" sz="800" dirty="0">
                    <a:solidFill>
                      <a:schemeClr val="tx1"/>
                    </a:solidFill>
                  </a:rPr>
                  <a:t>2</a:t>
                </a:r>
              </a:p>
            </p:txBody>
          </p:sp>
          <p:cxnSp>
            <p:nvCxnSpPr>
              <p:cNvPr id="70" name="Straight Arrow Connector 69">
                <a:extLst>
                  <a:ext uri="{FF2B5EF4-FFF2-40B4-BE49-F238E27FC236}">
                    <a16:creationId xmlns:a16="http://schemas.microsoft.com/office/drawing/2014/main" id="{5D70C8EE-E613-5933-0CD9-8099ACC3F9F3}"/>
                  </a:ext>
                </a:extLst>
              </p:cNvPr>
              <p:cNvCxnSpPr>
                <a:cxnSpLocks/>
                <a:endCxn id="56" idx="2"/>
              </p:cNvCxnSpPr>
              <p:nvPr/>
            </p:nvCxnSpPr>
            <p:spPr>
              <a:xfrm flipV="1">
                <a:off x="7318398" y="5036023"/>
                <a:ext cx="1007624" cy="52502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83" name="Group 82">
              <a:extLst>
                <a:ext uri="{FF2B5EF4-FFF2-40B4-BE49-F238E27FC236}">
                  <a16:creationId xmlns:a16="http://schemas.microsoft.com/office/drawing/2014/main" id="{524C259F-7E83-3F80-E47C-D22795E86189}"/>
                </a:ext>
              </a:extLst>
            </p:cNvPr>
            <p:cNvGrpSpPr/>
            <p:nvPr/>
          </p:nvGrpSpPr>
          <p:grpSpPr>
            <a:xfrm>
              <a:off x="7129502" y="5552981"/>
              <a:ext cx="1492898" cy="1083911"/>
              <a:chOff x="8168794" y="5390275"/>
              <a:chExt cx="1492898" cy="1083911"/>
            </a:xfrm>
          </p:grpSpPr>
          <p:sp>
            <p:nvSpPr>
              <p:cNvPr id="59" name="Rectangle 58">
                <a:extLst>
                  <a:ext uri="{FF2B5EF4-FFF2-40B4-BE49-F238E27FC236}">
                    <a16:creationId xmlns:a16="http://schemas.microsoft.com/office/drawing/2014/main" id="{9A85C405-E458-33CE-B852-598E47B7602C}"/>
                  </a:ext>
                </a:extLst>
              </p:cNvPr>
              <p:cNvSpPr/>
              <p:nvPr/>
            </p:nvSpPr>
            <p:spPr>
              <a:xfrm>
                <a:off x="8168794" y="6143264"/>
                <a:ext cx="746449" cy="330922"/>
              </a:xfrm>
              <a:prstGeom prst="rect">
                <a:avLst/>
              </a:prstGeom>
              <a:solidFill>
                <a:srgbClr val="00206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800" i="1" dirty="0">
                    <a:solidFill>
                      <a:schemeClr val="accent5"/>
                    </a:solidFill>
                  </a:rPr>
                  <a:t>padding</a:t>
                </a:r>
                <a:endParaRPr lang="en-AU" dirty="0"/>
              </a:p>
            </p:txBody>
          </p:sp>
          <p:sp>
            <p:nvSpPr>
              <p:cNvPr id="60" name="Rectangle 59">
                <a:extLst>
                  <a:ext uri="{FF2B5EF4-FFF2-40B4-BE49-F238E27FC236}">
                    <a16:creationId xmlns:a16="http://schemas.microsoft.com/office/drawing/2014/main" id="{706D424D-48CF-FC85-9697-CAA2DE7D9EFF}"/>
                  </a:ext>
                </a:extLst>
              </p:cNvPr>
              <p:cNvSpPr/>
              <p:nvPr/>
            </p:nvSpPr>
            <p:spPr>
              <a:xfrm>
                <a:off x="8915243" y="6143264"/>
                <a:ext cx="746449" cy="330922"/>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AU" sz="800" dirty="0">
                    <a:solidFill>
                      <a:schemeClr val="tx1"/>
                    </a:solidFill>
                  </a:rPr>
                  <a:t>3</a:t>
                </a:r>
              </a:p>
            </p:txBody>
          </p:sp>
          <p:cxnSp>
            <p:nvCxnSpPr>
              <p:cNvPr id="77" name="Straight Arrow Connector 76">
                <a:extLst>
                  <a:ext uri="{FF2B5EF4-FFF2-40B4-BE49-F238E27FC236}">
                    <a16:creationId xmlns:a16="http://schemas.microsoft.com/office/drawing/2014/main" id="{4384D099-D9FD-5502-1D66-6E3C5A027FE3}"/>
                  </a:ext>
                </a:extLst>
              </p:cNvPr>
              <p:cNvCxnSpPr>
                <a:cxnSpLocks/>
                <a:endCxn id="60" idx="0"/>
              </p:cNvCxnSpPr>
              <p:nvPr/>
            </p:nvCxnSpPr>
            <p:spPr>
              <a:xfrm>
                <a:off x="8680072" y="5390275"/>
                <a:ext cx="608397" cy="75298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84" name="Group 83">
              <a:extLst>
                <a:ext uri="{FF2B5EF4-FFF2-40B4-BE49-F238E27FC236}">
                  <a16:creationId xmlns:a16="http://schemas.microsoft.com/office/drawing/2014/main" id="{D7722497-4A50-A3EB-FF15-045B970021EE}"/>
                </a:ext>
              </a:extLst>
            </p:cNvPr>
            <p:cNvGrpSpPr/>
            <p:nvPr/>
          </p:nvGrpSpPr>
          <p:grpSpPr>
            <a:xfrm>
              <a:off x="8387229" y="4464371"/>
              <a:ext cx="1908855" cy="1096674"/>
              <a:chOff x="9184098" y="4702097"/>
              <a:chExt cx="1908855" cy="1096674"/>
            </a:xfrm>
          </p:grpSpPr>
          <p:sp>
            <p:nvSpPr>
              <p:cNvPr id="63" name="Rectangle 62">
                <a:extLst>
                  <a:ext uri="{FF2B5EF4-FFF2-40B4-BE49-F238E27FC236}">
                    <a16:creationId xmlns:a16="http://schemas.microsoft.com/office/drawing/2014/main" id="{D5601553-5D80-0BB1-50DE-F3DCE8DEF257}"/>
                  </a:ext>
                </a:extLst>
              </p:cNvPr>
              <p:cNvSpPr/>
              <p:nvPr/>
            </p:nvSpPr>
            <p:spPr>
              <a:xfrm>
                <a:off x="9600055" y="4702097"/>
                <a:ext cx="746449" cy="330922"/>
              </a:xfrm>
              <a:prstGeom prst="rect">
                <a:avLst/>
              </a:prstGeom>
              <a:solidFill>
                <a:srgbClr val="00206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800" i="1" dirty="0">
                    <a:solidFill>
                      <a:schemeClr val="accent5"/>
                    </a:solidFill>
                  </a:rPr>
                  <a:t>padding</a:t>
                </a:r>
                <a:endParaRPr lang="en-AU" dirty="0"/>
              </a:p>
            </p:txBody>
          </p:sp>
          <p:sp>
            <p:nvSpPr>
              <p:cNvPr id="64" name="Rectangle 63">
                <a:extLst>
                  <a:ext uri="{FF2B5EF4-FFF2-40B4-BE49-F238E27FC236}">
                    <a16:creationId xmlns:a16="http://schemas.microsoft.com/office/drawing/2014/main" id="{D312E93D-F11A-2057-F1F8-D563264C45FB}"/>
                  </a:ext>
                </a:extLst>
              </p:cNvPr>
              <p:cNvSpPr/>
              <p:nvPr/>
            </p:nvSpPr>
            <p:spPr>
              <a:xfrm>
                <a:off x="10346504" y="4702097"/>
                <a:ext cx="746449" cy="330922"/>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AU" sz="800" dirty="0">
                    <a:solidFill>
                      <a:schemeClr val="tx1"/>
                    </a:solidFill>
                  </a:rPr>
                  <a:t>4</a:t>
                </a:r>
              </a:p>
            </p:txBody>
          </p:sp>
          <p:cxnSp>
            <p:nvCxnSpPr>
              <p:cNvPr id="80" name="Straight Arrow Connector 79">
                <a:extLst>
                  <a:ext uri="{FF2B5EF4-FFF2-40B4-BE49-F238E27FC236}">
                    <a16:creationId xmlns:a16="http://schemas.microsoft.com/office/drawing/2014/main" id="{BA395A4F-A310-FD10-B947-8AE07835D76C}"/>
                  </a:ext>
                </a:extLst>
              </p:cNvPr>
              <p:cNvCxnSpPr>
                <a:cxnSpLocks/>
                <a:endCxn id="64" idx="2"/>
              </p:cNvCxnSpPr>
              <p:nvPr/>
            </p:nvCxnSpPr>
            <p:spPr>
              <a:xfrm flipV="1">
                <a:off x="9184098" y="5033018"/>
                <a:ext cx="1535632" cy="76575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90" name="Rectangle 89">
              <a:extLst>
                <a:ext uri="{FF2B5EF4-FFF2-40B4-BE49-F238E27FC236}">
                  <a16:creationId xmlns:a16="http://schemas.microsoft.com/office/drawing/2014/main" id="{B56E9FF9-2F98-9E88-2396-96B86FC5DE04}"/>
                </a:ext>
              </a:extLst>
            </p:cNvPr>
            <p:cNvSpPr/>
            <p:nvPr/>
          </p:nvSpPr>
          <p:spPr>
            <a:xfrm>
              <a:off x="8762780" y="5387520"/>
              <a:ext cx="746449" cy="330922"/>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AU" dirty="0">
                <a:solidFill>
                  <a:schemeClr val="tx1"/>
                </a:solidFill>
              </a:endParaRPr>
            </a:p>
          </p:txBody>
        </p:sp>
        <p:sp>
          <p:nvSpPr>
            <p:cNvPr id="91" name="Rectangle 90">
              <a:extLst>
                <a:ext uri="{FF2B5EF4-FFF2-40B4-BE49-F238E27FC236}">
                  <a16:creationId xmlns:a16="http://schemas.microsoft.com/office/drawing/2014/main" id="{4DD4EA6F-6D6C-7EA6-3E22-92E32E135B5F}"/>
                </a:ext>
              </a:extLst>
            </p:cNvPr>
            <p:cNvSpPr/>
            <p:nvPr/>
          </p:nvSpPr>
          <p:spPr>
            <a:xfrm>
              <a:off x="9513067" y="5387520"/>
              <a:ext cx="746449" cy="330922"/>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AU" dirty="0">
                <a:solidFill>
                  <a:schemeClr val="tx1"/>
                </a:solidFill>
              </a:endParaRPr>
            </a:p>
          </p:txBody>
        </p:sp>
        <p:grpSp>
          <p:nvGrpSpPr>
            <p:cNvPr id="95" name="Group 94">
              <a:extLst>
                <a:ext uri="{FF2B5EF4-FFF2-40B4-BE49-F238E27FC236}">
                  <a16:creationId xmlns:a16="http://schemas.microsoft.com/office/drawing/2014/main" id="{81A48C96-2819-1D9A-C259-12CDC92B5D52}"/>
                </a:ext>
              </a:extLst>
            </p:cNvPr>
            <p:cNvGrpSpPr/>
            <p:nvPr/>
          </p:nvGrpSpPr>
          <p:grpSpPr>
            <a:xfrm>
              <a:off x="9880127" y="4909450"/>
              <a:ext cx="2079823" cy="651595"/>
              <a:chOff x="9212654" y="5124158"/>
              <a:chExt cx="2079823" cy="651595"/>
            </a:xfrm>
          </p:grpSpPr>
          <p:sp>
            <p:nvSpPr>
              <p:cNvPr id="96" name="Rectangle 95">
                <a:extLst>
                  <a:ext uri="{FF2B5EF4-FFF2-40B4-BE49-F238E27FC236}">
                    <a16:creationId xmlns:a16="http://schemas.microsoft.com/office/drawing/2014/main" id="{B64C69EC-4ACC-72A4-994A-AE1C7EF7563B}"/>
                  </a:ext>
                </a:extLst>
              </p:cNvPr>
              <p:cNvSpPr/>
              <p:nvPr/>
            </p:nvSpPr>
            <p:spPr>
              <a:xfrm>
                <a:off x="9799579" y="5124158"/>
                <a:ext cx="746449" cy="330922"/>
              </a:xfrm>
              <a:prstGeom prst="rect">
                <a:avLst/>
              </a:prstGeom>
              <a:solidFill>
                <a:srgbClr val="00206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800" i="1" dirty="0">
                    <a:solidFill>
                      <a:schemeClr val="accent5"/>
                    </a:solidFill>
                  </a:rPr>
                  <a:t>padding</a:t>
                </a:r>
                <a:endParaRPr lang="en-AU" dirty="0"/>
              </a:p>
            </p:txBody>
          </p:sp>
          <p:sp>
            <p:nvSpPr>
              <p:cNvPr id="97" name="Rectangle 96">
                <a:extLst>
                  <a:ext uri="{FF2B5EF4-FFF2-40B4-BE49-F238E27FC236}">
                    <a16:creationId xmlns:a16="http://schemas.microsoft.com/office/drawing/2014/main" id="{878DB566-5823-0F19-49A7-9DC8EDE20675}"/>
                  </a:ext>
                </a:extLst>
              </p:cNvPr>
              <p:cNvSpPr/>
              <p:nvPr/>
            </p:nvSpPr>
            <p:spPr>
              <a:xfrm>
                <a:off x="10546028" y="5124158"/>
                <a:ext cx="746449" cy="330922"/>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AU" sz="800" dirty="0">
                    <a:solidFill>
                      <a:schemeClr val="tx1"/>
                    </a:solidFill>
                  </a:rPr>
                  <a:t>6</a:t>
                </a:r>
              </a:p>
            </p:txBody>
          </p:sp>
          <p:cxnSp>
            <p:nvCxnSpPr>
              <p:cNvPr id="98" name="Straight Arrow Connector 97">
                <a:extLst>
                  <a:ext uri="{FF2B5EF4-FFF2-40B4-BE49-F238E27FC236}">
                    <a16:creationId xmlns:a16="http://schemas.microsoft.com/office/drawing/2014/main" id="{677A4942-FC08-6CFA-0393-045A27068ED8}"/>
                  </a:ext>
                </a:extLst>
              </p:cNvPr>
              <p:cNvCxnSpPr>
                <a:cxnSpLocks/>
                <a:endCxn id="97" idx="2"/>
              </p:cNvCxnSpPr>
              <p:nvPr/>
            </p:nvCxnSpPr>
            <p:spPr>
              <a:xfrm flipV="1">
                <a:off x="9212654" y="5455080"/>
                <a:ext cx="1706600" cy="32067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00" name="Group 99">
              <a:extLst>
                <a:ext uri="{FF2B5EF4-FFF2-40B4-BE49-F238E27FC236}">
                  <a16:creationId xmlns:a16="http://schemas.microsoft.com/office/drawing/2014/main" id="{EF0595EA-6FFC-F17E-F223-D533AC150F1D}"/>
                </a:ext>
              </a:extLst>
            </p:cNvPr>
            <p:cNvGrpSpPr/>
            <p:nvPr/>
          </p:nvGrpSpPr>
          <p:grpSpPr>
            <a:xfrm>
              <a:off x="9131300" y="5584063"/>
              <a:ext cx="1528455" cy="1029067"/>
              <a:chOff x="9564498" y="4003952"/>
              <a:chExt cx="1528455" cy="1029067"/>
            </a:xfrm>
          </p:grpSpPr>
          <p:sp>
            <p:nvSpPr>
              <p:cNvPr id="101" name="Rectangle 100">
                <a:extLst>
                  <a:ext uri="{FF2B5EF4-FFF2-40B4-BE49-F238E27FC236}">
                    <a16:creationId xmlns:a16="http://schemas.microsoft.com/office/drawing/2014/main" id="{3A76D133-BDDB-3CDE-52ED-01C80BC30C16}"/>
                  </a:ext>
                </a:extLst>
              </p:cNvPr>
              <p:cNvSpPr/>
              <p:nvPr/>
            </p:nvSpPr>
            <p:spPr>
              <a:xfrm>
                <a:off x="9600055" y="4702097"/>
                <a:ext cx="746449" cy="330922"/>
              </a:xfrm>
              <a:prstGeom prst="rect">
                <a:avLst/>
              </a:prstGeom>
              <a:solidFill>
                <a:srgbClr val="00206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800" i="1" dirty="0">
                    <a:solidFill>
                      <a:schemeClr val="accent5"/>
                    </a:solidFill>
                  </a:rPr>
                  <a:t>padding</a:t>
                </a:r>
                <a:endParaRPr lang="en-AU" dirty="0"/>
              </a:p>
            </p:txBody>
          </p:sp>
          <p:sp>
            <p:nvSpPr>
              <p:cNvPr id="102" name="Rectangle 101">
                <a:extLst>
                  <a:ext uri="{FF2B5EF4-FFF2-40B4-BE49-F238E27FC236}">
                    <a16:creationId xmlns:a16="http://schemas.microsoft.com/office/drawing/2014/main" id="{DB081745-B7FF-21C3-F71C-BCF30318916C}"/>
                  </a:ext>
                </a:extLst>
              </p:cNvPr>
              <p:cNvSpPr/>
              <p:nvPr/>
            </p:nvSpPr>
            <p:spPr>
              <a:xfrm>
                <a:off x="10346504" y="4702097"/>
                <a:ext cx="746449" cy="330922"/>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AU" sz="800" dirty="0">
                    <a:solidFill>
                      <a:schemeClr val="tx1"/>
                    </a:solidFill>
                  </a:rPr>
                  <a:t>5</a:t>
                </a:r>
              </a:p>
            </p:txBody>
          </p:sp>
          <p:cxnSp>
            <p:nvCxnSpPr>
              <p:cNvPr id="103" name="Straight Arrow Connector 102">
                <a:extLst>
                  <a:ext uri="{FF2B5EF4-FFF2-40B4-BE49-F238E27FC236}">
                    <a16:creationId xmlns:a16="http://schemas.microsoft.com/office/drawing/2014/main" id="{57A03011-CF1B-987B-D37E-F23D97D994ED}"/>
                  </a:ext>
                </a:extLst>
              </p:cNvPr>
              <p:cNvCxnSpPr>
                <a:cxnSpLocks/>
                <a:endCxn id="102" idx="0"/>
              </p:cNvCxnSpPr>
              <p:nvPr/>
            </p:nvCxnSpPr>
            <p:spPr>
              <a:xfrm>
                <a:off x="9564498" y="4003952"/>
                <a:ext cx="1155232" cy="69814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236" name="TextBox 235">
            <a:extLst>
              <a:ext uri="{FF2B5EF4-FFF2-40B4-BE49-F238E27FC236}">
                <a16:creationId xmlns:a16="http://schemas.microsoft.com/office/drawing/2014/main" id="{4037DD2D-B856-A324-5E37-B4DC0008A12A}"/>
              </a:ext>
            </a:extLst>
          </p:cNvPr>
          <p:cNvSpPr txBox="1"/>
          <p:nvPr/>
        </p:nvSpPr>
        <p:spPr>
          <a:xfrm>
            <a:off x="9713757" y="3252879"/>
            <a:ext cx="1784663" cy="307777"/>
          </a:xfrm>
          <a:prstGeom prst="rect">
            <a:avLst/>
          </a:prstGeom>
          <a:noFill/>
        </p:spPr>
        <p:txBody>
          <a:bodyPr wrap="square" rtlCol="0">
            <a:spAutoFit/>
          </a:bodyPr>
          <a:lstStyle/>
          <a:p>
            <a:r>
              <a:rPr lang="en-AU" sz="1400" b="0" dirty="0">
                <a:solidFill>
                  <a:srgbClr val="7BD88F"/>
                </a:solidFill>
                <a:effectLst/>
                <a:latin typeface="Consolas" panose="020B0609020204030204" pitchFamily="49" charset="0"/>
              </a:rPr>
              <a:t>std</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list</a:t>
            </a:r>
            <a:r>
              <a:rPr lang="en-AU" sz="1400" b="0" dirty="0">
                <a:solidFill>
                  <a:srgbClr val="FC618D"/>
                </a:solidFill>
                <a:effectLst/>
                <a:latin typeface="Consolas" panose="020B0609020204030204" pitchFamily="49" charset="0"/>
              </a:rPr>
              <a:t>&lt;</a:t>
            </a:r>
            <a:r>
              <a:rPr lang="en-AU" sz="1400" b="0" i="1" dirty="0">
                <a:solidFill>
                  <a:srgbClr val="5AD4E6"/>
                </a:solidFill>
                <a:effectLst/>
                <a:latin typeface="Consolas" panose="020B0609020204030204" pitchFamily="49" charset="0"/>
              </a:rPr>
              <a:t>int</a:t>
            </a:r>
            <a:r>
              <a:rPr lang="en-AU" sz="1400" b="0" dirty="0">
                <a:solidFill>
                  <a:srgbClr val="FC618D"/>
                </a:solidFill>
                <a:effectLst/>
                <a:latin typeface="Consolas" panose="020B0609020204030204" pitchFamily="49" charset="0"/>
              </a:rPr>
              <a:t>&gt;</a:t>
            </a:r>
            <a:endParaRPr lang="en-AU" sz="1400" b="0" dirty="0">
              <a:solidFill>
                <a:srgbClr val="F7F1FF"/>
              </a:solidFill>
              <a:effectLst/>
              <a:latin typeface="Consolas" panose="020B0609020204030204" pitchFamily="49" charset="0"/>
            </a:endParaRPr>
          </a:p>
        </p:txBody>
      </p:sp>
      <p:grpSp>
        <p:nvGrpSpPr>
          <p:cNvPr id="353" name="Group 352">
            <a:extLst>
              <a:ext uri="{FF2B5EF4-FFF2-40B4-BE49-F238E27FC236}">
                <a16:creationId xmlns:a16="http://schemas.microsoft.com/office/drawing/2014/main" id="{7756ED82-6601-2FA9-50B8-76CB23726589}"/>
              </a:ext>
            </a:extLst>
          </p:cNvPr>
          <p:cNvGrpSpPr/>
          <p:nvPr/>
        </p:nvGrpSpPr>
        <p:grpSpPr>
          <a:xfrm>
            <a:off x="4568435" y="2485933"/>
            <a:ext cx="4902136" cy="1952223"/>
            <a:chOff x="4684237" y="2400046"/>
            <a:chExt cx="4457330" cy="2260697"/>
          </a:xfrm>
        </p:grpSpPr>
        <p:grpSp>
          <p:nvGrpSpPr>
            <p:cNvPr id="150" name="Group 149">
              <a:extLst>
                <a:ext uri="{FF2B5EF4-FFF2-40B4-BE49-F238E27FC236}">
                  <a16:creationId xmlns:a16="http://schemas.microsoft.com/office/drawing/2014/main" id="{5E66A5C2-324D-8B62-A080-DCE45B28383F}"/>
                </a:ext>
              </a:extLst>
            </p:cNvPr>
            <p:cNvGrpSpPr/>
            <p:nvPr/>
          </p:nvGrpSpPr>
          <p:grpSpPr>
            <a:xfrm>
              <a:off x="6865882" y="2400046"/>
              <a:ext cx="1963652" cy="172787"/>
              <a:chOff x="4338088" y="2869534"/>
              <a:chExt cx="1880955" cy="172787"/>
            </a:xfrm>
          </p:grpSpPr>
          <p:grpSp>
            <p:nvGrpSpPr>
              <p:cNvPr id="151" name="Group 150">
                <a:extLst>
                  <a:ext uri="{FF2B5EF4-FFF2-40B4-BE49-F238E27FC236}">
                    <a16:creationId xmlns:a16="http://schemas.microsoft.com/office/drawing/2014/main" id="{EC6A5888-BEAB-D58B-2E6E-7AEC295AF080}"/>
                  </a:ext>
                </a:extLst>
              </p:cNvPr>
              <p:cNvGrpSpPr/>
              <p:nvPr/>
            </p:nvGrpSpPr>
            <p:grpSpPr>
              <a:xfrm>
                <a:off x="4809154" y="2869534"/>
                <a:ext cx="1409889" cy="172787"/>
                <a:chOff x="3976517" y="2596815"/>
                <a:chExt cx="1409889" cy="172787"/>
              </a:xfrm>
            </p:grpSpPr>
            <p:grpSp>
              <p:nvGrpSpPr>
                <p:cNvPr id="153" name="Group 152">
                  <a:extLst>
                    <a:ext uri="{FF2B5EF4-FFF2-40B4-BE49-F238E27FC236}">
                      <a16:creationId xmlns:a16="http://schemas.microsoft.com/office/drawing/2014/main" id="{A6E43FB1-3CF4-9BE0-27A0-95997078573A}"/>
                    </a:ext>
                  </a:extLst>
                </p:cNvPr>
                <p:cNvGrpSpPr/>
                <p:nvPr/>
              </p:nvGrpSpPr>
              <p:grpSpPr>
                <a:xfrm>
                  <a:off x="4447124" y="2596815"/>
                  <a:ext cx="939282" cy="172787"/>
                  <a:chOff x="4447124" y="2596815"/>
                  <a:chExt cx="939282" cy="172787"/>
                </a:xfrm>
              </p:grpSpPr>
              <p:sp>
                <p:nvSpPr>
                  <p:cNvPr id="155" name="Rectangle 154">
                    <a:extLst>
                      <a:ext uri="{FF2B5EF4-FFF2-40B4-BE49-F238E27FC236}">
                        <a16:creationId xmlns:a16="http://schemas.microsoft.com/office/drawing/2014/main" id="{835DBCE3-B4C1-BC46-C984-F8B79DFB4C94}"/>
                      </a:ext>
                    </a:extLst>
                  </p:cNvPr>
                  <p:cNvSpPr/>
                  <p:nvPr/>
                </p:nvSpPr>
                <p:spPr>
                  <a:xfrm>
                    <a:off x="4447124" y="2596815"/>
                    <a:ext cx="469641" cy="172787"/>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800" dirty="0"/>
                      <a:t>1</a:t>
                    </a:r>
                  </a:p>
                </p:txBody>
              </p:sp>
              <p:sp>
                <p:nvSpPr>
                  <p:cNvPr id="156" name="Rectangle 155">
                    <a:extLst>
                      <a:ext uri="{FF2B5EF4-FFF2-40B4-BE49-F238E27FC236}">
                        <a16:creationId xmlns:a16="http://schemas.microsoft.com/office/drawing/2014/main" id="{E4DC4B88-3AA7-9062-7940-ECC3A772E72D}"/>
                      </a:ext>
                    </a:extLst>
                  </p:cNvPr>
                  <p:cNvSpPr/>
                  <p:nvPr/>
                </p:nvSpPr>
                <p:spPr>
                  <a:xfrm>
                    <a:off x="4916765" y="2596815"/>
                    <a:ext cx="469641" cy="172787"/>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AU" sz="800" dirty="0">
                      <a:solidFill>
                        <a:schemeClr val="tx1"/>
                      </a:solidFill>
                    </a:endParaRPr>
                  </a:p>
                </p:txBody>
              </p:sp>
            </p:grpSp>
            <p:sp>
              <p:nvSpPr>
                <p:cNvPr id="154" name="Rectangle 153">
                  <a:extLst>
                    <a:ext uri="{FF2B5EF4-FFF2-40B4-BE49-F238E27FC236}">
                      <a16:creationId xmlns:a16="http://schemas.microsoft.com/office/drawing/2014/main" id="{115FC25E-E797-F454-7506-C7B08DCBC354}"/>
                    </a:ext>
                  </a:extLst>
                </p:cNvPr>
                <p:cNvSpPr/>
                <p:nvPr/>
              </p:nvSpPr>
              <p:spPr>
                <a:xfrm>
                  <a:off x="3976517" y="2596815"/>
                  <a:ext cx="469641" cy="172787"/>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800" dirty="0"/>
                </a:p>
              </p:txBody>
            </p:sp>
          </p:grpSp>
          <p:sp>
            <p:nvSpPr>
              <p:cNvPr id="152" name="Rectangle 151">
                <a:extLst>
                  <a:ext uri="{FF2B5EF4-FFF2-40B4-BE49-F238E27FC236}">
                    <a16:creationId xmlns:a16="http://schemas.microsoft.com/office/drawing/2014/main" id="{6D15F6D0-175D-C0A4-5029-CE41717D722C}"/>
                  </a:ext>
                </a:extLst>
              </p:cNvPr>
              <p:cNvSpPr/>
              <p:nvPr/>
            </p:nvSpPr>
            <p:spPr>
              <a:xfrm>
                <a:off x="4338088" y="2869534"/>
                <a:ext cx="469641" cy="172787"/>
              </a:xfrm>
              <a:prstGeom prst="rect">
                <a:avLst/>
              </a:prstGeom>
              <a:solidFill>
                <a:srgbClr val="00206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800" i="1" dirty="0">
                    <a:solidFill>
                      <a:schemeClr val="accent5"/>
                    </a:solidFill>
                  </a:rPr>
                  <a:t>padding</a:t>
                </a:r>
              </a:p>
            </p:txBody>
          </p:sp>
        </p:grpSp>
        <p:grpSp>
          <p:nvGrpSpPr>
            <p:cNvPr id="194" name="Group 193">
              <a:extLst>
                <a:ext uri="{FF2B5EF4-FFF2-40B4-BE49-F238E27FC236}">
                  <a16:creationId xmlns:a16="http://schemas.microsoft.com/office/drawing/2014/main" id="{2CC96501-FFCA-863C-3785-FBA5B6423EE9}"/>
                </a:ext>
              </a:extLst>
            </p:cNvPr>
            <p:cNvGrpSpPr/>
            <p:nvPr/>
          </p:nvGrpSpPr>
          <p:grpSpPr>
            <a:xfrm>
              <a:off x="4684237" y="3703682"/>
              <a:ext cx="1956082" cy="172787"/>
              <a:chOff x="4096316" y="2955249"/>
              <a:chExt cx="1956082" cy="172787"/>
            </a:xfrm>
          </p:grpSpPr>
          <p:grpSp>
            <p:nvGrpSpPr>
              <p:cNvPr id="158" name="Group 157">
                <a:extLst>
                  <a:ext uri="{FF2B5EF4-FFF2-40B4-BE49-F238E27FC236}">
                    <a16:creationId xmlns:a16="http://schemas.microsoft.com/office/drawing/2014/main" id="{35965BF1-6384-CC3A-D1F4-EB309312E80A}"/>
                  </a:ext>
                </a:extLst>
              </p:cNvPr>
              <p:cNvGrpSpPr/>
              <p:nvPr/>
            </p:nvGrpSpPr>
            <p:grpSpPr>
              <a:xfrm>
                <a:off x="4580523" y="2955249"/>
                <a:ext cx="1471875" cy="172787"/>
                <a:chOff x="3976517" y="2596815"/>
                <a:chExt cx="1409889" cy="172787"/>
              </a:xfrm>
            </p:grpSpPr>
            <p:grpSp>
              <p:nvGrpSpPr>
                <p:cNvPr id="160" name="Group 159">
                  <a:extLst>
                    <a:ext uri="{FF2B5EF4-FFF2-40B4-BE49-F238E27FC236}">
                      <a16:creationId xmlns:a16="http://schemas.microsoft.com/office/drawing/2014/main" id="{39BF8E7E-AE32-42E1-E001-90EE782D24E3}"/>
                    </a:ext>
                  </a:extLst>
                </p:cNvPr>
                <p:cNvGrpSpPr/>
                <p:nvPr/>
              </p:nvGrpSpPr>
              <p:grpSpPr>
                <a:xfrm>
                  <a:off x="4447124" y="2596815"/>
                  <a:ext cx="939282" cy="172787"/>
                  <a:chOff x="4447124" y="2596815"/>
                  <a:chExt cx="939282" cy="172787"/>
                </a:xfrm>
              </p:grpSpPr>
              <p:sp>
                <p:nvSpPr>
                  <p:cNvPr id="162" name="Rectangle 161">
                    <a:extLst>
                      <a:ext uri="{FF2B5EF4-FFF2-40B4-BE49-F238E27FC236}">
                        <a16:creationId xmlns:a16="http://schemas.microsoft.com/office/drawing/2014/main" id="{0653616C-8D44-C2E4-F051-652AA19D17DF}"/>
                      </a:ext>
                    </a:extLst>
                  </p:cNvPr>
                  <p:cNvSpPr/>
                  <p:nvPr/>
                </p:nvSpPr>
                <p:spPr>
                  <a:xfrm>
                    <a:off x="4447124" y="2596815"/>
                    <a:ext cx="469641" cy="172787"/>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800" dirty="0"/>
                      <a:t>Size: 6</a:t>
                    </a:r>
                  </a:p>
                </p:txBody>
              </p:sp>
              <p:sp>
                <p:nvSpPr>
                  <p:cNvPr id="163" name="Rectangle 162">
                    <a:extLst>
                      <a:ext uri="{FF2B5EF4-FFF2-40B4-BE49-F238E27FC236}">
                        <a16:creationId xmlns:a16="http://schemas.microsoft.com/office/drawing/2014/main" id="{81FF7531-C3EA-3E59-0F5A-5F9E6B9835ED}"/>
                      </a:ext>
                    </a:extLst>
                  </p:cNvPr>
                  <p:cNvSpPr/>
                  <p:nvPr/>
                </p:nvSpPr>
                <p:spPr>
                  <a:xfrm>
                    <a:off x="4916765" y="2596815"/>
                    <a:ext cx="469641" cy="172787"/>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AU" sz="800" dirty="0">
                      <a:solidFill>
                        <a:schemeClr val="tx1"/>
                      </a:solidFill>
                    </a:endParaRPr>
                  </a:p>
                </p:txBody>
              </p:sp>
            </p:grpSp>
            <p:sp>
              <p:nvSpPr>
                <p:cNvPr id="161" name="Rectangle 160">
                  <a:extLst>
                    <a:ext uri="{FF2B5EF4-FFF2-40B4-BE49-F238E27FC236}">
                      <a16:creationId xmlns:a16="http://schemas.microsoft.com/office/drawing/2014/main" id="{93D16F5E-6C66-09CD-F6B7-FC057439A260}"/>
                    </a:ext>
                  </a:extLst>
                </p:cNvPr>
                <p:cNvSpPr/>
                <p:nvPr/>
              </p:nvSpPr>
              <p:spPr>
                <a:xfrm>
                  <a:off x="3976517" y="2596815"/>
                  <a:ext cx="469641" cy="172787"/>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800" dirty="0"/>
                </a:p>
              </p:txBody>
            </p:sp>
          </p:grpSp>
          <p:sp>
            <p:nvSpPr>
              <p:cNvPr id="175" name="Rectangle 174">
                <a:extLst>
                  <a:ext uri="{FF2B5EF4-FFF2-40B4-BE49-F238E27FC236}">
                    <a16:creationId xmlns:a16="http://schemas.microsoft.com/office/drawing/2014/main" id="{D6C13793-33DA-2A48-D423-41D327E543E1}"/>
                  </a:ext>
                </a:extLst>
              </p:cNvPr>
              <p:cNvSpPr/>
              <p:nvPr/>
            </p:nvSpPr>
            <p:spPr>
              <a:xfrm>
                <a:off x="4096316" y="2955249"/>
                <a:ext cx="490289" cy="172787"/>
              </a:xfrm>
              <a:prstGeom prst="rect">
                <a:avLst/>
              </a:prstGeom>
              <a:solidFill>
                <a:srgbClr val="00206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800" i="1" dirty="0">
                    <a:solidFill>
                      <a:schemeClr val="accent5"/>
                    </a:solidFill>
                  </a:rPr>
                  <a:t>padding</a:t>
                </a:r>
              </a:p>
            </p:txBody>
          </p:sp>
        </p:grpSp>
        <p:grpSp>
          <p:nvGrpSpPr>
            <p:cNvPr id="181" name="Group 180">
              <a:extLst>
                <a:ext uri="{FF2B5EF4-FFF2-40B4-BE49-F238E27FC236}">
                  <a16:creationId xmlns:a16="http://schemas.microsoft.com/office/drawing/2014/main" id="{B045809D-81A5-DBB4-B469-67B70FF06C03}"/>
                </a:ext>
              </a:extLst>
            </p:cNvPr>
            <p:cNvGrpSpPr/>
            <p:nvPr/>
          </p:nvGrpSpPr>
          <p:grpSpPr>
            <a:xfrm>
              <a:off x="6929174" y="2868560"/>
              <a:ext cx="1963652" cy="172787"/>
              <a:chOff x="4338088" y="2869534"/>
              <a:chExt cx="1880955" cy="172787"/>
            </a:xfrm>
          </p:grpSpPr>
          <p:grpSp>
            <p:nvGrpSpPr>
              <p:cNvPr id="182" name="Group 181">
                <a:extLst>
                  <a:ext uri="{FF2B5EF4-FFF2-40B4-BE49-F238E27FC236}">
                    <a16:creationId xmlns:a16="http://schemas.microsoft.com/office/drawing/2014/main" id="{FFB955E9-3380-F4FA-9991-8F8603A65AA9}"/>
                  </a:ext>
                </a:extLst>
              </p:cNvPr>
              <p:cNvGrpSpPr/>
              <p:nvPr/>
            </p:nvGrpSpPr>
            <p:grpSpPr>
              <a:xfrm>
                <a:off x="4809154" y="2869534"/>
                <a:ext cx="1409889" cy="172787"/>
                <a:chOff x="3976517" y="2596815"/>
                <a:chExt cx="1409889" cy="172787"/>
              </a:xfrm>
            </p:grpSpPr>
            <p:grpSp>
              <p:nvGrpSpPr>
                <p:cNvPr id="184" name="Group 183">
                  <a:extLst>
                    <a:ext uri="{FF2B5EF4-FFF2-40B4-BE49-F238E27FC236}">
                      <a16:creationId xmlns:a16="http://schemas.microsoft.com/office/drawing/2014/main" id="{A10B977B-BE44-156C-232B-8BE9F144335D}"/>
                    </a:ext>
                  </a:extLst>
                </p:cNvPr>
                <p:cNvGrpSpPr/>
                <p:nvPr/>
              </p:nvGrpSpPr>
              <p:grpSpPr>
                <a:xfrm>
                  <a:off x="4447124" y="2596815"/>
                  <a:ext cx="939282" cy="172787"/>
                  <a:chOff x="4447124" y="2596815"/>
                  <a:chExt cx="939282" cy="172787"/>
                </a:xfrm>
              </p:grpSpPr>
              <p:sp>
                <p:nvSpPr>
                  <p:cNvPr id="186" name="Rectangle 185">
                    <a:extLst>
                      <a:ext uri="{FF2B5EF4-FFF2-40B4-BE49-F238E27FC236}">
                        <a16:creationId xmlns:a16="http://schemas.microsoft.com/office/drawing/2014/main" id="{C06A51DC-68BE-435E-6FD0-37BA2A14B5D1}"/>
                      </a:ext>
                    </a:extLst>
                  </p:cNvPr>
                  <p:cNvSpPr/>
                  <p:nvPr/>
                </p:nvSpPr>
                <p:spPr>
                  <a:xfrm>
                    <a:off x="4447124" y="2596815"/>
                    <a:ext cx="469641" cy="172787"/>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800" dirty="0"/>
                      <a:t>2</a:t>
                    </a:r>
                  </a:p>
                </p:txBody>
              </p:sp>
              <p:sp>
                <p:nvSpPr>
                  <p:cNvPr id="187" name="Rectangle 186">
                    <a:extLst>
                      <a:ext uri="{FF2B5EF4-FFF2-40B4-BE49-F238E27FC236}">
                        <a16:creationId xmlns:a16="http://schemas.microsoft.com/office/drawing/2014/main" id="{8EFB9FD4-A612-186E-C4EF-403ADA437754}"/>
                      </a:ext>
                    </a:extLst>
                  </p:cNvPr>
                  <p:cNvSpPr/>
                  <p:nvPr/>
                </p:nvSpPr>
                <p:spPr>
                  <a:xfrm>
                    <a:off x="4916765" y="2596815"/>
                    <a:ext cx="469641" cy="172787"/>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AU" sz="800" dirty="0">
                      <a:solidFill>
                        <a:schemeClr val="tx1"/>
                      </a:solidFill>
                    </a:endParaRPr>
                  </a:p>
                </p:txBody>
              </p:sp>
            </p:grpSp>
            <p:sp>
              <p:nvSpPr>
                <p:cNvPr id="185" name="Rectangle 184">
                  <a:extLst>
                    <a:ext uri="{FF2B5EF4-FFF2-40B4-BE49-F238E27FC236}">
                      <a16:creationId xmlns:a16="http://schemas.microsoft.com/office/drawing/2014/main" id="{DB8188FB-CC40-4E0E-D5C9-144A10413A95}"/>
                    </a:ext>
                  </a:extLst>
                </p:cNvPr>
                <p:cNvSpPr/>
                <p:nvPr/>
              </p:nvSpPr>
              <p:spPr>
                <a:xfrm>
                  <a:off x="3976517" y="2596815"/>
                  <a:ext cx="469641" cy="172787"/>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800" dirty="0"/>
                </a:p>
              </p:txBody>
            </p:sp>
          </p:grpSp>
          <p:sp>
            <p:nvSpPr>
              <p:cNvPr id="183" name="Rectangle 182">
                <a:extLst>
                  <a:ext uri="{FF2B5EF4-FFF2-40B4-BE49-F238E27FC236}">
                    <a16:creationId xmlns:a16="http://schemas.microsoft.com/office/drawing/2014/main" id="{B3D013F6-7701-0D08-A460-31C05E2ABC34}"/>
                  </a:ext>
                </a:extLst>
              </p:cNvPr>
              <p:cNvSpPr/>
              <p:nvPr/>
            </p:nvSpPr>
            <p:spPr>
              <a:xfrm>
                <a:off x="4338088" y="2869534"/>
                <a:ext cx="469641" cy="172787"/>
              </a:xfrm>
              <a:prstGeom prst="rect">
                <a:avLst/>
              </a:prstGeom>
              <a:solidFill>
                <a:srgbClr val="00206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800" i="1" dirty="0">
                    <a:solidFill>
                      <a:schemeClr val="accent5"/>
                    </a:solidFill>
                  </a:rPr>
                  <a:t>padding</a:t>
                </a:r>
              </a:p>
            </p:txBody>
          </p:sp>
        </p:grpSp>
        <p:cxnSp>
          <p:nvCxnSpPr>
            <p:cNvPr id="188" name="Straight Arrow Connector 187">
              <a:extLst>
                <a:ext uri="{FF2B5EF4-FFF2-40B4-BE49-F238E27FC236}">
                  <a16:creationId xmlns:a16="http://schemas.microsoft.com/office/drawing/2014/main" id="{E595F2F4-7235-82FA-5FDC-B3E1C6E5B14D}"/>
                </a:ext>
              </a:extLst>
            </p:cNvPr>
            <p:cNvCxnSpPr>
              <a:cxnSpLocks/>
              <a:endCxn id="186" idx="0"/>
            </p:cNvCxnSpPr>
            <p:nvPr/>
          </p:nvCxnSpPr>
          <p:spPr>
            <a:xfrm flipH="1">
              <a:off x="8157393" y="2479310"/>
              <a:ext cx="349880" cy="3892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98" name="Group 197">
              <a:extLst>
                <a:ext uri="{FF2B5EF4-FFF2-40B4-BE49-F238E27FC236}">
                  <a16:creationId xmlns:a16="http://schemas.microsoft.com/office/drawing/2014/main" id="{AC3E2F63-441C-69D4-6037-2B75AE340DEA}"/>
                </a:ext>
              </a:extLst>
            </p:cNvPr>
            <p:cNvGrpSpPr/>
            <p:nvPr/>
          </p:nvGrpSpPr>
          <p:grpSpPr>
            <a:xfrm>
              <a:off x="7177915" y="3279642"/>
              <a:ext cx="1963652" cy="172787"/>
              <a:chOff x="4338088" y="2869534"/>
              <a:chExt cx="1880955" cy="172787"/>
            </a:xfrm>
          </p:grpSpPr>
          <p:grpSp>
            <p:nvGrpSpPr>
              <p:cNvPr id="199" name="Group 198">
                <a:extLst>
                  <a:ext uri="{FF2B5EF4-FFF2-40B4-BE49-F238E27FC236}">
                    <a16:creationId xmlns:a16="http://schemas.microsoft.com/office/drawing/2014/main" id="{1F19960D-3793-85AE-AF0D-1EDB508161A2}"/>
                  </a:ext>
                </a:extLst>
              </p:cNvPr>
              <p:cNvGrpSpPr/>
              <p:nvPr/>
            </p:nvGrpSpPr>
            <p:grpSpPr>
              <a:xfrm>
                <a:off x="4809154" y="2869534"/>
                <a:ext cx="1409889" cy="172787"/>
                <a:chOff x="3976517" y="2596815"/>
                <a:chExt cx="1409889" cy="172787"/>
              </a:xfrm>
            </p:grpSpPr>
            <p:grpSp>
              <p:nvGrpSpPr>
                <p:cNvPr id="201" name="Group 200">
                  <a:extLst>
                    <a:ext uri="{FF2B5EF4-FFF2-40B4-BE49-F238E27FC236}">
                      <a16:creationId xmlns:a16="http://schemas.microsoft.com/office/drawing/2014/main" id="{A6420B0D-614A-A801-BBA2-391FD84AE027}"/>
                    </a:ext>
                  </a:extLst>
                </p:cNvPr>
                <p:cNvGrpSpPr/>
                <p:nvPr/>
              </p:nvGrpSpPr>
              <p:grpSpPr>
                <a:xfrm>
                  <a:off x="4447124" y="2596815"/>
                  <a:ext cx="939282" cy="172787"/>
                  <a:chOff x="4447124" y="2596815"/>
                  <a:chExt cx="939282" cy="172787"/>
                </a:xfrm>
              </p:grpSpPr>
              <p:sp>
                <p:nvSpPr>
                  <p:cNvPr id="203" name="Rectangle 202">
                    <a:extLst>
                      <a:ext uri="{FF2B5EF4-FFF2-40B4-BE49-F238E27FC236}">
                        <a16:creationId xmlns:a16="http://schemas.microsoft.com/office/drawing/2014/main" id="{9AF8A8B8-6E48-06E3-8DFA-CA2B1414FB9D}"/>
                      </a:ext>
                    </a:extLst>
                  </p:cNvPr>
                  <p:cNvSpPr/>
                  <p:nvPr/>
                </p:nvSpPr>
                <p:spPr>
                  <a:xfrm>
                    <a:off x="4447124" y="2596815"/>
                    <a:ext cx="469641" cy="172787"/>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800" dirty="0"/>
                      <a:t>3</a:t>
                    </a:r>
                  </a:p>
                </p:txBody>
              </p:sp>
              <p:sp>
                <p:nvSpPr>
                  <p:cNvPr id="204" name="Rectangle 203">
                    <a:extLst>
                      <a:ext uri="{FF2B5EF4-FFF2-40B4-BE49-F238E27FC236}">
                        <a16:creationId xmlns:a16="http://schemas.microsoft.com/office/drawing/2014/main" id="{599BAF7F-D92F-1DDB-DC0C-8474BA075930}"/>
                      </a:ext>
                    </a:extLst>
                  </p:cNvPr>
                  <p:cNvSpPr/>
                  <p:nvPr/>
                </p:nvSpPr>
                <p:spPr>
                  <a:xfrm>
                    <a:off x="4916765" y="2596815"/>
                    <a:ext cx="469641" cy="172787"/>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AU" sz="800" dirty="0">
                      <a:solidFill>
                        <a:schemeClr val="tx1"/>
                      </a:solidFill>
                    </a:endParaRPr>
                  </a:p>
                </p:txBody>
              </p:sp>
            </p:grpSp>
            <p:sp>
              <p:nvSpPr>
                <p:cNvPr id="202" name="Rectangle 201">
                  <a:extLst>
                    <a:ext uri="{FF2B5EF4-FFF2-40B4-BE49-F238E27FC236}">
                      <a16:creationId xmlns:a16="http://schemas.microsoft.com/office/drawing/2014/main" id="{62D525BA-979C-CB56-7E09-523EF42868A8}"/>
                    </a:ext>
                  </a:extLst>
                </p:cNvPr>
                <p:cNvSpPr/>
                <p:nvPr/>
              </p:nvSpPr>
              <p:spPr>
                <a:xfrm>
                  <a:off x="3976517" y="2596815"/>
                  <a:ext cx="469641" cy="172787"/>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800" dirty="0"/>
                </a:p>
              </p:txBody>
            </p:sp>
          </p:grpSp>
          <p:sp>
            <p:nvSpPr>
              <p:cNvPr id="200" name="Rectangle 199">
                <a:extLst>
                  <a:ext uri="{FF2B5EF4-FFF2-40B4-BE49-F238E27FC236}">
                    <a16:creationId xmlns:a16="http://schemas.microsoft.com/office/drawing/2014/main" id="{440C47D9-350E-7220-11AD-B01DA255793E}"/>
                  </a:ext>
                </a:extLst>
              </p:cNvPr>
              <p:cNvSpPr/>
              <p:nvPr/>
            </p:nvSpPr>
            <p:spPr>
              <a:xfrm>
                <a:off x="4338088" y="2869534"/>
                <a:ext cx="469641" cy="172787"/>
              </a:xfrm>
              <a:prstGeom prst="rect">
                <a:avLst/>
              </a:prstGeom>
              <a:solidFill>
                <a:srgbClr val="00206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800" i="1" dirty="0">
                    <a:solidFill>
                      <a:schemeClr val="accent5"/>
                    </a:solidFill>
                  </a:rPr>
                  <a:t>padding</a:t>
                </a:r>
              </a:p>
            </p:txBody>
          </p:sp>
        </p:grpSp>
        <p:grpSp>
          <p:nvGrpSpPr>
            <p:cNvPr id="205" name="Group 204">
              <a:extLst>
                <a:ext uri="{FF2B5EF4-FFF2-40B4-BE49-F238E27FC236}">
                  <a16:creationId xmlns:a16="http://schemas.microsoft.com/office/drawing/2014/main" id="{40896F55-5EBF-8B54-A496-02D3F1813240}"/>
                </a:ext>
              </a:extLst>
            </p:cNvPr>
            <p:cNvGrpSpPr/>
            <p:nvPr/>
          </p:nvGrpSpPr>
          <p:grpSpPr>
            <a:xfrm>
              <a:off x="7152140" y="3661751"/>
              <a:ext cx="1963652" cy="172787"/>
              <a:chOff x="4338088" y="2869534"/>
              <a:chExt cx="1880955" cy="172787"/>
            </a:xfrm>
          </p:grpSpPr>
          <p:grpSp>
            <p:nvGrpSpPr>
              <p:cNvPr id="206" name="Group 205">
                <a:extLst>
                  <a:ext uri="{FF2B5EF4-FFF2-40B4-BE49-F238E27FC236}">
                    <a16:creationId xmlns:a16="http://schemas.microsoft.com/office/drawing/2014/main" id="{E0ECFC36-5016-2E91-27CA-6627E37FECE5}"/>
                  </a:ext>
                </a:extLst>
              </p:cNvPr>
              <p:cNvGrpSpPr/>
              <p:nvPr/>
            </p:nvGrpSpPr>
            <p:grpSpPr>
              <a:xfrm>
                <a:off x="4809154" y="2869534"/>
                <a:ext cx="1409889" cy="172787"/>
                <a:chOff x="3976517" y="2596815"/>
                <a:chExt cx="1409889" cy="172787"/>
              </a:xfrm>
            </p:grpSpPr>
            <p:grpSp>
              <p:nvGrpSpPr>
                <p:cNvPr id="208" name="Group 207">
                  <a:extLst>
                    <a:ext uri="{FF2B5EF4-FFF2-40B4-BE49-F238E27FC236}">
                      <a16:creationId xmlns:a16="http://schemas.microsoft.com/office/drawing/2014/main" id="{BE669AA2-060A-13CC-9C2B-C75C1FF78E1D}"/>
                    </a:ext>
                  </a:extLst>
                </p:cNvPr>
                <p:cNvGrpSpPr/>
                <p:nvPr/>
              </p:nvGrpSpPr>
              <p:grpSpPr>
                <a:xfrm>
                  <a:off x="4447124" y="2596815"/>
                  <a:ext cx="939282" cy="172787"/>
                  <a:chOff x="4447124" y="2596815"/>
                  <a:chExt cx="939282" cy="172787"/>
                </a:xfrm>
              </p:grpSpPr>
              <p:sp>
                <p:nvSpPr>
                  <p:cNvPr id="210" name="Rectangle 209">
                    <a:extLst>
                      <a:ext uri="{FF2B5EF4-FFF2-40B4-BE49-F238E27FC236}">
                        <a16:creationId xmlns:a16="http://schemas.microsoft.com/office/drawing/2014/main" id="{2670BCF0-05C4-09CD-72AE-387A99CF3164}"/>
                      </a:ext>
                    </a:extLst>
                  </p:cNvPr>
                  <p:cNvSpPr/>
                  <p:nvPr/>
                </p:nvSpPr>
                <p:spPr>
                  <a:xfrm>
                    <a:off x="4447124" y="2596815"/>
                    <a:ext cx="469641" cy="172787"/>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800" dirty="0"/>
                      <a:t>4</a:t>
                    </a:r>
                  </a:p>
                </p:txBody>
              </p:sp>
              <p:sp>
                <p:nvSpPr>
                  <p:cNvPr id="211" name="Rectangle 210">
                    <a:extLst>
                      <a:ext uri="{FF2B5EF4-FFF2-40B4-BE49-F238E27FC236}">
                        <a16:creationId xmlns:a16="http://schemas.microsoft.com/office/drawing/2014/main" id="{17633472-D365-297B-1471-4F939327EBC3}"/>
                      </a:ext>
                    </a:extLst>
                  </p:cNvPr>
                  <p:cNvSpPr/>
                  <p:nvPr/>
                </p:nvSpPr>
                <p:spPr>
                  <a:xfrm>
                    <a:off x="4916765" y="2596815"/>
                    <a:ext cx="469641" cy="172787"/>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AU" sz="800" dirty="0">
                      <a:solidFill>
                        <a:schemeClr val="tx1"/>
                      </a:solidFill>
                    </a:endParaRPr>
                  </a:p>
                </p:txBody>
              </p:sp>
            </p:grpSp>
            <p:sp>
              <p:nvSpPr>
                <p:cNvPr id="209" name="Rectangle 208">
                  <a:extLst>
                    <a:ext uri="{FF2B5EF4-FFF2-40B4-BE49-F238E27FC236}">
                      <a16:creationId xmlns:a16="http://schemas.microsoft.com/office/drawing/2014/main" id="{2E3A8A8B-6954-0195-5A03-174C67E2EA70}"/>
                    </a:ext>
                  </a:extLst>
                </p:cNvPr>
                <p:cNvSpPr/>
                <p:nvPr/>
              </p:nvSpPr>
              <p:spPr>
                <a:xfrm>
                  <a:off x="3976517" y="2596815"/>
                  <a:ext cx="469641" cy="172787"/>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800" dirty="0"/>
                </a:p>
              </p:txBody>
            </p:sp>
          </p:grpSp>
          <p:sp>
            <p:nvSpPr>
              <p:cNvPr id="207" name="Rectangle 206">
                <a:extLst>
                  <a:ext uri="{FF2B5EF4-FFF2-40B4-BE49-F238E27FC236}">
                    <a16:creationId xmlns:a16="http://schemas.microsoft.com/office/drawing/2014/main" id="{B59A0CBC-7025-DD50-4FBA-5AD1FB4146F5}"/>
                  </a:ext>
                </a:extLst>
              </p:cNvPr>
              <p:cNvSpPr/>
              <p:nvPr/>
            </p:nvSpPr>
            <p:spPr>
              <a:xfrm>
                <a:off x="4338088" y="2869534"/>
                <a:ext cx="469641" cy="172787"/>
              </a:xfrm>
              <a:prstGeom prst="rect">
                <a:avLst/>
              </a:prstGeom>
              <a:solidFill>
                <a:srgbClr val="00206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800" i="1" dirty="0">
                    <a:solidFill>
                      <a:schemeClr val="accent5"/>
                    </a:solidFill>
                  </a:rPr>
                  <a:t>padding</a:t>
                </a:r>
              </a:p>
            </p:txBody>
          </p:sp>
        </p:grpSp>
        <p:grpSp>
          <p:nvGrpSpPr>
            <p:cNvPr id="212" name="Group 211">
              <a:extLst>
                <a:ext uri="{FF2B5EF4-FFF2-40B4-BE49-F238E27FC236}">
                  <a16:creationId xmlns:a16="http://schemas.microsoft.com/office/drawing/2014/main" id="{99D550B8-37E3-2FC2-2934-468161B4775B}"/>
                </a:ext>
              </a:extLst>
            </p:cNvPr>
            <p:cNvGrpSpPr/>
            <p:nvPr/>
          </p:nvGrpSpPr>
          <p:grpSpPr>
            <a:xfrm>
              <a:off x="7111027" y="4086116"/>
              <a:ext cx="1963652" cy="172787"/>
              <a:chOff x="4338088" y="2869534"/>
              <a:chExt cx="1880955" cy="172787"/>
            </a:xfrm>
          </p:grpSpPr>
          <p:grpSp>
            <p:nvGrpSpPr>
              <p:cNvPr id="213" name="Group 212">
                <a:extLst>
                  <a:ext uri="{FF2B5EF4-FFF2-40B4-BE49-F238E27FC236}">
                    <a16:creationId xmlns:a16="http://schemas.microsoft.com/office/drawing/2014/main" id="{602C7A97-0317-0AEB-8E17-D9BC292F8734}"/>
                  </a:ext>
                </a:extLst>
              </p:cNvPr>
              <p:cNvGrpSpPr/>
              <p:nvPr/>
            </p:nvGrpSpPr>
            <p:grpSpPr>
              <a:xfrm>
                <a:off x="4809154" y="2869534"/>
                <a:ext cx="1409889" cy="172787"/>
                <a:chOff x="3976517" y="2596815"/>
                <a:chExt cx="1409889" cy="172787"/>
              </a:xfrm>
            </p:grpSpPr>
            <p:grpSp>
              <p:nvGrpSpPr>
                <p:cNvPr id="215" name="Group 214">
                  <a:extLst>
                    <a:ext uri="{FF2B5EF4-FFF2-40B4-BE49-F238E27FC236}">
                      <a16:creationId xmlns:a16="http://schemas.microsoft.com/office/drawing/2014/main" id="{B065AADB-D388-4795-C8FB-A6975D9420F1}"/>
                    </a:ext>
                  </a:extLst>
                </p:cNvPr>
                <p:cNvGrpSpPr/>
                <p:nvPr/>
              </p:nvGrpSpPr>
              <p:grpSpPr>
                <a:xfrm>
                  <a:off x="4447124" y="2596815"/>
                  <a:ext cx="939282" cy="172787"/>
                  <a:chOff x="4447124" y="2596815"/>
                  <a:chExt cx="939282" cy="172787"/>
                </a:xfrm>
              </p:grpSpPr>
              <p:sp>
                <p:nvSpPr>
                  <p:cNvPr id="217" name="Rectangle 216">
                    <a:extLst>
                      <a:ext uri="{FF2B5EF4-FFF2-40B4-BE49-F238E27FC236}">
                        <a16:creationId xmlns:a16="http://schemas.microsoft.com/office/drawing/2014/main" id="{5003B430-B244-53A6-ED1A-9FC3BB55A5AC}"/>
                      </a:ext>
                    </a:extLst>
                  </p:cNvPr>
                  <p:cNvSpPr/>
                  <p:nvPr/>
                </p:nvSpPr>
                <p:spPr>
                  <a:xfrm>
                    <a:off x="4447124" y="2596815"/>
                    <a:ext cx="469641" cy="172787"/>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800" dirty="0"/>
                      <a:t>5</a:t>
                    </a:r>
                  </a:p>
                </p:txBody>
              </p:sp>
              <p:sp>
                <p:nvSpPr>
                  <p:cNvPr id="218" name="Rectangle 217">
                    <a:extLst>
                      <a:ext uri="{FF2B5EF4-FFF2-40B4-BE49-F238E27FC236}">
                        <a16:creationId xmlns:a16="http://schemas.microsoft.com/office/drawing/2014/main" id="{44C4AB72-261E-F08C-B7F1-41581BFDE4A3}"/>
                      </a:ext>
                    </a:extLst>
                  </p:cNvPr>
                  <p:cNvSpPr/>
                  <p:nvPr/>
                </p:nvSpPr>
                <p:spPr>
                  <a:xfrm>
                    <a:off x="4916765" y="2596815"/>
                    <a:ext cx="469641" cy="172787"/>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AU" sz="800" dirty="0">
                      <a:solidFill>
                        <a:schemeClr val="tx1"/>
                      </a:solidFill>
                    </a:endParaRPr>
                  </a:p>
                </p:txBody>
              </p:sp>
            </p:grpSp>
            <p:sp>
              <p:nvSpPr>
                <p:cNvPr id="216" name="Rectangle 215">
                  <a:extLst>
                    <a:ext uri="{FF2B5EF4-FFF2-40B4-BE49-F238E27FC236}">
                      <a16:creationId xmlns:a16="http://schemas.microsoft.com/office/drawing/2014/main" id="{917E668A-2571-B4AC-5DAE-27F4421D87C9}"/>
                    </a:ext>
                  </a:extLst>
                </p:cNvPr>
                <p:cNvSpPr/>
                <p:nvPr/>
              </p:nvSpPr>
              <p:spPr>
                <a:xfrm>
                  <a:off x="3976517" y="2596815"/>
                  <a:ext cx="469641" cy="172787"/>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800" dirty="0"/>
                </a:p>
              </p:txBody>
            </p:sp>
          </p:grpSp>
          <p:sp>
            <p:nvSpPr>
              <p:cNvPr id="214" name="Rectangle 213">
                <a:extLst>
                  <a:ext uri="{FF2B5EF4-FFF2-40B4-BE49-F238E27FC236}">
                    <a16:creationId xmlns:a16="http://schemas.microsoft.com/office/drawing/2014/main" id="{A815D088-998A-0B4C-37FE-5466DFA9672D}"/>
                  </a:ext>
                </a:extLst>
              </p:cNvPr>
              <p:cNvSpPr/>
              <p:nvPr/>
            </p:nvSpPr>
            <p:spPr>
              <a:xfrm>
                <a:off x="4338088" y="2869534"/>
                <a:ext cx="469641" cy="172787"/>
              </a:xfrm>
              <a:prstGeom prst="rect">
                <a:avLst/>
              </a:prstGeom>
              <a:solidFill>
                <a:srgbClr val="00206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800" i="1" dirty="0">
                    <a:solidFill>
                      <a:schemeClr val="accent5"/>
                    </a:solidFill>
                  </a:rPr>
                  <a:t>padding</a:t>
                </a:r>
              </a:p>
            </p:txBody>
          </p:sp>
        </p:grpSp>
        <p:cxnSp>
          <p:nvCxnSpPr>
            <p:cNvPr id="219" name="Straight Arrow Connector 218">
              <a:extLst>
                <a:ext uri="{FF2B5EF4-FFF2-40B4-BE49-F238E27FC236}">
                  <a16:creationId xmlns:a16="http://schemas.microsoft.com/office/drawing/2014/main" id="{53EAA5FE-102D-4F1D-569F-DCF89521CC95}"/>
                </a:ext>
              </a:extLst>
            </p:cNvPr>
            <p:cNvCxnSpPr>
              <a:cxnSpLocks/>
              <a:endCxn id="203" idx="0"/>
            </p:cNvCxnSpPr>
            <p:nvPr/>
          </p:nvCxnSpPr>
          <p:spPr>
            <a:xfrm flipH="1">
              <a:off x="8406134" y="2954953"/>
              <a:ext cx="250229" cy="32468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4" name="Straight Arrow Connector 223">
              <a:extLst>
                <a:ext uri="{FF2B5EF4-FFF2-40B4-BE49-F238E27FC236}">
                  <a16:creationId xmlns:a16="http://schemas.microsoft.com/office/drawing/2014/main" id="{BC5265D9-FF4F-CE1B-28C0-D978AD274F08}"/>
                </a:ext>
              </a:extLst>
            </p:cNvPr>
            <p:cNvCxnSpPr>
              <a:cxnSpLocks/>
              <a:endCxn id="210" idx="0"/>
            </p:cNvCxnSpPr>
            <p:nvPr/>
          </p:nvCxnSpPr>
          <p:spPr>
            <a:xfrm flipH="1">
              <a:off x="8380359" y="3373454"/>
              <a:ext cx="512467" cy="28829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7" name="Straight Arrow Connector 226">
              <a:extLst>
                <a:ext uri="{FF2B5EF4-FFF2-40B4-BE49-F238E27FC236}">
                  <a16:creationId xmlns:a16="http://schemas.microsoft.com/office/drawing/2014/main" id="{56D7D941-66BC-8B8E-33AE-265DDE6E461A}"/>
                </a:ext>
              </a:extLst>
            </p:cNvPr>
            <p:cNvCxnSpPr>
              <a:cxnSpLocks/>
              <a:endCxn id="217" idx="0"/>
            </p:cNvCxnSpPr>
            <p:nvPr/>
          </p:nvCxnSpPr>
          <p:spPr>
            <a:xfrm flipH="1">
              <a:off x="8339246" y="3735320"/>
              <a:ext cx="553580" cy="3507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2" name="Straight Arrow Connector 231">
              <a:extLst>
                <a:ext uri="{FF2B5EF4-FFF2-40B4-BE49-F238E27FC236}">
                  <a16:creationId xmlns:a16="http://schemas.microsoft.com/office/drawing/2014/main" id="{3B183901-61D1-DCB4-44FD-2FAEA72DFFBD}"/>
                </a:ext>
              </a:extLst>
            </p:cNvPr>
            <p:cNvCxnSpPr>
              <a:cxnSpLocks/>
              <a:endCxn id="210" idx="2"/>
            </p:cNvCxnSpPr>
            <p:nvPr/>
          </p:nvCxnSpPr>
          <p:spPr>
            <a:xfrm flipV="1">
              <a:off x="7834535" y="3834538"/>
              <a:ext cx="545824" cy="32943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3" name="Straight Arrow Connector 262">
              <a:extLst>
                <a:ext uri="{FF2B5EF4-FFF2-40B4-BE49-F238E27FC236}">
                  <a16:creationId xmlns:a16="http://schemas.microsoft.com/office/drawing/2014/main" id="{661B436E-7896-2440-798C-CFA91A14DF08}"/>
                </a:ext>
              </a:extLst>
            </p:cNvPr>
            <p:cNvCxnSpPr>
              <a:cxnSpLocks/>
              <a:endCxn id="186" idx="2"/>
            </p:cNvCxnSpPr>
            <p:nvPr/>
          </p:nvCxnSpPr>
          <p:spPr>
            <a:xfrm flipV="1">
              <a:off x="7915845" y="3041347"/>
              <a:ext cx="241548" cy="31601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9" name="Straight Arrow Connector 268">
              <a:extLst>
                <a:ext uri="{FF2B5EF4-FFF2-40B4-BE49-F238E27FC236}">
                  <a16:creationId xmlns:a16="http://schemas.microsoft.com/office/drawing/2014/main" id="{A6DBC31D-3034-BC15-CB16-428BF5415D35}"/>
                </a:ext>
              </a:extLst>
            </p:cNvPr>
            <p:cNvCxnSpPr>
              <a:cxnSpLocks/>
              <a:endCxn id="203" idx="2"/>
            </p:cNvCxnSpPr>
            <p:nvPr/>
          </p:nvCxnSpPr>
          <p:spPr>
            <a:xfrm flipV="1">
              <a:off x="7862542" y="3452429"/>
              <a:ext cx="543592" cy="30090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80" name="Group 279">
              <a:extLst>
                <a:ext uri="{FF2B5EF4-FFF2-40B4-BE49-F238E27FC236}">
                  <a16:creationId xmlns:a16="http://schemas.microsoft.com/office/drawing/2014/main" id="{1439014B-0740-E316-3094-28D9B219A2D9}"/>
                </a:ext>
              </a:extLst>
            </p:cNvPr>
            <p:cNvGrpSpPr/>
            <p:nvPr/>
          </p:nvGrpSpPr>
          <p:grpSpPr>
            <a:xfrm>
              <a:off x="6956794" y="4487956"/>
              <a:ext cx="1963652" cy="172787"/>
              <a:chOff x="4338088" y="2869534"/>
              <a:chExt cx="1880955" cy="172787"/>
            </a:xfrm>
          </p:grpSpPr>
          <p:grpSp>
            <p:nvGrpSpPr>
              <p:cNvPr id="281" name="Group 280">
                <a:extLst>
                  <a:ext uri="{FF2B5EF4-FFF2-40B4-BE49-F238E27FC236}">
                    <a16:creationId xmlns:a16="http://schemas.microsoft.com/office/drawing/2014/main" id="{ED5051E2-8282-57AD-2977-ADB368203A25}"/>
                  </a:ext>
                </a:extLst>
              </p:cNvPr>
              <p:cNvGrpSpPr/>
              <p:nvPr/>
            </p:nvGrpSpPr>
            <p:grpSpPr>
              <a:xfrm>
                <a:off x="4809154" y="2869534"/>
                <a:ext cx="1409889" cy="172787"/>
                <a:chOff x="3976517" y="2596815"/>
                <a:chExt cx="1409889" cy="172787"/>
              </a:xfrm>
            </p:grpSpPr>
            <p:grpSp>
              <p:nvGrpSpPr>
                <p:cNvPr id="283" name="Group 282">
                  <a:extLst>
                    <a:ext uri="{FF2B5EF4-FFF2-40B4-BE49-F238E27FC236}">
                      <a16:creationId xmlns:a16="http://schemas.microsoft.com/office/drawing/2014/main" id="{3C672A59-F09B-7A22-1ED5-FA4758249E8A}"/>
                    </a:ext>
                  </a:extLst>
                </p:cNvPr>
                <p:cNvGrpSpPr/>
                <p:nvPr/>
              </p:nvGrpSpPr>
              <p:grpSpPr>
                <a:xfrm>
                  <a:off x="4447124" y="2596815"/>
                  <a:ext cx="939282" cy="172787"/>
                  <a:chOff x="4447124" y="2596815"/>
                  <a:chExt cx="939282" cy="172787"/>
                </a:xfrm>
              </p:grpSpPr>
              <p:sp>
                <p:nvSpPr>
                  <p:cNvPr id="285" name="Rectangle 284">
                    <a:extLst>
                      <a:ext uri="{FF2B5EF4-FFF2-40B4-BE49-F238E27FC236}">
                        <a16:creationId xmlns:a16="http://schemas.microsoft.com/office/drawing/2014/main" id="{1BFB90A2-3554-7134-7B2B-28968DC265F3}"/>
                      </a:ext>
                    </a:extLst>
                  </p:cNvPr>
                  <p:cNvSpPr/>
                  <p:nvPr/>
                </p:nvSpPr>
                <p:spPr>
                  <a:xfrm>
                    <a:off x="4447124" y="2596815"/>
                    <a:ext cx="469641" cy="172787"/>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800" dirty="0"/>
                      <a:t>6</a:t>
                    </a:r>
                  </a:p>
                </p:txBody>
              </p:sp>
              <p:sp>
                <p:nvSpPr>
                  <p:cNvPr id="286" name="Rectangle 285">
                    <a:extLst>
                      <a:ext uri="{FF2B5EF4-FFF2-40B4-BE49-F238E27FC236}">
                        <a16:creationId xmlns:a16="http://schemas.microsoft.com/office/drawing/2014/main" id="{64725C8D-BC7E-0A5C-5408-A96FBABD01A9}"/>
                      </a:ext>
                    </a:extLst>
                  </p:cNvPr>
                  <p:cNvSpPr/>
                  <p:nvPr/>
                </p:nvSpPr>
                <p:spPr>
                  <a:xfrm>
                    <a:off x="4916765" y="2596815"/>
                    <a:ext cx="469641" cy="172787"/>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AU" sz="800" dirty="0">
                      <a:solidFill>
                        <a:schemeClr val="tx1"/>
                      </a:solidFill>
                    </a:endParaRPr>
                  </a:p>
                </p:txBody>
              </p:sp>
            </p:grpSp>
            <p:sp>
              <p:nvSpPr>
                <p:cNvPr id="284" name="Rectangle 283">
                  <a:extLst>
                    <a:ext uri="{FF2B5EF4-FFF2-40B4-BE49-F238E27FC236}">
                      <a16:creationId xmlns:a16="http://schemas.microsoft.com/office/drawing/2014/main" id="{FDAE8AE6-A71B-F478-FEE5-F4AA008A2F4D}"/>
                    </a:ext>
                  </a:extLst>
                </p:cNvPr>
                <p:cNvSpPr/>
                <p:nvPr/>
              </p:nvSpPr>
              <p:spPr>
                <a:xfrm>
                  <a:off x="3976517" y="2596815"/>
                  <a:ext cx="469641" cy="172787"/>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800" dirty="0"/>
                </a:p>
              </p:txBody>
            </p:sp>
          </p:grpSp>
          <p:sp>
            <p:nvSpPr>
              <p:cNvPr id="282" name="Rectangle 281">
                <a:extLst>
                  <a:ext uri="{FF2B5EF4-FFF2-40B4-BE49-F238E27FC236}">
                    <a16:creationId xmlns:a16="http://schemas.microsoft.com/office/drawing/2014/main" id="{FA8F7C57-4995-E335-BF0C-93C5A24E4F91}"/>
                  </a:ext>
                </a:extLst>
              </p:cNvPr>
              <p:cNvSpPr/>
              <p:nvPr/>
            </p:nvSpPr>
            <p:spPr>
              <a:xfrm>
                <a:off x="4338088" y="2869534"/>
                <a:ext cx="469641" cy="172787"/>
              </a:xfrm>
              <a:prstGeom prst="rect">
                <a:avLst/>
              </a:prstGeom>
              <a:solidFill>
                <a:srgbClr val="00206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800" i="1" dirty="0">
                    <a:solidFill>
                      <a:schemeClr val="accent5"/>
                    </a:solidFill>
                  </a:rPr>
                  <a:t>padding</a:t>
                </a:r>
              </a:p>
            </p:txBody>
          </p:sp>
        </p:grpSp>
        <p:cxnSp>
          <p:nvCxnSpPr>
            <p:cNvPr id="290" name="Connector: Elbow 289">
              <a:extLst>
                <a:ext uri="{FF2B5EF4-FFF2-40B4-BE49-F238E27FC236}">
                  <a16:creationId xmlns:a16="http://schemas.microsoft.com/office/drawing/2014/main" id="{89A11288-9BFE-2A61-5715-00B333C148C9}"/>
                </a:ext>
              </a:extLst>
            </p:cNvPr>
            <p:cNvCxnSpPr>
              <a:cxnSpLocks/>
              <a:stCxn id="286" idx="2"/>
              <a:endCxn id="162" idx="2"/>
            </p:cNvCxnSpPr>
            <p:nvPr/>
          </p:nvCxnSpPr>
          <p:spPr>
            <a:xfrm rot="5400000" flipH="1">
              <a:off x="6897957" y="2883398"/>
              <a:ext cx="784274" cy="2770416"/>
            </a:xfrm>
            <a:prstGeom prst="bentConnector3">
              <a:avLst>
                <a:gd name="adj1" fmla="val -29148"/>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4" name="Straight Arrow Connector 293">
              <a:extLst>
                <a:ext uri="{FF2B5EF4-FFF2-40B4-BE49-F238E27FC236}">
                  <a16:creationId xmlns:a16="http://schemas.microsoft.com/office/drawing/2014/main" id="{CA26B813-5FF5-EF87-1247-752C205D07E2}"/>
                </a:ext>
              </a:extLst>
            </p:cNvPr>
            <p:cNvCxnSpPr>
              <a:cxnSpLocks/>
              <a:endCxn id="285" idx="0"/>
            </p:cNvCxnSpPr>
            <p:nvPr/>
          </p:nvCxnSpPr>
          <p:spPr>
            <a:xfrm flipH="1">
              <a:off x="8185013" y="4175439"/>
              <a:ext cx="644521" cy="31251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5" name="Straight Arrow Connector 294">
              <a:extLst>
                <a:ext uri="{FF2B5EF4-FFF2-40B4-BE49-F238E27FC236}">
                  <a16:creationId xmlns:a16="http://schemas.microsoft.com/office/drawing/2014/main" id="{BA068F18-E240-D88E-A5EB-AF0DC7A41A6C}"/>
                </a:ext>
              </a:extLst>
            </p:cNvPr>
            <p:cNvCxnSpPr>
              <a:cxnSpLocks/>
              <a:endCxn id="217" idx="2"/>
            </p:cNvCxnSpPr>
            <p:nvPr/>
          </p:nvCxnSpPr>
          <p:spPr>
            <a:xfrm flipV="1">
              <a:off x="7722344" y="4258903"/>
              <a:ext cx="616902" cy="3253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0" name="Straight Arrow Connector 309">
              <a:extLst>
                <a:ext uri="{FF2B5EF4-FFF2-40B4-BE49-F238E27FC236}">
                  <a16:creationId xmlns:a16="http://schemas.microsoft.com/office/drawing/2014/main" id="{E6914D21-0876-EBB1-B3A1-B18DD1D73414}"/>
                </a:ext>
              </a:extLst>
            </p:cNvPr>
            <p:cNvCxnSpPr>
              <a:cxnSpLocks/>
              <a:endCxn id="155" idx="2"/>
            </p:cNvCxnSpPr>
            <p:nvPr/>
          </p:nvCxnSpPr>
          <p:spPr>
            <a:xfrm flipV="1">
              <a:off x="7693715" y="2572833"/>
              <a:ext cx="400386" cy="36750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4" name="Connector: Elbow 313">
              <a:extLst>
                <a:ext uri="{FF2B5EF4-FFF2-40B4-BE49-F238E27FC236}">
                  <a16:creationId xmlns:a16="http://schemas.microsoft.com/office/drawing/2014/main" id="{5A45293B-9272-DB76-6353-BA87F673638B}"/>
                </a:ext>
              </a:extLst>
            </p:cNvPr>
            <p:cNvCxnSpPr>
              <a:cxnSpLocks/>
              <a:endCxn id="285" idx="2"/>
            </p:cNvCxnSpPr>
            <p:nvPr/>
          </p:nvCxnSpPr>
          <p:spPr>
            <a:xfrm>
              <a:off x="5365144" y="3775463"/>
              <a:ext cx="2819869" cy="885280"/>
            </a:xfrm>
            <a:prstGeom prst="bentConnector4">
              <a:avLst>
                <a:gd name="adj1" fmla="val 39"/>
                <a:gd name="adj2" fmla="val 14028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2" name="Connector: Curved 341">
              <a:extLst>
                <a:ext uri="{FF2B5EF4-FFF2-40B4-BE49-F238E27FC236}">
                  <a16:creationId xmlns:a16="http://schemas.microsoft.com/office/drawing/2014/main" id="{117BBEC4-C6F2-9D12-95D8-F24D840D5A64}"/>
                </a:ext>
              </a:extLst>
            </p:cNvPr>
            <p:cNvCxnSpPr>
              <a:cxnSpLocks/>
              <a:stCxn id="163" idx="0"/>
              <a:endCxn id="155" idx="2"/>
            </p:cNvCxnSpPr>
            <p:nvPr/>
          </p:nvCxnSpPr>
          <p:spPr>
            <a:xfrm rot="5400000" flipH="1" flipV="1">
              <a:off x="6679214" y="2288795"/>
              <a:ext cx="1130849" cy="1698926"/>
            </a:xfrm>
            <a:prstGeom prst="curvedConnector3">
              <a:avLst>
                <a:gd name="adj1" fmla="val 8935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9" name="Connector: Curved 348">
              <a:extLst>
                <a:ext uri="{FF2B5EF4-FFF2-40B4-BE49-F238E27FC236}">
                  <a16:creationId xmlns:a16="http://schemas.microsoft.com/office/drawing/2014/main" id="{5DB9060D-DFC5-657D-928F-95E24E524D71}"/>
                </a:ext>
              </a:extLst>
            </p:cNvPr>
            <p:cNvCxnSpPr>
              <a:cxnSpLocks/>
              <a:endCxn id="162" idx="0"/>
            </p:cNvCxnSpPr>
            <p:nvPr/>
          </p:nvCxnSpPr>
          <p:spPr>
            <a:xfrm rot="10800000" flipV="1">
              <a:off x="5904887" y="2497290"/>
              <a:ext cx="1712511" cy="1206392"/>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63" name="Group 362">
            <a:extLst>
              <a:ext uri="{FF2B5EF4-FFF2-40B4-BE49-F238E27FC236}">
                <a16:creationId xmlns:a16="http://schemas.microsoft.com/office/drawing/2014/main" id="{C1C457D5-A812-E249-2226-D0C43D949ACA}"/>
              </a:ext>
            </a:extLst>
          </p:cNvPr>
          <p:cNvGrpSpPr/>
          <p:nvPr/>
        </p:nvGrpSpPr>
        <p:grpSpPr>
          <a:xfrm>
            <a:off x="4651137" y="1362977"/>
            <a:ext cx="4264794" cy="705250"/>
            <a:chOff x="4651137" y="1362977"/>
            <a:chExt cx="4264794" cy="705250"/>
          </a:xfrm>
        </p:grpSpPr>
        <p:grpSp>
          <p:nvGrpSpPr>
            <p:cNvPr id="35" name="Group 34">
              <a:extLst>
                <a:ext uri="{FF2B5EF4-FFF2-40B4-BE49-F238E27FC236}">
                  <a16:creationId xmlns:a16="http://schemas.microsoft.com/office/drawing/2014/main" id="{8F0C7AF6-8D2F-CD4E-75C4-C2CB04E397CC}"/>
                </a:ext>
              </a:extLst>
            </p:cNvPr>
            <p:cNvGrpSpPr/>
            <p:nvPr/>
          </p:nvGrpSpPr>
          <p:grpSpPr>
            <a:xfrm>
              <a:off x="4651137" y="1362977"/>
              <a:ext cx="3287483" cy="705250"/>
              <a:chOff x="6043129" y="1220675"/>
              <a:chExt cx="5225143" cy="1350694"/>
            </a:xfrm>
          </p:grpSpPr>
          <p:grpSp>
            <p:nvGrpSpPr>
              <p:cNvPr id="14" name="Group 13">
                <a:extLst>
                  <a:ext uri="{FF2B5EF4-FFF2-40B4-BE49-F238E27FC236}">
                    <a16:creationId xmlns:a16="http://schemas.microsoft.com/office/drawing/2014/main" id="{C3795C68-6C36-AC0D-7E22-831224E8C702}"/>
                  </a:ext>
                </a:extLst>
              </p:cNvPr>
              <p:cNvGrpSpPr/>
              <p:nvPr/>
            </p:nvGrpSpPr>
            <p:grpSpPr>
              <a:xfrm>
                <a:off x="6793822" y="1220675"/>
                <a:ext cx="1492900" cy="330925"/>
                <a:chOff x="6349060" y="1305164"/>
                <a:chExt cx="1492900" cy="330925"/>
              </a:xfrm>
            </p:grpSpPr>
            <p:sp>
              <p:nvSpPr>
                <p:cNvPr id="2" name="Rectangle 1">
                  <a:extLst>
                    <a:ext uri="{FF2B5EF4-FFF2-40B4-BE49-F238E27FC236}">
                      <a16:creationId xmlns:a16="http://schemas.microsoft.com/office/drawing/2014/main" id="{854CAE1B-B0A4-2C80-FC6E-742CFE8AF69B}"/>
                    </a:ext>
                  </a:extLst>
                </p:cNvPr>
                <p:cNvSpPr/>
                <p:nvPr/>
              </p:nvSpPr>
              <p:spPr>
                <a:xfrm>
                  <a:off x="6349060" y="1305166"/>
                  <a:ext cx="746449" cy="330923"/>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Rectangle 11">
                  <a:extLst>
                    <a:ext uri="{FF2B5EF4-FFF2-40B4-BE49-F238E27FC236}">
                      <a16:creationId xmlns:a16="http://schemas.microsoft.com/office/drawing/2014/main" id="{F48F8D4A-B628-750C-099C-561C9E38B004}"/>
                    </a:ext>
                  </a:extLst>
                </p:cNvPr>
                <p:cNvSpPr/>
                <p:nvPr/>
              </p:nvSpPr>
              <p:spPr>
                <a:xfrm>
                  <a:off x="7095510" y="1305164"/>
                  <a:ext cx="746450" cy="330922"/>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AU" sz="1100" dirty="0">
                    <a:solidFill>
                      <a:schemeClr val="tx1"/>
                    </a:solidFill>
                  </a:endParaRPr>
                </a:p>
              </p:txBody>
            </p:sp>
          </p:grpSp>
          <p:sp>
            <p:nvSpPr>
              <p:cNvPr id="16" name="Rectangle 15">
                <a:extLst>
                  <a:ext uri="{FF2B5EF4-FFF2-40B4-BE49-F238E27FC236}">
                    <a16:creationId xmlns:a16="http://schemas.microsoft.com/office/drawing/2014/main" id="{B6315531-BA2E-CC03-3CD4-0E03A1FFD779}"/>
                  </a:ext>
                </a:extLst>
              </p:cNvPr>
              <p:cNvSpPr/>
              <p:nvPr/>
            </p:nvSpPr>
            <p:spPr>
              <a:xfrm>
                <a:off x="6043129" y="2240447"/>
                <a:ext cx="746449" cy="330922"/>
              </a:xfrm>
              <a:prstGeom prst="rect">
                <a:avLst/>
              </a:prstGeom>
              <a:solidFill>
                <a:srgbClr val="00206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700" i="1" dirty="0">
                    <a:solidFill>
                      <a:schemeClr val="accent5"/>
                    </a:solidFill>
                  </a:rPr>
                  <a:t>padding</a:t>
                </a:r>
                <a:endParaRPr lang="en-AU" i="1" dirty="0">
                  <a:solidFill>
                    <a:schemeClr val="accent5"/>
                  </a:solidFill>
                </a:endParaRPr>
              </a:p>
            </p:txBody>
          </p:sp>
          <p:sp>
            <p:nvSpPr>
              <p:cNvPr id="17" name="Rectangle 16">
                <a:extLst>
                  <a:ext uri="{FF2B5EF4-FFF2-40B4-BE49-F238E27FC236}">
                    <a16:creationId xmlns:a16="http://schemas.microsoft.com/office/drawing/2014/main" id="{C13CE9B9-2743-0727-B58E-CCDC45E6958E}"/>
                  </a:ext>
                </a:extLst>
              </p:cNvPr>
              <p:cNvSpPr/>
              <p:nvPr/>
            </p:nvSpPr>
            <p:spPr>
              <a:xfrm>
                <a:off x="6789578" y="2240447"/>
                <a:ext cx="746449" cy="330922"/>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AU" sz="800" dirty="0">
                    <a:solidFill>
                      <a:schemeClr val="tx1"/>
                    </a:solidFill>
                  </a:rPr>
                  <a:t>1</a:t>
                </a:r>
              </a:p>
            </p:txBody>
          </p:sp>
          <p:sp>
            <p:nvSpPr>
              <p:cNvPr id="18" name="Rectangle 17">
                <a:extLst>
                  <a:ext uri="{FF2B5EF4-FFF2-40B4-BE49-F238E27FC236}">
                    <a16:creationId xmlns:a16="http://schemas.microsoft.com/office/drawing/2014/main" id="{DDDDA398-563D-2DB9-15DC-71220C8F61BC}"/>
                  </a:ext>
                </a:extLst>
              </p:cNvPr>
              <p:cNvSpPr/>
              <p:nvPr/>
            </p:nvSpPr>
            <p:spPr>
              <a:xfrm>
                <a:off x="7536027" y="2240447"/>
                <a:ext cx="746449" cy="330922"/>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AU" sz="800" dirty="0">
                    <a:solidFill>
                      <a:schemeClr val="tx1"/>
                    </a:solidFill>
                  </a:rPr>
                  <a:t>2</a:t>
                </a:r>
              </a:p>
            </p:txBody>
          </p:sp>
          <p:sp>
            <p:nvSpPr>
              <p:cNvPr id="19" name="Rectangle 18">
                <a:extLst>
                  <a:ext uri="{FF2B5EF4-FFF2-40B4-BE49-F238E27FC236}">
                    <a16:creationId xmlns:a16="http://schemas.microsoft.com/office/drawing/2014/main" id="{309AC9E1-4BD4-0C97-972C-E80A7CCE6476}"/>
                  </a:ext>
                </a:extLst>
              </p:cNvPr>
              <p:cNvSpPr/>
              <p:nvPr/>
            </p:nvSpPr>
            <p:spPr>
              <a:xfrm>
                <a:off x="8282476" y="2240447"/>
                <a:ext cx="746449" cy="330922"/>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AU" sz="800" dirty="0">
                    <a:solidFill>
                      <a:schemeClr val="tx1"/>
                    </a:solidFill>
                  </a:rPr>
                  <a:t>3</a:t>
                </a:r>
              </a:p>
            </p:txBody>
          </p:sp>
          <p:sp>
            <p:nvSpPr>
              <p:cNvPr id="20" name="Rectangle 19">
                <a:extLst>
                  <a:ext uri="{FF2B5EF4-FFF2-40B4-BE49-F238E27FC236}">
                    <a16:creationId xmlns:a16="http://schemas.microsoft.com/office/drawing/2014/main" id="{8ABE867C-3B8F-C471-4D4C-39A85F74E866}"/>
                  </a:ext>
                </a:extLst>
              </p:cNvPr>
              <p:cNvSpPr/>
              <p:nvPr/>
            </p:nvSpPr>
            <p:spPr>
              <a:xfrm>
                <a:off x="9028925" y="2240447"/>
                <a:ext cx="746449" cy="330922"/>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AU" sz="800" dirty="0">
                    <a:solidFill>
                      <a:schemeClr val="tx1"/>
                    </a:solidFill>
                  </a:rPr>
                  <a:t>4</a:t>
                </a:r>
              </a:p>
            </p:txBody>
          </p:sp>
          <p:sp>
            <p:nvSpPr>
              <p:cNvPr id="21" name="Rectangle 20">
                <a:extLst>
                  <a:ext uri="{FF2B5EF4-FFF2-40B4-BE49-F238E27FC236}">
                    <a16:creationId xmlns:a16="http://schemas.microsoft.com/office/drawing/2014/main" id="{3EAEF036-BB5F-E1E9-6A2B-86999542960C}"/>
                  </a:ext>
                </a:extLst>
              </p:cNvPr>
              <p:cNvSpPr/>
              <p:nvPr/>
            </p:nvSpPr>
            <p:spPr>
              <a:xfrm>
                <a:off x="9775374" y="2240447"/>
                <a:ext cx="746449" cy="330922"/>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AU" sz="800" dirty="0">
                    <a:solidFill>
                      <a:schemeClr val="tx1"/>
                    </a:solidFill>
                  </a:rPr>
                  <a:t>5</a:t>
                </a:r>
              </a:p>
            </p:txBody>
          </p:sp>
          <p:sp>
            <p:nvSpPr>
              <p:cNvPr id="23" name="Rectangle 22">
                <a:extLst>
                  <a:ext uri="{FF2B5EF4-FFF2-40B4-BE49-F238E27FC236}">
                    <a16:creationId xmlns:a16="http://schemas.microsoft.com/office/drawing/2014/main" id="{181B1615-D493-8FD1-B0B9-B38EF9366689}"/>
                  </a:ext>
                </a:extLst>
              </p:cNvPr>
              <p:cNvSpPr/>
              <p:nvPr/>
            </p:nvSpPr>
            <p:spPr>
              <a:xfrm>
                <a:off x="10521823" y="2240447"/>
                <a:ext cx="746449" cy="330922"/>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AU" sz="800" dirty="0">
                    <a:solidFill>
                      <a:schemeClr val="tx1"/>
                    </a:solidFill>
                  </a:rPr>
                  <a:t>6</a:t>
                </a:r>
              </a:p>
            </p:txBody>
          </p:sp>
          <p:cxnSp>
            <p:nvCxnSpPr>
              <p:cNvPr id="32" name="Straight Arrow Connector 31">
                <a:extLst>
                  <a:ext uri="{FF2B5EF4-FFF2-40B4-BE49-F238E27FC236}">
                    <a16:creationId xmlns:a16="http://schemas.microsoft.com/office/drawing/2014/main" id="{E1640310-A638-5F23-60D0-6FB52DC812C1}"/>
                  </a:ext>
                </a:extLst>
              </p:cNvPr>
              <p:cNvCxnSpPr>
                <a:cxnSpLocks/>
                <a:endCxn id="17" idx="0"/>
              </p:cNvCxnSpPr>
              <p:nvPr/>
            </p:nvCxnSpPr>
            <p:spPr>
              <a:xfrm flipH="1">
                <a:off x="7162801" y="1397961"/>
                <a:ext cx="2" cy="84248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354" name="Rectangle 353">
              <a:extLst>
                <a:ext uri="{FF2B5EF4-FFF2-40B4-BE49-F238E27FC236}">
                  <a16:creationId xmlns:a16="http://schemas.microsoft.com/office/drawing/2014/main" id="{7C86435E-F037-26B3-2A14-8C2BD2004C35}"/>
                </a:ext>
              </a:extLst>
            </p:cNvPr>
            <p:cNvSpPr/>
            <p:nvPr/>
          </p:nvSpPr>
          <p:spPr>
            <a:xfrm>
              <a:off x="6062728" y="1362977"/>
              <a:ext cx="469641" cy="172787"/>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AU" sz="1100" dirty="0">
                <a:solidFill>
                  <a:schemeClr val="tx1"/>
                </a:solidFill>
              </a:endParaRPr>
            </a:p>
          </p:txBody>
        </p:sp>
        <p:sp>
          <p:nvSpPr>
            <p:cNvPr id="356" name="Rectangle 355">
              <a:extLst>
                <a:ext uri="{FF2B5EF4-FFF2-40B4-BE49-F238E27FC236}">
                  <a16:creationId xmlns:a16="http://schemas.microsoft.com/office/drawing/2014/main" id="{8FEFFFE7-80F2-56C3-DA67-FB6AA04DEF02}"/>
                </a:ext>
              </a:extLst>
            </p:cNvPr>
            <p:cNvSpPr/>
            <p:nvPr/>
          </p:nvSpPr>
          <p:spPr>
            <a:xfrm>
              <a:off x="7939254" y="1895440"/>
              <a:ext cx="490655" cy="172787"/>
            </a:xfrm>
            <a:prstGeom prst="rect">
              <a:avLst/>
            </a:prstGeom>
            <a:noFill/>
            <a:ln>
              <a:solidFill>
                <a:srgbClr val="FFC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AU" sz="800" i="1" dirty="0">
                  <a:solidFill>
                    <a:schemeClr val="accent5"/>
                  </a:solidFill>
                </a:rPr>
                <a:t>unused</a:t>
              </a:r>
              <a:endParaRPr lang="en-AU" sz="1100" dirty="0">
                <a:solidFill>
                  <a:schemeClr val="tx1"/>
                </a:solidFill>
              </a:endParaRPr>
            </a:p>
          </p:txBody>
        </p:sp>
        <p:sp>
          <p:nvSpPr>
            <p:cNvPr id="357" name="Rectangle 356">
              <a:extLst>
                <a:ext uri="{FF2B5EF4-FFF2-40B4-BE49-F238E27FC236}">
                  <a16:creationId xmlns:a16="http://schemas.microsoft.com/office/drawing/2014/main" id="{D0505105-87C1-FDB7-5023-89329865768C}"/>
                </a:ext>
              </a:extLst>
            </p:cNvPr>
            <p:cNvSpPr/>
            <p:nvPr/>
          </p:nvSpPr>
          <p:spPr>
            <a:xfrm>
              <a:off x="8429909" y="1895033"/>
              <a:ext cx="486022" cy="172787"/>
            </a:xfrm>
            <a:prstGeom prst="rect">
              <a:avLst/>
            </a:prstGeom>
            <a:noFill/>
            <a:ln>
              <a:solidFill>
                <a:srgbClr val="FFC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AU" sz="800" i="1" dirty="0">
                  <a:solidFill>
                    <a:schemeClr val="accent5"/>
                  </a:solidFill>
                </a:rPr>
                <a:t>unused</a:t>
              </a:r>
              <a:endParaRPr lang="en-AU" sz="800" dirty="0">
                <a:solidFill>
                  <a:schemeClr val="tx1"/>
                </a:solidFill>
              </a:endParaRPr>
            </a:p>
          </p:txBody>
        </p:sp>
      </p:grpSp>
      <p:cxnSp>
        <p:nvCxnSpPr>
          <p:cNvPr id="360" name="Straight Arrow Connector 359">
            <a:extLst>
              <a:ext uri="{FF2B5EF4-FFF2-40B4-BE49-F238E27FC236}">
                <a16:creationId xmlns:a16="http://schemas.microsoft.com/office/drawing/2014/main" id="{604BF614-30B8-02D7-5DA5-CAA391E1AB63}"/>
              </a:ext>
            </a:extLst>
          </p:cNvPr>
          <p:cNvCxnSpPr>
            <a:cxnSpLocks/>
            <a:endCxn id="23" idx="0"/>
          </p:cNvCxnSpPr>
          <p:nvPr/>
        </p:nvCxnSpPr>
        <p:spPr>
          <a:xfrm>
            <a:off x="5825238" y="1455545"/>
            <a:ext cx="1878562" cy="43989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7" name="Straight Arrow Connector 366">
            <a:extLst>
              <a:ext uri="{FF2B5EF4-FFF2-40B4-BE49-F238E27FC236}">
                <a16:creationId xmlns:a16="http://schemas.microsoft.com/office/drawing/2014/main" id="{F3FC495C-6C16-9614-15BA-DF2733ECEECD}"/>
              </a:ext>
            </a:extLst>
          </p:cNvPr>
          <p:cNvCxnSpPr>
            <a:cxnSpLocks/>
            <a:endCxn id="357" idx="0"/>
          </p:cNvCxnSpPr>
          <p:nvPr/>
        </p:nvCxnSpPr>
        <p:spPr>
          <a:xfrm>
            <a:off x="6316526" y="1466825"/>
            <a:ext cx="2356394" cy="42820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14012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4251569" cy="772675"/>
          </a:xfrm>
        </p:spPr>
        <p:txBody>
          <a:bodyPr>
            <a:noAutofit/>
          </a:bodyPr>
          <a:lstStyle/>
          <a:p>
            <a:r>
              <a:rPr lang="en-US" sz="4000" dirty="0"/>
              <a:t>Bitset</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4" y="1651518"/>
            <a:ext cx="4189088" cy="4291407"/>
          </a:xfrm>
        </p:spPr>
        <p:txBody>
          <a:bodyPr>
            <a:normAutofit lnSpcReduction="10000"/>
          </a:bodyPr>
          <a:lstStyle/>
          <a:p>
            <a:r>
              <a:rPr lang="en-US" dirty="0"/>
              <a:t>Static range of individually addressable bits.</a:t>
            </a:r>
          </a:p>
          <a:p>
            <a:r>
              <a:rPr lang="en-US" dirty="0"/>
              <a:t>Can be used in </a:t>
            </a:r>
            <a:r>
              <a:rPr lang="en-AU" sz="2000" b="0" i="1" dirty="0" err="1">
                <a:solidFill>
                  <a:srgbClr val="FC618D"/>
                </a:solidFill>
                <a:effectLst/>
                <a:latin typeface="Consolas" panose="020B0609020204030204" pitchFamily="49" charset="0"/>
              </a:rPr>
              <a:t>constexpr</a:t>
            </a:r>
            <a:r>
              <a:rPr lang="en-US" dirty="0"/>
              <a:t> contexts.</a:t>
            </a:r>
          </a:p>
          <a:p>
            <a:r>
              <a:rPr lang="en-US" dirty="0"/>
              <a:t>Overloads for bitwise operations.</a:t>
            </a:r>
          </a:p>
          <a:p>
            <a:r>
              <a:rPr lang="en-US" dirty="0"/>
              <a:t>Conversion functions to string representations of the bits.</a:t>
            </a:r>
          </a:p>
          <a:p>
            <a:r>
              <a:rPr lang="en-US" dirty="0"/>
              <a:t>Bit testing methods.</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15</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TextBox 8">
            <a:extLst>
              <a:ext uri="{FF2B5EF4-FFF2-40B4-BE49-F238E27FC236}">
                <a16:creationId xmlns:a16="http://schemas.microsoft.com/office/drawing/2014/main" id="{F473D762-FCD2-4D96-A338-1A6350F655BA}"/>
              </a:ext>
            </a:extLst>
          </p:cNvPr>
          <p:cNvSpPr txBox="1"/>
          <p:nvPr/>
        </p:nvSpPr>
        <p:spPr>
          <a:xfrm>
            <a:off x="5533053" y="549275"/>
            <a:ext cx="6115360" cy="6093976"/>
          </a:xfrm>
          <a:prstGeom prst="rect">
            <a:avLst/>
          </a:prstGeom>
          <a:noFill/>
        </p:spPr>
        <p:txBody>
          <a:bodyPr wrap="square" rtlCol="0">
            <a:spAutoFit/>
          </a:bodyPr>
          <a:lstStyle/>
          <a:p>
            <a:r>
              <a:rPr lang="en-AU" sz="1300" b="0" dirty="0">
                <a:solidFill>
                  <a:srgbClr val="8B888F"/>
                </a:solidFill>
                <a:effectLst/>
                <a:latin typeface="Consolas" panose="020B0609020204030204" pitchFamily="49" charset="0"/>
              </a:rPr>
              <a:t>#</a:t>
            </a:r>
            <a:r>
              <a:rPr lang="en-AU" sz="1300" b="0" dirty="0">
                <a:solidFill>
                  <a:srgbClr val="FC618D"/>
                </a:solidFill>
                <a:effectLst/>
                <a:latin typeface="Consolas" panose="020B0609020204030204" pitchFamily="49" charset="0"/>
              </a:rPr>
              <a:t>include</a:t>
            </a:r>
            <a:r>
              <a:rPr lang="en-AU" sz="1300" b="0" dirty="0">
                <a:solidFill>
                  <a:srgbClr val="948AE3"/>
                </a:solidFill>
                <a:effectLst/>
                <a:latin typeface="Consolas" panose="020B0609020204030204" pitchFamily="49" charset="0"/>
              </a:rPr>
              <a:t> </a:t>
            </a:r>
            <a:r>
              <a:rPr lang="en-AU" sz="1300" b="0" dirty="0">
                <a:solidFill>
                  <a:srgbClr val="8B888F"/>
                </a:solidFill>
                <a:effectLst/>
                <a:latin typeface="Consolas" panose="020B0609020204030204" pitchFamily="49" charset="0"/>
              </a:rPr>
              <a:t>&lt;</a:t>
            </a:r>
            <a:r>
              <a:rPr lang="en-AU" sz="1300" b="0" dirty="0">
                <a:solidFill>
                  <a:srgbClr val="FCE566"/>
                </a:solidFill>
                <a:effectLst/>
                <a:latin typeface="Consolas" panose="020B0609020204030204" pitchFamily="49" charset="0"/>
              </a:rPr>
              <a:t>bitset</a:t>
            </a:r>
            <a:r>
              <a:rPr lang="en-AU" sz="1300" b="0" dirty="0">
                <a:solidFill>
                  <a:srgbClr val="8B888F"/>
                </a:solidFill>
                <a:effectLst/>
                <a:latin typeface="Consolas" panose="020B0609020204030204" pitchFamily="49" charset="0"/>
              </a:rPr>
              <a:t>&gt;</a:t>
            </a:r>
            <a:endParaRPr lang="en-AU" sz="1300" b="0" dirty="0">
              <a:solidFill>
                <a:srgbClr val="F7F1FF"/>
              </a:solidFill>
              <a:effectLst/>
              <a:latin typeface="Consolas" panose="020B0609020204030204" pitchFamily="49" charset="0"/>
            </a:endParaRPr>
          </a:p>
          <a:p>
            <a:r>
              <a:rPr lang="en-AU" sz="1300" b="0" dirty="0">
                <a:solidFill>
                  <a:srgbClr val="8B888F"/>
                </a:solidFill>
                <a:effectLst/>
                <a:latin typeface="Consolas" panose="020B0609020204030204" pitchFamily="49" charset="0"/>
              </a:rPr>
              <a:t>#</a:t>
            </a:r>
            <a:r>
              <a:rPr lang="en-AU" sz="1300" b="0" dirty="0">
                <a:solidFill>
                  <a:srgbClr val="FC618D"/>
                </a:solidFill>
                <a:effectLst/>
                <a:latin typeface="Consolas" panose="020B0609020204030204" pitchFamily="49" charset="0"/>
              </a:rPr>
              <a:t>include</a:t>
            </a:r>
            <a:r>
              <a:rPr lang="en-AU" sz="1300" b="0" dirty="0">
                <a:solidFill>
                  <a:srgbClr val="948AE3"/>
                </a:solidFill>
                <a:effectLst/>
                <a:latin typeface="Consolas" panose="020B0609020204030204" pitchFamily="49" charset="0"/>
              </a:rPr>
              <a:t> </a:t>
            </a:r>
            <a:r>
              <a:rPr lang="en-AU" sz="1300" b="0" dirty="0">
                <a:solidFill>
                  <a:srgbClr val="8B888F"/>
                </a:solidFill>
                <a:effectLst/>
                <a:latin typeface="Consolas" panose="020B0609020204030204" pitchFamily="49" charset="0"/>
              </a:rPr>
              <a:t>&lt;</a:t>
            </a:r>
            <a:r>
              <a:rPr lang="en-AU" sz="1300" b="0" dirty="0">
                <a:solidFill>
                  <a:srgbClr val="FCE566"/>
                </a:solidFill>
                <a:effectLst/>
                <a:latin typeface="Consolas" panose="020B0609020204030204" pitchFamily="49" charset="0"/>
              </a:rPr>
              <a:t>iostream</a:t>
            </a:r>
            <a:r>
              <a:rPr lang="en-AU" sz="1300" b="0" dirty="0">
                <a:solidFill>
                  <a:srgbClr val="8B888F"/>
                </a:solidFill>
                <a:effectLst/>
                <a:latin typeface="Consolas" panose="020B0609020204030204" pitchFamily="49" charset="0"/>
              </a:rPr>
              <a:t>&gt;</a:t>
            </a:r>
          </a:p>
          <a:p>
            <a:r>
              <a:rPr lang="en-AU" sz="1300" b="0" dirty="0">
                <a:solidFill>
                  <a:srgbClr val="8B888F"/>
                </a:solidFill>
                <a:effectLst/>
                <a:latin typeface="Consolas" panose="020B0609020204030204" pitchFamily="49" charset="0"/>
              </a:rPr>
              <a:t>#</a:t>
            </a:r>
            <a:r>
              <a:rPr lang="en-AU" sz="1300" b="0" dirty="0">
                <a:solidFill>
                  <a:srgbClr val="FC618D"/>
                </a:solidFill>
                <a:effectLst/>
                <a:latin typeface="Consolas" panose="020B0609020204030204" pitchFamily="49" charset="0"/>
              </a:rPr>
              <a:t>include</a:t>
            </a:r>
            <a:r>
              <a:rPr lang="en-AU" sz="1300" b="0" dirty="0">
                <a:solidFill>
                  <a:srgbClr val="948AE3"/>
                </a:solidFill>
                <a:effectLst/>
                <a:latin typeface="Consolas" panose="020B0609020204030204" pitchFamily="49" charset="0"/>
              </a:rPr>
              <a:t> </a:t>
            </a:r>
            <a:r>
              <a:rPr lang="en-AU" sz="1300" b="0" dirty="0">
                <a:solidFill>
                  <a:srgbClr val="8B888F"/>
                </a:solidFill>
                <a:effectLst/>
                <a:latin typeface="Consolas" panose="020B0609020204030204" pitchFamily="49" charset="0"/>
              </a:rPr>
              <a:t>&lt;</a:t>
            </a:r>
            <a:r>
              <a:rPr lang="en-AU" sz="1300" b="0" dirty="0">
                <a:solidFill>
                  <a:srgbClr val="FCE566"/>
                </a:solidFill>
                <a:effectLst/>
                <a:latin typeface="Consolas" panose="020B0609020204030204" pitchFamily="49" charset="0"/>
              </a:rPr>
              <a:t>string</a:t>
            </a:r>
            <a:r>
              <a:rPr lang="en-AU" sz="1300" b="0" dirty="0">
                <a:solidFill>
                  <a:srgbClr val="8B888F"/>
                </a:solidFill>
                <a:effectLst/>
                <a:latin typeface="Consolas" panose="020B0609020204030204" pitchFamily="49" charset="0"/>
              </a:rPr>
              <a:t>&gt;</a:t>
            </a:r>
            <a:endParaRPr lang="en-AU" sz="1300" b="0" dirty="0">
              <a:solidFill>
                <a:srgbClr val="F7F1FF"/>
              </a:solidFill>
              <a:effectLst/>
              <a:latin typeface="Consolas" panose="020B0609020204030204" pitchFamily="49" charset="0"/>
            </a:endParaRPr>
          </a:p>
          <a:p>
            <a:br>
              <a:rPr lang="en-AU" sz="1300" b="0" dirty="0">
                <a:solidFill>
                  <a:srgbClr val="F7F1FF"/>
                </a:solidFill>
                <a:effectLst/>
                <a:latin typeface="Consolas" panose="020B0609020204030204" pitchFamily="49" charset="0"/>
              </a:rPr>
            </a:br>
            <a:br>
              <a:rPr lang="en-AU" sz="1300" b="0" dirty="0">
                <a:solidFill>
                  <a:srgbClr val="F7F1FF"/>
                </a:solidFill>
                <a:effectLst/>
                <a:latin typeface="Consolas" panose="020B0609020204030204" pitchFamily="49" charset="0"/>
              </a:rPr>
            </a:br>
            <a:r>
              <a:rPr lang="en-AU" sz="1300" b="0" i="1" dirty="0">
                <a:solidFill>
                  <a:srgbClr val="5AD4E6"/>
                </a:solidFill>
                <a:effectLst/>
                <a:latin typeface="Consolas" panose="020B0609020204030204" pitchFamily="49" charset="0"/>
              </a:rPr>
              <a:t>auto</a:t>
            </a:r>
            <a:r>
              <a:rPr lang="en-AU" sz="1300" b="0" dirty="0">
                <a:solidFill>
                  <a:srgbClr val="F7F1FF"/>
                </a:solidFill>
                <a:effectLst/>
                <a:latin typeface="Consolas" panose="020B0609020204030204" pitchFamily="49" charset="0"/>
              </a:rPr>
              <a:t> </a:t>
            </a:r>
            <a:r>
              <a:rPr lang="en-AU" sz="1300" b="0" dirty="0">
                <a:solidFill>
                  <a:srgbClr val="7BD88F"/>
                </a:solidFill>
                <a:effectLst/>
                <a:latin typeface="Consolas" panose="020B0609020204030204" pitchFamily="49" charset="0"/>
              </a:rPr>
              <a:t>main</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 </a:t>
            </a:r>
            <a:r>
              <a:rPr lang="en-AU" sz="1300" b="0" dirty="0">
                <a:solidFill>
                  <a:srgbClr val="8B888F"/>
                </a:solidFill>
                <a:effectLst/>
                <a:latin typeface="Consolas" panose="020B0609020204030204" pitchFamily="49" charset="0"/>
              </a:rPr>
              <a:t>-&gt;</a:t>
            </a:r>
            <a:r>
              <a:rPr lang="en-AU" sz="1300" b="0" dirty="0">
                <a:solidFill>
                  <a:srgbClr val="F7F1FF"/>
                </a:solidFill>
                <a:effectLst/>
                <a:latin typeface="Consolas" panose="020B0609020204030204" pitchFamily="49" charset="0"/>
              </a:rPr>
              <a:t> </a:t>
            </a:r>
            <a:r>
              <a:rPr lang="en-AU" sz="1300" b="0" i="1" dirty="0">
                <a:solidFill>
                  <a:srgbClr val="5AD4E6"/>
                </a:solidFill>
                <a:effectLst/>
                <a:latin typeface="Consolas" panose="020B0609020204030204" pitchFamily="49" charset="0"/>
              </a:rPr>
              <a:t>int</a:t>
            </a:r>
            <a:endParaRPr lang="en-AU" sz="1300" b="0" dirty="0">
              <a:solidFill>
                <a:srgbClr val="F7F1FF"/>
              </a:solidFill>
              <a:effectLst/>
              <a:latin typeface="Consolas" panose="020B0609020204030204" pitchFamily="49" charset="0"/>
            </a:endParaRPr>
          </a:p>
          <a:p>
            <a:r>
              <a:rPr lang="en-AU" sz="1300" b="0" dirty="0">
                <a:solidFill>
                  <a:srgbClr val="8B888F"/>
                </a:solidFill>
                <a:effectLst/>
                <a:latin typeface="Consolas" panose="020B0609020204030204" pitchFamily="49" charset="0"/>
              </a:rPr>
              <a:t>{</a:t>
            </a:r>
            <a:endParaRPr lang="en-AU" sz="1300" b="0" dirty="0">
              <a:solidFill>
                <a:srgbClr val="F7F1FF"/>
              </a:solidFill>
              <a:effectLst/>
              <a:latin typeface="Consolas" panose="020B0609020204030204" pitchFamily="49" charset="0"/>
            </a:endParaRPr>
          </a:p>
          <a:p>
            <a:r>
              <a:rPr lang="en-AU" sz="1300" b="0" dirty="0">
                <a:solidFill>
                  <a:srgbClr val="F7F1FF"/>
                </a:solidFill>
                <a:effectLst/>
                <a:latin typeface="Consolas" panose="020B0609020204030204" pitchFamily="49" charset="0"/>
              </a:rPr>
              <a:t>    </a:t>
            </a:r>
            <a:r>
              <a:rPr lang="en-AU" sz="1300" b="0" i="1" dirty="0">
                <a:solidFill>
                  <a:srgbClr val="5AD4E6"/>
                </a:solidFill>
                <a:effectLst/>
                <a:latin typeface="Consolas" panose="020B0609020204030204" pitchFamily="49" charset="0"/>
              </a:rPr>
              <a:t>auto</a:t>
            </a:r>
            <a:r>
              <a:rPr lang="en-AU" sz="1300" b="0" dirty="0">
                <a:solidFill>
                  <a:srgbClr val="F7F1FF"/>
                </a:solidFill>
                <a:effectLst/>
                <a:latin typeface="Consolas" panose="020B0609020204030204" pitchFamily="49" charset="0"/>
              </a:rPr>
              <a:t> b </a:t>
            </a:r>
            <a:r>
              <a:rPr lang="en-AU" sz="1300" b="0" dirty="0">
                <a:solidFill>
                  <a:srgbClr val="FC618D"/>
                </a:solidFill>
                <a:effectLst/>
                <a:latin typeface="Consolas" panose="020B0609020204030204" pitchFamily="49" charset="0"/>
              </a:rPr>
              <a:t>=</a:t>
            </a:r>
            <a:r>
              <a:rPr lang="en-AU" sz="1300" b="0" dirty="0">
                <a:solidFill>
                  <a:srgbClr val="F7F1FF"/>
                </a:solidFill>
                <a:effectLst/>
                <a:latin typeface="Consolas" panose="020B0609020204030204" pitchFamily="49" charset="0"/>
              </a:rPr>
              <a:t> </a:t>
            </a:r>
            <a:r>
              <a:rPr lang="en-AU" sz="1300" b="0" dirty="0">
                <a:solidFill>
                  <a:srgbClr val="7BD88F"/>
                </a:solidFill>
                <a:effectLst/>
                <a:latin typeface="Consolas" panose="020B0609020204030204" pitchFamily="49" charset="0"/>
              </a:rPr>
              <a:t>std</a:t>
            </a:r>
            <a:r>
              <a:rPr lang="en-AU" sz="1300" b="0" dirty="0">
                <a:solidFill>
                  <a:srgbClr val="8B888F"/>
                </a:solidFill>
                <a:effectLst/>
                <a:latin typeface="Consolas" panose="020B0609020204030204" pitchFamily="49" charset="0"/>
              </a:rPr>
              <a:t>::</a:t>
            </a:r>
            <a:r>
              <a:rPr lang="en-AU" sz="1300" b="0" dirty="0">
                <a:solidFill>
                  <a:srgbClr val="7BD88F"/>
                </a:solidFill>
                <a:effectLst/>
                <a:latin typeface="Consolas" panose="020B0609020204030204" pitchFamily="49" charset="0"/>
              </a:rPr>
              <a:t>bitset</a:t>
            </a:r>
            <a:r>
              <a:rPr lang="en-AU" sz="1300" b="0" dirty="0">
                <a:solidFill>
                  <a:srgbClr val="8B888F"/>
                </a:solidFill>
                <a:effectLst/>
                <a:latin typeface="Consolas" panose="020B0609020204030204" pitchFamily="49" charset="0"/>
              </a:rPr>
              <a:t>&lt;</a:t>
            </a:r>
            <a:r>
              <a:rPr lang="en-AU" sz="1300" b="0" dirty="0">
                <a:solidFill>
                  <a:srgbClr val="948AE3"/>
                </a:solidFill>
                <a:effectLst/>
                <a:latin typeface="Consolas" panose="020B0609020204030204" pitchFamily="49" charset="0"/>
              </a:rPr>
              <a:t>6</a:t>
            </a:r>
            <a:r>
              <a:rPr lang="en-AU" sz="1300" b="0" dirty="0">
                <a:solidFill>
                  <a:srgbClr val="8B888F"/>
                </a:solidFill>
                <a:effectLst/>
                <a:latin typeface="Consolas" panose="020B0609020204030204" pitchFamily="49" charset="0"/>
              </a:rPr>
              <a:t>&gt;(</a:t>
            </a:r>
            <a:r>
              <a:rPr lang="en-AU" sz="1300" b="0" dirty="0">
                <a:solidFill>
                  <a:srgbClr val="FC618D"/>
                </a:solidFill>
                <a:effectLst/>
                <a:latin typeface="Consolas" panose="020B0609020204030204" pitchFamily="49" charset="0"/>
              </a:rPr>
              <a:t>0b</a:t>
            </a:r>
            <a:r>
              <a:rPr lang="en-AU" sz="1300" b="0" dirty="0">
                <a:solidFill>
                  <a:srgbClr val="948AE3"/>
                </a:solidFill>
                <a:effectLst/>
                <a:latin typeface="Consolas" panose="020B0609020204030204" pitchFamily="49" charset="0"/>
              </a:rPr>
              <a:t>011010</a:t>
            </a:r>
            <a:r>
              <a:rPr lang="en-AU" sz="1300" b="0" dirty="0">
                <a:solidFill>
                  <a:srgbClr val="FC618D"/>
                </a:solidFill>
                <a:effectLst/>
                <a:latin typeface="Consolas" panose="020B0609020204030204" pitchFamily="49" charset="0"/>
              </a:rPr>
              <a:t>uLL</a:t>
            </a:r>
            <a:r>
              <a:rPr lang="en-AU" sz="1300" b="0" dirty="0">
                <a:solidFill>
                  <a:srgbClr val="8B888F"/>
                </a:solidFill>
                <a:effectLst/>
                <a:latin typeface="Consolas" panose="020B0609020204030204" pitchFamily="49" charset="0"/>
              </a:rPr>
              <a:t>);</a:t>
            </a:r>
            <a:endParaRPr lang="en-AU" sz="1300" b="0" dirty="0">
              <a:solidFill>
                <a:srgbClr val="F7F1FF"/>
              </a:solidFill>
              <a:effectLst/>
              <a:latin typeface="Consolas" panose="020B0609020204030204" pitchFamily="49" charset="0"/>
            </a:endParaRPr>
          </a:p>
          <a:p>
            <a:br>
              <a:rPr lang="en-AU" sz="1300" b="0" dirty="0">
                <a:solidFill>
                  <a:srgbClr val="F7F1FF"/>
                </a:solidFill>
                <a:effectLst/>
                <a:latin typeface="Consolas" panose="020B0609020204030204" pitchFamily="49" charset="0"/>
              </a:rPr>
            </a:br>
            <a:r>
              <a:rPr lang="en-AU" sz="1300" b="0" dirty="0">
                <a:solidFill>
                  <a:srgbClr val="F7F1FF"/>
                </a:solidFill>
                <a:effectLst/>
                <a:latin typeface="Consolas" panose="020B0609020204030204" pitchFamily="49" charset="0"/>
              </a:rPr>
              <a:t>    </a:t>
            </a:r>
            <a:r>
              <a:rPr lang="en-AU" sz="1300" b="0" dirty="0" err="1">
                <a:solidFill>
                  <a:srgbClr val="7BD88F"/>
                </a:solidFill>
                <a:effectLst/>
                <a:latin typeface="Consolas" panose="020B0609020204030204" pitchFamily="49" charset="0"/>
              </a:rPr>
              <a:t>println</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b</a:t>
            </a:r>
            <a:r>
              <a:rPr lang="en-AU" sz="1300" b="0" dirty="0">
                <a:solidFill>
                  <a:srgbClr val="8B888F"/>
                </a:solidFill>
                <a:effectLst/>
                <a:latin typeface="Consolas" panose="020B0609020204030204" pitchFamily="49" charset="0"/>
              </a:rPr>
              <a:t>);</a:t>
            </a:r>
            <a:endParaRPr lang="en-AU" sz="1300" b="0" dirty="0">
              <a:solidFill>
                <a:srgbClr val="F7F1FF"/>
              </a:solidFill>
              <a:effectLst/>
              <a:latin typeface="Consolas" panose="020B0609020204030204" pitchFamily="49" charset="0"/>
            </a:endParaRPr>
          </a:p>
          <a:p>
            <a:r>
              <a:rPr lang="en-AU" sz="1300" b="0" dirty="0">
                <a:solidFill>
                  <a:srgbClr val="F7F1FF"/>
                </a:solidFill>
                <a:effectLst/>
                <a:latin typeface="Consolas" panose="020B0609020204030204" pitchFamily="49" charset="0"/>
              </a:rPr>
              <a:t>    b</a:t>
            </a:r>
            <a:r>
              <a:rPr lang="en-AU" sz="1300" b="0" dirty="0">
                <a:solidFill>
                  <a:srgbClr val="8B888F"/>
                </a:solidFill>
                <a:effectLst/>
                <a:latin typeface="Consolas" panose="020B0609020204030204" pitchFamily="49" charset="0"/>
              </a:rPr>
              <a:t>[</a:t>
            </a:r>
            <a:r>
              <a:rPr lang="en-AU" sz="1300" b="0" dirty="0">
                <a:solidFill>
                  <a:srgbClr val="948AE3"/>
                </a:solidFill>
                <a:effectLst/>
                <a:latin typeface="Consolas" panose="020B0609020204030204" pitchFamily="49" charset="0"/>
              </a:rPr>
              <a:t>2</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 </a:t>
            </a:r>
            <a:r>
              <a:rPr lang="en-AU" sz="1300" b="0" dirty="0">
                <a:solidFill>
                  <a:srgbClr val="FC618D"/>
                </a:solidFill>
                <a:effectLst/>
                <a:latin typeface="Consolas" panose="020B0609020204030204" pitchFamily="49" charset="0"/>
              </a:rPr>
              <a:t>=</a:t>
            </a:r>
            <a:r>
              <a:rPr lang="en-AU" sz="1300" b="0" dirty="0">
                <a:solidFill>
                  <a:srgbClr val="F7F1FF"/>
                </a:solidFill>
                <a:effectLst/>
                <a:latin typeface="Consolas" panose="020B0609020204030204" pitchFamily="49" charset="0"/>
              </a:rPr>
              <a:t> </a:t>
            </a:r>
            <a:r>
              <a:rPr lang="en-AU" sz="1300" b="0" dirty="0">
                <a:solidFill>
                  <a:srgbClr val="948AE3"/>
                </a:solidFill>
                <a:effectLst/>
                <a:latin typeface="Consolas" panose="020B0609020204030204" pitchFamily="49" charset="0"/>
              </a:rPr>
              <a:t>true</a:t>
            </a:r>
            <a:r>
              <a:rPr lang="en-AU" sz="1300" b="0" dirty="0">
                <a:solidFill>
                  <a:srgbClr val="8B888F"/>
                </a:solidFill>
                <a:effectLst/>
                <a:latin typeface="Consolas" panose="020B0609020204030204" pitchFamily="49" charset="0"/>
              </a:rPr>
              <a:t>;</a:t>
            </a:r>
            <a:endParaRPr lang="en-AU" sz="1300" b="0" dirty="0">
              <a:solidFill>
                <a:srgbClr val="F7F1FF"/>
              </a:solidFill>
              <a:effectLst/>
              <a:latin typeface="Consolas" panose="020B0609020204030204" pitchFamily="49" charset="0"/>
            </a:endParaRPr>
          </a:p>
          <a:p>
            <a:r>
              <a:rPr lang="en-AU" sz="1300" b="0" dirty="0">
                <a:solidFill>
                  <a:srgbClr val="F7F1FF"/>
                </a:solidFill>
                <a:effectLst/>
                <a:latin typeface="Consolas" panose="020B0609020204030204" pitchFamily="49" charset="0"/>
              </a:rPr>
              <a:t>    </a:t>
            </a:r>
            <a:r>
              <a:rPr lang="en-AU" sz="1300" b="0" dirty="0" err="1">
                <a:solidFill>
                  <a:srgbClr val="7BD88F"/>
                </a:solidFill>
                <a:effectLst/>
                <a:latin typeface="Consolas" panose="020B0609020204030204" pitchFamily="49" charset="0"/>
              </a:rPr>
              <a:t>println</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b</a:t>
            </a:r>
            <a:r>
              <a:rPr lang="en-AU" sz="1300" b="0" dirty="0">
                <a:solidFill>
                  <a:srgbClr val="8B888F"/>
                </a:solidFill>
                <a:effectLst/>
                <a:latin typeface="Consolas" panose="020B0609020204030204" pitchFamily="49" charset="0"/>
              </a:rPr>
              <a:t>);</a:t>
            </a:r>
            <a:endParaRPr lang="en-AU" sz="1300" b="0" dirty="0">
              <a:solidFill>
                <a:srgbClr val="F7F1FF"/>
              </a:solidFill>
              <a:effectLst/>
              <a:latin typeface="Consolas" panose="020B0609020204030204" pitchFamily="49" charset="0"/>
            </a:endParaRPr>
          </a:p>
          <a:p>
            <a:r>
              <a:rPr lang="en-AU" sz="1300" b="0" dirty="0">
                <a:solidFill>
                  <a:srgbClr val="F7F1FF"/>
                </a:solidFill>
                <a:effectLst/>
                <a:latin typeface="Consolas" panose="020B0609020204030204" pitchFamily="49" charset="0"/>
              </a:rPr>
              <a:t>    </a:t>
            </a:r>
            <a:r>
              <a:rPr lang="en-AU" sz="1300" b="0" dirty="0" err="1">
                <a:solidFill>
                  <a:srgbClr val="F7F1FF"/>
                </a:solidFill>
                <a:effectLst/>
                <a:latin typeface="Consolas" panose="020B0609020204030204" pitchFamily="49" charset="0"/>
              </a:rPr>
              <a:t>b</a:t>
            </a:r>
            <a:r>
              <a:rPr lang="en-AU" sz="1300" b="0" dirty="0" err="1">
                <a:solidFill>
                  <a:srgbClr val="8B888F"/>
                </a:solidFill>
                <a:effectLst/>
                <a:latin typeface="Consolas" panose="020B0609020204030204" pitchFamily="49" charset="0"/>
              </a:rPr>
              <a:t>.</a:t>
            </a:r>
            <a:r>
              <a:rPr lang="en-AU" sz="1300" b="0" dirty="0" err="1">
                <a:solidFill>
                  <a:srgbClr val="7BD88F"/>
                </a:solidFill>
                <a:effectLst/>
                <a:latin typeface="Consolas" panose="020B0609020204030204" pitchFamily="49" charset="0"/>
              </a:rPr>
              <a:t>set</a:t>
            </a:r>
            <a:r>
              <a:rPr lang="en-AU" sz="1300" b="0" dirty="0">
                <a:solidFill>
                  <a:srgbClr val="8B888F"/>
                </a:solidFill>
                <a:effectLst/>
                <a:latin typeface="Consolas" panose="020B0609020204030204" pitchFamily="49" charset="0"/>
              </a:rPr>
              <a:t>(</a:t>
            </a:r>
            <a:r>
              <a:rPr lang="en-AU" sz="1300" b="0" dirty="0">
                <a:solidFill>
                  <a:srgbClr val="948AE3"/>
                </a:solidFill>
                <a:effectLst/>
                <a:latin typeface="Consolas" panose="020B0609020204030204" pitchFamily="49" charset="0"/>
              </a:rPr>
              <a:t>4</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 </a:t>
            </a:r>
            <a:r>
              <a:rPr lang="en-AU" sz="1300" b="0" dirty="0">
                <a:solidFill>
                  <a:srgbClr val="FC618D"/>
                </a:solidFill>
                <a:effectLst/>
                <a:latin typeface="Consolas" panose="020B0609020204030204" pitchFamily="49" charset="0"/>
              </a:rPr>
              <a:t>=</a:t>
            </a:r>
            <a:r>
              <a:rPr lang="en-AU" sz="1300" b="0" dirty="0">
                <a:solidFill>
                  <a:srgbClr val="F7F1FF"/>
                </a:solidFill>
                <a:effectLst/>
                <a:latin typeface="Consolas" panose="020B0609020204030204" pitchFamily="49" charset="0"/>
              </a:rPr>
              <a:t> </a:t>
            </a:r>
            <a:r>
              <a:rPr lang="en-AU" sz="1300" b="0" dirty="0">
                <a:solidFill>
                  <a:srgbClr val="948AE3"/>
                </a:solidFill>
                <a:effectLst/>
                <a:latin typeface="Consolas" panose="020B0609020204030204" pitchFamily="49" charset="0"/>
              </a:rPr>
              <a:t>false</a:t>
            </a:r>
            <a:r>
              <a:rPr lang="en-AU" sz="1300" b="0" dirty="0">
                <a:solidFill>
                  <a:srgbClr val="8B888F"/>
                </a:solidFill>
                <a:effectLst/>
                <a:latin typeface="Consolas" panose="020B0609020204030204" pitchFamily="49" charset="0"/>
              </a:rPr>
              <a:t>;</a:t>
            </a:r>
            <a:endParaRPr lang="en-AU" sz="1300" b="0" dirty="0">
              <a:solidFill>
                <a:srgbClr val="F7F1FF"/>
              </a:solidFill>
              <a:effectLst/>
              <a:latin typeface="Consolas" panose="020B0609020204030204" pitchFamily="49" charset="0"/>
            </a:endParaRPr>
          </a:p>
          <a:p>
            <a:br>
              <a:rPr lang="en-AU" sz="1300" b="0" dirty="0">
                <a:solidFill>
                  <a:srgbClr val="F7F1FF"/>
                </a:solidFill>
                <a:effectLst/>
                <a:latin typeface="Consolas" panose="020B0609020204030204" pitchFamily="49" charset="0"/>
              </a:rPr>
            </a:br>
            <a:r>
              <a:rPr lang="en-AU" sz="1300" b="0" dirty="0">
                <a:solidFill>
                  <a:srgbClr val="F7F1FF"/>
                </a:solidFill>
                <a:effectLst/>
                <a:latin typeface="Consolas" panose="020B0609020204030204" pitchFamily="49" charset="0"/>
              </a:rPr>
              <a:t>    </a:t>
            </a:r>
            <a:r>
              <a:rPr lang="en-AU" sz="1300" b="0" dirty="0" err="1">
                <a:solidFill>
                  <a:srgbClr val="F7F1FF"/>
                </a:solidFill>
                <a:effectLst/>
                <a:latin typeface="Consolas" panose="020B0609020204030204" pitchFamily="49" charset="0"/>
              </a:rPr>
              <a:t>b</a:t>
            </a:r>
            <a:r>
              <a:rPr lang="en-AU" sz="1300" b="0" dirty="0" err="1">
                <a:solidFill>
                  <a:srgbClr val="8B888F"/>
                </a:solidFill>
                <a:effectLst/>
                <a:latin typeface="Consolas" panose="020B0609020204030204" pitchFamily="49" charset="0"/>
              </a:rPr>
              <a:t>.</a:t>
            </a:r>
            <a:r>
              <a:rPr lang="en-AU" sz="1300" b="0" dirty="0" err="1">
                <a:solidFill>
                  <a:srgbClr val="7BD88F"/>
                </a:solidFill>
                <a:effectLst/>
                <a:latin typeface="Consolas" panose="020B0609020204030204" pitchFamily="49" charset="0"/>
              </a:rPr>
              <a:t>flip</a:t>
            </a:r>
            <a:r>
              <a:rPr lang="en-AU" sz="1300" b="0" dirty="0">
                <a:solidFill>
                  <a:srgbClr val="8B888F"/>
                </a:solidFill>
                <a:effectLst/>
                <a:latin typeface="Consolas" panose="020B0609020204030204" pitchFamily="49" charset="0"/>
              </a:rPr>
              <a:t>(</a:t>
            </a:r>
            <a:r>
              <a:rPr lang="en-AU" sz="1300" b="0" dirty="0">
                <a:solidFill>
                  <a:srgbClr val="948AE3"/>
                </a:solidFill>
                <a:effectLst/>
                <a:latin typeface="Consolas" panose="020B0609020204030204" pitchFamily="49" charset="0"/>
              </a:rPr>
              <a:t>0</a:t>
            </a:r>
            <a:r>
              <a:rPr lang="en-AU" sz="1300" b="0" dirty="0">
                <a:solidFill>
                  <a:srgbClr val="8B888F"/>
                </a:solidFill>
                <a:effectLst/>
                <a:latin typeface="Consolas" panose="020B0609020204030204" pitchFamily="49" charset="0"/>
              </a:rPr>
              <a:t>);</a:t>
            </a:r>
            <a:endParaRPr lang="en-AU" sz="1300" b="0" dirty="0">
              <a:solidFill>
                <a:srgbClr val="F7F1FF"/>
              </a:solidFill>
              <a:effectLst/>
              <a:latin typeface="Consolas" panose="020B0609020204030204" pitchFamily="49" charset="0"/>
            </a:endParaRPr>
          </a:p>
          <a:p>
            <a:r>
              <a:rPr lang="en-AU" sz="1300" b="0" dirty="0">
                <a:solidFill>
                  <a:srgbClr val="F7F1FF"/>
                </a:solidFill>
                <a:effectLst/>
                <a:latin typeface="Consolas" panose="020B0609020204030204" pitchFamily="49" charset="0"/>
              </a:rPr>
              <a:t>    </a:t>
            </a:r>
            <a:r>
              <a:rPr lang="en-AU" sz="1300" b="0" dirty="0" err="1">
                <a:solidFill>
                  <a:srgbClr val="7BD88F"/>
                </a:solidFill>
                <a:effectLst/>
                <a:latin typeface="Consolas" panose="020B0609020204030204" pitchFamily="49" charset="0"/>
              </a:rPr>
              <a:t>println</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b</a:t>
            </a:r>
            <a:r>
              <a:rPr lang="en-AU" sz="1300" b="0" dirty="0">
                <a:solidFill>
                  <a:srgbClr val="8B888F"/>
                </a:solidFill>
                <a:effectLst/>
                <a:latin typeface="Consolas" panose="020B0609020204030204" pitchFamily="49" charset="0"/>
              </a:rPr>
              <a:t>);</a:t>
            </a:r>
            <a:endParaRPr lang="en-AU" sz="1300" b="0" dirty="0">
              <a:solidFill>
                <a:srgbClr val="F7F1FF"/>
              </a:solidFill>
              <a:effectLst/>
              <a:latin typeface="Consolas" panose="020B0609020204030204" pitchFamily="49" charset="0"/>
            </a:endParaRPr>
          </a:p>
          <a:p>
            <a:r>
              <a:rPr lang="en-AU" sz="1300" b="0" dirty="0">
                <a:solidFill>
                  <a:srgbClr val="F7F1FF"/>
                </a:solidFill>
                <a:effectLst/>
                <a:latin typeface="Consolas" panose="020B0609020204030204" pitchFamily="49" charset="0"/>
              </a:rPr>
              <a:t>    </a:t>
            </a:r>
            <a:r>
              <a:rPr lang="en-AU" sz="1300" b="0" dirty="0" err="1">
                <a:solidFill>
                  <a:srgbClr val="F7F1FF"/>
                </a:solidFill>
                <a:effectLst/>
                <a:latin typeface="Consolas" panose="020B0609020204030204" pitchFamily="49" charset="0"/>
              </a:rPr>
              <a:t>b</a:t>
            </a:r>
            <a:r>
              <a:rPr lang="en-AU" sz="1300" b="0" dirty="0" err="1">
                <a:solidFill>
                  <a:srgbClr val="8B888F"/>
                </a:solidFill>
                <a:effectLst/>
                <a:latin typeface="Consolas" panose="020B0609020204030204" pitchFamily="49" charset="0"/>
              </a:rPr>
              <a:t>.</a:t>
            </a:r>
            <a:r>
              <a:rPr lang="en-AU" sz="1300" b="0" dirty="0" err="1">
                <a:solidFill>
                  <a:srgbClr val="7BD88F"/>
                </a:solidFill>
                <a:effectLst/>
                <a:latin typeface="Consolas" panose="020B0609020204030204" pitchFamily="49" charset="0"/>
              </a:rPr>
              <a:t>flip</a:t>
            </a:r>
            <a:r>
              <a:rPr lang="en-AU" sz="1300" b="0" dirty="0">
                <a:solidFill>
                  <a:srgbClr val="8B888F"/>
                </a:solidFill>
                <a:effectLst/>
                <a:latin typeface="Consolas" panose="020B0609020204030204" pitchFamily="49" charset="0"/>
              </a:rPr>
              <a:t>();</a:t>
            </a:r>
            <a:endParaRPr lang="en-AU" sz="1300" b="0" dirty="0">
              <a:solidFill>
                <a:srgbClr val="F7F1FF"/>
              </a:solidFill>
              <a:effectLst/>
              <a:latin typeface="Consolas" panose="020B0609020204030204" pitchFamily="49" charset="0"/>
            </a:endParaRPr>
          </a:p>
          <a:p>
            <a:r>
              <a:rPr lang="en-AU" sz="1300" b="0" dirty="0">
                <a:solidFill>
                  <a:srgbClr val="F7F1FF"/>
                </a:solidFill>
                <a:effectLst/>
                <a:latin typeface="Consolas" panose="020B0609020204030204" pitchFamily="49" charset="0"/>
              </a:rPr>
              <a:t>    </a:t>
            </a:r>
            <a:r>
              <a:rPr lang="en-AU" sz="1300" b="0" dirty="0" err="1">
                <a:solidFill>
                  <a:srgbClr val="7BD88F"/>
                </a:solidFill>
                <a:effectLst/>
                <a:latin typeface="Consolas" panose="020B0609020204030204" pitchFamily="49" charset="0"/>
              </a:rPr>
              <a:t>println</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b</a:t>
            </a:r>
            <a:r>
              <a:rPr lang="en-AU" sz="1300" b="0" dirty="0">
                <a:solidFill>
                  <a:srgbClr val="8B888F"/>
                </a:solidFill>
                <a:effectLst/>
                <a:latin typeface="Consolas" panose="020B0609020204030204" pitchFamily="49" charset="0"/>
              </a:rPr>
              <a:t>);</a:t>
            </a:r>
            <a:endParaRPr lang="en-AU" sz="1300" b="0" dirty="0">
              <a:solidFill>
                <a:srgbClr val="F7F1FF"/>
              </a:solidFill>
              <a:effectLst/>
              <a:latin typeface="Consolas" panose="020B0609020204030204" pitchFamily="49" charset="0"/>
            </a:endParaRPr>
          </a:p>
          <a:p>
            <a:r>
              <a:rPr lang="en-AU" sz="1300" b="0" dirty="0">
                <a:solidFill>
                  <a:srgbClr val="F7F1FF"/>
                </a:solidFill>
                <a:effectLst/>
                <a:latin typeface="Consolas" panose="020B0609020204030204" pitchFamily="49" charset="0"/>
              </a:rPr>
              <a:t>    </a:t>
            </a:r>
            <a:r>
              <a:rPr lang="en-AU" sz="1300" b="0" dirty="0" err="1">
                <a:solidFill>
                  <a:srgbClr val="F7F1FF"/>
                </a:solidFill>
                <a:effectLst/>
                <a:latin typeface="Consolas" panose="020B0609020204030204" pitchFamily="49" charset="0"/>
              </a:rPr>
              <a:t>b</a:t>
            </a:r>
            <a:r>
              <a:rPr lang="en-AU" sz="1300" b="0" dirty="0" err="1">
                <a:solidFill>
                  <a:srgbClr val="8B888F"/>
                </a:solidFill>
                <a:effectLst/>
                <a:latin typeface="Consolas" panose="020B0609020204030204" pitchFamily="49" charset="0"/>
              </a:rPr>
              <a:t>.</a:t>
            </a:r>
            <a:r>
              <a:rPr lang="en-AU" sz="1300" b="0" dirty="0" err="1">
                <a:solidFill>
                  <a:srgbClr val="7BD88F"/>
                </a:solidFill>
                <a:effectLst/>
                <a:latin typeface="Consolas" panose="020B0609020204030204" pitchFamily="49" charset="0"/>
              </a:rPr>
              <a:t>reset</a:t>
            </a:r>
            <a:r>
              <a:rPr lang="en-AU" sz="1300" b="0" dirty="0">
                <a:solidFill>
                  <a:srgbClr val="8B888F"/>
                </a:solidFill>
                <a:effectLst/>
                <a:latin typeface="Consolas" panose="020B0609020204030204" pitchFamily="49" charset="0"/>
              </a:rPr>
              <a:t>();</a:t>
            </a:r>
            <a:endParaRPr lang="en-AU" sz="1300" b="0" dirty="0">
              <a:solidFill>
                <a:srgbClr val="F7F1FF"/>
              </a:solidFill>
              <a:effectLst/>
              <a:latin typeface="Consolas" panose="020B0609020204030204" pitchFamily="49" charset="0"/>
            </a:endParaRPr>
          </a:p>
          <a:p>
            <a:r>
              <a:rPr lang="en-AU" sz="1300" b="0" dirty="0">
                <a:solidFill>
                  <a:srgbClr val="F7F1FF"/>
                </a:solidFill>
                <a:effectLst/>
                <a:latin typeface="Consolas" panose="020B0609020204030204" pitchFamily="49" charset="0"/>
              </a:rPr>
              <a:t>    </a:t>
            </a:r>
            <a:r>
              <a:rPr lang="en-AU" sz="1300" b="0" dirty="0" err="1">
                <a:solidFill>
                  <a:srgbClr val="7BD88F"/>
                </a:solidFill>
                <a:effectLst/>
                <a:latin typeface="Consolas" panose="020B0609020204030204" pitchFamily="49" charset="0"/>
              </a:rPr>
              <a:t>println</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b</a:t>
            </a:r>
            <a:r>
              <a:rPr lang="en-AU" sz="1300" b="0" dirty="0">
                <a:solidFill>
                  <a:srgbClr val="8B888F"/>
                </a:solidFill>
                <a:effectLst/>
                <a:latin typeface="Consolas" panose="020B0609020204030204" pitchFamily="49" charset="0"/>
              </a:rPr>
              <a:t>);</a:t>
            </a:r>
            <a:endParaRPr lang="en-AU" sz="1300" b="0" dirty="0">
              <a:solidFill>
                <a:srgbClr val="F7F1FF"/>
              </a:solidFill>
              <a:effectLst/>
              <a:latin typeface="Consolas" panose="020B0609020204030204" pitchFamily="49" charset="0"/>
            </a:endParaRPr>
          </a:p>
          <a:p>
            <a:br>
              <a:rPr lang="en-AU" sz="1300" b="0" dirty="0">
                <a:solidFill>
                  <a:srgbClr val="F7F1FF"/>
                </a:solidFill>
                <a:effectLst/>
                <a:latin typeface="Consolas" panose="020B0609020204030204" pitchFamily="49" charset="0"/>
              </a:rPr>
            </a:br>
            <a:r>
              <a:rPr lang="en-AU" sz="1300" b="0" dirty="0">
                <a:solidFill>
                  <a:srgbClr val="F7F1FF"/>
                </a:solidFill>
                <a:effectLst/>
                <a:latin typeface="Consolas" panose="020B0609020204030204" pitchFamily="49" charset="0"/>
              </a:rPr>
              <a:t>    </a:t>
            </a:r>
            <a:r>
              <a:rPr lang="en-AU" sz="1300" b="0" dirty="0">
                <a:solidFill>
                  <a:srgbClr val="7BD88F"/>
                </a:solidFill>
                <a:effectLst/>
                <a:latin typeface="Consolas" panose="020B0609020204030204" pitchFamily="49" charset="0"/>
              </a:rPr>
              <a:t>std</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cout </a:t>
            </a:r>
            <a:r>
              <a:rPr lang="en-AU" sz="1300" b="0" dirty="0">
                <a:solidFill>
                  <a:srgbClr val="FC618D"/>
                </a:solidFill>
                <a:effectLst/>
                <a:latin typeface="Consolas" panose="020B0609020204030204" pitchFamily="49" charset="0"/>
              </a:rPr>
              <a:t>&lt;&lt;</a:t>
            </a:r>
            <a:r>
              <a:rPr lang="en-AU" sz="1300" b="0" dirty="0">
                <a:solidFill>
                  <a:srgbClr val="F7F1FF"/>
                </a:solidFill>
                <a:effectLst/>
                <a:latin typeface="Consolas" panose="020B0609020204030204" pitchFamily="49" charset="0"/>
              </a:rPr>
              <a:t> </a:t>
            </a:r>
            <a:r>
              <a:rPr lang="en-AU" sz="1300" b="0" dirty="0">
                <a:solidFill>
                  <a:srgbClr val="7BD88F"/>
                </a:solidFill>
                <a:effectLst/>
                <a:latin typeface="Consolas" panose="020B0609020204030204" pitchFamily="49" charset="0"/>
              </a:rPr>
              <a:t>std</a:t>
            </a:r>
            <a:r>
              <a:rPr lang="en-AU" sz="1300" b="0" dirty="0">
                <a:solidFill>
                  <a:srgbClr val="8B888F"/>
                </a:solidFill>
                <a:effectLst/>
                <a:latin typeface="Consolas" panose="020B0609020204030204" pitchFamily="49" charset="0"/>
              </a:rPr>
              <a:t>::</a:t>
            </a:r>
            <a:r>
              <a:rPr lang="en-AU" sz="1300" b="0" dirty="0" err="1">
                <a:solidFill>
                  <a:srgbClr val="F7F1FF"/>
                </a:solidFill>
                <a:effectLst/>
                <a:latin typeface="Consolas" panose="020B0609020204030204" pitchFamily="49" charset="0"/>
              </a:rPr>
              <a:t>boolalpha</a:t>
            </a:r>
            <a:r>
              <a:rPr lang="en-AU" sz="1300" b="0" dirty="0">
                <a:solidFill>
                  <a:srgbClr val="8B888F"/>
                </a:solidFill>
                <a:effectLst/>
                <a:latin typeface="Consolas" panose="020B0609020204030204" pitchFamily="49" charset="0"/>
              </a:rPr>
              <a:t>;</a:t>
            </a:r>
            <a:endParaRPr lang="en-AU" sz="1300" b="0" dirty="0">
              <a:solidFill>
                <a:srgbClr val="F7F1FF"/>
              </a:solidFill>
              <a:effectLst/>
              <a:latin typeface="Consolas" panose="020B0609020204030204" pitchFamily="49" charset="0"/>
            </a:endParaRPr>
          </a:p>
          <a:p>
            <a:r>
              <a:rPr lang="en-AU" sz="1300" b="0" dirty="0">
                <a:solidFill>
                  <a:srgbClr val="F7F1FF"/>
                </a:solidFill>
                <a:effectLst/>
                <a:latin typeface="Consolas" panose="020B0609020204030204" pitchFamily="49" charset="0"/>
              </a:rPr>
              <a:t>    </a:t>
            </a:r>
            <a:r>
              <a:rPr lang="en-AU" sz="1300" b="0" dirty="0">
                <a:solidFill>
                  <a:srgbClr val="7BD88F"/>
                </a:solidFill>
                <a:effectLst/>
                <a:latin typeface="Consolas" panose="020B0609020204030204" pitchFamily="49" charset="0"/>
              </a:rPr>
              <a:t>std</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cout </a:t>
            </a:r>
            <a:r>
              <a:rPr lang="en-AU" sz="1300" b="0" dirty="0">
                <a:solidFill>
                  <a:srgbClr val="FC618D"/>
                </a:solidFill>
                <a:effectLst/>
                <a:latin typeface="Consolas" panose="020B0609020204030204" pitchFamily="49" charset="0"/>
              </a:rPr>
              <a:t>&lt;&lt;</a:t>
            </a:r>
            <a:r>
              <a:rPr lang="en-AU" sz="1300" b="0" dirty="0">
                <a:solidFill>
                  <a:srgbClr val="F7F1FF"/>
                </a:solidFill>
                <a:effectLst/>
                <a:latin typeface="Consolas" panose="020B0609020204030204" pitchFamily="49" charset="0"/>
              </a:rPr>
              <a:t> </a:t>
            </a:r>
            <a:r>
              <a:rPr lang="en-AU" sz="1300" b="0" dirty="0">
                <a:solidFill>
                  <a:srgbClr val="8B888F"/>
                </a:solidFill>
                <a:effectLst/>
                <a:latin typeface="Consolas" panose="020B0609020204030204" pitchFamily="49" charset="0"/>
              </a:rPr>
              <a:t>(</a:t>
            </a:r>
            <a:r>
              <a:rPr lang="en-AU" sz="1300" b="0" dirty="0" err="1">
                <a:solidFill>
                  <a:srgbClr val="F7F1FF"/>
                </a:solidFill>
                <a:effectLst/>
                <a:latin typeface="Consolas" panose="020B0609020204030204" pitchFamily="49" charset="0"/>
              </a:rPr>
              <a:t>b</a:t>
            </a:r>
            <a:r>
              <a:rPr lang="en-AU" sz="1300" b="0" dirty="0" err="1">
                <a:solidFill>
                  <a:srgbClr val="8B888F"/>
                </a:solidFill>
                <a:effectLst/>
                <a:latin typeface="Consolas" panose="020B0609020204030204" pitchFamily="49" charset="0"/>
              </a:rPr>
              <a:t>.</a:t>
            </a:r>
            <a:r>
              <a:rPr lang="en-AU" sz="1300" b="0" dirty="0" err="1">
                <a:solidFill>
                  <a:srgbClr val="7BD88F"/>
                </a:solidFill>
                <a:effectLst/>
                <a:latin typeface="Consolas" panose="020B0609020204030204" pitchFamily="49" charset="0"/>
              </a:rPr>
              <a:t>test</a:t>
            </a:r>
            <a:r>
              <a:rPr lang="en-AU" sz="1300" b="0" dirty="0">
                <a:solidFill>
                  <a:srgbClr val="8B888F"/>
                </a:solidFill>
                <a:effectLst/>
                <a:latin typeface="Consolas" panose="020B0609020204030204" pitchFamily="49" charset="0"/>
              </a:rPr>
              <a:t>(</a:t>
            </a:r>
            <a:r>
              <a:rPr lang="en-AU" sz="1300" b="0" dirty="0">
                <a:solidFill>
                  <a:srgbClr val="948AE3"/>
                </a:solidFill>
                <a:effectLst/>
                <a:latin typeface="Consolas" panose="020B0609020204030204" pitchFamily="49" charset="0"/>
              </a:rPr>
              <a:t>5</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 </a:t>
            </a:r>
            <a:r>
              <a:rPr lang="en-AU" sz="1300" b="0" dirty="0">
                <a:solidFill>
                  <a:srgbClr val="FC618D"/>
                </a:solidFill>
                <a:effectLst/>
                <a:latin typeface="Consolas" panose="020B0609020204030204" pitchFamily="49" charset="0"/>
              </a:rPr>
              <a:t>==</a:t>
            </a:r>
            <a:r>
              <a:rPr lang="en-AU" sz="1300" b="0" dirty="0">
                <a:solidFill>
                  <a:srgbClr val="F7F1FF"/>
                </a:solidFill>
                <a:effectLst/>
                <a:latin typeface="Consolas" panose="020B0609020204030204" pitchFamily="49" charset="0"/>
              </a:rPr>
              <a:t> </a:t>
            </a:r>
            <a:r>
              <a:rPr lang="en-AU" sz="1300" b="0" dirty="0">
                <a:solidFill>
                  <a:srgbClr val="948AE3"/>
                </a:solidFill>
                <a:effectLst/>
                <a:latin typeface="Consolas" panose="020B0609020204030204" pitchFamily="49" charset="0"/>
              </a:rPr>
              <a:t>false</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 </a:t>
            </a:r>
            <a:r>
              <a:rPr lang="en-AU" sz="1300" b="0" dirty="0">
                <a:solidFill>
                  <a:srgbClr val="FC618D"/>
                </a:solidFill>
                <a:effectLst/>
                <a:latin typeface="Consolas" panose="020B0609020204030204" pitchFamily="49" charset="0"/>
              </a:rPr>
              <a:t>&lt;&lt;</a:t>
            </a:r>
            <a:r>
              <a:rPr lang="en-AU" sz="1300" b="0" dirty="0">
                <a:solidFill>
                  <a:srgbClr val="F7F1FF"/>
                </a:solidFill>
                <a:effectLst/>
                <a:latin typeface="Consolas" panose="020B0609020204030204" pitchFamily="49" charset="0"/>
              </a:rPr>
              <a:t> </a:t>
            </a:r>
            <a:r>
              <a:rPr lang="en-AU" sz="1300" b="0" dirty="0">
                <a:solidFill>
                  <a:srgbClr val="7BD88F"/>
                </a:solidFill>
                <a:effectLst/>
                <a:latin typeface="Consolas" panose="020B0609020204030204" pitchFamily="49" charset="0"/>
              </a:rPr>
              <a:t>std</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endl</a:t>
            </a:r>
            <a:r>
              <a:rPr lang="en-AU" sz="1300" b="0" dirty="0">
                <a:solidFill>
                  <a:srgbClr val="8B888F"/>
                </a:solidFill>
                <a:effectLst/>
                <a:latin typeface="Consolas" panose="020B0609020204030204" pitchFamily="49" charset="0"/>
              </a:rPr>
              <a:t>;</a:t>
            </a:r>
            <a:endParaRPr lang="en-AU" sz="1300" b="0" dirty="0">
              <a:solidFill>
                <a:srgbClr val="F7F1FF"/>
              </a:solidFill>
              <a:effectLst/>
              <a:latin typeface="Consolas" panose="020B0609020204030204" pitchFamily="49" charset="0"/>
            </a:endParaRPr>
          </a:p>
          <a:p>
            <a:r>
              <a:rPr lang="en-AU" sz="1300" b="0" dirty="0">
                <a:solidFill>
                  <a:srgbClr val="F7F1FF"/>
                </a:solidFill>
                <a:effectLst/>
                <a:latin typeface="Consolas" panose="020B0609020204030204" pitchFamily="49" charset="0"/>
              </a:rPr>
              <a:t>    </a:t>
            </a:r>
            <a:r>
              <a:rPr lang="en-AU" sz="1300" b="0" dirty="0">
                <a:solidFill>
                  <a:srgbClr val="7BD88F"/>
                </a:solidFill>
                <a:effectLst/>
                <a:latin typeface="Consolas" panose="020B0609020204030204" pitchFamily="49" charset="0"/>
              </a:rPr>
              <a:t>std</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cout </a:t>
            </a:r>
            <a:r>
              <a:rPr lang="en-AU" sz="1300" b="0" dirty="0">
                <a:solidFill>
                  <a:srgbClr val="FC618D"/>
                </a:solidFill>
                <a:effectLst/>
                <a:latin typeface="Consolas" panose="020B0609020204030204" pitchFamily="49" charset="0"/>
              </a:rPr>
              <a:t>&lt;&lt;</a:t>
            </a:r>
            <a:r>
              <a:rPr lang="en-AU" sz="1300" b="0" dirty="0">
                <a:solidFill>
                  <a:srgbClr val="F7F1FF"/>
                </a:solidFill>
                <a:effectLst/>
                <a:latin typeface="Consolas" panose="020B0609020204030204" pitchFamily="49" charset="0"/>
              </a:rPr>
              <a:t> </a:t>
            </a:r>
            <a:r>
              <a:rPr lang="en-AU" sz="1300" b="0" dirty="0" err="1">
                <a:solidFill>
                  <a:srgbClr val="F7F1FF"/>
                </a:solidFill>
                <a:effectLst/>
                <a:latin typeface="Consolas" panose="020B0609020204030204" pitchFamily="49" charset="0"/>
              </a:rPr>
              <a:t>b</a:t>
            </a:r>
            <a:r>
              <a:rPr lang="en-AU" sz="1300" b="0" dirty="0" err="1">
                <a:solidFill>
                  <a:srgbClr val="8B888F"/>
                </a:solidFill>
                <a:effectLst/>
                <a:latin typeface="Consolas" panose="020B0609020204030204" pitchFamily="49" charset="0"/>
              </a:rPr>
              <a:t>.</a:t>
            </a:r>
            <a:r>
              <a:rPr lang="en-AU" sz="1300" b="0" dirty="0" err="1">
                <a:solidFill>
                  <a:srgbClr val="7BD88F"/>
                </a:solidFill>
                <a:effectLst/>
                <a:latin typeface="Consolas" panose="020B0609020204030204" pitchFamily="49" charset="0"/>
              </a:rPr>
              <a:t>any</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 </a:t>
            </a:r>
            <a:r>
              <a:rPr lang="en-AU" sz="1300" b="0" dirty="0">
                <a:solidFill>
                  <a:srgbClr val="FC618D"/>
                </a:solidFill>
                <a:effectLst/>
                <a:latin typeface="Consolas" panose="020B0609020204030204" pitchFamily="49" charset="0"/>
              </a:rPr>
              <a:t>&lt;&lt;</a:t>
            </a:r>
            <a:r>
              <a:rPr lang="en-AU" sz="1300" b="0" dirty="0">
                <a:solidFill>
                  <a:srgbClr val="F7F1FF"/>
                </a:solidFill>
                <a:effectLst/>
                <a:latin typeface="Consolas" panose="020B0609020204030204" pitchFamily="49" charset="0"/>
              </a:rPr>
              <a:t> </a:t>
            </a:r>
            <a:r>
              <a:rPr lang="en-AU" sz="1300" b="0" dirty="0">
                <a:solidFill>
                  <a:srgbClr val="7BD88F"/>
                </a:solidFill>
                <a:effectLst/>
                <a:latin typeface="Consolas" panose="020B0609020204030204" pitchFamily="49" charset="0"/>
              </a:rPr>
              <a:t>std</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endl</a:t>
            </a:r>
            <a:r>
              <a:rPr lang="en-AU" sz="1300" b="0" dirty="0">
                <a:solidFill>
                  <a:srgbClr val="8B888F"/>
                </a:solidFill>
                <a:effectLst/>
                <a:latin typeface="Consolas" panose="020B0609020204030204" pitchFamily="49" charset="0"/>
              </a:rPr>
              <a:t>;</a:t>
            </a:r>
            <a:endParaRPr lang="en-AU" sz="1300" b="0" dirty="0">
              <a:solidFill>
                <a:srgbClr val="F7F1FF"/>
              </a:solidFill>
              <a:effectLst/>
              <a:latin typeface="Consolas" panose="020B0609020204030204" pitchFamily="49" charset="0"/>
            </a:endParaRPr>
          </a:p>
          <a:p>
            <a:r>
              <a:rPr lang="en-AU" sz="1300" b="0" dirty="0">
                <a:solidFill>
                  <a:srgbClr val="F7F1FF"/>
                </a:solidFill>
                <a:effectLst/>
                <a:latin typeface="Consolas" panose="020B0609020204030204" pitchFamily="49" charset="0"/>
              </a:rPr>
              <a:t>    </a:t>
            </a:r>
            <a:r>
              <a:rPr lang="en-AU" sz="1300" b="0" dirty="0">
                <a:solidFill>
                  <a:srgbClr val="7BD88F"/>
                </a:solidFill>
                <a:effectLst/>
                <a:latin typeface="Consolas" panose="020B0609020204030204" pitchFamily="49" charset="0"/>
              </a:rPr>
              <a:t>std</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cout </a:t>
            </a:r>
            <a:r>
              <a:rPr lang="en-AU" sz="1300" b="0" dirty="0">
                <a:solidFill>
                  <a:srgbClr val="FC618D"/>
                </a:solidFill>
                <a:effectLst/>
                <a:latin typeface="Consolas" panose="020B0609020204030204" pitchFamily="49" charset="0"/>
              </a:rPr>
              <a:t>&lt;&lt;</a:t>
            </a:r>
            <a:r>
              <a:rPr lang="en-AU" sz="1300" b="0" dirty="0">
                <a:solidFill>
                  <a:srgbClr val="F7F1FF"/>
                </a:solidFill>
                <a:effectLst/>
                <a:latin typeface="Consolas" panose="020B0609020204030204" pitchFamily="49" charset="0"/>
              </a:rPr>
              <a:t> </a:t>
            </a:r>
            <a:r>
              <a:rPr lang="en-AU" sz="1300" b="0" dirty="0" err="1">
                <a:solidFill>
                  <a:srgbClr val="F7F1FF"/>
                </a:solidFill>
                <a:effectLst/>
                <a:latin typeface="Consolas" panose="020B0609020204030204" pitchFamily="49" charset="0"/>
              </a:rPr>
              <a:t>b</a:t>
            </a:r>
            <a:r>
              <a:rPr lang="en-AU" sz="1300" b="0" dirty="0" err="1">
                <a:solidFill>
                  <a:srgbClr val="8B888F"/>
                </a:solidFill>
                <a:effectLst/>
                <a:latin typeface="Consolas" panose="020B0609020204030204" pitchFamily="49" charset="0"/>
              </a:rPr>
              <a:t>.</a:t>
            </a:r>
            <a:r>
              <a:rPr lang="en-AU" sz="1300" b="0" dirty="0" err="1">
                <a:solidFill>
                  <a:srgbClr val="7BD88F"/>
                </a:solidFill>
                <a:effectLst/>
                <a:latin typeface="Consolas" panose="020B0609020204030204" pitchFamily="49" charset="0"/>
              </a:rPr>
              <a:t>all</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 </a:t>
            </a:r>
            <a:r>
              <a:rPr lang="en-AU" sz="1300" b="0" dirty="0">
                <a:solidFill>
                  <a:srgbClr val="FC618D"/>
                </a:solidFill>
                <a:effectLst/>
                <a:latin typeface="Consolas" panose="020B0609020204030204" pitchFamily="49" charset="0"/>
              </a:rPr>
              <a:t>&lt;&lt;</a:t>
            </a:r>
            <a:r>
              <a:rPr lang="en-AU" sz="1300" b="0" dirty="0">
                <a:solidFill>
                  <a:srgbClr val="F7F1FF"/>
                </a:solidFill>
                <a:effectLst/>
                <a:latin typeface="Consolas" panose="020B0609020204030204" pitchFamily="49" charset="0"/>
              </a:rPr>
              <a:t> </a:t>
            </a:r>
            <a:r>
              <a:rPr lang="en-AU" sz="1300" b="0" dirty="0">
                <a:solidFill>
                  <a:srgbClr val="7BD88F"/>
                </a:solidFill>
                <a:effectLst/>
                <a:latin typeface="Consolas" panose="020B0609020204030204" pitchFamily="49" charset="0"/>
              </a:rPr>
              <a:t>std</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endl</a:t>
            </a:r>
            <a:r>
              <a:rPr lang="en-AU" sz="1300" b="0" dirty="0">
                <a:solidFill>
                  <a:srgbClr val="8B888F"/>
                </a:solidFill>
                <a:effectLst/>
                <a:latin typeface="Consolas" panose="020B0609020204030204" pitchFamily="49" charset="0"/>
              </a:rPr>
              <a:t>;</a:t>
            </a:r>
            <a:endParaRPr lang="en-AU" sz="1300" b="0" dirty="0">
              <a:solidFill>
                <a:srgbClr val="F7F1FF"/>
              </a:solidFill>
              <a:effectLst/>
              <a:latin typeface="Consolas" panose="020B0609020204030204" pitchFamily="49" charset="0"/>
            </a:endParaRPr>
          </a:p>
          <a:p>
            <a:r>
              <a:rPr lang="en-AU" sz="1300" b="0" dirty="0">
                <a:solidFill>
                  <a:srgbClr val="F7F1FF"/>
                </a:solidFill>
                <a:effectLst/>
                <a:latin typeface="Consolas" panose="020B0609020204030204" pitchFamily="49" charset="0"/>
              </a:rPr>
              <a:t>    </a:t>
            </a:r>
            <a:r>
              <a:rPr lang="en-AU" sz="1300" b="0" dirty="0">
                <a:solidFill>
                  <a:srgbClr val="7BD88F"/>
                </a:solidFill>
                <a:effectLst/>
                <a:latin typeface="Consolas" panose="020B0609020204030204" pitchFamily="49" charset="0"/>
              </a:rPr>
              <a:t>std</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cout </a:t>
            </a:r>
            <a:r>
              <a:rPr lang="en-AU" sz="1300" b="0" dirty="0">
                <a:solidFill>
                  <a:srgbClr val="FC618D"/>
                </a:solidFill>
                <a:effectLst/>
                <a:latin typeface="Consolas" panose="020B0609020204030204" pitchFamily="49" charset="0"/>
              </a:rPr>
              <a:t>&lt;&lt;</a:t>
            </a:r>
            <a:r>
              <a:rPr lang="en-AU" sz="1300" b="0" dirty="0">
                <a:solidFill>
                  <a:srgbClr val="F7F1FF"/>
                </a:solidFill>
                <a:effectLst/>
                <a:latin typeface="Consolas" panose="020B0609020204030204" pitchFamily="49" charset="0"/>
              </a:rPr>
              <a:t> </a:t>
            </a:r>
            <a:r>
              <a:rPr lang="en-AU" sz="1300" b="0" dirty="0" err="1">
                <a:solidFill>
                  <a:srgbClr val="F7F1FF"/>
                </a:solidFill>
                <a:effectLst/>
                <a:latin typeface="Consolas" panose="020B0609020204030204" pitchFamily="49" charset="0"/>
              </a:rPr>
              <a:t>b</a:t>
            </a:r>
            <a:r>
              <a:rPr lang="en-AU" sz="1300" b="0" dirty="0" err="1">
                <a:solidFill>
                  <a:srgbClr val="8B888F"/>
                </a:solidFill>
                <a:effectLst/>
                <a:latin typeface="Consolas" panose="020B0609020204030204" pitchFamily="49" charset="0"/>
              </a:rPr>
              <a:t>.</a:t>
            </a:r>
            <a:r>
              <a:rPr lang="en-AU" sz="1300" b="0" dirty="0" err="1">
                <a:solidFill>
                  <a:srgbClr val="7BD88F"/>
                </a:solidFill>
                <a:effectLst/>
                <a:latin typeface="Consolas" panose="020B0609020204030204" pitchFamily="49" charset="0"/>
              </a:rPr>
              <a:t>none</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 </a:t>
            </a:r>
            <a:r>
              <a:rPr lang="en-AU" sz="1300" b="0" dirty="0">
                <a:solidFill>
                  <a:srgbClr val="FC618D"/>
                </a:solidFill>
                <a:effectLst/>
                <a:latin typeface="Consolas" panose="020B0609020204030204" pitchFamily="49" charset="0"/>
              </a:rPr>
              <a:t>&lt;&lt;</a:t>
            </a:r>
            <a:r>
              <a:rPr lang="en-AU" sz="1300" b="0" dirty="0">
                <a:solidFill>
                  <a:srgbClr val="F7F1FF"/>
                </a:solidFill>
                <a:effectLst/>
                <a:latin typeface="Consolas" panose="020B0609020204030204" pitchFamily="49" charset="0"/>
              </a:rPr>
              <a:t> </a:t>
            </a:r>
            <a:r>
              <a:rPr lang="en-AU" sz="1300" b="0" dirty="0">
                <a:solidFill>
                  <a:srgbClr val="7BD88F"/>
                </a:solidFill>
                <a:effectLst/>
                <a:latin typeface="Consolas" panose="020B0609020204030204" pitchFamily="49" charset="0"/>
              </a:rPr>
              <a:t>std</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endl</a:t>
            </a:r>
            <a:r>
              <a:rPr lang="en-AU" sz="1300" b="0" dirty="0">
                <a:solidFill>
                  <a:srgbClr val="8B888F"/>
                </a:solidFill>
                <a:effectLst/>
                <a:latin typeface="Consolas" panose="020B0609020204030204" pitchFamily="49" charset="0"/>
              </a:rPr>
              <a:t>;</a:t>
            </a:r>
            <a:endParaRPr lang="en-AU" sz="1300" b="0" dirty="0">
              <a:solidFill>
                <a:srgbClr val="F7F1FF"/>
              </a:solidFill>
              <a:effectLst/>
              <a:latin typeface="Consolas" panose="020B0609020204030204" pitchFamily="49" charset="0"/>
            </a:endParaRPr>
          </a:p>
          <a:p>
            <a:r>
              <a:rPr lang="en-AU" sz="1300" b="0" dirty="0">
                <a:solidFill>
                  <a:srgbClr val="F7F1FF"/>
                </a:solidFill>
                <a:effectLst/>
                <a:latin typeface="Consolas" panose="020B0609020204030204" pitchFamily="49" charset="0"/>
              </a:rPr>
              <a:t>    </a:t>
            </a:r>
            <a:r>
              <a:rPr lang="en-AU" sz="1300" b="0" dirty="0">
                <a:solidFill>
                  <a:srgbClr val="7BD88F"/>
                </a:solidFill>
                <a:effectLst/>
                <a:latin typeface="Consolas" panose="020B0609020204030204" pitchFamily="49" charset="0"/>
              </a:rPr>
              <a:t>std</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cout </a:t>
            </a:r>
            <a:r>
              <a:rPr lang="en-AU" sz="1300" b="0" dirty="0">
                <a:solidFill>
                  <a:srgbClr val="FC618D"/>
                </a:solidFill>
                <a:effectLst/>
                <a:latin typeface="Consolas" panose="020B0609020204030204" pitchFamily="49" charset="0"/>
              </a:rPr>
              <a:t>&lt;&lt;</a:t>
            </a:r>
            <a:r>
              <a:rPr lang="en-AU" sz="1300" b="0" dirty="0">
                <a:solidFill>
                  <a:srgbClr val="F7F1FF"/>
                </a:solidFill>
                <a:effectLst/>
                <a:latin typeface="Consolas" panose="020B0609020204030204" pitchFamily="49" charset="0"/>
              </a:rPr>
              <a:t> </a:t>
            </a:r>
            <a:r>
              <a:rPr lang="en-AU" sz="1300" b="0" dirty="0">
                <a:solidFill>
                  <a:srgbClr val="7BD88F"/>
                </a:solidFill>
                <a:effectLst/>
                <a:latin typeface="Consolas" panose="020B0609020204030204" pitchFamily="49" charset="0"/>
              </a:rPr>
              <a:t>std</a:t>
            </a:r>
            <a:r>
              <a:rPr lang="en-AU" sz="1300" b="0" dirty="0">
                <a:solidFill>
                  <a:srgbClr val="8B888F"/>
                </a:solidFill>
                <a:effectLst/>
                <a:latin typeface="Consolas" panose="020B0609020204030204" pitchFamily="49" charset="0"/>
              </a:rPr>
              <a:t>::</a:t>
            </a:r>
            <a:r>
              <a:rPr lang="en-AU" sz="1300" b="0" dirty="0" err="1">
                <a:solidFill>
                  <a:srgbClr val="F7F1FF"/>
                </a:solidFill>
                <a:effectLst/>
                <a:latin typeface="Consolas" panose="020B0609020204030204" pitchFamily="49" charset="0"/>
              </a:rPr>
              <a:t>noboolalpha</a:t>
            </a:r>
            <a:r>
              <a:rPr lang="en-AU" sz="1300" b="0" dirty="0">
                <a:solidFill>
                  <a:srgbClr val="8B888F"/>
                </a:solidFill>
                <a:effectLst/>
                <a:latin typeface="Consolas" panose="020B0609020204030204" pitchFamily="49" charset="0"/>
              </a:rPr>
              <a:t>;</a:t>
            </a:r>
            <a:endParaRPr lang="en-AU" sz="1300" b="0" dirty="0">
              <a:solidFill>
                <a:srgbClr val="F7F1FF"/>
              </a:solidFill>
              <a:effectLst/>
              <a:latin typeface="Consolas" panose="020B0609020204030204" pitchFamily="49" charset="0"/>
            </a:endParaRPr>
          </a:p>
          <a:p>
            <a:br>
              <a:rPr lang="en-AU" sz="1300" b="0" dirty="0">
                <a:solidFill>
                  <a:srgbClr val="F7F1FF"/>
                </a:solidFill>
                <a:effectLst/>
                <a:latin typeface="Consolas" panose="020B0609020204030204" pitchFamily="49" charset="0"/>
              </a:rPr>
            </a:br>
            <a:r>
              <a:rPr lang="en-AU" sz="1300" b="0" dirty="0">
                <a:solidFill>
                  <a:srgbClr val="F7F1FF"/>
                </a:solidFill>
                <a:effectLst/>
                <a:latin typeface="Consolas" panose="020B0609020204030204" pitchFamily="49" charset="0"/>
              </a:rPr>
              <a:t>    </a:t>
            </a:r>
            <a:r>
              <a:rPr lang="en-AU" sz="1300" b="0" dirty="0">
                <a:solidFill>
                  <a:srgbClr val="FC618D"/>
                </a:solidFill>
                <a:effectLst/>
                <a:latin typeface="Consolas" panose="020B0609020204030204" pitchFamily="49" charset="0"/>
              </a:rPr>
              <a:t>return</a:t>
            </a:r>
            <a:r>
              <a:rPr lang="en-AU" sz="1300" b="0" dirty="0">
                <a:solidFill>
                  <a:srgbClr val="F7F1FF"/>
                </a:solidFill>
                <a:effectLst/>
                <a:latin typeface="Consolas" panose="020B0609020204030204" pitchFamily="49" charset="0"/>
              </a:rPr>
              <a:t> </a:t>
            </a:r>
            <a:r>
              <a:rPr lang="en-AU" sz="1300" b="0" dirty="0">
                <a:solidFill>
                  <a:srgbClr val="948AE3"/>
                </a:solidFill>
                <a:effectLst/>
                <a:latin typeface="Consolas" panose="020B0609020204030204" pitchFamily="49" charset="0"/>
              </a:rPr>
              <a:t>0</a:t>
            </a:r>
            <a:r>
              <a:rPr lang="en-AU" sz="1300" b="0" dirty="0">
                <a:solidFill>
                  <a:srgbClr val="8B888F"/>
                </a:solidFill>
                <a:effectLst/>
                <a:latin typeface="Consolas" panose="020B0609020204030204" pitchFamily="49" charset="0"/>
              </a:rPr>
              <a:t>;</a:t>
            </a:r>
            <a:endParaRPr lang="en-AU" sz="1300" b="0" dirty="0">
              <a:solidFill>
                <a:srgbClr val="F7F1FF"/>
              </a:solidFill>
              <a:effectLst/>
              <a:latin typeface="Consolas" panose="020B0609020204030204" pitchFamily="49" charset="0"/>
            </a:endParaRPr>
          </a:p>
          <a:p>
            <a:r>
              <a:rPr lang="en-AU" sz="1300" b="0" dirty="0">
                <a:solidFill>
                  <a:srgbClr val="8B888F"/>
                </a:solidFill>
                <a:effectLst/>
                <a:latin typeface="Consolas" panose="020B0609020204030204" pitchFamily="49" charset="0"/>
              </a:rPr>
              <a:t>}</a:t>
            </a:r>
            <a:endParaRPr lang="en-AU" sz="1300" b="0" dirty="0">
              <a:solidFill>
                <a:srgbClr val="F7F1FF"/>
              </a:solidFill>
              <a:effectLst/>
              <a:latin typeface="Consolas" panose="020B0609020204030204" pitchFamily="49" charset="0"/>
            </a:endParaRPr>
          </a:p>
        </p:txBody>
      </p:sp>
    </p:spTree>
    <p:extLst>
      <p:ext uri="{BB962C8B-B14F-4D97-AF65-F5344CB8AC3E}">
        <p14:creationId xmlns:p14="http://schemas.microsoft.com/office/powerpoint/2010/main" val="23641743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4251569" cy="772675"/>
          </a:xfrm>
        </p:spPr>
        <p:txBody>
          <a:bodyPr>
            <a:noAutofit/>
          </a:bodyPr>
          <a:lstStyle/>
          <a:p>
            <a:r>
              <a:rPr lang="en-US" sz="4000" dirty="0"/>
              <a:t>Any</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4" y="1651518"/>
            <a:ext cx="4189088" cy="4291407"/>
          </a:xfrm>
        </p:spPr>
        <p:txBody>
          <a:bodyPr>
            <a:normAutofit/>
          </a:bodyPr>
          <a:lstStyle/>
          <a:p>
            <a:r>
              <a:rPr lang="en-US" dirty="0"/>
              <a:t>Storage of dynamic type, copyable object.</a:t>
            </a:r>
          </a:p>
          <a:p>
            <a:r>
              <a:rPr lang="en-US" dirty="0"/>
              <a:t>Access to value through casting with </a:t>
            </a:r>
            <a:r>
              <a:rPr lang="en-AU" sz="2000" b="0" dirty="0">
                <a:solidFill>
                  <a:srgbClr val="7BD88F"/>
                </a:solidFill>
                <a:effectLst/>
                <a:latin typeface="Consolas" panose="020B0609020204030204" pitchFamily="49" charset="0"/>
              </a:rPr>
              <a:t>std</a:t>
            </a:r>
            <a:r>
              <a:rPr lang="en-AU" sz="2000" b="0" dirty="0">
                <a:solidFill>
                  <a:srgbClr val="8B888F"/>
                </a:solidFill>
                <a:effectLst/>
                <a:latin typeface="Consolas" panose="020B0609020204030204" pitchFamily="49" charset="0"/>
              </a:rPr>
              <a:t>::</a:t>
            </a:r>
            <a:r>
              <a:rPr lang="en-AU" sz="2000" b="0" dirty="0" err="1">
                <a:solidFill>
                  <a:srgbClr val="7BD88F"/>
                </a:solidFill>
                <a:effectLst/>
                <a:latin typeface="Consolas" panose="020B0609020204030204" pitchFamily="49" charset="0"/>
              </a:rPr>
              <a:t>any_cast</a:t>
            </a:r>
            <a:r>
              <a:rPr lang="en-AU" sz="2000" b="0" dirty="0">
                <a:solidFill>
                  <a:srgbClr val="8B888F"/>
                </a:solidFill>
                <a:effectLst/>
                <a:latin typeface="Consolas" panose="020B0609020204030204" pitchFamily="49" charset="0"/>
              </a:rPr>
              <a:t>&lt;</a:t>
            </a:r>
            <a:r>
              <a:rPr lang="en-AU" sz="2000" b="0" dirty="0">
                <a:solidFill>
                  <a:srgbClr val="5AD4E6"/>
                </a:solidFill>
                <a:effectLst/>
                <a:latin typeface="Consolas" panose="020B0609020204030204" pitchFamily="49" charset="0"/>
              </a:rPr>
              <a:t>T</a:t>
            </a:r>
            <a:r>
              <a:rPr lang="en-AU" sz="2000" b="0" dirty="0">
                <a:solidFill>
                  <a:srgbClr val="8B888F"/>
                </a:solidFill>
                <a:effectLst/>
                <a:latin typeface="Consolas" panose="020B0609020204030204" pitchFamily="49" charset="0"/>
              </a:rPr>
              <a:t>&gt;</a:t>
            </a:r>
            <a:r>
              <a:rPr lang="en-US" dirty="0"/>
              <a:t>.</a:t>
            </a:r>
          </a:p>
          <a:p>
            <a:r>
              <a:rPr lang="en-US" dirty="0"/>
              <a:t>In-place construction and destruction of held object.</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16</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TextBox 8">
            <a:extLst>
              <a:ext uri="{FF2B5EF4-FFF2-40B4-BE49-F238E27FC236}">
                <a16:creationId xmlns:a16="http://schemas.microsoft.com/office/drawing/2014/main" id="{F473D762-FCD2-4D96-A338-1A6350F655BA}"/>
              </a:ext>
            </a:extLst>
          </p:cNvPr>
          <p:cNvSpPr txBox="1"/>
          <p:nvPr/>
        </p:nvSpPr>
        <p:spPr>
          <a:xfrm>
            <a:off x="5533053" y="549275"/>
            <a:ext cx="6115360" cy="4601260"/>
          </a:xfrm>
          <a:prstGeom prst="rect">
            <a:avLst/>
          </a:prstGeom>
          <a:noFill/>
        </p:spPr>
        <p:txBody>
          <a:bodyPr wrap="square" rtlCol="0">
            <a:spAutoFit/>
          </a:bodyPr>
          <a:lstStyle/>
          <a:p>
            <a:r>
              <a:rPr lang="en-AU" sz="1400" b="0" dirty="0">
                <a:solidFill>
                  <a:srgbClr val="8B888F"/>
                </a:solidFill>
                <a:effectLst/>
                <a:latin typeface="Consolas" panose="020B0609020204030204" pitchFamily="49" charset="0"/>
              </a:rPr>
              <a:t>#</a:t>
            </a:r>
            <a:r>
              <a:rPr lang="en-AU" sz="1400" b="0" dirty="0">
                <a:solidFill>
                  <a:srgbClr val="FC618D"/>
                </a:solidFill>
                <a:effectLst/>
                <a:latin typeface="Consolas" panose="020B0609020204030204" pitchFamily="49" charset="0"/>
              </a:rPr>
              <a:t>include</a:t>
            </a:r>
            <a:r>
              <a:rPr lang="en-AU" sz="1400" b="0" dirty="0">
                <a:solidFill>
                  <a:srgbClr val="948AE3"/>
                </a:solidFill>
                <a:effectLst/>
                <a:latin typeface="Consolas" panose="020B0609020204030204" pitchFamily="49" charset="0"/>
              </a:rPr>
              <a:t> </a:t>
            </a:r>
            <a:r>
              <a:rPr lang="en-AU" sz="1400" b="0" dirty="0">
                <a:solidFill>
                  <a:srgbClr val="8B888F"/>
                </a:solidFill>
                <a:effectLst/>
                <a:latin typeface="Consolas" panose="020B0609020204030204" pitchFamily="49" charset="0"/>
              </a:rPr>
              <a:t>&lt;</a:t>
            </a:r>
            <a:r>
              <a:rPr lang="en-AU" sz="1400" b="0" dirty="0">
                <a:solidFill>
                  <a:srgbClr val="FCE566"/>
                </a:solidFill>
                <a:effectLst/>
                <a:latin typeface="Consolas" panose="020B0609020204030204" pitchFamily="49" charset="0"/>
              </a:rPr>
              <a:t>iostream</a:t>
            </a:r>
            <a:r>
              <a:rPr lang="en-AU" sz="1400" b="0" dirty="0">
                <a:solidFill>
                  <a:srgbClr val="8B888F"/>
                </a:solidFill>
                <a:effectLst/>
                <a:latin typeface="Consolas" panose="020B0609020204030204" pitchFamily="49" charset="0"/>
              </a:rPr>
              <a:t>&gt;</a:t>
            </a:r>
            <a:endParaRPr lang="en-AU" sz="1400" b="0" dirty="0">
              <a:solidFill>
                <a:srgbClr val="F7F1FF"/>
              </a:solidFill>
              <a:effectLst/>
              <a:latin typeface="Consolas" panose="020B0609020204030204" pitchFamily="49" charset="0"/>
            </a:endParaRPr>
          </a:p>
          <a:p>
            <a:r>
              <a:rPr lang="en-AU" sz="1400" b="0" dirty="0">
                <a:solidFill>
                  <a:srgbClr val="8B888F"/>
                </a:solidFill>
                <a:effectLst/>
                <a:latin typeface="Consolas" panose="020B0609020204030204" pitchFamily="49" charset="0"/>
              </a:rPr>
              <a:t>#</a:t>
            </a:r>
            <a:r>
              <a:rPr lang="en-AU" sz="1400" b="0" dirty="0">
                <a:solidFill>
                  <a:srgbClr val="FC618D"/>
                </a:solidFill>
                <a:effectLst/>
                <a:latin typeface="Consolas" panose="020B0609020204030204" pitchFamily="49" charset="0"/>
              </a:rPr>
              <a:t>include</a:t>
            </a:r>
            <a:r>
              <a:rPr lang="en-AU" sz="1400" b="0" dirty="0">
                <a:solidFill>
                  <a:srgbClr val="948AE3"/>
                </a:solidFill>
                <a:effectLst/>
                <a:latin typeface="Consolas" panose="020B0609020204030204" pitchFamily="49" charset="0"/>
              </a:rPr>
              <a:t> </a:t>
            </a:r>
            <a:r>
              <a:rPr lang="en-AU" sz="1400" b="0" dirty="0">
                <a:solidFill>
                  <a:srgbClr val="8B888F"/>
                </a:solidFill>
                <a:effectLst/>
                <a:latin typeface="Consolas" panose="020B0609020204030204" pitchFamily="49" charset="0"/>
              </a:rPr>
              <a:t>&lt;</a:t>
            </a:r>
            <a:r>
              <a:rPr lang="en-AU" sz="1400" b="0" dirty="0">
                <a:solidFill>
                  <a:srgbClr val="FCE566"/>
                </a:solidFill>
                <a:effectLst/>
                <a:latin typeface="Consolas" panose="020B0609020204030204" pitchFamily="49" charset="0"/>
              </a:rPr>
              <a:t>any</a:t>
            </a:r>
            <a:r>
              <a:rPr lang="en-AU" sz="1400" b="0" dirty="0">
                <a:solidFill>
                  <a:srgbClr val="8B888F"/>
                </a:solidFill>
                <a:effectLst/>
                <a:latin typeface="Consolas" panose="020B0609020204030204" pitchFamily="49" charset="0"/>
              </a:rPr>
              <a:t>&gt;</a:t>
            </a:r>
            <a:br>
              <a:rPr lang="en-AU" sz="1300" b="0" dirty="0">
                <a:solidFill>
                  <a:srgbClr val="F7F1FF"/>
                </a:solidFill>
                <a:effectLst/>
                <a:latin typeface="Consolas" panose="020B0609020204030204" pitchFamily="49" charset="0"/>
              </a:rPr>
            </a:br>
            <a:br>
              <a:rPr lang="en-AU" sz="1300" b="0" dirty="0">
                <a:solidFill>
                  <a:srgbClr val="F7F1FF"/>
                </a:solidFill>
                <a:effectLst/>
                <a:latin typeface="Consolas" panose="020B0609020204030204" pitchFamily="49" charset="0"/>
              </a:rPr>
            </a:br>
            <a:r>
              <a:rPr lang="en-AU" sz="1400" b="0" i="1" dirty="0">
                <a:solidFill>
                  <a:srgbClr val="5AD4E6"/>
                </a:solidFill>
                <a:effectLst/>
                <a:latin typeface="Consolas" panose="020B0609020204030204" pitchFamily="49" charset="0"/>
              </a:rPr>
              <a:t>auto</a:t>
            </a:r>
            <a:r>
              <a:rPr lang="en-AU" sz="1400" b="0" dirty="0">
                <a:solidFill>
                  <a:srgbClr val="F7F1FF"/>
                </a:solidFill>
                <a:effectLst/>
                <a:latin typeface="Consolas" panose="020B0609020204030204" pitchFamily="49" charset="0"/>
              </a:rPr>
              <a:t> </a:t>
            </a:r>
            <a:r>
              <a:rPr lang="en-AU" sz="1400" b="0" dirty="0">
                <a:solidFill>
                  <a:srgbClr val="7BD88F"/>
                </a:solidFill>
                <a:effectLst/>
                <a:latin typeface="Consolas" panose="020B0609020204030204" pitchFamily="49" charset="0"/>
              </a:rPr>
              <a:t>main</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8B888F"/>
                </a:solidFill>
                <a:effectLst/>
                <a:latin typeface="Consolas" panose="020B0609020204030204" pitchFamily="49" charset="0"/>
              </a:rPr>
              <a:t>-&gt;</a:t>
            </a:r>
            <a:r>
              <a:rPr lang="en-AU" sz="1400" b="0" dirty="0">
                <a:solidFill>
                  <a:srgbClr val="F7F1FF"/>
                </a:solidFill>
                <a:effectLst/>
                <a:latin typeface="Consolas" panose="020B0609020204030204" pitchFamily="49" charset="0"/>
              </a:rPr>
              <a:t> </a:t>
            </a:r>
            <a:r>
              <a:rPr lang="en-AU" sz="1400" b="0" i="1" dirty="0">
                <a:solidFill>
                  <a:srgbClr val="5AD4E6"/>
                </a:solidFill>
                <a:effectLst/>
                <a:latin typeface="Consolas" panose="020B0609020204030204" pitchFamily="49" charset="0"/>
              </a:rPr>
              <a:t>int</a:t>
            </a:r>
            <a:endParaRPr lang="en-AU" sz="1400" b="0" dirty="0">
              <a:solidFill>
                <a:srgbClr val="F7F1FF"/>
              </a:solidFill>
              <a:effectLst/>
              <a:latin typeface="Consolas" panose="020B0609020204030204" pitchFamily="49" charset="0"/>
            </a:endParaRPr>
          </a:p>
          <a:p>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r>
              <a:rPr lang="en-AU" sz="1400" b="0" dirty="0">
                <a:solidFill>
                  <a:srgbClr val="F7F1FF"/>
                </a:solidFill>
                <a:effectLst/>
                <a:latin typeface="Consolas" panose="020B0609020204030204" pitchFamily="49" charset="0"/>
              </a:rPr>
              <a:t>    </a:t>
            </a:r>
            <a:r>
              <a:rPr lang="en-AU" sz="1400" b="0" i="1" dirty="0">
                <a:solidFill>
                  <a:srgbClr val="5AD4E6"/>
                </a:solidFill>
                <a:effectLst/>
                <a:latin typeface="Consolas" panose="020B0609020204030204" pitchFamily="49" charset="0"/>
              </a:rPr>
              <a:t>auto</a:t>
            </a:r>
            <a:r>
              <a:rPr lang="en-AU" sz="1400" b="0" dirty="0">
                <a:solidFill>
                  <a:srgbClr val="F7F1FF"/>
                </a:solidFill>
                <a:effectLst/>
                <a:latin typeface="Consolas" panose="020B0609020204030204" pitchFamily="49" charset="0"/>
              </a:rPr>
              <a:t> a </a:t>
            </a:r>
            <a:r>
              <a:rPr lang="en-AU" sz="1400" b="0" dirty="0">
                <a:solidFill>
                  <a:srgbClr val="FC618D"/>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7BD88F"/>
                </a:solidFill>
                <a:effectLst/>
                <a:latin typeface="Consolas" panose="020B0609020204030204" pitchFamily="49" charset="0"/>
              </a:rPr>
              <a:t>std</a:t>
            </a:r>
            <a:r>
              <a:rPr lang="en-AU" sz="1400" b="0" dirty="0">
                <a:solidFill>
                  <a:srgbClr val="8B888F"/>
                </a:solidFill>
                <a:effectLst/>
                <a:latin typeface="Consolas" panose="020B0609020204030204" pitchFamily="49" charset="0"/>
              </a:rPr>
              <a:t>::</a:t>
            </a:r>
            <a:r>
              <a:rPr lang="en-AU" sz="1400" b="0" dirty="0" err="1">
                <a:solidFill>
                  <a:srgbClr val="7BD88F"/>
                </a:solidFill>
                <a:effectLst/>
                <a:latin typeface="Consolas" panose="020B0609020204030204" pitchFamily="49" charset="0"/>
              </a:rPr>
              <a:t>make_any</a:t>
            </a:r>
            <a:r>
              <a:rPr lang="en-AU" sz="1400" b="0" dirty="0">
                <a:solidFill>
                  <a:srgbClr val="8B888F"/>
                </a:solidFill>
                <a:effectLst/>
                <a:latin typeface="Consolas" panose="020B0609020204030204" pitchFamily="49" charset="0"/>
              </a:rPr>
              <a:t>&lt;</a:t>
            </a:r>
            <a:r>
              <a:rPr lang="en-AU" sz="1400" b="0" i="1" dirty="0">
                <a:solidFill>
                  <a:srgbClr val="5AD4E6"/>
                </a:solidFill>
                <a:effectLst/>
                <a:latin typeface="Consolas" panose="020B0609020204030204" pitchFamily="49" charset="0"/>
              </a:rPr>
              <a:t>int</a:t>
            </a:r>
            <a:r>
              <a:rPr lang="en-AU" sz="1400" b="0" dirty="0">
                <a:solidFill>
                  <a:srgbClr val="8B888F"/>
                </a:solidFill>
                <a:effectLst/>
                <a:latin typeface="Consolas" panose="020B0609020204030204" pitchFamily="49" charset="0"/>
              </a:rPr>
              <a:t>&gt;(</a:t>
            </a:r>
            <a:r>
              <a:rPr lang="en-AU" sz="1400" b="0" dirty="0">
                <a:solidFill>
                  <a:srgbClr val="948AE3"/>
                </a:solidFill>
                <a:effectLst/>
                <a:latin typeface="Consolas" panose="020B0609020204030204" pitchFamily="49" charset="0"/>
              </a:rPr>
              <a:t>6</a:t>
            </a: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br>
              <a:rPr lang="en-AU" sz="1400" b="0" dirty="0">
                <a:solidFill>
                  <a:srgbClr val="F7F1FF"/>
                </a:solidFill>
                <a:effectLst/>
                <a:latin typeface="Consolas" panose="020B0609020204030204" pitchFamily="49" charset="0"/>
              </a:rPr>
            </a:br>
            <a:r>
              <a:rPr lang="en-AU" sz="1400" b="0" dirty="0">
                <a:solidFill>
                  <a:srgbClr val="F7F1FF"/>
                </a:solidFill>
                <a:effectLst/>
                <a:latin typeface="Consolas" panose="020B0609020204030204" pitchFamily="49" charset="0"/>
              </a:rPr>
              <a:t>    </a:t>
            </a:r>
            <a:r>
              <a:rPr lang="en-AU" sz="1400" b="0" dirty="0" err="1">
                <a:solidFill>
                  <a:srgbClr val="7BD88F"/>
                </a:solidFill>
                <a:effectLst/>
                <a:latin typeface="Consolas" panose="020B0609020204030204" pitchFamily="49" charset="0"/>
              </a:rPr>
              <a:t>println</a:t>
            </a:r>
            <a:r>
              <a:rPr lang="en-AU" sz="1400" b="0" dirty="0">
                <a:solidFill>
                  <a:srgbClr val="8B888F"/>
                </a:solidFill>
                <a:effectLst/>
                <a:latin typeface="Consolas" panose="020B0609020204030204" pitchFamily="49" charset="0"/>
              </a:rPr>
              <a:t>&lt;</a:t>
            </a:r>
            <a:r>
              <a:rPr lang="en-AU" sz="1400" b="0" i="1" dirty="0">
                <a:solidFill>
                  <a:srgbClr val="5AD4E6"/>
                </a:solidFill>
                <a:effectLst/>
                <a:latin typeface="Consolas" panose="020B0609020204030204" pitchFamily="49" charset="0"/>
              </a:rPr>
              <a:t>int</a:t>
            </a:r>
            <a:r>
              <a:rPr lang="en-AU" sz="1400" b="0" dirty="0">
                <a:solidFill>
                  <a:srgbClr val="8B888F"/>
                </a:solidFill>
                <a:effectLst/>
                <a:latin typeface="Consolas" panose="020B0609020204030204" pitchFamily="49" charset="0"/>
              </a:rPr>
              <a:t>&gt;(</a:t>
            </a:r>
            <a:r>
              <a:rPr lang="en-AU" sz="1400" b="0" dirty="0">
                <a:solidFill>
                  <a:srgbClr val="F7F1FF"/>
                </a:solidFill>
                <a:effectLst/>
                <a:latin typeface="Consolas" panose="020B0609020204030204" pitchFamily="49" charset="0"/>
              </a:rPr>
              <a:t>a</a:t>
            </a: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r>
              <a:rPr lang="en-AU" sz="1400" b="0" dirty="0">
                <a:solidFill>
                  <a:srgbClr val="F7F1FF"/>
                </a:solidFill>
                <a:effectLst/>
                <a:latin typeface="Consolas" panose="020B0609020204030204" pitchFamily="49" charset="0"/>
              </a:rPr>
              <a:t>    </a:t>
            </a:r>
            <a:r>
              <a:rPr lang="en-AU" sz="1400" b="0" dirty="0" err="1">
                <a:solidFill>
                  <a:srgbClr val="F7F1FF"/>
                </a:solidFill>
                <a:effectLst/>
                <a:latin typeface="Consolas" panose="020B0609020204030204" pitchFamily="49" charset="0"/>
              </a:rPr>
              <a:t>a</a:t>
            </a:r>
            <a:r>
              <a:rPr lang="en-AU" sz="1400" b="0" dirty="0" err="1">
                <a:solidFill>
                  <a:srgbClr val="8B888F"/>
                </a:solidFill>
                <a:effectLst/>
                <a:latin typeface="Consolas" panose="020B0609020204030204" pitchFamily="49" charset="0"/>
              </a:rPr>
              <a:t>.</a:t>
            </a:r>
            <a:r>
              <a:rPr lang="en-AU" sz="1400" b="0" dirty="0" err="1">
                <a:solidFill>
                  <a:srgbClr val="F7F1FF"/>
                </a:solidFill>
                <a:effectLst/>
                <a:latin typeface="Consolas" panose="020B0609020204030204" pitchFamily="49" charset="0"/>
              </a:rPr>
              <a:t>emplace</a:t>
            </a:r>
            <a:r>
              <a:rPr lang="en-AU" sz="1400" b="0" dirty="0">
                <a:solidFill>
                  <a:srgbClr val="FC618D"/>
                </a:solidFill>
                <a:effectLst/>
                <a:latin typeface="Consolas" panose="020B0609020204030204" pitchFamily="49" charset="0"/>
              </a:rPr>
              <a:t>&lt;</a:t>
            </a:r>
            <a:r>
              <a:rPr lang="en-AU" sz="1400" b="0" i="1" dirty="0">
                <a:solidFill>
                  <a:srgbClr val="5AD4E6"/>
                </a:solidFill>
                <a:effectLst/>
                <a:latin typeface="Consolas" panose="020B0609020204030204" pitchFamily="49" charset="0"/>
              </a:rPr>
              <a:t>double</a:t>
            </a:r>
            <a:r>
              <a:rPr lang="en-AU" sz="1400" b="0" dirty="0">
                <a:solidFill>
                  <a:srgbClr val="FC618D"/>
                </a:solidFill>
                <a:effectLst/>
                <a:latin typeface="Consolas" panose="020B0609020204030204" pitchFamily="49" charset="0"/>
              </a:rPr>
              <a:t>&gt;</a:t>
            </a:r>
            <a:r>
              <a:rPr lang="en-AU" sz="1400" b="0" dirty="0">
                <a:solidFill>
                  <a:srgbClr val="8B888F"/>
                </a:solidFill>
                <a:effectLst/>
                <a:latin typeface="Consolas" panose="020B0609020204030204" pitchFamily="49" charset="0"/>
              </a:rPr>
              <a:t>(</a:t>
            </a:r>
            <a:r>
              <a:rPr lang="en-AU" sz="1400" b="0" dirty="0">
                <a:solidFill>
                  <a:srgbClr val="948AE3"/>
                </a:solidFill>
                <a:effectLst/>
                <a:latin typeface="Consolas" panose="020B0609020204030204" pitchFamily="49" charset="0"/>
              </a:rPr>
              <a:t>6.797898</a:t>
            </a: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r>
              <a:rPr lang="en-AU" sz="1400" b="0" dirty="0">
                <a:solidFill>
                  <a:srgbClr val="F7F1FF"/>
                </a:solidFill>
                <a:effectLst/>
                <a:latin typeface="Consolas" panose="020B0609020204030204" pitchFamily="49" charset="0"/>
              </a:rPr>
              <a:t>    </a:t>
            </a:r>
            <a:r>
              <a:rPr lang="en-AU" sz="1400" b="0" dirty="0" err="1">
                <a:solidFill>
                  <a:srgbClr val="7BD88F"/>
                </a:solidFill>
                <a:effectLst/>
                <a:latin typeface="Consolas" panose="020B0609020204030204" pitchFamily="49" charset="0"/>
              </a:rPr>
              <a:t>println</a:t>
            </a:r>
            <a:r>
              <a:rPr lang="en-AU" sz="1400" b="0" dirty="0">
                <a:solidFill>
                  <a:srgbClr val="8B888F"/>
                </a:solidFill>
                <a:effectLst/>
                <a:latin typeface="Consolas" panose="020B0609020204030204" pitchFamily="49" charset="0"/>
              </a:rPr>
              <a:t>&lt;</a:t>
            </a:r>
            <a:r>
              <a:rPr lang="en-AU" sz="1400" b="0" i="1" dirty="0">
                <a:solidFill>
                  <a:srgbClr val="5AD4E6"/>
                </a:solidFill>
                <a:effectLst/>
                <a:latin typeface="Consolas" panose="020B0609020204030204" pitchFamily="49" charset="0"/>
              </a:rPr>
              <a:t>double</a:t>
            </a:r>
            <a:r>
              <a:rPr lang="en-AU" sz="1400" b="0" dirty="0">
                <a:solidFill>
                  <a:srgbClr val="8B888F"/>
                </a:solidFill>
                <a:effectLst/>
                <a:latin typeface="Consolas" panose="020B0609020204030204" pitchFamily="49" charset="0"/>
              </a:rPr>
              <a:t>&gt;(</a:t>
            </a:r>
            <a:r>
              <a:rPr lang="en-AU" sz="1400" b="0" dirty="0">
                <a:solidFill>
                  <a:srgbClr val="F7F1FF"/>
                </a:solidFill>
                <a:effectLst/>
                <a:latin typeface="Consolas" panose="020B0609020204030204" pitchFamily="49" charset="0"/>
              </a:rPr>
              <a:t>a</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p>
          <a:p>
            <a:br>
              <a:rPr lang="en-AU" sz="1400" b="0" dirty="0">
                <a:solidFill>
                  <a:srgbClr val="F7F1FF"/>
                </a:solidFill>
                <a:effectLst/>
                <a:latin typeface="Consolas" panose="020B0609020204030204" pitchFamily="49" charset="0"/>
              </a:rPr>
            </a:br>
            <a:r>
              <a:rPr lang="en-AU" sz="1400" b="0" dirty="0">
                <a:solidFill>
                  <a:srgbClr val="F7F1FF"/>
                </a:solidFill>
                <a:effectLst/>
                <a:latin typeface="Consolas" panose="020B0609020204030204" pitchFamily="49" charset="0"/>
              </a:rPr>
              <a:t>    </a:t>
            </a:r>
            <a:r>
              <a:rPr lang="en-AU" sz="1400" b="0" dirty="0">
                <a:solidFill>
                  <a:srgbClr val="7BD88F"/>
                </a:solidFill>
                <a:effectLst/>
                <a:latin typeface="Consolas" panose="020B0609020204030204" pitchFamily="49" charset="0"/>
              </a:rPr>
              <a:t>std</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cout </a:t>
            </a:r>
            <a:r>
              <a:rPr lang="en-AU" sz="1400" b="0" dirty="0">
                <a:solidFill>
                  <a:srgbClr val="FC618D"/>
                </a:solidFill>
                <a:effectLst/>
                <a:latin typeface="Consolas" panose="020B0609020204030204" pitchFamily="49" charset="0"/>
              </a:rPr>
              <a:t>&lt;&lt;</a:t>
            </a:r>
            <a:r>
              <a:rPr lang="en-AU" sz="1400" b="0" dirty="0">
                <a:solidFill>
                  <a:srgbClr val="F7F1FF"/>
                </a:solidFill>
                <a:effectLst/>
                <a:latin typeface="Consolas" panose="020B0609020204030204" pitchFamily="49" charset="0"/>
              </a:rPr>
              <a:t> </a:t>
            </a:r>
            <a:r>
              <a:rPr lang="en-AU" sz="1400" b="0" dirty="0" err="1">
                <a:solidFill>
                  <a:srgbClr val="F7F1FF"/>
                </a:solidFill>
                <a:effectLst/>
                <a:latin typeface="Consolas" panose="020B0609020204030204" pitchFamily="49" charset="0"/>
              </a:rPr>
              <a:t>a</a:t>
            </a:r>
            <a:r>
              <a:rPr lang="en-AU" sz="1400" b="0" dirty="0" err="1">
                <a:solidFill>
                  <a:srgbClr val="8B888F"/>
                </a:solidFill>
                <a:effectLst/>
                <a:latin typeface="Consolas" panose="020B0609020204030204" pitchFamily="49" charset="0"/>
              </a:rPr>
              <a:t>.</a:t>
            </a:r>
            <a:r>
              <a:rPr lang="en-AU" sz="1400" b="0" dirty="0" err="1">
                <a:solidFill>
                  <a:srgbClr val="7BD88F"/>
                </a:solidFill>
                <a:effectLst/>
                <a:latin typeface="Consolas" panose="020B0609020204030204" pitchFamily="49" charset="0"/>
              </a:rPr>
              <a:t>type</a:t>
            </a:r>
            <a:r>
              <a:rPr lang="en-AU" sz="1400" b="0" dirty="0">
                <a:solidFill>
                  <a:srgbClr val="8B888F"/>
                </a:solidFill>
                <a:effectLst/>
                <a:latin typeface="Consolas" panose="020B0609020204030204" pitchFamily="49" charset="0"/>
              </a:rPr>
              <a:t>().</a:t>
            </a:r>
            <a:r>
              <a:rPr lang="en-AU" sz="1400" b="0" dirty="0">
                <a:solidFill>
                  <a:srgbClr val="7BD88F"/>
                </a:solidFill>
                <a:effectLst/>
                <a:latin typeface="Consolas" panose="020B0609020204030204" pitchFamily="49" charset="0"/>
              </a:rPr>
              <a:t>name</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FC618D"/>
                </a:solidFill>
                <a:effectLst/>
                <a:latin typeface="Consolas" panose="020B0609020204030204" pitchFamily="49" charset="0"/>
              </a:rPr>
              <a:t>&lt;&lt;</a:t>
            </a:r>
            <a:r>
              <a:rPr lang="en-AU" sz="1400" b="0" dirty="0">
                <a:solidFill>
                  <a:srgbClr val="F7F1FF"/>
                </a:solidFill>
                <a:effectLst/>
                <a:latin typeface="Consolas" panose="020B0609020204030204" pitchFamily="49" charset="0"/>
              </a:rPr>
              <a:t> </a:t>
            </a:r>
            <a:r>
              <a:rPr lang="en-AU" sz="1400" b="0" dirty="0">
                <a:solidFill>
                  <a:srgbClr val="7BD88F"/>
                </a:solidFill>
                <a:effectLst/>
                <a:latin typeface="Consolas" panose="020B0609020204030204" pitchFamily="49" charset="0"/>
              </a:rPr>
              <a:t>std</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endl</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p>
          <a:p>
            <a:br>
              <a:rPr lang="en-AU" sz="1400" b="0" dirty="0">
                <a:solidFill>
                  <a:srgbClr val="F7F1FF"/>
                </a:solidFill>
                <a:effectLst/>
                <a:latin typeface="Consolas" panose="020B0609020204030204" pitchFamily="49" charset="0"/>
              </a:rPr>
            </a:br>
            <a:r>
              <a:rPr lang="en-AU" sz="1400" b="0" dirty="0">
                <a:solidFill>
                  <a:srgbClr val="F7F1FF"/>
                </a:solidFill>
                <a:effectLst/>
                <a:latin typeface="Consolas" panose="020B0609020204030204" pitchFamily="49" charset="0"/>
              </a:rPr>
              <a:t>    </a:t>
            </a:r>
            <a:r>
              <a:rPr lang="en-AU" sz="1400" b="0" dirty="0">
                <a:solidFill>
                  <a:srgbClr val="7BD88F"/>
                </a:solidFill>
                <a:effectLst/>
                <a:latin typeface="Consolas" panose="020B0609020204030204" pitchFamily="49" charset="0"/>
              </a:rPr>
              <a:t>std</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cout </a:t>
            </a:r>
            <a:r>
              <a:rPr lang="en-AU" sz="1400" b="0" dirty="0">
                <a:solidFill>
                  <a:srgbClr val="FC618D"/>
                </a:solidFill>
                <a:effectLst/>
                <a:latin typeface="Consolas" panose="020B0609020204030204" pitchFamily="49" charset="0"/>
              </a:rPr>
              <a:t>&lt;&lt;</a:t>
            </a:r>
            <a:r>
              <a:rPr lang="en-AU" sz="1400" b="0" dirty="0">
                <a:solidFill>
                  <a:srgbClr val="F7F1FF"/>
                </a:solidFill>
                <a:effectLst/>
                <a:latin typeface="Consolas" panose="020B0609020204030204" pitchFamily="49" charset="0"/>
              </a:rPr>
              <a:t> </a:t>
            </a:r>
            <a:r>
              <a:rPr lang="en-AU" sz="1400" b="0" dirty="0">
                <a:solidFill>
                  <a:srgbClr val="7BD88F"/>
                </a:solidFill>
                <a:effectLst/>
                <a:latin typeface="Consolas" panose="020B0609020204030204" pitchFamily="49" charset="0"/>
              </a:rPr>
              <a:t>std</a:t>
            </a:r>
            <a:r>
              <a:rPr lang="en-AU" sz="1400" b="0" dirty="0">
                <a:solidFill>
                  <a:srgbClr val="8B888F"/>
                </a:solidFill>
                <a:effectLst/>
                <a:latin typeface="Consolas" panose="020B0609020204030204" pitchFamily="49" charset="0"/>
              </a:rPr>
              <a:t>::</a:t>
            </a:r>
            <a:r>
              <a:rPr lang="en-AU" sz="1400" b="0" dirty="0" err="1">
                <a:solidFill>
                  <a:srgbClr val="F7F1FF"/>
                </a:solidFill>
                <a:effectLst/>
                <a:latin typeface="Consolas" panose="020B0609020204030204" pitchFamily="49" charset="0"/>
              </a:rPr>
              <a:t>boolalpha</a:t>
            </a: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r>
              <a:rPr lang="en-AU" sz="1400" b="0" dirty="0">
                <a:solidFill>
                  <a:srgbClr val="F7F1FF"/>
                </a:solidFill>
                <a:effectLst/>
                <a:latin typeface="Consolas" panose="020B0609020204030204" pitchFamily="49" charset="0"/>
              </a:rPr>
              <a:t>    </a:t>
            </a:r>
            <a:r>
              <a:rPr lang="en-AU" sz="1400" b="0" dirty="0">
                <a:solidFill>
                  <a:srgbClr val="7BD88F"/>
                </a:solidFill>
                <a:effectLst/>
                <a:latin typeface="Consolas" panose="020B0609020204030204" pitchFamily="49" charset="0"/>
              </a:rPr>
              <a:t>std</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cout </a:t>
            </a:r>
            <a:r>
              <a:rPr lang="en-AU" sz="1400" b="0" dirty="0">
                <a:solidFill>
                  <a:srgbClr val="FC618D"/>
                </a:solidFill>
                <a:effectLst/>
                <a:latin typeface="Consolas" panose="020B0609020204030204" pitchFamily="49" charset="0"/>
              </a:rPr>
              <a:t>&lt;&lt;</a:t>
            </a:r>
            <a:r>
              <a:rPr lang="en-AU" sz="1400" b="0" dirty="0">
                <a:solidFill>
                  <a:srgbClr val="F7F1FF"/>
                </a:solidFill>
                <a:effectLst/>
                <a:latin typeface="Consolas" panose="020B0609020204030204" pitchFamily="49" charset="0"/>
              </a:rPr>
              <a:t> </a:t>
            </a:r>
            <a:r>
              <a:rPr lang="en-AU" sz="1400" b="0" dirty="0" err="1">
                <a:solidFill>
                  <a:srgbClr val="F7F1FF"/>
                </a:solidFill>
                <a:effectLst/>
                <a:latin typeface="Consolas" panose="020B0609020204030204" pitchFamily="49" charset="0"/>
              </a:rPr>
              <a:t>a</a:t>
            </a:r>
            <a:r>
              <a:rPr lang="en-AU" sz="1400" b="0" dirty="0" err="1">
                <a:solidFill>
                  <a:srgbClr val="8B888F"/>
                </a:solidFill>
                <a:effectLst/>
                <a:latin typeface="Consolas" panose="020B0609020204030204" pitchFamily="49" charset="0"/>
              </a:rPr>
              <a:t>.</a:t>
            </a:r>
            <a:r>
              <a:rPr lang="en-AU" sz="1400" b="0" dirty="0" err="1">
                <a:solidFill>
                  <a:srgbClr val="7BD88F"/>
                </a:solidFill>
                <a:effectLst/>
                <a:latin typeface="Consolas" panose="020B0609020204030204" pitchFamily="49" charset="0"/>
              </a:rPr>
              <a:t>has_value</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FC618D"/>
                </a:solidFill>
                <a:effectLst/>
                <a:latin typeface="Consolas" panose="020B0609020204030204" pitchFamily="49" charset="0"/>
              </a:rPr>
              <a:t>&lt;&lt;</a:t>
            </a:r>
            <a:r>
              <a:rPr lang="en-AU" sz="1400" b="0" dirty="0">
                <a:solidFill>
                  <a:srgbClr val="F7F1FF"/>
                </a:solidFill>
                <a:effectLst/>
                <a:latin typeface="Consolas" panose="020B0609020204030204" pitchFamily="49" charset="0"/>
              </a:rPr>
              <a:t> </a:t>
            </a:r>
            <a:r>
              <a:rPr lang="en-AU" sz="1400" b="0" dirty="0">
                <a:solidFill>
                  <a:srgbClr val="7BD88F"/>
                </a:solidFill>
                <a:effectLst/>
                <a:latin typeface="Consolas" panose="020B0609020204030204" pitchFamily="49" charset="0"/>
              </a:rPr>
              <a:t>std</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endl</a:t>
            </a: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r>
              <a:rPr lang="en-AU" sz="1400" b="0" dirty="0">
                <a:solidFill>
                  <a:srgbClr val="F7F1FF"/>
                </a:solidFill>
                <a:effectLst/>
                <a:latin typeface="Consolas" panose="020B0609020204030204" pitchFamily="49" charset="0"/>
              </a:rPr>
              <a:t>    </a:t>
            </a:r>
            <a:r>
              <a:rPr lang="en-AU" sz="1400" b="0" dirty="0" err="1">
                <a:solidFill>
                  <a:srgbClr val="F7F1FF"/>
                </a:solidFill>
                <a:effectLst/>
                <a:latin typeface="Consolas" panose="020B0609020204030204" pitchFamily="49" charset="0"/>
              </a:rPr>
              <a:t>a</a:t>
            </a:r>
            <a:r>
              <a:rPr lang="en-AU" sz="1400" b="0" dirty="0" err="1">
                <a:solidFill>
                  <a:srgbClr val="8B888F"/>
                </a:solidFill>
                <a:effectLst/>
                <a:latin typeface="Consolas" panose="020B0609020204030204" pitchFamily="49" charset="0"/>
              </a:rPr>
              <a:t>.</a:t>
            </a:r>
            <a:r>
              <a:rPr lang="en-AU" sz="1400" b="0" dirty="0" err="1">
                <a:solidFill>
                  <a:srgbClr val="7BD88F"/>
                </a:solidFill>
                <a:effectLst/>
                <a:latin typeface="Consolas" panose="020B0609020204030204" pitchFamily="49" charset="0"/>
              </a:rPr>
              <a:t>reset</a:t>
            </a: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r>
              <a:rPr lang="en-AU" sz="1400" b="0" dirty="0">
                <a:solidFill>
                  <a:srgbClr val="F7F1FF"/>
                </a:solidFill>
                <a:effectLst/>
                <a:latin typeface="Consolas" panose="020B0609020204030204" pitchFamily="49" charset="0"/>
              </a:rPr>
              <a:t>    </a:t>
            </a:r>
            <a:r>
              <a:rPr lang="en-AU" sz="1400" b="0" dirty="0">
                <a:solidFill>
                  <a:srgbClr val="7BD88F"/>
                </a:solidFill>
                <a:effectLst/>
                <a:latin typeface="Consolas" panose="020B0609020204030204" pitchFamily="49" charset="0"/>
              </a:rPr>
              <a:t>std</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cout </a:t>
            </a:r>
            <a:r>
              <a:rPr lang="en-AU" sz="1400" b="0" dirty="0">
                <a:solidFill>
                  <a:srgbClr val="FC618D"/>
                </a:solidFill>
                <a:effectLst/>
                <a:latin typeface="Consolas" panose="020B0609020204030204" pitchFamily="49" charset="0"/>
              </a:rPr>
              <a:t>&lt;&lt;</a:t>
            </a:r>
            <a:r>
              <a:rPr lang="en-AU" sz="1400" b="0" dirty="0">
                <a:solidFill>
                  <a:srgbClr val="F7F1FF"/>
                </a:solidFill>
                <a:effectLst/>
                <a:latin typeface="Consolas" panose="020B0609020204030204" pitchFamily="49" charset="0"/>
              </a:rPr>
              <a:t> </a:t>
            </a:r>
            <a:r>
              <a:rPr lang="en-AU" sz="1400" b="0" dirty="0" err="1">
                <a:solidFill>
                  <a:srgbClr val="F7F1FF"/>
                </a:solidFill>
                <a:effectLst/>
                <a:latin typeface="Consolas" panose="020B0609020204030204" pitchFamily="49" charset="0"/>
              </a:rPr>
              <a:t>a</a:t>
            </a:r>
            <a:r>
              <a:rPr lang="en-AU" sz="1400" b="0" dirty="0" err="1">
                <a:solidFill>
                  <a:srgbClr val="8B888F"/>
                </a:solidFill>
                <a:effectLst/>
                <a:latin typeface="Consolas" panose="020B0609020204030204" pitchFamily="49" charset="0"/>
              </a:rPr>
              <a:t>.</a:t>
            </a:r>
            <a:r>
              <a:rPr lang="en-AU" sz="1400" b="0" dirty="0" err="1">
                <a:solidFill>
                  <a:srgbClr val="7BD88F"/>
                </a:solidFill>
                <a:effectLst/>
                <a:latin typeface="Consolas" panose="020B0609020204030204" pitchFamily="49" charset="0"/>
              </a:rPr>
              <a:t>has_value</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FC618D"/>
                </a:solidFill>
                <a:effectLst/>
                <a:latin typeface="Consolas" panose="020B0609020204030204" pitchFamily="49" charset="0"/>
              </a:rPr>
              <a:t>&lt;&lt;</a:t>
            </a:r>
            <a:r>
              <a:rPr lang="en-AU" sz="1400" b="0" dirty="0">
                <a:solidFill>
                  <a:srgbClr val="F7F1FF"/>
                </a:solidFill>
                <a:effectLst/>
                <a:latin typeface="Consolas" panose="020B0609020204030204" pitchFamily="49" charset="0"/>
              </a:rPr>
              <a:t> </a:t>
            </a:r>
            <a:r>
              <a:rPr lang="en-AU" sz="1400" b="0" dirty="0">
                <a:solidFill>
                  <a:srgbClr val="7BD88F"/>
                </a:solidFill>
                <a:effectLst/>
                <a:latin typeface="Consolas" panose="020B0609020204030204" pitchFamily="49" charset="0"/>
              </a:rPr>
              <a:t>std</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endl</a:t>
            </a: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r>
              <a:rPr lang="en-AU" sz="1400" b="0" dirty="0">
                <a:solidFill>
                  <a:srgbClr val="F7F1FF"/>
                </a:solidFill>
                <a:effectLst/>
                <a:latin typeface="Consolas" panose="020B0609020204030204" pitchFamily="49" charset="0"/>
              </a:rPr>
              <a:t>    </a:t>
            </a:r>
            <a:r>
              <a:rPr lang="en-AU" sz="1400" b="0" dirty="0">
                <a:solidFill>
                  <a:srgbClr val="7BD88F"/>
                </a:solidFill>
                <a:effectLst/>
                <a:latin typeface="Consolas" panose="020B0609020204030204" pitchFamily="49" charset="0"/>
              </a:rPr>
              <a:t>std</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cout </a:t>
            </a:r>
            <a:r>
              <a:rPr lang="en-AU" sz="1400" b="0" dirty="0">
                <a:solidFill>
                  <a:srgbClr val="FC618D"/>
                </a:solidFill>
                <a:effectLst/>
                <a:latin typeface="Consolas" panose="020B0609020204030204" pitchFamily="49" charset="0"/>
              </a:rPr>
              <a:t>&lt;&lt;</a:t>
            </a:r>
            <a:r>
              <a:rPr lang="en-AU" sz="1400" b="0" dirty="0">
                <a:solidFill>
                  <a:srgbClr val="F7F1FF"/>
                </a:solidFill>
                <a:effectLst/>
                <a:latin typeface="Consolas" panose="020B0609020204030204" pitchFamily="49" charset="0"/>
              </a:rPr>
              <a:t> </a:t>
            </a:r>
            <a:r>
              <a:rPr lang="en-AU" sz="1400" b="0" dirty="0">
                <a:solidFill>
                  <a:srgbClr val="7BD88F"/>
                </a:solidFill>
                <a:effectLst/>
                <a:latin typeface="Consolas" panose="020B0609020204030204" pitchFamily="49" charset="0"/>
              </a:rPr>
              <a:t>std</a:t>
            </a:r>
            <a:r>
              <a:rPr lang="en-AU" sz="1400" b="0" dirty="0">
                <a:solidFill>
                  <a:srgbClr val="8B888F"/>
                </a:solidFill>
                <a:effectLst/>
                <a:latin typeface="Consolas" panose="020B0609020204030204" pitchFamily="49" charset="0"/>
              </a:rPr>
              <a:t>::</a:t>
            </a:r>
            <a:r>
              <a:rPr lang="en-AU" sz="1400" b="0" dirty="0" err="1">
                <a:solidFill>
                  <a:srgbClr val="F7F1FF"/>
                </a:solidFill>
                <a:effectLst/>
                <a:latin typeface="Consolas" panose="020B0609020204030204" pitchFamily="49" charset="0"/>
              </a:rPr>
              <a:t>noboolalpha</a:t>
            </a: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br>
              <a:rPr lang="en-AU" sz="1400" b="0" dirty="0">
                <a:solidFill>
                  <a:srgbClr val="F7F1FF"/>
                </a:solidFill>
                <a:effectLst/>
                <a:latin typeface="Consolas" panose="020B0609020204030204" pitchFamily="49" charset="0"/>
              </a:rPr>
            </a:br>
            <a:r>
              <a:rPr lang="en-AU" sz="1400" b="0" dirty="0">
                <a:solidFill>
                  <a:srgbClr val="F7F1FF"/>
                </a:solidFill>
                <a:effectLst/>
                <a:latin typeface="Consolas" panose="020B0609020204030204" pitchFamily="49" charset="0"/>
              </a:rPr>
              <a:t>    </a:t>
            </a:r>
            <a:r>
              <a:rPr lang="en-AU" sz="1400" b="0" dirty="0">
                <a:solidFill>
                  <a:srgbClr val="FC618D"/>
                </a:solidFill>
                <a:effectLst/>
                <a:latin typeface="Consolas" panose="020B0609020204030204" pitchFamily="49" charset="0"/>
              </a:rPr>
              <a:t>return</a:t>
            </a:r>
            <a:r>
              <a:rPr lang="en-AU" sz="1400" b="0" dirty="0">
                <a:solidFill>
                  <a:srgbClr val="F7F1FF"/>
                </a:solidFill>
                <a:effectLst/>
                <a:latin typeface="Consolas" panose="020B0609020204030204" pitchFamily="49" charset="0"/>
              </a:rPr>
              <a:t> </a:t>
            </a:r>
            <a:r>
              <a:rPr lang="en-AU" sz="1400" b="0" dirty="0">
                <a:solidFill>
                  <a:srgbClr val="948AE3"/>
                </a:solidFill>
                <a:effectLst/>
                <a:latin typeface="Consolas" panose="020B0609020204030204" pitchFamily="49" charset="0"/>
              </a:rPr>
              <a:t>0</a:t>
            </a: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p:txBody>
      </p:sp>
    </p:spTree>
    <p:extLst>
      <p:ext uri="{BB962C8B-B14F-4D97-AF65-F5344CB8AC3E}">
        <p14:creationId xmlns:p14="http://schemas.microsoft.com/office/powerpoint/2010/main" val="33150995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Algorithms</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MDN High Performance Programming</a:t>
            </a:r>
            <a:endParaRPr lang="en-US" dirty="0"/>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17</a:t>
            </a:fld>
            <a:endParaRPr lang="en-US"/>
          </a:p>
        </p:txBody>
      </p:sp>
    </p:spTree>
    <p:extLst>
      <p:ext uri="{BB962C8B-B14F-4D97-AF65-F5344CB8AC3E}">
        <p14:creationId xmlns:p14="http://schemas.microsoft.com/office/powerpoint/2010/main" val="40207789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772675"/>
          </a:xfrm>
        </p:spPr>
        <p:txBody>
          <a:bodyPr>
            <a:normAutofit/>
          </a:bodyPr>
          <a:lstStyle/>
          <a:p>
            <a:r>
              <a:rPr lang="en-US" dirty="0"/>
              <a:t>Algorithms</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1651518"/>
            <a:ext cx="5997892" cy="4422711"/>
          </a:xfrm>
        </p:spPr>
        <p:txBody>
          <a:bodyPr>
            <a:normAutofit fontScale="70000" lnSpcReduction="20000"/>
          </a:bodyPr>
          <a:lstStyle/>
          <a:p>
            <a:r>
              <a:rPr lang="en-US" dirty="0"/>
              <a:t>Algorithms are functions that perform a specific set of steps often to perform some computation.</a:t>
            </a:r>
          </a:p>
          <a:p>
            <a:r>
              <a:rPr lang="en-US" dirty="0"/>
              <a:t>Algorithms are mostly used to manipulate data. When paired with data structures, algorithms can make development far more seamless, especially when written in a generic style.</a:t>
            </a:r>
          </a:p>
          <a:p>
            <a:r>
              <a:rPr lang="en-US" dirty="0"/>
              <a:t>C++ Standard Algorithms were the brainchild of Alex Stepanov that used templates and generic techniques to create powerful interfaces and seamless interoperability between algorithms and data structures.</a:t>
            </a:r>
          </a:p>
          <a:p>
            <a:r>
              <a:rPr lang="en-US" dirty="0"/>
              <a:t>The focus of this section is not on how to write algorithms but rather how to use them. How to compose them together using functional techniques create expressible and type safe code that is also fast.</a:t>
            </a:r>
          </a:p>
          <a:p>
            <a:r>
              <a:rPr lang="en-US" dirty="0"/>
              <a:t>C++ algorithms take a begin and end iterator indicating the range of elements the algorithm applies to.</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18</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3" name="Graphic 2" descr="Workflow with solid fill">
            <a:extLst>
              <a:ext uri="{FF2B5EF4-FFF2-40B4-BE49-F238E27FC236}">
                <a16:creationId xmlns:a16="http://schemas.microsoft.com/office/drawing/2014/main" id="{F282082D-FFDD-6F47-9192-9AC9D53F3897}"/>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6548755" y="1417397"/>
            <a:ext cx="4023205" cy="4023205"/>
          </a:xfrm>
          <a:prstGeom prst="rect">
            <a:avLst/>
          </a:prstGeom>
        </p:spPr>
      </p:pic>
    </p:spTree>
    <p:extLst>
      <p:ext uri="{BB962C8B-B14F-4D97-AF65-F5344CB8AC3E}">
        <p14:creationId xmlns:p14="http://schemas.microsoft.com/office/powerpoint/2010/main" val="28314820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399502"/>
            <a:ext cx="11097551" cy="559732"/>
          </a:xfrm>
        </p:spPr>
        <p:txBody>
          <a:bodyPr>
            <a:normAutofit/>
          </a:bodyPr>
          <a:lstStyle/>
          <a:p>
            <a:r>
              <a:rPr lang="en-US" sz="4000" dirty="0"/>
              <a:t>C++ Standard Algorithms</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19</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aphicFrame>
        <p:nvGraphicFramePr>
          <p:cNvPr id="8" name="Table 8">
            <a:extLst>
              <a:ext uri="{FF2B5EF4-FFF2-40B4-BE49-F238E27FC236}">
                <a16:creationId xmlns:a16="http://schemas.microsoft.com/office/drawing/2014/main" id="{4BC26D29-0E39-0C0D-1700-38A674477E77}"/>
              </a:ext>
            </a:extLst>
          </p:cNvPr>
          <p:cNvGraphicFramePr>
            <a:graphicFrameLocks noGrp="1"/>
          </p:cNvGraphicFramePr>
          <p:nvPr>
            <p:ph sz="half" idx="2"/>
            <p:extLst>
              <p:ext uri="{D42A27DB-BD31-4B8C-83A1-F6EECF244321}">
                <p14:modId xmlns:p14="http://schemas.microsoft.com/office/powerpoint/2010/main" val="795402648"/>
              </p:ext>
            </p:extLst>
          </p:nvPr>
        </p:nvGraphicFramePr>
        <p:xfrm>
          <a:off x="543585" y="1084098"/>
          <a:ext cx="11097552" cy="5308600"/>
        </p:xfrm>
        <a:graphic>
          <a:graphicData uri="http://schemas.openxmlformats.org/drawingml/2006/table">
            <a:tbl>
              <a:tblPr firstRow="1" bandRow="1">
                <a:tableStyleId>{AF606853-7671-496A-8E4F-DF71F8EC918B}</a:tableStyleId>
              </a:tblPr>
              <a:tblGrid>
                <a:gridCol w="2180954">
                  <a:extLst>
                    <a:ext uri="{9D8B030D-6E8A-4147-A177-3AD203B41FA5}">
                      <a16:colId xmlns:a16="http://schemas.microsoft.com/office/drawing/2014/main" val="2054658861"/>
                    </a:ext>
                  </a:extLst>
                </a:gridCol>
                <a:gridCol w="3367822">
                  <a:extLst>
                    <a:ext uri="{9D8B030D-6E8A-4147-A177-3AD203B41FA5}">
                      <a16:colId xmlns:a16="http://schemas.microsoft.com/office/drawing/2014/main" val="3022304795"/>
                    </a:ext>
                  </a:extLst>
                </a:gridCol>
                <a:gridCol w="2774388">
                  <a:extLst>
                    <a:ext uri="{9D8B030D-6E8A-4147-A177-3AD203B41FA5}">
                      <a16:colId xmlns:a16="http://schemas.microsoft.com/office/drawing/2014/main" val="1521074231"/>
                    </a:ext>
                  </a:extLst>
                </a:gridCol>
                <a:gridCol w="2774388">
                  <a:extLst>
                    <a:ext uri="{9D8B030D-6E8A-4147-A177-3AD203B41FA5}">
                      <a16:colId xmlns:a16="http://schemas.microsoft.com/office/drawing/2014/main" val="1803434091"/>
                    </a:ext>
                  </a:extLst>
                </a:gridCol>
              </a:tblGrid>
              <a:tr h="370840">
                <a:tc>
                  <a:txBody>
                    <a:bodyPr/>
                    <a:lstStyle/>
                    <a:p>
                      <a:pPr algn="ctr"/>
                      <a:r>
                        <a:rPr lang="en-AU" sz="1600" dirty="0">
                          <a:solidFill>
                            <a:schemeClr val="tx1"/>
                          </a:solidFill>
                        </a:rPr>
                        <a:t>Category</a:t>
                      </a:r>
                    </a:p>
                  </a:txBody>
                  <a:tcPr/>
                </a:tc>
                <a:tc>
                  <a:txBody>
                    <a:bodyPr/>
                    <a:lstStyle/>
                    <a:p>
                      <a:pPr algn="ctr"/>
                      <a:r>
                        <a:rPr lang="en-AU" sz="1600" dirty="0">
                          <a:solidFill>
                            <a:schemeClr val="tx1"/>
                          </a:solidFill>
                        </a:rPr>
                        <a:t>C++ Algorithm</a:t>
                      </a:r>
                    </a:p>
                  </a:txBody>
                  <a:tcPr/>
                </a:tc>
                <a:tc>
                  <a:txBody>
                    <a:bodyPr/>
                    <a:lstStyle/>
                    <a:p>
                      <a:pPr algn="ctr"/>
                      <a:r>
                        <a:rPr lang="en-AU" sz="1600" dirty="0">
                          <a:solidFill>
                            <a:schemeClr val="tx1"/>
                          </a:solidFill>
                        </a:rPr>
                        <a:t>Common Name</a:t>
                      </a:r>
                    </a:p>
                  </a:txBody>
                  <a:tcPr/>
                </a:tc>
                <a:tc>
                  <a:txBody>
                    <a:bodyPr/>
                    <a:lstStyle/>
                    <a:p>
                      <a:pPr algn="ctr"/>
                      <a:r>
                        <a:rPr lang="en-AU" sz="1600" dirty="0">
                          <a:solidFill>
                            <a:schemeClr val="tx1"/>
                          </a:solidFill>
                        </a:rPr>
                        <a:t>Description</a:t>
                      </a:r>
                    </a:p>
                  </a:txBody>
                  <a:tcPr/>
                </a:tc>
                <a:extLst>
                  <a:ext uri="{0D108BD9-81ED-4DB2-BD59-A6C34878D82A}">
                    <a16:rowId xmlns:a16="http://schemas.microsoft.com/office/drawing/2014/main" val="839517332"/>
                  </a:ext>
                </a:extLst>
              </a:tr>
              <a:tr h="370840">
                <a:tc>
                  <a:txBody>
                    <a:bodyPr/>
                    <a:lstStyle/>
                    <a:p>
                      <a:pPr algn="ctr"/>
                      <a:r>
                        <a:rPr lang="en-AU" sz="1600" dirty="0">
                          <a:solidFill>
                            <a:schemeClr val="tx1"/>
                          </a:solidFill>
                          <a:latin typeface="+mn-lt"/>
                        </a:rPr>
                        <a:t>General</a:t>
                      </a:r>
                    </a:p>
                  </a:txBody>
                  <a:tcPr anchor="ctr"/>
                </a:tc>
                <a:tc>
                  <a:txBody>
                    <a:bodyPr/>
                    <a:lstStyle/>
                    <a:p>
                      <a:pPr algn="ctr"/>
                      <a:r>
                        <a:rPr lang="en-AU" sz="1600" b="0" dirty="0">
                          <a:solidFill>
                            <a:srgbClr val="7BD88F"/>
                          </a:solidFill>
                          <a:effectLst/>
                          <a:latin typeface="Consolas" panose="020B0609020204030204" pitchFamily="49" charset="0"/>
                        </a:rPr>
                        <a:t>std</a:t>
                      </a:r>
                      <a:r>
                        <a:rPr lang="en-AU" sz="1600" b="0" dirty="0">
                          <a:solidFill>
                            <a:srgbClr val="8B888F"/>
                          </a:solidFill>
                          <a:effectLst/>
                          <a:latin typeface="Consolas" panose="020B0609020204030204" pitchFamily="49" charset="0"/>
                        </a:rPr>
                        <a:t>::</a:t>
                      </a:r>
                      <a:r>
                        <a:rPr lang="en-AU" sz="1600" b="0" dirty="0" err="1">
                          <a:solidFill>
                            <a:srgbClr val="7BD88F"/>
                          </a:solidFill>
                          <a:effectLst/>
                          <a:latin typeface="Consolas" panose="020B0609020204030204" pitchFamily="49" charset="0"/>
                        </a:rPr>
                        <a:t>for_each</a:t>
                      </a:r>
                      <a:endParaRPr lang="en-AU" sz="1600" b="0" dirty="0">
                        <a:solidFill>
                          <a:srgbClr val="F7F1FF"/>
                        </a:solidFill>
                        <a:effectLst/>
                        <a:latin typeface="Consolas" panose="020B0609020204030204" pitchFamily="49" charset="0"/>
                      </a:endParaRPr>
                    </a:p>
                  </a:txBody>
                  <a:tcPr anchor="ctr"/>
                </a:tc>
                <a:tc>
                  <a:txBody>
                    <a:bodyPr/>
                    <a:lstStyle/>
                    <a:p>
                      <a:pPr algn="ctr"/>
                      <a:r>
                        <a:rPr lang="en-AU" sz="1600" dirty="0">
                          <a:solidFill>
                            <a:schemeClr val="tx1"/>
                          </a:solidFill>
                        </a:rPr>
                        <a:t>foreach</a:t>
                      </a:r>
                    </a:p>
                  </a:txBody>
                  <a:tcPr anchor="ctr"/>
                </a:tc>
                <a:tc>
                  <a:txBody>
                    <a:bodyPr/>
                    <a:lstStyle/>
                    <a:p>
                      <a:pPr algn="ctr"/>
                      <a:r>
                        <a:rPr lang="en-AU" sz="1200" dirty="0">
                          <a:solidFill>
                            <a:schemeClr val="tx1"/>
                          </a:solidFill>
                        </a:rPr>
                        <a:t>Applies a function (usually with side effects) to every element in a range.</a:t>
                      </a:r>
                    </a:p>
                  </a:txBody>
                  <a:tcPr anchor="ctr"/>
                </a:tc>
                <a:extLst>
                  <a:ext uri="{0D108BD9-81ED-4DB2-BD59-A6C34878D82A}">
                    <a16:rowId xmlns:a16="http://schemas.microsoft.com/office/drawing/2014/main" val="3865121169"/>
                  </a:ext>
                </a:extLst>
              </a:tr>
              <a:tr h="370840">
                <a:tc rowSpan="3">
                  <a:txBody>
                    <a:bodyPr/>
                    <a:lstStyle/>
                    <a:p>
                      <a:pPr algn="ctr"/>
                      <a:r>
                        <a:rPr lang="en-AU" sz="1600" dirty="0">
                          <a:solidFill>
                            <a:schemeClr val="tx1"/>
                          </a:solidFill>
                          <a:latin typeface="+mn-lt"/>
                        </a:rPr>
                        <a:t>Sorting</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sort</a:t>
                      </a:r>
                      <a:endParaRPr lang="en-AU" sz="1600" dirty="0">
                        <a:solidFill>
                          <a:schemeClr val="tx1"/>
                        </a:solidFill>
                        <a:latin typeface="Consolas" panose="020B0609020204030204" pitchFamily="49" charset="0"/>
                      </a:endParaRPr>
                    </a:p>
                  </a:txBody>
                  <a:tcPr anchor="ctr"/>
                </a:tc>
                <a:tc>
                  <a:txBody>
                    <a:bodyPr/>
                    <a:lstStyle/>
                    <a:p>
                      <a:pPr algn="ctr"/>
                      <a:r>
                        <a:rPr lang="en-AU" sz="1600" dirty="0">
                          <a:solidFill>
                            <a:schemeClr val="tx1"/>
                          </a:solidFill>
                        </a:rPr>
                        <a:t>sort</a:t>
                      </a:r>
                    </a:p>
                  </a:txBody>
                  <a:tcPr anchor="ctr"/>
                </a:tc>
                <a:tc>
                  <a:txBody>
                    <a:bodyPr/>
                    <a:lstStyle/>
                    <a:p>
                      <a:pPr algn="ctr"/>
                      <a:r>
                        <a:rPr lang="en-AU" sz="1200" dirty="0">
                          <a:solidFill>
                            <a:schemeClr val="tx1"/>
                          </a:solidFill>
                        </a:rPr>
                        <a:t>Sorts elements in-place according to a predicate (</a:t>
                      </a:r>
                      <a:r>
                        <a:rPr lang="en-AU" sz="1200" b="0" dirty="0">
                          <a:solidFill>
                            <a:srgbClr val="FC618D"/>
                          </a:solidFill>
                          <a:effectLst/>
                          <a:latin typeface="Consolas" panose="020B0609020204030204" pitchFamily="49" charset="0"/>
                        </a:rPr>
                        <a:t>&lt;</a:t>
                      </a:r>
                      <a:r>
                        <a:rPr lang="en-AU" sz="1200" dirty="0">
                          <a:solidFill>
                            <a:schemeClr val="tx1"/>
                          </a:solidFill>
                        </a:rPr>
                        <a:t>).</a:t>
                      </a:r>
                    </a:p>
                  </a:txBody>
                  <a:tcPr anchor="ctr"/>
                </a:tc>
                <a:extLst>
                  <a:ext uri="{0D108BD9-81ED-4DB2-BD59-A6C34878D82A}">
                    <a16:rowId xmlns:a16="http://schemas.microsoft.com/office/drawing/2014/main" val="4021213937"/>
                  </a:ext>
                </a:extLst>
              </a:tr>
              <a:tr h="822960">
                <a:tc vMerge="1">
                  <a:txBody>
                    <a:bodyPr/>
                    <a:lstStyle/>
                    <a:p>
                      <a:pPr algn="ctr"/>
                      <a:endParaRPr lang="en-AU" sz="1600" dirty="0">
                        <a:solidFill>
                          <a:schemeClr val="tx1"/>
                        </a:solidFill>
                        <a:latin typeface="+mn-lt"/>
                      </a:endParaRPr>
                    </a:p>
                  </a:txBody>
                  <a:tcPr/>
                </a:tc>
                <a:tc>
                  <a:txBody>
                    <a:bodyPr/>
                    <a:lstStyle/>
                    <a:p>
                      <a:pPr algn="ct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partition</a:t>
                      </a:r>
                      <a:endParaRPr lang="en-AU" sz="1600" dirty="0">
                        <a:solidFill>
                          <a:schemeClr val="tx1"/>
                        </a:solidFill>
                        <a:latin typeface="Consolas" panose="020B0609020204030204" pitchFamily="49" charset="0"/>
                      </a:endParaRPr>
                    </a:p>
                  </a:txBody>
                  <a:tcPr anchor="ctr"/>
                </a:tc>
                <a:tc>
                  <a:txBody>
                    <a:bodyPr/>
                    <a:lstStyle/>
                    <a:p>
                      <a:pPr algn="ctr"/>
                      <a:r>
                        <a:rPr lang="en-AU" sz="1600" dirty="0">
                          <a:solidFill>
                            <a:schemeClr val="tx1"/>
                          </a:solidFill>
                        </a:rPr>
                        <a:t>partition</a:t>
                      </a:r>
                    </a:p>
                  </a:txBody>
                  <a:tcPr anchor="ctr"/>
                </a:tc>
                <a:tc>
                  <a:txBody>
                    <a:bodyPr/>
                    <a:lstStyle/>
                    <a:p>
                      <a:pPr algn="ctr"/>
                      <a:r>
                        <a:rPr lang="en-AU" sz="1200" dirty="0">
                          <a:solidFill>
                            <a:schemeClr val="tx1"/>
                          </a:solidFill>
                        </a:rPr>
                        <a:t>Partially sort range so that every element for which predicate is true proceeds every element for which a predicate is false.</a:t>
                      </a:r>
                    </a:p>
                  </a:txBody>
                  <a:tcPr anchor="ctr"/>
                </a:tc>
                <a:extLst>
                  <a:ext uri="{0D108BD9-81ED-4DB2-BD59-A6C34878D82A}">
                    <a16:rowId xmlns:a16="http://schemas.microsoft.com/office/drawing/2014/main" val="3633579249"/>
                  </a:ext>
                </a:extLst>
              </a:tr>
              <a:tr h="457200">
                <a:tc vMerge="1">
                  <a:txBody>
                    <a:bodyPr/>
                    <a:lstStyle/>
                    <a:p>
                      <a:pPr algn="ctr"/>
                      <a:endParaRPr lang="en-AU" sz="1600" dirty="0">
                        <a:solidFill>
                          <a:schemeClr val="tx1"/>
                        </a:solidFill>
                        <a:latin typeface="+mn-lt"/>
                      </a:endParaRPr>
                    </a:p>
                  </a:txBody>
                  <a:tcPr/>
                </a:tc>
                <a:tc>
                  <a:txBody>
                    <a:bodyPr/>
                    <a:lstStyle/>
                    <a:p>
                      <a:pPr algn="ct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err="1">
                          <a:ln>
                            <a:noFill/>
                          </a:ln>
                          <a:solidFill>
                            <a:srgbClr val="7BD88F"/>
                          </a:solidFill>
                          <a:effectLst/>
                          <a:uLnTx/>
                          <a:uFillTx/>
                          <a:latin typeface="Consolas" panose="020B0609020204030204" pitchFamily="49" charset="0"/>
                          <a:ea typeface="+mn-ea"/>
                          <a:cs typeface="+mn-cs"/>
                        </a:rPr>
                        <a:t>nth_element</a:t>
                      </a:r>
                      <a:endParaRPr lang="en-AU" sz="1600" dirty="0">
                        <a:solidFill>
                          <a:schemeClr val="tx1"/>
                        </a:solidFill>
                        <a:latin typeface="Consolas" panose="020B0609020204030204" pitchFamily="49" charset="0"/>
                      </a:endParaRPr>
                    </a:p>
                  </a:txBody>
                  <a:tcPr anchor="ctr"/>
                </a:tc>
                <a:tc>
                  <a:txBody>
                    <a:bodyPr/>
                    <a:lstStyle/>
                    <a:p>
                      <a:pPr algn="ctr"/>
                      <a:r>
                        <a:rPr lang="en-AU" sz="1600" dirty="0">
                          <a:solidFill>
                            <a:schemeClr val="tx1"/>
                          </a:solidFill>
                        </a:rPr>
                        <a:t>nth</a:t>
                      </a:r>
                    </a:p>
                  </a:txBody>
                  <a:tcPr anchor="ctr"/>
                </a:tc>
                <a:tc>
                  <a:txBody>
                    <a:bodyPr/>
                    <a:lstStyle/>
                    <a:p>
                      <a:pPr algn="ctr"/>
                      <a:r>
                        <a:rPr lang="en-AU" sz="1200" dirty="0">
                          <a:solidFill>
                            <a:schemeClr val="tx1"/>
                          </a:solidFill>
                        </a:rPr>
                        <a:t>Partially sort range so that the nth element is in its sorted position.</a:t>
                      </a:r>
                    </a:p>
                  </a:txBody>
                  <a:tcPr anchor="ctr"/>
                </a:tc>
                <a:extLst>
                  <a:ext uri="{0D108BD9-81ED-4DB2-BD59-A6C34878D82A}">
                    <a16:rowId xmlns:a16="http://schemas.microsoft.com/office/drawing/2014/main" val="1020852158"/>
                  </a:ext>
                </a:extLst>
              </a:tr>
              <a:tr h="370840">
                <a:tc rowSpan="6">
                  <a:txBody>
                    <a:bodyPr/>
                    <a:lstStyle/>
                    <a:p>
                      <a:pPr algn="ctr"/>
                      <a:r>
                        <a:rPr lang="en-AU" sz="1600" dirty="0">
                          <a:solidFill>
                            <a:schemeClr val="tx1"/>
                          </a:solidFill>
                          <a:latin typeface="+mn-lt"/>
                        </a:rPr>
                        <a:t>Comparisons</a:t>
                      </a:r>
                    </a:p>
                  </a:txBody>
                  <a:tcPr anchor="ctr"/>
                </a:tc>
                <a:tc>
                  <a:txBody>
                    <a:bodyPr/>
                    <a:lstStyle/>
                    <a:p>
                      <a:pPr algn="ct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equal</a:t>
                      </a:r>
                      <a:endParaRPr lang="en-AU" sz="1600" dirty="0">
                        <a:solidFill>
                          <a:schemeClr val="tx1"/>
                        </a:solidFill>
                        <a:latin typeface="Consolas" panose="020B0609020204030204" pitchFamily="49" charset="0"/>
                      </a:endParaRPr>
                    </a:p>
                  </a:txBody>
                  <a:tcPr anchor="ctr">
                    <a:solidFill>
                      <a:srgbClr val="2A2747"/>
                    </a:solidFill>
                  </a:tcPr>
                </a:tc>
                <a:tc>
                  <a:txBody>
                    <a:bodyPr/>
                    <a:lstStyle/>
                    <a:p>
                      <a:pPr algn="ctr"/>
                      <a:r>
                        <a:rPr lang="en-AU" sz="1600" dirty="0">
                          <a:solidFill>
                            <a:schemeClr val="tx1"/>
                          </a:solidFill>
                        </a:rPr>
                        <a:t>equal</a:t>
                      </a:r>
                    </a:p>
                  </a:txBody>
                  <a:tcPr anchor="ctr">
                    <a:solidFill>
                      <a:srgbClr val="2A2747"/>
                    </a:solidFill>
                  </a:tcPr>
                </a:tc>
                <a:tc>
                  <a:txBody>
                    <a:bodyPr/>
                    <a:lstStyle/>
                    <a:p>
                      <a:r>
                        <a:rPr lang="en-AU" sz="1200" dirty="0">
                          <a:solidFill>
                            <a:schemeClr val="tx1"/>
                          </a:solidFill>
                        </a:rPr>
                        <a:t>Compares two ranges and returns false if the predicate (</a:t>
                      </a:r>
                      <a:r>
                        <a:rPr lang="en-AU" sz="1200" b="0" dirty="0">
                          <a:solidFill>
                            <a:srgbClr val="FC618D"/>
                          </a:solidFill>
                          <a:effectLst/>
                          <a:latin typeface="Consolas" panose="020B0609020204030204" pitchFamily="49" charset="0"/>
                        </a:rPr>
                        <a:t>==</a:t>
                      </a:r>
                      <a:r>
                        <a:rPr lang="en-AU" sz="1200" dirty="0">
                          <a:solidFill>
                            <a:schemeClr val="tx1"/>
                          </a:solidFill>
                        </a:rPr>
                        <a:t>) fails.</a:t>
                      </a:r>
                    </a:p>
                  </a:txBody>
                  <a:tcPr anchor="ctr">
                    <a:solidFill>
                      <a:srgbClr val="2A2747"/>
                    </a:solidFill>
                  </a:tcPr>
                </a:tc>
                <a:extLst>
                  <a:ext uri="{0D108BD9-81ED-4DB2-BD59-A6C34878D82A}">
                    <a16:rowId xmlns:a16="http://schemas.microsoft.com/office/drawing/2014/main" val="2032623023"/>
                  </a:ext>
                </a:extLst>
              </a:tr>
              <a:tr h="370840">
                <a:tc vMerge="1">
                  <a:txBody>
                    <a:bodyPr/>
                    <a:lstStyle/>
                    <a:p>
                      <a:pPr algn="ctr"/>
                      <a:r>
                        <a:rPr lang="en-AU" sz="1600" dirty="0">
                          <a:solidFill>
                            <a:schemeClr val="tx1"/>
                          </a:solidFill>
                          <a:latin typeface="+mn-lt"/>
                        </a:rPr>
                        <a:t>Comparisons</a:t>
                      </a:r>
                    </a:p>
                  </a:txBody>
                  <a:tcPr anchor="ctr">
                    <a:solidFill>
                      <a:srgbClr val="2A2747"/>
                    </a:solidFill>
                  </a:tcPr>
                </a:tc>
                <a:tc>
                  <a:txBody>
                    <a:bodyPr/>
                    <a:lstStyle/>
                    <a:p>
                      <a:pPr algn="ct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err="1">
                          <a:ln>
                            <a:noFill/>
                          </a:ln>
                          <a:solidFill>
                            <a:srgbClr val="7BD88F"/>
                          </a:solidFill>
                          <a:effectLst/>
                          <a:uLnTx/>
                          <a:uFillTx/>
                          <a:latin typeface="Consolas" panose="020B0609020204030204" pitchFamily="49" charset="0"/>
                          <a:ea typeface="+mn-ea"/>
                          <a:cs typeface="+mn-cs"/>
                        </a:rPr>
                        <a:t>lexicographical_compare</a:t>
                      </a:r>
                      <a:endParaRPr lang="en-AU" sz="1600" dirty="0">
                        <a:solidFill>
                          <a:schemeClr val="tx1"/>
                        </a:solidFill>
                        <a:latin typeface="Consolas" panose="020B0609020204030204" pitchFamily="49" charset="0"/>
                      </a:endParaRPr>
                    </a:p>
                  </a:txBody>
                  <a:tcPr anchor="ctr">
                    <a:solidFill>
                      <a:srgbClr val="37335B"/>
                    </a:solidFill>
                  </a:tcPr>
                </a:tc>
                <a:tc>
                  <a:txBody>
                    <a:bodyPr/>
                    <a:lstStyle/>
                    <a:p>
                      <a:pPr algn="ctr"/>
                      <a:r>
                        <a:rPr lang="en-AU" sz="1600" dirty="0">
                          <a:solidFill>
                            <a:schemeClr val="tx1"/>
                          </a:solidFill>
                        </a:rPr>
                        <a:t>lexicographical compare</a:t>
                      </a:r>
                    </a:p>
                  </a:txBody>
                  <a:tcPr anchor="ctr">
                    <a:solidFill>
                      <a:srgbClr val="37335B"/>
                    </a:solidFill>
                  </a:tcPr>
                </a:tc>
                <a:tc>
                  <a:txBody>
                    <a:bodyPr/>
                    <a:lstStyle/>
                    <a:p>
                      <a:pPr algn="ctr"/>
                      <a:r>
                        <a:rPr lang="en-AU" sz="1200" dirty="0">
                          <a:solidFill>
                            <a:schemeClr val="tx1"/>
                          </a:solidFill>
                        </a:rPr>
                        <a:t>Compares two ranges lexicographically using a predicate (</a:t>
                      </a:r>
                      <a:r>
                        <a:rPr lang="en-AU" sz="1200" b="0" dirty="0">
                          <a:solidFill>
                            <a:srgbClr val="FC618D"/>
                          </a:solidFill>
                          <a:effectLst/>
                          <a:latin typeface="Consolas" panose="020B0609020204030204" pitchFamily="49" charset="0"/>
                        </a:rPr>
                        <a:t>&lt;</a:t>
                      </a:r>
                      <a:r>
                        <a:rPr lang="en-AU" sz="1200" dirty="0">
                          <a:solidFill>
                            <a:schemeClr val="tx1"/>
                          </a:solidFill>
                        </a:rPr>
                        <a:t>).</a:t>
                      </a:r>
                    </a:p>
                  </a:txBody>
                  <a:tcPr anchor="ctr">
                    <a:solidFill>
                      <a:srgbClr val="37335B"/>
                    </a:solidFill>
                  </a:tcPr>
                </a:tc>
                <a:extLst>
                  <a:ext uri="{0D108BD9-81ED-4DB2-BD59-A6C34878D82A}">
                    <a16:rowId xmlns:a16="http://schemas.microsoft.com/office/drawing/2014/main" val="1926620548"/>
                  </a:ext>
                </a:extLst>
              </a:tr>
              <a:tr h="370840">
                <a:tc vMerge="1">
                  <a:txBody>
                    <a:bodyPr/>
                    <a:lstStyle/>
                    <a:p>
                      <a:pPr algn="ctr"/>
                      <a:endParaRPr lang="en-AU" sz="1600" dirty="0">
                        <a:solidFill>
                          <a:schemeClr val="tx1"/>
                        </a:solidFill>
                        <a:latin typeface="+mn-lt"/>
                      </a:endParaRPr>
                    </a:p>
                  </a:txBody>
                  <a:tcPr/>
                </a:tc>
                <a:tc>
                  <a:txBody>
                    <a:bodyPr/>
                    <a:lstStyle/>
                    <a:p>
                      <a:pPr algn="ct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err="1">
                          <a:ln>
                            <a:noFill/>
                          </a:ln>
                          <a:solidFill>
                            <a:srgbClr val="7BD88F"/>
                          </a:solidFill>
                          <a:effectLst/>
                          <a:uLnTx/>
                          <a:uFillTx/>
                          <a:latin typeface="Consolas" panose="020B0609020204030204" pitchFamily="49" charset="0"/>
                          <a:ea typeface="+mn-ea"/>
                          <a:cs typeface="+mn-cs"/>
                        </a:rPr>
                        <a:t>all_of</a:t>
                      </a:r>
                      <a:endParaRPr lang="en-AU" sz="1600" dirty="0">
                        <a:solidFill>
                          <a:schemeClr val="tx1"/>
                        </a:solidFill>
                        <a:latin typeface="Consolas" panose="020B0609020204030204" pitchFamily="49" charset="0"/>
                      </a:endParaRPr>
                    </a:p>
                  </a:txBody>
                  <a:tcPr anchor="ctr">
                    <a:solidFill>
                      <a:srgbClr val="2A2747"/>
                    </a:solidFill>
                  </a:tcPr>
                </a:tc>
                <a:tc>
                  <a:txBody>
                    <a:bodyPr/>
                    <a:lstStyle/>
                    <a:p>
                      <a:pPr algn="ctr"/>
                      <a:r>
                        <a:rPr lang="en-AU" sz="1600" dirty="0">
                          <a:solidFill>
                            <a:schemeClr val="tx1"/>
                          </a:solidFill>
                        </a:rPr>
                        <a:t>all</a:t>
                      </a:r>
                    </a:p>
                  </a:txBody>
                  <a:tcPr anchor="ctr">
                    <a:solidFill>
                      <a:srgbClr val="2A2747"/>
                    </a:solidFill>
                  </a:tcPr>
                </a:tc>
                <a:tc>
                  <a:txBody>
                    <a:bodyPr/>
                    <a:lstStyle/>
                    <a:p>
                      <a:pPr algn="ctr"/>
                      <a:r>
                        <a:rPr lang="en-AU" sz="1200" dirty="0">
                          <a:solidFill>
                            <a:schemeClr val="tx1"/>
                          </a:solidFill>
                        </a:rPr>
                        <a:t>Checks if all elements in a range satisfy a predicate.</a:t>
                      </a:r>
                    </a:p>
                  </a:txBody>
                  <a:tcPr anchor="ctr">
                    <a:solidFill>
                      <a:srgbClr val="2A2747"/>
                    </a:solidFill>
                  </a:tcPr>
                </a:tc>
                <a:extLst>
                  <a:ext uri="{0D108BD9-81ED-4DB2-BD59-A6C34878D82A}">
                    <a16:rowId xmlns:a16="http://schemas.microsoft.com/office/drawing/2014/main" val="4234346696"/>
                  </a:ext>
                </a:extLst>
              </a:tr>
              <a:tr h="370840">
                <a:tc vMerge="1">
                  <a:txBody>
                    <a:bodyPr/>
                    <a:lstStyle/>
                    <a:p>
                      <a:pPr algn="ctr"/>
                      <a:endParaRPr lang="en-AU" sz="1600" dirty="0">
                        <a:solidFill>
                          <a:schemeClr val="tx1"/>
                        </a:solidFill>
                        <a:latin typeface="+mn-lt"/>
                      </a:endParaRPr>
                    </a:p>
                  </a:txBody>
                  <a:tcPr/>
                </a:tc>
                <a:tc>
                  <a:txBody>
                    <a:bodyPr/>
                    <a:lstStyle/>
                    <a:p>
                      <a:pPr algn="ct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err="1">
                          <a:ln>
                            <a:noFill/>
                          </a:ln>
                          <a:solidFill>
                            <a:srgbClr val="7BD88F"/>
                          </a:solidFill>
                          <a:effectLst/>
                          <a:uLnTx/>
                          <a:uFillTx/>
                          <a:latin typeface="Consolas" panose="020B0609020204030204" pitchFamily="49" charset="0"/>
                          <a:ea typeface="+mn-ea"/>
                          <a:cs typeface="+mn-cs"/>
                        </a:rPr>
                        <a:t>any_of</a:t>
                      </a:r>
                      <a:endParaRPr lang="en-AU" sz="1600" dirty="0">
                        <a:solidFill>
                          <a:schemeClr val="tx1"/>
                        </a:solidFill>
                        <a:latin typeface="Consolas" panose="020B0609020204030204" pitchFamily="49" charset="0"/>
                      </a:endParaRPr>
                    </a:p>
                  </a:txBody>
                  <a:tcPr anchor="ctr">
                    <a:solidFill>
                      <a:srgbClr val="37335B"/>
                    </a:solidFill>
                  </a:tcPr>
                </a:tc>
                <a:tc>
                  <a:txBody>
                    <a:bodyPr/>
                    <a:lstStyle/>
                    <a:p>
                      <a:pPr algn="ctr"/>
                      <a:r>
                        <a:rPr lang="en-AU" sz="1600" dirty="0">
                          <a:solidFill>
                            <a:schemeClr val="tx1"/>
                          </a:solidFill>
                        </a:rPr>
                        <a:t>any</a:t>
                      </a:r>
                    </a:p>
                  </a:txBody>
                  <a:tcPr anchor="ctr">
                    <a:solidFill>
                      <a:srgbClr val="37335B"/>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200" dirty="0">
                          <a:solidFill>
                            <a:schemeClr val="tx1"/>
                          </a:solidFill>
                        </a:rPr>
                        <a:t>Checks if any elements in a range satisfy a predicate.</a:t>
                      </a:r>
                    </a:p>
                  </a:txBody>
                  <a:tcPr anchor="ctr">
                    <a:solidFill>
                      <a:srgbClr val="37335B"/>
                    </a:solidFill>
                  </a:tcPr>
                </a:tc>
                <a:extLst>
                  <a:ext uri="{0D108BD9-81ED-4DB2-BD59-A6C34878D82A}">
                    <a16:rowId xmlns:a16="http://schemas.microsoft.com/office/drawing/2014/main" val="3211022481"/>
                  </a:ext>
                </a:extLst>
              </a:tr>
              <a:tr h="370840">
                <a:tc vMerge="1">
                  <a:txBody>
                    <a:bodyPr/>
                    <a:lstStyle/>
                    <a:p>
                      <a:pPr algn="ctr"/>
                      <a:endParaRPr lang="en-AU" sz="1600" dirty="0">
                        <a:solidFill>
                          <a:schemeClr val="tx1"/>
                        </a:solidFill>
                        <a:latin typeface="+mn-lt"/>
                      </a:endParaRPr>
                    </a:p>
                  </a:txBody>
                  <a:tcPr anchor="ctr">
                    <a:solidFill>
                      <a:srgbClr val="2A2747"/>
                    </a:solidFill>
                  </a:tcPr>
                </a:tc>
                <a:tc>
                  <a:txBody>
                    <a:bodyPr/>
                    <a:lstStyle/>
                    <a:p>
                      <a:pPr algn="ct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err="1">
                          <a:ln>
                            <a:noFill/>
                          </a:ln>
                          <a:solidFill>
                            <a:srgbClr val="7BD88F"/>
                          </a:solidFill>
                          <a:effectLst/>
                          <a:uLnTx/>
                          <a:uFillTx/>
                          <a:latin typeface="Consolas" panose="020B0609020204030204" pitchFamily="49" charset="0"/>
                          <a:ea typeface="+mn-ea"/>
                          <a:cs typeface="+mn-cs"/>
                        </a:rPr>
                        <a:t>none_of</a:t>
                      </a:r>
                      <a:endParaRPr lang="en-AU" sz="1600" dirty="0">
                        <a:solidFill>
                          <a:schemeClr val="tx1"/>
                        </a:solidFill>
                        <a:latin typeface="Consolas" panose="020B0609020204030204" pitchFamily="49" charset="0"/>
                      </a:endParaRPr>
                    </a:p>
                  </a:txBody>
                  <a:tcPr anchor="ctr">
                    <a:solidFill>
                      <a:srgbClr val="2A2747"/>
                    </a:solidFill>
                  </a:tcPr>
                </a:tc>
                <a:tc>
                  <a:txBody>
                    <a:bodyPr/>
                    <a:lstStyle/>
                    <a:p>
                      <a:pPr algn="ctr"/>
                      <a:r>
                        <a:rPr lang="en-AU" sz="1600" dirty="0">
                          <a:solidFill>
                            <a:schemeClr val="tx1"/>
                          </a:solidFill>
                        </a:rPr>
                        <a:t>none</a:t>
                      </a:r>
                    </a:p>
                  </a:txBody>
                  <a:tcPr anchor="ctr">
                    <a:solidFill>
                      <a:srgbClr val="2A2747"/>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200" dirty="0">
                          <a:solidFill>
                            <a:schemeClr val="tx1"/>
                          </a:solidFill>
                        </a:rPr>
                        <a:t>Checks if none elements in a range satisfy a predicate.</a:t>
                      </a:r>
                    </a:p>
                  </a:txBody>
                  <a:tcPr anchor="ctr">
                    <a:solidFill>
                      <a:srgbClr val="2A2747"/>
                    </a:solidFill>
                  </a:tcPr>
                </a:tc>
                <a:extLst>
                  <a:ext uri="{0D108BD9-81ED-4DB2-BD59-A6C34878D82A}">
                    <a16:rowId xmlns:a16="http://schemas.microsoft.com/office/drawing/2014/main" val="4238397624"/>
                  </a:ext>
                </a:extLst>
              </a:tr>
              <a:tr h="370840">
                <a:tc vMerge="1">
                  <a:txBody>
                    <a:bodyPr/>
                    <a:lstStyle/>
                    <a:p>
                      <a:pPr algn="ctr"/>
                      <a:endParaRPr lang="en-AU" sz="1600" dirty="0">
                        <a:solidFill>
                          <a:schemeClr val="tx1"/>
                        </a:solidFill>
                        <a:latin typeface="+mn-lt"/>
                      </a:endParaRPr>
                    </a:p>
                  </a:txBody>
                  <a:tcPr anchor="ctr">
                    <a:solidFill>
                      <a:srgbClr val="37335B"/>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mismatch</a:t>
                      </a:r>
                      <a:endParaRPr lang="en-AU" sz="1600" dirty="0">
                        <a:solidFill>
                          <a:schemeClr val="tx1"/>
                        </a:solidFill>
                        <a:latin typeface="Consolas" panose="020B0609020204030204" pitchFamily="49" charset="0"/>
                      </a:endParaRPr>
                    </a:p>
                  </a:txBody>
                  <a:tcPr anchor="ctr">
                    <a:solidFill>
                      <a:srgbClr val="37335B"/>
                    </a:solidFill>
                  </a:tcPr>
                </a:tc>
                <a:tc>
                  <a:txBody>
                    <a:bodyPr/>
                    <a:lstStyle/>
                    <a:p>
                      <a:pPr algn="ctr"/>
                      <a:r>
                        <a:rPr lang="en-AU" sz="1600" dirty="0">
                          <a:solidFill>
                            <a:schemeClr val="tx1"/>
                          </a:solidFill>
                        </a:rPr>
                        <a:t>mismatch</a:t>
                      </a:r>
                    </a:p>
                  </a:txBody>
                  <a:tcPr anchor="ctr">
                    <a:solidFill>
                      <a:srgbClr val="37335B"/>
                    </a:solidFill>
                  </a:tcPr>
                </a:tc>
                <a:tc>
                  <a:txBody>
                    <a:bodyPr/>
                    <a:lstStyle/>
                    <a:p>
                      <a:pPr algn="ctr"/>
                      <a:r>
                        <a:rPr lang="en-AU" sz="1200" dirty="0">
                          <a:solidFill>
                            <a:schemeClr val="tx1"/>
                          </a:solidFill>
                        </a:rPr>
                        <a:t>Finds the first pair of elements between two ranges that fail a predicate (</a:t>
                      </a:r>
                      <a:r>
                        <a:rPr lang="en-AU" sz="1200" b="0" dirty="0">
                          <a:solidFill>
                            <a:srgbClr val="FC618D"/>
                          </a:solidFill>
                          <a:effectLst/>
                          <a:latin typeface="Consolas" panose="020B0609020204030204" pitchFamily="49" charset="0"/>
                        </a:rPr>
                        <a:t>==</a:t>
                      </a:r>
                      <a:r>
                        <a:rPr lang="en-AU" sz="1200" dirty="0">
                          <a:solidFill>
                            <a:schemeClr val="tx1"/>
                          </a:solidFill>
                        </a:rPr>
                        <a:t>).</a:t>
                      </a:r>
                    </a:p>
                  </a:txBody>
                  <a:tcPr anchor="ctr">
                    <a:solidFill>
                      <a:srgbClr val="37335B"/>
                    </a:solidFill>
                  </a:tcPr>
                </a:tc>
                <a:extLst>
                  <a:ext uri="{0D108BD9-81ED-4DB2-BD59-A6C34878D82A}">
                    <a16:rowId xmlns:a16="http://schemas.microsoft.com/office/drawing/2014/main" val="2012692341"/>
                  </a:ext>
                </a:extLst>
              </a:tr>
            </a:tbl>
          </a:graphicData>
        </a:graphic>
      </p:graphicFrame>
    </p:spTree>
    <p:extLst>
      <p:ext uri="{BB962C8B-B14F-4D97-AF65-F5344CB8AC3E}">
        <p14:creationId xmlns:p14="http://schemas.microsoft.com/office/powerpoint/2010/main" val="6735955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4" y="549275"/>
            <a:ext cx="3565524" cy="1997855"/>
          </a:xfrm>
        </p:spPr>
        <p:txBody>
          <a:bodyPr/>
          <a:lstStyle/>
          <a:p>
            <a:r>
              <a:rPr lang="en-US" dirty="0"/>
              <a:t>Agenda</a:t>
            </a:r>
          </a:p>
        </p:txBody>
      </p:sp>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4" name="Footer Placeholder 13">
            <a:extLst>
              <a:ext uri="{FF2B5EF4-FFF2-40B4-BE49-F238E27FC236}">
                <a16:creationId xmlns:a16="http://schemas.microsoft.com/office/drawing/2014/main" id="{B01DF4D0-78BC-4C8C-9570-26F0B225433A}"/>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a:p>
        </p:txBody>
      </p:sp>
      <p:pic>
        <p:nvPicPr>
          <p:cNvPr id="20" name="Picture 19" descr="Icon&#10;&#10;Description automatically generated">
            <a:extLst>
              <a:ext uri="{FF2B5EF4-FFF2-40B4-BE49-F238E27FC236}">
                <a16:creationId xmlns:a16="http://schemas.microsoft.com/office/drawing/2014/main" id="{4581F6AF-86C5-0A8F-9726-BABB650E954E}"/>
              </a:ext>
            </a:extLst>
          </p:cNvPr>
          <p:cNvPicPr>
            <a:picLocks noChangeAspect="1"/>
          </p:cNvPicPr>
          <p:nvPr/>
        </p:nvPicPr>
        <p:blipFill>
          <a:blip r:embed="rId3"/>
          <a:stretch>
            <a:fillRect/>
          </a:stretch>
        </p:blipFill>
        <p:spPr>
          <a:xfrm>
            <a:off x="8948856" y="490030"/>
            <a:ext cx="2203214" cy="2476500"/>
          </a:xfrm>
          <a:prstGeom prst="rect">
            <a:avLst/>
          </a:prstGeom>
        </p:spPr>
      </p:pic>
      <p:pic>
        <p:nvPicPr>
          <p:cNvPr id="24" name="Picture Placeholder 23" descr="Icon&#10;&#10;Description automatically generated">
            <a:extLst>
              <a:ext uri="{FF2B5EF4-FFF2-40B4-BE49-F238E27FC236}">
                <a16:creationId xmlns:a16="http://schemas.microsoft.com/office/drawing/2014/main" id="{43B24946-5F70-F006-2752-8CAB2D6B3ACB}"/>
              </a:ext>
            </a:extLst>
          </p:cNvPr>
          <p:cNvPicPr>
            <a:picLocks noGrp="1" noChangeAspect="1"/>
          </p:cNvPicPr>
          <p:nvPr>
            <p:ph type="pic" sz="quarter" idx="13"/>
          </p:nvPr>
        </p:nvPicPr>
        <p:blipFill>
          <a:blip r:embed="rId4"/>
          <a:srcRect t="23" b="23"/>
          <a:stretch>
            <a:fillRect/>
          </a:stretch>
        </p:blipFill>
        <p:spPr>
          <a:solidFill>
            <a:schemeClr val="tx1"/>
          </a:solidFill>
        </p:spPr>
      </p:pic>
      <p:sp>
        <p:nvSpPr>
          <p:cNvPr id="5" name="Content Placeholder 4">
            <a:extLst>
              <a:ext uri="{FF2B5EF4-FFF2-40B4-BE49-F238E27FC236}">
                <a16:creationId xmlns:a16="http://schemas.microsoft.com/office/drawing/2014/main" id="{BE0FCAA4-DC64-9337-C738-1899A9911E6C}"/>
              </a:ext>
            </a:extLst>
          </p:cNvPr>
          <p:cNvSpPr>
            <a:spLocks noGrp="1"/>
          </p:cNvSpPr>
          <p:nvPr>
            <p:ph idx="1"/>
          </p:nvPr>
        </p:nvSpPr>
        <p:spPr/>
        <p:txBody>
          <a:bodyPr/>
          <a:lstStyle/>
          <a:p>
            <a:pPr marL="342900" indent="-342900">
              <a:buFont typeface="Arial" panose="020B0604020202020204" pitchFamily="34" charset="0"/>
              <a:buChar char="•"/>
            </a:pPr>
            <a:r>
              <a:rPr lang="en-US" dirty="0"/>
              <a:t>Iterators</a:t>
            </a:r>
          </a:p>
          <a:p>
            <a:pPr marL="342900" indent="-342900">
              <a:buFont typeface="Arial" panose="020B0604020202020204" pitchFamily="34" charset="0"/>
              <a:buChar char="•"/>
            </a:pPr>
            <a:r>
              <a:rPr lang="en-US" dirty="0"/>
              <a:t>Data Structures</a:t>
            </a:r>
          </a:p>
          <a:p>
            <a:pPr marL="342900" indent="-342900">
              <a:buFont typeface="Arial" panose="020B0604020202020204" pitchFamily="34" charset="0"/>
              <a:buChar char="•"/>
            </a:pPr>
            <a:r>
              <a:rPr lang="en-US" dirty="0"/>
              <a:t>Algorithms</a:t>
            </a:r>
          </a:p>
          <a:p>
            <a:pPr marL="342900" indent="-342900">
              <a:buFont typeface="Arial" panose="020B0604020202020204" pitchFamily="34" charset="0"/>
              <a:buChar char="•"/>
            </a:pPr>
            <a:r>
              <a:rPr lang="en-US" dirty="0"/>
              <a:t>Ranges</a:t>
            </a:r>
          </a:p>
          <a:p>
            <a:pPr marL="342900" indent="-342900">
              <a:buFont typeface="Arial" panose="020B0604020202020204" pitchFamily="34" charset="0"/>
              <a:buChar char="•"/>
            </a:pPr>
            <a:r>
              <a:rPr lang="en-US" dirty="0"/>
              <a:t>Views</a:t>
            </a:r>
          </a:p>
          <a:p>
            <a:pPr marL="342900" indent="-342900">
              <a:buFont typeface="Arial" panose="020B0604020202020204" pitchFamily="34" charset="0"/>
              <a:buChar char="•"/>
            </a:pPr>
            <a:r>
              <a:rPr lang="en-US" dirty="0"/>
              <a:t>Discussion</a:t>
            </a:r>
          </a:p>
        </p:txBody>
      </p:sp>
    </p:spTree>
    <p:extLst>
      <p:ext uri="{BB962C8B-B14F-4D97-AF65-F5344CB8AC3E}">
        <p14:creationId xmlns:p14="http://schemas.microsoft.com/office/powerpoint/2010/main" val="1845884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399502"/>
            <a:ext cx="11097551" cy="559732"/>
          </a:xfrm>
        </p:spPr>
        <p:txBody>
          <a:bodyPr>
            <a:normAutofit/>
          </a:bodyPr>
          <a:lstStyle/>
          <a:p>
            <a:r>
              <a:rPr lang="en-US" sz="4000" dirty="0"/>
              <a:t>C++ Standard Algorithms cont.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20</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aphicFrame>
        <p:nvGraphicFramePr>
          <p:cNvPr id="8" name="Table 8">
            <a:extLst>
              <a:ext uri="{FF2B5EF4-FFF2-40B4-BE49-F238E27FC236}">
                <a16:creationId xmlns:a16="http://schemas.microsoft.com/office/drawing/2014/main" id="{4BC26D29-0E39-0C0D-1700-38A674477E77}"/>
              </a:ext>
            </a:extLst>
          </p:cNvPr>
          <p:cNvGraphicFramePr>
            <a:graphicFrameLocks noGrp="1"/>
          </p:cNvGraphicFramePr>
          <p:nvPr>
            <p:ph sz="half" idx="2"/>
            <p:extLst>
              <p:ext uri="{D42A27DB-BD31-4B8C-83A1-F6EECF244321}">
                <p14:modId xmlns:p14="http://schemas.microsoft.com/office/powerpoint/2010/main" val="3887038813"/>
              </p:ext>
            </p:extLst>
          </p:nvPr>
        </p:nvGraphicFramePr>
        <p:xfrm>
          <a:off x="550862" y="1145231"/>
          <a:ext cx="11099976" cy="5401258"/>
        </p:xfrm>
        <a:graphic>
          <a:graphicData uri="http://schemas.openxmlformats.org/drawingml/2006/table">
            <a:tbl>
              <a:tblPr firstRow="1" bandRow="1">
                <a:tableStyleId>{AF606853-7671-496A-8E4F-DF71F8EC918B}</a:tableStyleId>
              </a:tblPr>
              <a:tblGrid>
                <a:gridCol w="2181600">
                  <a:extLst>
                    <a:ext uri="{9D8B030D-6E8A-4147-A177-3AD203B41FA5}">
                      <a16:colId xmlns:a16="http://schemas.microsoft.com/office/drawing/2014/main" val="2054658861"/>
                    </a:ext>
                  </a:extLst>
                </a:gridCol>
                <a:gridCol w="3369600">
                  <a:extLst>
                    <a:ext uri="{9D8B030D-6E8A-4147-A177-3AD203B41FA5}">
                      <a16:colId xmlns:a16="http://schemas.microsoft.com/office/drawing/2014/main" val="3022304795"/>
                    </a:ext>
                  </a:extLst>
                </a:gridCol>
                <a:gridCol w="2774388">
                  <a:extLst>
                    <a:ext uri="{9D8B030D-6E8A-4147-A177-3AD203B41FA5}">
                      <a16:colId xmlns:a16="http://schemas.microsoft.com/office/drawing/2014/main" val="1521074231"/>
                    </a:ext>
                  </a:extLst>
                </a:gridCol>
                <a:gridCol w="2774388">
                  <a:extLst>
                    <a:ext uri="{9D8B030D-6E8A-4147-A177-3AD203B41FA5}">
                      <a16:colId xmlns:a16="http://schemas.microsoft.com/office/drawing/2014/main" val="1803434091"/>
                    </a:ext>
                  </a:extLst>
                </a:gridCol>
              </a:tblGrid>
              <a:tr h="370840">
                <a:tc>
                  <a:txBody>
                    <a:bodyPr/>
                    <a:lstStyle/>
                    <a:p>
                      <a:pPr algn="ctr"/>
                      <a:r>
                        <a:rPr lang="en-AU" sz="1600" dirty="0">
                          <a:solidFill>
                            <a:schemeClr val="tx1"/>
                          </a:solidFill>
                        </a:rPr>
                        <a:t>Category</a:t>
                      </a:r>
                    </a:p>
                  </a:txBody>
                  <a:tcPr/>
                </a:tc>
                <a:tc>
                  <a:txBody>
                    <a:bodyPr/>
                    <a:lstStyle/>
                    <a:p>
                      <a:pPr algn="ctr"/>
                      <a:r>
                        <a:rPr lang="en-AU" sz="1600" dirty="0">
                          <a:solidFill>
                            <a:schemeClr val="tx1"/>
                          </a:solidFill>
                        </a:rPr>
                        <a:t>C++ Algorithm</a:t>
                      </a:r>
                    </a:p>
                  </a:txBody>
                  <a:tcPr/>
                </a:tc>
                <a:tc>
                  <a:txBody>
                    <a:bodyPr/>
                    <a:lstStyle/>
                    <a:p>
                      <a:pPr algn="ctr"/>
                      <a:r>
                        <a:rPr lang="en-AU" sz="1600" dirty="0">
                          <a:solidFill>
                            <a:schemeClr val="tx1"/>
                          </a:solidFill>
                        </a:rPr>
                        <a:t>Common Name</a:t>
                      </a:r>
                    </a:p>
                  </a:txBody>
                  <a:tcPr/>
                </a:tc>
                <a:tc>
                  <a:txBody>
                    <a:bodyPr/>
                    <a:lstStyle/>
                    <a:p>
                      <a:pPr algn="ctr"/>
                      <a:r>
                        <a:rPr lang="en-AU" sz="1600" dirty="0">
                          <a:solidFill>
                            <a:schemeClr val="tx1"/>
                          </a:solidFill>
                        </a:rPr>
                        <a:t>Description</a:t>
                      </a:r>
                    </a:p>
                  </a:txBody>
                  <a:tcPr/>
                </a:tc>
                <a:extLst>
                  <a:ext uri="{0D108BD9-81ED-4DB2-BD59-A6C34878D82A}">
                    <a16:rowId xmlns:a16="http://schemas.microsoft.com/office/drawing/2014/main" val="839517332"/>
                  </a:ext>
                </a:extLst>
              </a:tr>
              <a:tr h="412089">
                <a:tc rowSpan="7">
                  <a:txBody>
                    <a:bodyPr/>
                    <a:lstStyle/>
                    <a:p>
                      <a:pPr algn="ctr"/>
                      <a:r>
                        <a:rPr lang="en-AU" sz="1600" dirty="0">
                          <a:solidFill>
                            <a:schemeClr val="tx1"/>
                          </a:solidFill>
                          <a:latin typeface="+mn-lt"/>
                        </a:rPr>
                        <a:t>Searching</a:t>
                      </a:r>
                    </a:p>
                  </a:txBody>
                  <a:tcPr anchor="ctr">
                    <a:solidFill>
                      <a:srgbClr val="37335B"/>
                    </a:solidFill>
                  </a:tcPr>
                </a:tc>
                <a:tc>
                  <a:txBody>
                    <a:bodyPr/>
                    <a:lstStyle/>
                    <a:p>
                      <a:pPr algn="ct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find</a:t>
                      </a:r>
                      <a:endParaRPr lang="en-AU" sz="1600" dirty="0">
                        <a:solidFill>
                          <a:schemeClr val="tx1"/>
                        </a:solidFill>
                        <a:latin typeface="Consolas" panose="020B0609020204030204" pitchFamily="49" charset="0"/>
                      </a:endParaRPr>
                    </a:p>
                  </a:txBody>
                  <a:tcPr anchor="ctr"/>
                </a:tc>
                <a:tc>
                  <a:txBody>
                    <a:bodyPr/>
                    <a:lstStyle/>
                    <a:p>
                      <a:pPr algn="ctr"/>
                      <a:r>
                        <a:rPr lang="en-AU" sz="1600" dirty="0">
                          <a:solidFill>
                            <a:schemeClr val="tx1"/>
                          </a:solidFill>
                        </a:rPr>
                        <a:t>find</a:t>
                      </a:r>
                    </a:p>
                  </a:txBody>
                  <a:tcPr anchor="ctr"/>
                </a:tc>
                <a:tc>
                  <a:txBody>
                    <a:bodyPr/>
                    <a:lstStyle/>
                    <a:p>
                      <a:pPr algn="ctr"/>
                      <a:r>
                        <a:rPr lang="en-AU" sz="1200" dirty="0">
                          <a:solidFill>
                            <a:schemeClr val="tx1"/>
                          </a:solidFill>
                        </a:rPr>
                        <a:t>Finds the first element equal to desired value.</a:t>
                      </a:r>
                    </a:p>
                  </a:txBody>
                  <a:tcPr anchor="ctr"/>
                </a:tc>
                <a:extLst>
                  <a:ext uri="{0D108BD9-81ED-4DB2-BD59-A6C34878D82A}">
                    <a16:rowId xmlns:a16="http://schemas.microsoft.com/office/drawing/2014/main" val="3865121169"/>
                  </a:ext>
                </a:extLst>
              </a:tr>
              <a:tr h="412089">
                <a:tc vMerge="1">
                  <a:txBody>
                    <a:bodyPr/>
                    <a:lstStyle/>
                    <a:p>
                      <a:pPr algn="ctr"/>
                      <a:endParaRPr lang="en-AU" sz="1600" dirty="0">
                        <a:solidFill>
                          <a:schemeClr val="tx1"/>
                        </a:solidFill>
                        <a:latin typeface="+mn-lt"/>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search</a:t>
                      </a:r>
                      <a:endParaRPr lang="en-AU" sz="1600" dirty="0">
                        <a:solidFill>
                          <a:schemeClr val="tx1"/>
                        </a:solidFill>
                        <a:latin typeface="Consolas" panose="020B0609020204030204" pitchFamily="49" charset="0"/>
                      </a:endParaRPr>
                    </a:p>
                  </a:txBody>
                  <a:tcPr anchor="ctr"/>
                </a:tc>
                <a:tc>
                  <a:txBody>
                    <a:bodyPr/>
                    <a:lstStyle/>
                    <a:p>
                      <a:pPr algn="ctr"/>
                      <a:r>
                        <a:rPr lang="en-AU" sz="1600" dirty="0">
                          <a:solidFill>
                            <a:schemeClr val="tx1"/>
                          </a:solidFill>
                        </a:rPr>
                        <a:t>search</a:t>
                      </a:r>
                    </a:p>
                  </a:txBody>
                  <a:tcPr anchor="ctr"/>
                </a:tc>
                <a:tc>
                  <a:txBody>
                    <a:bodyPr/>
                    <a:lstStyle/>
                    <a:p>
                      <a:pPr algn="ctr"/>
                      <a:r>
                        <a:rPr lang="en-AU" sz="1200" dirty="0">
                          <a:solidFill>
                            <a:schemeClr val="tx1"/>
                          </a:solidFill>
                        </a:rPr>
                        <a:t>Finds first occurrence of a subrange of desired values.</a:t>
                      </a:r>
                    </a:p>
                  </a:txBody>
                  <a:tcPr anchor="ctr"/>
                </a:tc>
                <a:extLst>
                  <a:ext uri="{0D108BD9-81ED-4DB2-BD59-A6C34878D82A}">
                    <a16:rowId xmlns:a16="http://schemas.microsoft.com/office/drawing/2014/main" val="4021213937"/>
                  </a:ext>
                </a:extLst>
              </a:tr>
              <a:tr h="412089">
                <a:tc vMerge="1">
                  <a:txBody>
                    <a:bodyPr/>
                    <a:lstStyle/>
                    <a:p>
                      <a:pPr algn="ctr"/>
                      <a:endParaRPr lang="en-AU" sz="1600" dirty="0">
                        <a:solidFill>
                          <a:schemeClr val="tx1"/>
                        </a:solidFill>
                        <a:latin typeface="+mn-lt"/>
                      </a:endParaRPr>
                    </a:p>
                  </a:txBody>
                  <a:tcPr anchor="ctr"/>
                </a:tc>
                <a:tc>
                  <a:txBody>
                    <a:bodyPr/>
                    <a:lstStyle/>
                    <a:p>
                      <a:pPr algn="ct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err="1">
                          <a:ln>
                            <a:noFill/>
                          </a:ln>
                          <a:solidFill>
                            <a:srgbClr val="7BD88F"/>
                          </a:solidFill>
                          <a:effectLst/>
                          <a:uLnTx/>
                          <a:uFillTx/>
                          <a:latin typeface="Consolas" panose="020B0609020204030204" pitchFamily="49" charset="0"/>
                          <a:ea typeface="+mn-ea"/>
                          <a:cs typeface="+mn-cs"/>
                        </a:rPr>
                        <a:t>adjacent_find</a:t>
                      </a:r>
                      <a:endParaRPr lang="en-AU" sz="1600" dirty="0">
                        <a:solidFill>
                          <a:schemeClr val="tx1"/>
                        </a:solidFill>
                        <a:latin typeface="Consolas" panose="020B0609020204030204" pitchFamily="49" charset="0"/>
                      </a:endParaRPr>
                    </a:p>
                  </a:txBody>
                  <a:tcPr anchor="ctr"/>
                </a:tc>
                <a:tc>
                  <a:txBody>
                    <a:bodyPr/>
                    <a:lstStyle/>
                    <a:p>
                      <a:pPr algn="ctr"/>
                      <a:r>
                        <a:rPr lang="en-AU" sz="1600" dirty="0">
                          <a:solidFill>
                            <a:schemeClr val="tx1"/>
                          </a:solidFill>
                        </a:rPr>
                        <a:t>adjacent find</a:t>
                      </a:r>
                    </a:p>
                  </a:txBody>
                  <a:tcPr anchor="ctr"/>
                </a:tc>
                <a:tc>
                  <a:txBody>
                    <a:bodyPr/>
                    <a:lstStyle/>
                    <a:p>
                      <a:pPr algn="ctr"/>
                      <a:r>
                        <a:rPr lang="en-AU" sz="1200" dirty="0">
                          <a:solidFill>
                            <a:schemeClr val="tx1"/>
                          </a:solidFill>
                        </a:rPr>
                        <a:t>Finds first occurrence of adjacent elements satisfying a predicate (</a:t>
                      </a:r>
                      <a:r>
                        <a:rPr lang="en-AU" sz="1200" b="0" dirty="0">
                          <a:solidFill>
                            <a:srgbClr val="FC618D"/>
                          </a:solidFill>
                          <a:effectLst/>
                          <a:latin typeface="Consolas" panose="020B0609020204030204" pitchFamily="49" charset="0"/>
                        </a:rPr>
                        <a:t>==</a:t>
                      </a:r>
                      <a:r>
                        <a:rPr lang="en-AU" sz="1200" dirty="0">
                          <a:solidFill>
                            <a:schemeClr val="tx1"/>
                          </a:solidFill>
                        </a:rPr>
                        <a:t>).</a:t>
                      </a:r>
                    </a:p>
                  </a:txBody>
                  <a:tcPr anchor="ctr"/>
                </a:tc>
                <a:extLst>
                  <a:ext uri="{0D108BD9-81ED-4DB2-BD59-A6C34878D82A}">
                    <a16:rowId xmlns:a16="http://schemas.microsoft.com/office/drawing/2014/main" val="3633579249"/>
                  </a:ext>
                </a:extLst>
              </a:tr>
              <a:tr h="412089">
                <a:tc vMerge="1">
                  <a:txBody>
                    <a:bodyPr/>
                    <a:lstStyle/>
                    <a:p>
                      <a:pPr algn="ctr"/>
                      <a:endParaRPr lang="en-AU" sz="1600" dirty="0">
                        <a:solidFill>
                          <a:schemeClr val="tx1"/>
                        </a:solidFill>
                        <a:latin typeface="+mn-lt"/>
                      </a:endParaRPr>
                    </a:p>
                  </a:txBody>
                  <a:tcPr anchor="ctr"/>
                </a:tc>
                <a:tc>
                  <a:txBody>
                    <a:bodyPr/>
                    <a:lstStyle/>
                    <a:p>
                      <a:pPr algn="ct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err="1">
                          <a:ln>
                            <a:noFill/>
                          </a:ln>
                          <a:solidFill>
                            <a:srgbClr val="7BD88F"/>
                          </a:solidFill>
                          <a:effectLst/>
                          <a:uLnTx/>
                          <a:uFillTx/>
                          <a:latin typeface="Consolas" panose="020B0609020204030204" pitchFamily="49" charset="0"/>
                          <a:ea typeface="+mn-ea"/>
                          <a:cs typeface="+mn-cs"/>
                        </a:rPr>
                        <a:t>binary_search</a:t>
                      </a:r>
                      <a:endParaRPr lang="en-AU" sz="1600" dirty="0">
                        <a:solidFill>
                          <a:schemeClr val="tx1"/>
                        </a:solidFill>
                        <a:latin typeface="Consolas" panose="020B0609020204030204" pitchFamily="49" charset="0"/>
                      </a:endParaRPr>
                    </a:p>
                  </a:txBody>
                  <a:tcPr anchor="ctr"/>
                </a:tc>
                <a:tc>
                  <a:txBody>
                    <a:bodyPr/>
                    <a:lstStyle/>
                    <a:p>
                      <a:pPr algn="ctr"/>
                      <a:r>
                        <a:rPr lang="en-AU" sz="1600" dirty="0">
                          <a:solidFill>
                            <a:schemeClr val="tx1"/>
                          </a:solidFill>
                        </a:rPr>
                        <a:t>binary search</a:t>
                      </a:r>
                    </a:p>
                  </a:txBody>
                  <a:tcPr anchor="ctr"/>
                </a:tc>
                <a:tc>
                  <a:txBody>
                    <a:bodyPr/>
                    <a:lstStyle/>
                    <a:p>
                      <a:pPr algn="ctr"/>
                      <a:r>
                        <a:rPr lang="en-AU" sz="1200" dirty="0">
                          <a:solidFill>
                            <a:schemeClr val="tx1"/>
                          </a:solidFill>
                        </a:rPr>
                        <a:t>Uses binary search on partially sorted range to check if a value exists.</a:t>
                      </a:r>
                    </a:p>
                  </a:txBody>
                  <a:tcPr anchor="ctr"/>
                </a:tc>
                <a:extLst>
                  <a:ext uri="{0D108BD9-81ED-4DB2-BD59-A6C34878D82A}">
                    <a16:rowId xmlns:a16="http://schemas.microsoft.com/office/drawing/2014/main" val="1020852158"/>
                  </a:ext>
                </a:extLst>
              </a:tr>
              <a:tr h="412089">
                <a:tc vMerge="1">
                  <a:txBody>
                    <a:bodyPr/>
                    <a:lstStyle/>
                    <a:p>
                      <a:pPr algn="ctr"/>
                      <a:endParaRPr lang="en-AU" sz="1600" dirty="0">
                        <a:solidFill>
                          <a:schemeClr val="tx1"/>
                        </a:solidFill>
                        <a:latin typeface="+mn-lt"/>
                      </a:endParaRPr>
                    </a:p>
                  </a:txBody>
                  <a:tcPr anchor="ctr"/>
                </a:tc>
                <a:tc>
                  <a:txBody>
                    <a:bodyPr/>
                    <a:lstStyle/>
                    <a:p>
                      <a:pPr algn="ct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err="1">
                          <a:ln>
                            <a:noFill/>
                          </a:ln>
                          <a:solidFill>
                            <a:srgbClr val="7BD88F"/>
                          </a:solidFill>
                          <a:effectLst/>
                          <a:uLnTx/>
                          <a:uFillTx/>
                          <a:latin typeface="Consolas" panose="020B0609020204030204" pitchFamily="49" charset="0"/>
                          <a:ea typeface="+mn-ea"/>
                          <a:cs typeface="+mn-cs"/>
                        </a:rPr>
                        <a:t>equal_range</a:t>
                      </a:r>
                      <a:endParaRPr lang="en-AU" sz="1600" dirty="0">
                        <a:solidFill>
                          <a:schemeClr val="tx1"/>
                        </a:solidFill>
                        <a:latin typeface="Consolas" panose="020B0609020204030204" pitchFamily="49" charset="0"/>
                      </a:endParaRPr>
                    </a:p>
                  </a:txBody>
                  <a:tcPr anchor="ctr"/>
                </a:tc>
                <a:tc>
                  <a:txBody>
                    <a:bodyPr/>
                    <a:lstStyle/>
                    <a:p>
                      <a:pPr algn="ctr"/>
                      <a:r>
                        <a:rPr lang="en-AU" sz="1600" dirty="0">
                          <a:solidFill>
                            <a:schemeClr val="tx1"/>
                          </a:solidFill>
                        </a:rPr>
                        <a:t>equal range</a:t>
                      </a:r>
                    </a:p>
                  </a:txBody>
                  <a:tcPr anchor="ctr"/>
                </a:tc>
                <a:tc>
                  <a:txBody>
                    <a:bodyPr/>
                    <a:lstStyle/>
                    <a:p>
                      <a:pPr algn="ctr"/>
                      <a:r>
                        <a:rPr lang="en-AU" sz="1200" dirty="0">
                          <a:solidFill>
                            <a:schemeClr val="tx1"/>
                          </a:solidFill>
                        </a:rPr>
                        <a:t>Finds the subrange of elements in a partially sorted range that are equal to the desired value.</a:t>
                      </a:r>
                    </a:p>
                  </a:txBody>
                  <a:tcPr anchor="ctr"/>
                </a:tc>
                <a:extLst>
                  <a:ext uri="{0D108BD9-81ED-4DB2-BD59-A6C34878D82A}">
                    <a16:rowId xmlns:a16="http://schemas.microsoft.com/office/drawing/2014/main" val="2032623023"/>
                  </a:ext>
                </a:extLst>
              </a:tr>
              <a:tr h="412089">
                <a:tc vMerge="1">
                  <a:txBody>
                    <a:bodyPr/>
                    <a:lstStyle/>
                    <a:p>
                      <a:pPr algn="ctr"/>
                      <a:endParaRPr lang="en-AU" sz="1600" dirty="0">
                        <a:solidFill>
                          <a:schemeClr val="tx1"/>
                        </a:solidFill>
                        <a:latin typeface="+mn-lt"/>
                      </a:endParaRPr>
                    </a:p>
                  </a:txBody>
                  <a:tcPr anchor="ctr">
                    <a:solidFill>
                      <a:srgbClr val="37335B"/>
                    </a:solidFill>
                  </a:tcPr>
                </a:tc>
                <a:tc>
                  <a:txBody>
                    <a:bodyPr/>
                    <a:lstStyle/>
                    <a:p>
                      <a:pPr algn="ct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err="1">
                          <a:ln>
                            <a:noFill/>
                          </a:ln>
                          <a:solidFill>
                            <a:srgbClr val="7BD88F"/>
                          </a:solidFill>
                          <a:effectLst/>
                          <a:uLnTx/>
                          <a:uFillTx/>
                          <a:latin typeface="Consolas" panose="020B0609020204030204" pitchFamily="49" charset="0"/>
                          <a:ea typeface="+mn-ea"/>
                          <a:cs typeface="+mn-cs"/>
                        </a:rPr>
                        <a:t>lower_bound</a:t>
                      </a:r>
                      <a:endParaRPr lang="en-AU" sz="1600" dirty="0">
                        <a:solidFill>
                          <a:schemeClr val="tx1"/>
                        </a:solidFill>
                        <a:latin typeface="Consolas" panose="020B0609020204030204" pitchFamily="49" charset="0"/>
                      </a:endParaRPr>
                    </a:p>
                  </a:txBody>
                  <a:tcPr anchor="ctr"/>
                </a:tc>
                <a:tc>
                  <a:txBody>
                    <a:bodyPr/>
                    <a:lstStyle/>
                    <a:p>
                      <a:pPr algn="ctr"/>
                      <a:r>
                        <a:rPr lang="en-AU" sz="1600" dirty="0">
                          <a:solidFill>
                            <a:schemeClr val="tx1"/>
                          </a:solidFill>
                        </a:rPr>
                        <a:t>lower bound</a:t>
                      </a:r>
                    </a:p>
                  </a:txBody>
                  <a:tcPr anchor="ctr"/>
                </a:tc>
                <a:tc>
                  <a:txBody>
                    <a:bodyPr/>
                    <a:lstStyle/>
                    <a:p>
                      <a:pPr algn="ctr"/>
                      <a:r>
                        <a:rPr lang="en-AU" sz="1200" dirty="0">
                          <a:solidFill>
                            <a:schemeClr val="tx1"/>
                          </a:solidFill>
                        </a:rPr>
                        <a:t>Finds the subrange of elements in a partially sorted range that are less than the desired value.</a:t>
                      </a:r>
                    </a:p>
                  </a:txBody>
                  <a:tcPr anchor="ctr"/>
                </a:tc>
                <a:extLst>
                  <a:ext uri="{0D108BD9-81ED-4DB2-BD59-A6C34878D82A}">
                    <a16:rowId xmlns:a16="http://schemas.microsoft.com/office/drawing/2014/main" val="1926620548"/>
                  </a:ext>
                </a:extLst>
              </a:tr>
              <a:tr h="412089">
                <a:tc vMerge="1">
                  <a:txBody>
                    <a:bodyPr/>
                    <a:lstStyle/>
                    <a:p>
                      <a:pPr algn="ctr"/>
                      <a:endParaRPr lang="en-AU" sz="1600" dirty="0">
                        <a:solidFill>
                          <a:schemeClr val="tx1"/>
                        </a:solidFill>
                        <a:latin typeface="+mn-lt"/>
                      </a:endParaRPr>
                    </a:p>
                  </a:txBody>
                  <a:tcPr anchor="ctr">
                    <a:solidFill>
                      <a:srgbClr val="37335B"/>
                    </a:solidFill>
                  </a:tcPr>
                </a:tc>
                <a:tc>
                  <a:txBody>
                    <a:bodyPr/>
                    <a:lstStyle/>
                    <a:p>
                      <a:pPr algn="ct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err="1">
                          <a:ln>
                            <a:noFill/>
                          </a:ln>
                          <a:solidFill>
                            <a:srgbClr val="7BD88F"/>
                          </a:solidFill>
                          <a:effectLst/>
                          <a:uLnTx/>
                          <a:uFillTx/>
                          <a:latin typeface="Consolas" panose="020B0609020204030204" pitchFamily="49" charset="0"/>
                          <a:ea typeface="+mn-ea"/>
                          <a:cs typeface="+mn-cs"/>
                        </a:rPr>
                        <a:t>upper_bound</a:t>
                      </a:r>
                      <a:endParaRPr lang="en-AU" sz="1600" dirty="0">
                        <a:solidFill>
                          <a:schemeClr val="tx1"/>
                        </a:solidFill>
                        <a:latin typeface="Consolas" panose="020B0609020204030204" pitchFamily="49" charset="0"/>
                      </a:endParaRPr>
                    </a:p>
                  </a:txBody>
                  <a:tcPr anchor="ctr"/>
                </a:tc>
                <a:tc>
                  <a:txBody>
                    <a:bodyPr/>
                    <a:lstStyle/>
                    <a:p>
                      <a:pPr algn="ctr"/>
                      <a:r>
                        <a:rPr lang="en-AU" sz="1600" dirty="0">
                          <a:solidFill>
                            <a:schemeClr val="tx1"/>
                          </a:solidFill>
                        </a:rPr>
                        <a:t>upper bound</a:t>
                      </a:r>
                    </a:p>
                  </a:txBody>
                  <a:tcPr anchor="ctr"/>
                </a:tc>
                <a:tc>
                  <a:txBody>
                    <a:bodyPr/>
                    <a:lstStyle/>
                    <a:p>
                      <a:pPr algn="ctr"/>
                      <a:r>
                        <a:rPr lang="en-AU" sz="1200" dirty="0">
                          <a:solidFill>
                            <a:schemeClr val="tx1"/>
                          </a:solidFill>
                        </a:rPr>
                        <a:t>Finds the subrange of elements in a partially sorted range that are greater than the desired value.</a:t>
                      </a:r>
                    </a:p>
                  </a:txBody>
                  <a:tcPr anchor="ctr"/>
                </a:tc>
                <a:extLst>
                  <a:ext uri="{0D108BD9-81ED-4DB2-BD59-A6C34878D82A}">
                    <a16:rowId xmlns:a16="http://schemas.microsoft.com/office/drawing/2014/main" val="402659952"/>
                  </a:ext>
                </a:extLst>
              </a:tr>
              <a:tr h="412089">
                <a:tc rowSpan="3">
                  <a:txBody>
                    <a:bodyPr/>
                    <a:lstStyle/>
                    <a:p>
                      <a:pPr algn="ctr"/>
                      <a:r>
                        <a:rPr lang="en-AU" sz="1600" dirty="0">
                          <a:solidFill>
                            <a:schemeClr val="tx1"/>
                          </a:solidFill>
                          <a:latin typeface="+mn-lt"/>
                        </a:rPr>
                        <a:t>Generators</a:t>
                      </a:r>
                    </a:p>
                  </a:txBody>
                  <a:tcPr anchor="ctr">
                    <a:solidFill>
                      <a:srgbClr val="2A2747"/>
                    </a:solidFill>
                  </a:tcPr>
                </a:tc>
                <a:tc>
                  <a:txBody>
                    <a:bodyPr/>
                    <a:lstStyle/>
                    <a:p>
                      <a:pPr algn="ct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fill</a:t>
                      </a:r>
                      <a:endParaRPr lang="en-AU" sz="1600" dirty="0">
                        <a:solidFill>
                          <a:schemeClr val="tx1"/>
                        </a:solidFill>
                        <a:latin typeface="Consolas" panose="020B0609020204030204" pitchFamily="49" charset="0"/>
                      </a:endParaRPr>
                    </a:p>
                  </a:txBody>
                  <a:tcPr anchor="ctr"/>
                </a:tc>
                <a:tc>
                  <a:txBody>
                    <a:bodyPr/>
                    <a:lstStyle/>
                    <a:p>
                      <a:pPr algn="ctr"/>
                      <a:r>
                        <a:rPr lang="en-AU" sz="1600" dirty="0">
                          <a:solidFill>
                            <a:schemeClr val="tx1"/>
                          </a:solidFill>
                        </a:rPr>
                        <a:t>repeat</a:t>
                      </a:r>
                    </a:p>
                  </a:txBody>
                  <a:tcPr anchor="ctr"/>
                </a:tc>
                <a:tc>
                  <a:txBody>
                    <a:bodyPr/>
                    <a:lstStyle/>
                    <a:p>
                      <a:pPr algn="ctr"/>
                      <a:r>
                        <a:rPr lang="en-AU" sz="1200" dirty="0">
                          <a:solidFill>
                            <a:schemeClr val="tx1"/>
                          </a:solidFill>
                        </a:rPr>
                        <a:t>Fills a range with a particular value.</a:t>
                      </a:r>
                    </a:p>
                  </a:txBody>
                  <a:tcPr anchor="ctr"/>
                </a:tc>
                <a:extLst>
                  <a:ext uri="{0D108BD9-81ED-4DB2-BD59-A6C34878D82A}">
                    <a16:rowId xmlns:a16="http://schemas.microsoft.com/office/drawing/2014/main" val="4234346696"/>
                  </a:ext>
                </a:extLst>
              </a:tr>
              <a:tr h="412089">
                <a:tc vMerge="1">
                  <a:txBody>
                    <a:bodyPr/>
                    <a:lstStyle/>
                    <a:p>
                      <a:pPr algn="ctr"/>
                      <a:endParaRPr lang="en-AU" sz="1600" dirty="0">
                        <a:solidFill>
                          <a:schemeClr val="tx1"/>
                        </a:solidFill>
                        <a:latin typeface="+mn-lt"/>
                      </a:endParaRPr>
                    </a:p>
                  </a:txBody>
                  <a:tcPr anchor="ctr">
                    <a:solidFill>
                      <a:srgbClr val="37335B"/>
                    </a:solidFill>
                  </a:tcPr>
                </a:tc>
                <a:tc>
                  <a:txBody>
                    <a:bodyPr/>
                    <a:lstStyle/>
                    <a:p>
                      <a:pPr algn="ct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iota</a:t>
                      </a:r>
                      <a:endParaRPr lang="en-AU" sz="1600" dirty="0">
                        <a:solidFill>
                          <a:schemeClr val="tx1"/>
                        </a:solidFill>
                        <a:latin typeface="Consolas" panose="020B0609020204030204" pitchFamily="49" charset="0"/>
                      </a:endParaRPr>
                    </a:p>
                  </a:txBody>
                  <a:tcPr anchor="ctr"/>
                </a:tc>
                <a:tc>
                  <a:txBody>
                    <a:bodyPr/>
                    <a:lstStyle/>
                    <a:p>
                      <a:pPr algn="ctr"/>
                      <a:r>
                        <a:rPr lang="en-AU" sz="1600" dirty="0">
                          <a:solidFill>
                            <a:schemeClr val="tx1"/>
                          </a:solidFill>
                        </a:rPr>
                        <a:t>iota</a:t>
                      </a:r>
                    </a:p>
                  </a:txBody>
                  <a:tcPr anchor="ctr"/>
                </a:tc>
                <a:tc>
                  <a:txBody>
                    <a:bodyPr/>
                    <a:lstStyle/>
                    <a:p>
                      <a:pPr algn="ctr"/>
                      <a:r>
                        <a:rPr lang="en-AU" sz="1200" dirty="0">
                          <a:solidFill>
                            <a:schemeClr val="tx1"/>
                          </a:solidFill>
                        </a:rPr>
                        <a:t>Fills a range with incrementing values from a starting value.</a:t>
                      </a:r>
                    </a:p>
                  </a:txBody>
                  <a:tcPr anchor="ctr"/>
                </a:tc>
                <a:extLst>
                  <a:ext uri="{0D108BD9-81ED-4DB2-BD59-A6C34878D82A}">
                    <a16:rowId xmlns:a16="http://schemas.microsoft.com/office/drawing/2014/main" val="3211022481"/>
                  </a:ext>
                </a:extLst>
              </a:tr>
              <a:tr h="412089">
                <a:tc vMerge="1">
                  <a:txBody>
                    <a:bodyPr/>
                    <a:lstStyle/>
                    <a:p>
                      <a:pPr algn="ctr"/>
                      <a:endParaRPr lang="en-AU" sz="1600" dirty="0">
                        <a:solidFill>
                          <a:schemeClr val="tx1"/>
                        </a:solidFill>
                        <a:latin typeface="+mn-lt"/>
                      </a:endParaRPr>
                    </a:p>
                  </a:txBody>
                  <a:tcPr anchor="ctr">
                    <a:solidFill>
                      <a:srgbClr val="2A2747"/>
                    </a:solidFill>
                  </a:tcPr>
                </a:tc>
                <a:tc>
                  <a:txBody>
                    <a:bodyPr/>
                    <a:lstStyle/>
                    <a:p>
                      <a:pPr algn="ct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generate</a:t>
                      </a:r>
                      <a:endParaRPr lang="en-AU" sz="1600" dirty="0">
                        <a:solidFill>
                          <a:schemeClr val="tx1"/>
                        </a:solidFill>
                        <a:latin typeface="Consolas" panose="020B0609020204030204" pitchFamily="49" charset="0"/>
                      </a:endParaRPr>
                    </a:p>
                  </a:txBody>
                  <a:tcPr anchor="ctr"/>
                </a:tc>
                <a:tc>
                  <a:txBody>
                    <a:bodyPr/>
                    <a:lstStyle/>
                    <a:p>
                      <a:pPr algn="ctr"/>
                      <a:r>
                        <a:rPr lang="en-AU" sz="1600" dirty="0">
                          <a:solidFill>
                            <a:schemeClr val="tx1"/>
                          </a:solidFill>
                        </a:rPr>
                        <a:t>generate</a:t>
                      </a:r>
                    </a:p>
                  </a:txBody>
                  <a:tcPr anchor="ctr"/>
                </a:tc>
                <a:tc>
                  <a:txBody>
                    <a:bodyPr/>
                    <a:lstStyle/>
                    <a:p>
                      <a:pPr algn="ctr"/>
                      <a:r>
                        <a:rPr lang="en-AU" sz="1200" dirty="0">
                          <a:solidFill>
                            <a:schemeClr val="tx1"/>
                          </a:solidFill>
                        </a:rPr>
                        <a:t>Fills range with the result of a function.</a:t>
                      </a:r>
                    </a:p>
                  </a:txBody>
                  <a:tcPr anchor="ctr"/>
                </a:tc>
                <a:extLst>
                  <a:ext uri="{0D108BD9-81ED-4DB2-BD59-A6C34878D82A}">
                    <a16:rowId xmlns:a16="http://schemas.microsoft.com/office/drawing/2014/main" val="4238397624"/>
                  </a:ext>
                </a:extLst>
              </a:tr>
            </a:tbl>
          </a:graphicData>
        </a:graphic>
      </p:graphicFrame>
    </p:spTree>
    <p:extLst>
      <p:ext uri="{BB962C8B-B14F-4D97-AF65-F5344CB8AC3E}">
        <p14:creationId xmlns:p14="http://schemas.microsoft.com/office/powerpoint/2010/main" val="4491679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399502"/>
            <a:ext cx="11097551" cy="559732"/>
          </a:xfrm>
        </p:spPr>
        <p:txBody>
          <a:bodyPr>
            <a:normAutofit/>
          </a:bodyPr>
          <a:lstStyle/>
          <a:p>
            <a:r>
              <a:rPr lang="en-US" sz="4000" dirty="0"/>
              <a:t>C++ Standard Algorithms cont.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21</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aphicFrame>
        <p:nvGraphicFramePr>
          <p:cNvPr id="8" name="Table 8">
            <a:extLst>
              <a:ext uri="{FF2B5EF4-FFF2-40B4-BE49-F238E27FC236}">
                <a16:creationId xmlns:a16="http://schemas.microsoft.com/office/drawing/2014/main" id="{4BC26D29-0E39-0C0D-1700-38A674477E77}"/>
              </a:ext>
            </a:extLst>
          </p:cNvPr>
          <p:cNvGraphicFramePr>
            <a:graphicFrameLocks noGrp="1"/>
          </p:cNvGraphicFramePr>
          <p:nvPr>
            <p:ph sz="half" idx="2"/>
            <p:extLst>
              <p:ext uri="{D42A27DB-BD31-4B8C-83A1-F6EECF244321}">
                <p14:modId xmlns:p14="http://schemas.microsoft.com/office/powerpoint/2010/main" val="2264088676"/>
              </p:ext>
            </p:extLst>
          </p:nvPr>
        </p:nvGraphicFramePr>
        <p:xfrm>
          <a:off x="550862" y="1084098"/>
          <a:ext cx="11099976" cy="5501640"/>
        </p:xfrm>
        <a:graphic>
          <a:graphicData uri="http://schemas.openxmlformats.org/drawingml/2006/table">
            <a:tbl>
              <a:tblPr firstRow="1" bandRow="1">
                <a:tableStyleId>{AF606853-7671-496A-8E4F-DF71F8EC918B}</a:tableStyleId>
              </a:tblPr>
              <a:tblGrid>
                <a:gridCol w="2181600">
                  <a:extLst>
                    <a:ext uri="{9D8B030D-6E8A-4147-A177-3AD203B41FA5}">
                      <a16:colId xmlns:a16="http://schemas.microsoft.com/office/drawing/2014/main" val="2054658861"/>
                    </a:ext>
                  </a:extLst>
                </a:gridCol>
                <a:gridCol w="3369600">
                  <a:extLst>
                    <a:ext uri="{9D8B030D-6E8A-4147-A177-3AD203B41FA5}">
                      <a16:colId xmlns:a16="http://schemas.microsoft.com/office/drawing/2014/main" val="3022304795"/>
                    </a:ext>
                  </a:extLst>
                </a:gridCol>
                <a:gridCol w="2774388">
                  <a:extLst>
                    <a:ext uri="{9D8B030D-6E8A-4147-A177-3AD203B41FA5}">
                      <a16:colId xmlns:a16="http://schemas.microsoft.com/office/drawing/2014/main" val="1521074231"/>
                    </a:ext>
                  </a:extLst>
                </a:gridCol>
                <a:gridCol w="2774388">
                  <a:extLst>
                    <a:ext uri="{9D8B030D-6E8A-4147-A177-3AD203B41FA5}">
                      <a16:colId xmlns:a16="http://schemas.microsoft.com/office/drawing/2014/main" val="1803434091"/>
                    </a:ext>
                  </a:extLst>
                </a:gridCol>
              </a:tblGrid>
              <a:tr h="370840">
                <a:tc>
                  <a:txBody>
                    <a:bodyPr/>
                    <a:lstStyle/>
                    <a:p>
                      <a:pPr algn="ctr"/>
                      <a:r>
                        <a:rPr lang="en-AU" sz="1600" dirty="0">
                          <a:solidFill>
                            <a:schemeClr val="tx1"/>
                          </a:solidFill>
                        </a:rPr>
                        <a:t>Category</a:t>
                      </a:r>
                    </a:p>
                  </a:txBody>
                  <a:tcPr/>
                </a:tc>
                <a:tc>
                  <a:txBody>
                    <a:bodyPr/>
                    <a:lstStyle/>
                    <a:p>
                      <a:pPr algn="ctr"/>
                      <a:r>
                        <a:rPr lang="en-AU" sz="1600" dirty="0">
                          <a:solidFill>
                            <a:schemeClr val="tx1"/>
                          </a:solidFill>
                        </a:rPr>
                        <a:t>C++ Algorithm</a:t>
                      </a:r>
                    </a:p>
                  </a:txBody>
                  <a:tcPr/>
                </a:tc>
                <a:tc>
                  <a:txBody>
                    <a:bodyPr/>
                    <a:lstStyle/>
                    <a:p>
                      <a:pPr algn="ctr"/>
                      <a:r>
                        <a:rPr lang="en-AU" sz="1600" dirty="0">
                          <a:solidFill>
                            <a:schemeClr val="tx1"/>
                          </a:solidFill>
                        </a:rPr>
                        <a:t>Common Name</a:t>
                      </a:r>
                    </a:p>
                  </a:txBody>
                  <a:tcPr/>
                </a:tc>
                <a:tc>
                  <a:txBody>
                    <a:bodyPr/>
                    <a:lstStyle/>
                    <a:p>
                      <a:pPr algn="ctr"/>
                      <a:r>
                        <a:rPr lang="en-AU" sz="1600" dirty="0">
                          <a:solidFill>
                            <a:schemeClr val="tx1"/>
                          </a:solidFill>
                        </a:rPr>
                        <a:t>Description</a:t>
                      </a:r>
                    </a:p>
                  </a:txBody>
                  <a:tcPr/>
                </a:tc>
                <a:extLst>
                  <a:ext uri="{0D108BD9-81ED-4DB2-BD59-A6C34878D82A}">
                    <a16:rowId xmlns:a16="http://schemas.microsoft.com/office/drawing/2014/main" val="839517332"/>
                  </a:ext>
                </a:extLst>
              </a:tr>
              <a:tr h="370840">
                <a:tc rowSpan="10">
                  <a:txBody>
                    <a:bodyPr/>
                    <a:lstStyle/>
                    <a:p>
                      <a:pPr algn="ctr"/>
                      <a:r>
                        <a:rPr lang="en-AU" sz="1600" dirty="0">
                          <a:solidFill>
                            <a:schemeClr val="tx1"/>
                          </a:solidFill>
                          <a:latin typeface="+mn-lt"/>
                        </a:rPr>
                        <a:t>Modifying</a:t>
                      </a:r>
                    </a:p>
                  </a:txBody>
                  <a:tcPr anchor="ctr">
                    <a:solidFill>
                      <a:srgbClr val="37335B"/>
                    </a:solidFill>
                  </a:tcPr>
                </a:tc>
                <a:tc>
                  <a:txBody>
                    <a:bodyPr/>
                    <a:lstStyle/>
                    <a:p>
                      <a:pPr algn="ct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copy</a:t>
                      </a:r>
                      <a:endParaRPr lang="en-AU" sz="1600" dirty="0">
                        <a:solidFill>
                          <a:schemeClr val="tx1"/>
                        </a:solidFill>
                        <a:latin typeface="Consolas" panose="020B0609020204030204" pitchFamily="49" charset="0"/>
                      </a:endParaRPr>
                    </a:p>
                  </a:txBody>
                  <a:tcPr anchor="ctr"/>
                </a:tc>
                <a:tc>
                  <a:txBody>
                    <a:bodyPr/>
                    <a:lstStyle/>
                    <a:p>
                      <a:pPr algn="ctr"/>
                      <a:r>
                        <a:rPr lang="en-AU" sz="1600" dirty="0">
                          <a:solidFill>
                            <a:schemeClr val="tx1"/>
                          </a:solidFill>
                        </a:rPr>
                        <a:t>copy</a:t>
                      </a:r>
                    </a:p>
                  </a:txBody>
                  <a:tcPr anchor="ctr"/>
                </a:tc>
                <a:tc>
                  <a:txBody>
                    <a:bodyPr/>
                    <a:lstStyle/>
                    <a:p>
                      <a:pPr algn="ctr"/>
                      <a:r>
                        <a:rPr lang="en-AU" sz="1200" dirty="0">
                          <a:solidFill>
                            <a:schemeClr val="tx1"/>
                          </a:solidFill>
                        </a:rPr>
                        <a:t>Copies elements from one range to another.</a:t>
                      </a:r>
                    </a:p>
                  </a:txBody>
                  <a:tcPr anchor="ctr"/>
                </a:tc>
                <a:extLst>
                  <a:ext uri="{0D108BD9-81ED-4DB2-BD59-A6C34878D82A}">
                    <a16:rowId xmlns:a16="http://schemas.microsoft.com/office/drawing/2014/main" val="3865121169"/>
                  </a:ext>
                </a:extLst>
              </a:tr>
              <a:tr h="370840">
                <a:tc vMerge="1">
                  <a:txBody>
                    <a:bodyPr/>
                    <a:lstStyle/>
                    <a:p>
                      <a:pPr algn="ctr"/>
                      <a:endParaRPr lang="en-AU" sz="1600" dirty="0">
                        <a:solidFill>
                          <a:schemeClr val="tx1"/>
                        </a:solidFill>
                        <a:latin typeface="+mn-lt"/>
                      </a:endParaRPr>
                    </a:p>
                  </a:txBody>
                  <a:tcPr>
                    <a:solidFill>
                      <a:srgbClr val="37335B"/>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move</a:t>
                      </a:r>
                      <a:endParaRPr lang="en-AU" sz="1600" dirty="0">
                        <a:solidFill>
                          <a:schemeClr val="tx1"/>
                        </a:solidFill>
                        <a:latin typeface="Consolas" panose="020B0609020204030204" pitchFamily="49" charset="0"/>
                      </a:endParaRPr>
                    </a:p>
                  </a:txBody>
                  <a:tcPr anchor="ctr"/>
                </a:tc>
                <a:tc>
                  <a:txBody>
                    <a:bodyPr/>
                    <a:lstStyle/>
                    <a:p>
                      <a:pPr algn="ctr"/>
                      <a:r>
                        <a:rPr lang="en-AU" sz="1600" dirty="0">
                          <a:solidFill>
                            <a:schemeClr val="tx1"/>
                          </a:solidFill>
                        </a:rPr>
                        <a:t>move</a:t>
                      </a:r>
                    </a:p>
                  </a:txBody>
                  <a:tcPr anchor="ctr"/>
                </a:tc>
                <a:tc>
                  <a:txBody>
                    <a:bodyPr/>
                    <a:lstStyle/>
                    <a:p>
                      <a:pPr algn="ctr"/>
                      <a:r>
                        <a:rPr lang="en-AU" sz="1200" dirty="0">
                          <a:solidFill>
                            <a:schemeClr val="tx1"/>
                          </a:solidFill>
                        </a:rPr>
                        <a:t>Moves elements from one range to another.</a:t>
                      </a:r>
                    </a:p>
                  </a:txBody>
                  <a:tcPr anchor="ctr"/>
                </a:tc>
                <a:extLst>
                  <a:ext uri="{0D108BD9-81ED-4DB2-BD59-A6C34878D82A}">
                    <a16:rowId xmlns:a16="http://schemas.microsoft.com/office/drawing/2014/main" val="4021213937"/>
                  </a:ext>
                </a:extLst>
              </a:tr>
              <a:tr h="370840">
                <a:tc vMerge="1">
                  <a:txBody>
                    <a:bodyPr/>
                    <a:lstStyle/>
                    <a:p>
                      <a:pPr algn="ctr"/>
                      <a:endParaRPr lang="en-AU" sz="1600" dirty="0">
                        <a:solidFill>
                          <a:schemeClr val="tx1"/>
                        </a:solidFill>
                        <a:latin typeface="+mn-lt"/>
                      </a:endParaRPr>
                    </a:p>
                  </a:txBody>
                  <a:tcPr>
                    <a:solidFill>
                      <a:srgbClr val="37335B"/>
                    </a:solidFill>
                  </a:tcPr>
                </a:tc>
                <a:tc>
                  <a:txBody>
                    <a:bodyPr/>
                    <a:lstStyle/>
                    <a:p>
                      <a:pPr algn="ct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err="1">
                          <a:ln>
                            <a:noFill/>
                          </a:ln>
                          <a:solidFill>
                            <a:srgbClr val="7BD88F"/>
                          </a:solidFill>
                          <a:effectLst/>
                          <a:uLnTx/>
                          <a:uFillTx/>
                          <a:latin typeface="Consolas" panose="020B0609020204030204" pitchFamily="49" charset="0"/>
                          <a:ea typeface="+mn-ea"/>
                          <a:cs typeface="+mn-cs"/>
                        </a:rPr>
                        <a:t>swap_range</a:t>
                      </a:r>
                      <a:endParaRPr lang="en-AU" sz="1600" dirty="0">
                        <a:solidFill>
                          <a:schemeClr val="tx1"/>
                        </a:solidFill>
                        <a:latin typeface="Consolas" panose="020B0609020204030204" pitchFamily="49" charset="0"/>
                      </a:endParaRPr>
                    </a:p>
                  </a:txBody>
                  <a:tcPr anchor="ctr"/>
                </a:tc>
                <a:tc>
                  <a:txBody>
                    <a:bodyPr/>
                    <a:lstStyle/>
                    <a:p>
                      <a:pPr algn="ctr"/>
                      <a:r>
                        <a:rPr lang="en-AU" sz="1600" dirty="0">
                          <a:solidFill>
                            <a:schemeClr val="tx1"/>
                          </a:solidFill>
                        </a:rPr>
                        <a:t>swap</a:t>
                      </a:r>
                    </a:p>
                  </a:txBody>
                  <a:tcPr anchor="ctr"/>
                </a:tc>
                <a:tc>
                  <a:txBody>
                    <a:bodyPr/>
                    <a:lstStyle/>
                    <a:p>
                      <a:pPr algn="ctr"/>
                      <a:r>
                        <a:rPr lang="en-AU" sz="1200" dirty="0">
                          <a:solidFill>
                            <a:schemeClr val="tx1"/>
                          </a:solidFill>
                        </a:rPr>
                        <a:t>Swaps elements between two ranges.</a:t>
                      </a:r>
                    </a:p>
                  </a:txBody>
                  <a:tcPr anchor="ctr"/>
                </a:tc>
                <a:extLst>
                  <a:ext uri="{0D108BD9-81ED-4DB2-BD59-A6C34878D82A}">
                    <a16:rowId xmlns:a16="http://schemas.microsoft.com/office/drawing/2014/main" val="3633579249"/>
                  </a:ext>
                </a:extLst>
              </a:tr>
              <a:tr h="370840">
                <a:tc vMerge="1">
                  <a:txBody>
                    <a:bodyPr/>
                    <a:lstStyle/>
                    <a:p>
                      <a:pPr algn="ctr"/>
                      <a:endParaRPr lang="en-AU" sz="1600" dirty="0">
                        <a:solidFill>
                          <a:schemeClr val="tx1"/>
                        </a:solidFill>
                        <a:latin typeface="+mn-lt"/>
                      </a:endParaRPr>
                    </a:p>
                  </a:txBody>
                  <a:tcPr>
                    <a:solidFill>
                      <a:srgbClr val="37335B"/>
                    </a:solidFill>
                  </a:tcPr>
                </a:tc>
                <a:tc>
                  <a:txBody>
                    <a:bodyPr/>
                    <a:lstStyle/>
                    <a:p>
                      <a:pPr algn="ct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remove</a:t>
                      </a:r>
                      <a:endParaRPr lang="en-AU" sz="1600" dirty="0">
                        <a:solidFill>
                          <a:schemeClr val="tx1"/>
                        </a:solidFill>
                        <a:latin typeface="Consolas" panose="020B0609020204030204" pitchFamily="49" charset="0"/>
                      </a:endParaRPr>
                    </a:p>
                  </a:txBody>
                  <a:tcPr anchor="ctr"/>
                </a:tc>
                <a:tc>
                  <a:txBody>
                    <a:bodyPr/>
                    <a:lstStyle/>
                    <a:p>
                      <a:pPr algn="ctr"/>
                      <a:r>
                        <a:rPr lang="en-AU" sz="1600" dirty="0">
                          <a:solidFill>
                            <a:schemeClr val="tx1"/>
                          </a:solidFill>
                        </a:rPr>
                        <a:t>filter</a:t>
                      </a:r>
                    </a:p>
                  </a:txBody>
                  <a:tcPr anchor="ctr"/>
                </a:tc>
                <a:tc>
                  <a:txBody>
                    <a:bodyPr/>
                    <a:lstStyle/>
                    <a:p>
                      <a:pPr algn="ctr"/>
                      <a:r>
                        <a:rPr lang="en-AU" sz="1200" dirty="0">
                          <a:solidFill>
                            <a:schemeClr val="tx1"/>
                          </a:solidFill>
                        </a:rPr>
                        <a:t>Logically removes elements (moves to the back of range) equal to the given value.</a:t>
                      </a:r>
                    </a:p>
                  </a:txBody>
                  <a:tcPr anchor="ctr"/>
                </a:tc>
                <a:extLst>
                  <a:ext uri="{0D108BD9-81ED-4DB2-BD59-A6C34878D82A}">
                    <a16:rowId xmlns:a16="http://schemas.microsoft.com/office/drawing/2014/main" val="1020852158"/>
                  </a:ext>
                </a:extLst>
              </a:tr>
              <a:tr h="370840">
                <a:tc vMerge="1">
                  <a:txBody>
                    <a:bodyPr/>
                    <a:lstStyle/>
                    <a:p>
                      <a:pPr algn="ctr"/>
                      <a:endParaRPr lang="en-AU" sz="1600" dirty="0">
                        <a:solidFill>
                          <a:schemeClr val="tx1"/>
                        </a:solidFill>
                        <a:latin typeface="+mn-lt"/>
                      </a:endParaRPr>
                    </a:p>
                  </a:txBody>
                  <a:tcPr>
                    <a:solidFill>
                      <a:srgbClr val="37335B"/>
                    </a:solidFill>
                  </a:tcPr>
                </a:tc>
                <a:tc>
                  <a:txBody>
                    <a:bodyPr/>
                    <a:lstStyle/>
                    <a:p>
                      <a:pPr algn="ct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replace</a:t>
                      </a:r>
                      <a:endParaRPr lang="en-AU" sz="1600" dirty="0">
                        <a:solidFill>
                          <a:schemeClr val="tx1"/>
                        </a:solidFill>
                        <a:latin typeface="Consolas" panose="020B0609020204030204" pitchFamily="49" charset="0"/>
                      </a:endParaRPr>
                    </a:p>
                  </a:txBody>
                  <a:tcPr anchor="ctr"/>
                </a:tc>
                <a:tc>
                  <a:txBody>
                    <a:bodyPr/>
                    <a:lstStyle/>
                    <a:p>
                      <a:pPr algn="ctr"/>
                      <a:r>
                        <a:rPr lang="en-AU" sz="1600" dirty="0">
                          <a:solidFill>
                            <a:schemeClr val="tx1"/>
                          </a:solidFill>
                        </a:rPr>
                        <a:t>replace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200" dirty="0">
                          <a:solidFill>
                            <a:schemeClr val="tx1"/>
                          </a:solidFill>
                        </a:rPr>
                        <a:t>Replaces elements equal to the given value with a new value.</a:t>
                      </a:r>
                    </a:p>
                  </a:txBody>
                  <a:tcPr anchor="ctr"/>
                </a:tc>
                <a:extLst>
                  <a:ext uri="{0D108BD9-81ED-4DB2-BD59-A6C34878D82A}">
                    <a16:rowId xmlns:a16="http://schemas.microsoft.com/office/drawing/2014/main" val="2032623023"/>
                  </a:ext>
                </a:extLst>
              </a:tr>
              <a:tr h="370840">
                <a:tc vMerge="1">
                  <a:txBody>
                    <a:bodyPr/>
                    <a:lstStyle/>
                    <a:p>
                      <a:pPr algn="ctr"/>
                      <a:endParaRPr lang="en-AU" sz="1600" dirty="0">
                        <a:solidFill>
                          <a:schemeClr val="tx1"/>
                        </a:solidFill>
                        <a:latin typeface="+mn-lt"/>
                      </a:endParaRPr>
                    </a:p>
                  </a:txBody>
                  <a:tcPr anchor="ctr">
                    <a:solidFill>
                      <a:srgbClr val="2A2747"/>
                    </a:solidFill>
                  </a:tcPr>
                </a:tc>
                <a:tc>
                  <a:txBody>
                    <a:bodyPr/>
                    <a:lstStyle/>
                    <a:p>
                      <a:pPr algn="ct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reverse</a:t>
                      </a:r>
                      <a:endParaRPr lang="en-AU" sz="1600" dirty="0">
                        <a:solidFill>
                          <a:schemeClr val="tx1"/>
                        </a:solidFill>
                        <a:latin typeface="Consolas" panose="020B0609020204030204" pitchFamily="49" charset="0"/>
                      </a:endParaRPr>
                    </a:p>
                  </a:txBody>
                  <a:tcPr anchor="ctr"/>
                </a:tc>
                <a:tc>
                  <a:txBody>
                    <a:bodyPr/>
                    <a:lstStyle/>
                    <a:p>
                      <a:pPr algn="ctr"/>
                      <a:r>
                        <a:rPr lang="en-AU" sz="1600" dirty="0">
                          <a:solidFill>
                            <a:schemeClr val="tx1"/>
                          </a:solidFill>
                        </a:rPr>
                        <a:t>reverse</a:t>
                      </a:r>
                    </a:p>
                  </a:txBody>
                  <a:tcPr anchor="ctr"/>
                </a:tc>
                <a:tc>
                  <a:txBody>
                    <a:bodyPr/>
                    <a:lstStyle/>
                    <a:p>
                      <a:pPr algn="ctr"/>
                      <a:r>
                        <a:rPr lang="en-AU" sz="1200" dirty="0">
                          <a:solidFill>
                            <a:schemeClr val="tx1"/>
                          </a:solidFill>
                        </a:rPr>
                        <a:t>Reverses a range in-place.</a:t>
                      </a:r>
                    </a:p>
                  </a:txBody>
                  <a:tcPr anchor="ctr"/>
                </a:tc>
                <a:extLst>
                  <a:ext uri="{0D108BD9-81ED-4DB2-BD59-A6C34878D82A}">
                    <a16:rowId xmlns:a16="http://schemas.microsoft.com/office/drawing/2014/main" val="1926620548"/>
                  </a:ext>
                </a:extLst>
              </a:tr>
              <a:tr h="370840">
                <a:tc vMerge="1">
                  <a:txBody>
                    <a:bodyPr/>
                    <a:lstStyle/>
                    <a:p>
                      <a:pPr algn="ctr"/>
                      <a:endParaRPr lang="en-AU" sz="1600" dirty="0">
                        <a:solidFill>
                          <a:schemeClr val="tx1"/>
                        </a:solidFill>
                        <a:latin typeface="+mn-lt"/>
                      </a:endParaRPr>
                    </a:p>
                  </a:txBody>
                  <a:tcPr anchor="ctr">
                    <a:solidFill>
                      <a:srgbClr val="2A2747"/>
                    </a:solidFill>
                  </a:tcPr>
                </a:tc>
                <a:tc>
                  <a:txBody>
                    <a:bodyPr/>
                    <a:lstStyle/>
                    <a:p>
                      <a:pPr algn="ct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transform</a:t>
                      </a:r>
                      <a:endParaRPr lang="en-AU" sz="1600" dirty="0">
                        <a:solidFill>
                          <a:schemeClr val="tx1"/>
                        </a:solidFill>
                        <a:latin typeface="Consolas" panose="020B0609020204030204" pitchFamily="49" charset="0"/>
                      </a:endParaRPr>
                    </a:p>
                  </a:txBody>
                  <a:tcPr anchor="ctr"/>
                </a:tc>
                <a:tc>
                  <a:txBody>
                    <a:bodyPr/>
                    <a:lstStyle/>
                    <a:p>
                      <a:pPr algn="ctr"/>
                      <a:r>
                        <a:rPr lang="en-AU" sz="1600" dirty="0">
                          <a:solidFill>
                            <a:schemeClr val="tx1"/>
                          </a:solidFill>
                        </a:rPr>
                        <a:t>map</a:t>
                      </a:r>
                    </a:p>
                  </a:txBody>
                  <a:tcPr anchor="ctr"/>
                </a:tc>
                <a:tc>
                  <a:txBody>
                    <a:bodyPr/>
                    <a:lstStyle/>
                    <a:p>
                      <a:pPr algn="ctr"/>
                      <a:r>
                        <a:rPr lang="en-AU" sz="1200" dirty="0">
                          <a:solidFill>
                            <a:schemeClr val="tx1"/>
                          </a:solidFill>
                        </a:rPr>
                        <a:t>Applies a function to every element in a range or to two ranges, writing to a new range.</a:t>
                      </a:r>
                    </a:p>
                  </a:txBody>
                  <a:tcPr anchor="ctr"/>
                </a:tc>
                <a:extLst>
                  <a:ext uri="{0D108BD9-81ED-4DB2-BD59-A6C34878D82A}">
                    <a16:rowId xmlns:a16="http://schemas.microsoft.com/office/drawing/2014/main" val="4234346696"/>
                  </a:ext>
                </a:extLst>
              </a:tr>
              <a:tr h="370840">
                <a:tc vMerge="1">
                  <a:txBody>
                    <a:bodyPr/>
                    <a:lstStyle/>
                    <a:p>
                      <a:pPr algn="ctr"/>
                      <a:endParaRPr lang="en-AU" sz="1600" dirty="0">
                        <a:solidFill>
                          <a:schemeClr val="tx1"/>
                        </a:solidFill>
                        <a:latin typeface="+mn-lt"/>
                      </a:endParaRPr>
                    </a:p>
                  </a:txBody>
                  <a:tcPr anchor="ctr">
                    <a:solidFill>
                      <a:srgbClr val="2A2747"/>
                    </a:solidFill>
                  </a:tcPr>
                </a:tc>
                <a:tc>
                  <a:txBody>
                    <a:bodyPr/>
                    <a:lstStyle/>
                    <a:p>
                      <a:pPr algn="ct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rotate</a:t>
                      </a:r>
                      <a:endParaRPr lang="en-AU" sz="1600" dirty="0">
                        <a:solidFill>
                          <a:schemeClr val="tx1"/>
                        </a:solidFill>
                        <a:latin typeface="Consolas" panose="020B0609020204030204" pitchFamily="49" charset="0"/>
                      </a:endParaRPr>
                    </a:p>
                  </a:txBody>
                  <a:tcPr anchor="ctr"/>
                </a:tc>
                <a:tc>
                  <a:txBody>
                    <a:bodyPr/>
                    <a:lstStyle/>
                    <a:p>
                      <a:pPr algn="ctr"/>
                      <a:r>
                        <a:rPr lang="en-AU" sz="1600" dirty="0">
                          <a:solidFill>
                            <a:schemeClr val="tx1"/>
                          </a:solidFill>
                        </a:rPr>
                        <a:t>left rotate</a:t>
                      </a:r>
                    </a:p>
                  </a:txBody>
                  <a:tcPr anchor="ctr"/>
                </a:tc>
                <a:tc>
                  <a:txBody>
                    <a:bodyPr/>
                    <a:lstStyle/>
                    <a:p>
                      <a:pPr algn="ctr"/>
                      <a:r>
                        <a:rPr lang="en-AU" sz="1200" dirty="0">
                          <a:solidFill>
                            <a:schemeClr val="tx1"/>
                          </a:solidFill>
                        </a:rPr>
                        <a:t>Rearranges a range such that the desired element is the new beginning and the element previously just before is the new end of the range.</a:t>
                      </a:r>
                    </a:p>
                  </a:txBody>
                  <a:tcPr anchor="ctr"/>
                </a:tc>
                <a:extLst>
                  <a:ext uri="{0D108BD9-81ED-4DB2-BD59-A6C34878D82A}">
                    <a16:rowId xmlns:a16="http://schemas.microsoft.com/office/drawing/2014/main" val="3211022481"/>
                  </a:ext>
                </a:extLst>
              </a:tr>
              <a:tr h="370840">
                <a:tc vMerge="1">
                  <a:txBody>
                    <a:bodyPr/>
                    <a:lstStyle/>
                    <a:p>
                      <a:pPr algn="ctr"/>
                      <a:endParaRPr lang="en-AU" sz="1600" dirty="0">
                        <a:solidFill>
                          <a:schemeClr val="tx1"/>
                        </a:solidFill>
                        <a:latin typeface="+mn-lt"/>
                      </a:endParaRPr>
                    </a:p>
                  </a:txBody>
                  <a:tcPr anchor="ctr">
                    <a:solidFill>
                      <a:srgbClr val="2A2747"/>
                    </a:solidFill>
                  </a:tcPr>
                </a:tc>
                <a:tc>
                  <a:txBody>
                    <a:bodyPr/>
                    <a:lstStyle/>
                    <a:p>
                      <a:pPr algn="ct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sample</a:t>
                      </a:r>
                      <a:endParaRPr lang="en-AU" sz="1600" dirty="0">
                        <a:solidFill>
                          <a:schemeClr val="tx1"/>
                        </a:solidFill>
                        <a:latin typeface="Consolas" panose="020B0609020204030204" pitchFamily="49" charset="0"/>
                      </a:endParaRPr>
                    </a:p>
                  </a:txBody>
                  <a:tcPr anchor="ctr"/>
                </a:tc>
                <a:tc>
                  <a:txBody>
                    <a:bodyPr/>
                    <a:lstStyle/>
                    <a:p>
                      <a:pPr algn="ctr"/>
                      <a:r>
                        <a:rPr lang="en-AU" sz="1600" dirty="0">
                          <a:solidFill>
                            <a:schemeClr val="tx1"/>
                          </a:solidFill>
                        </a:rPr>
                        <a:t>sample</a:t>
                      </a:r>
                    </a:p>
                  </a:txBody>
                  <a:tcPr anchor="ctr"/>
                </a:tc>
                <a:tc>
                  <a:txBody>
                    <a:bodyPr/>
                    <a:lstStyle/>
                    <a:p>
                      <a:pPr algn="ctr"/>
                      <a:r>
                        <a:rPr lang="en-AU" sz="1200" dirty="0">
                          <a:solidFill>
                            <a:schemeClr val="tx1"/>
                          </a:solidFill>
                        </a:rPr>
                        <a:t>Uses a pseudo-random generator to sample random elements from a range.</a:t>
                      </a:r>
                    </a:p>
                  </a:txBody>
                  <a:tcPr anchor="ctr"/>
                </a:tc>
                <a:extLst>
                  <a:ext uri="{0D108BD9-81ED-4DB2-BD59-A6C34878D82A}">
                    <a16:rowId xmlns:a16="http://schemas.microsoft.com/office/drawing/2014/main" val="4238397624"/>
                  </a:ext>
                </a:extLst>
              </a:tr>
              <a:tr h="370840">
                <a:tc vMerge="1">
                  <a:txBody>
                    <a:bodyPr/>
                    <a:lstStyle/>
                    <a:p>
                      <a:pPr algn="ctr"/>
                      <a:endParaRPr lang="en-AU" sz="1600" dirty="0">
                        <a:solidFill>
                          <a:schemeClr val="tx1"/>
                        </a:solidFill>
                        <a:latin typeface="+mn-lt"/>
                      </a:endParaRPr>
                    </a:p>
                  </a:txBody>
                  <a:tcPr anchor="ctr">
                    <a:solidFill>
                      <a:srgbClr val="2A2747"/>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shuffle</a:t>
                      </a:r>
                      <a:endParaRPr lang="en-AU" sz="1600" dirty="0">
                        <a:solidFill>
                          <a:schemeClr val="tx1"/>
                        </a:solidFill>
                        <a:latin typeface="Consolas" panose="020B0609020204030204" pitchFamily="49" charset="0"/>
                      </a:endParaRPr>
                    </a:p>
                  </a:txBody>
                  <a:tcPr anchor="ctr"/>
                </a:tc>
                <a:tc>
                  <a:txBody>
                    <a:bodyPr/>
                    <a:lstStyle/>
                    <a:p>
                      <a:pPr algn="ctr"/>
                      <a:r>
                        <a:rPr lang="en-AU" sz="1600" dirty="0">
                          <a:solidFill>
                            <a:schemeClr val="tx1"/>
                          </a:solidFill>
                        </a:rPr>
                        <a:t>shuffle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200" dirty="0">
                          <a:solidFill>
                            <a:schemeClr val="tx1"/>
                          </a:solidFill>
                        </a:rPr>
                        <a:t>Uses a pseudo-random generator to reorganise a ranges elements.</a:t>
                      </a:r>
                    </a:p>
                  </a:txBody>
                  <a:tcPr anchor="ctr"/>
                </a:tc>
                <a:extLst>
                  <a:ext uri="{0D108BD9-81ED-4DB2-BD59-A6C34878D82A}">
                    <a16:rowId xmlns:a16="http://schemas.microsoft.com/office/drawing/2014/main" val="2012692341"/>
                  </a:ext>
                </a:extLst>
              </a:tr>
            </a:tbl>
          </a:graphicData>
        </a:graphic>
      </p:graphicFrame>
    </p:spTree>
    <p:extLst>
      <p:ext uri="{BB962C8B-B14F-4D97-AF65-F5344CB8AC3E}">
        <p14:creationId xmlns:p14="http://schemas.microsoft.com/office/powerpoint/2010/main" val="41460594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399502"/>
            <a:ext cx="11097551" cy="559732"/>
          </a:xfrm>
        </p:spPr>
        <p:txBody>
          <a:bodyPr>
            <a:normAutofit/>
          </a:bodyPr>
          <a:lstStyle/>
          <a:p>
            <a:r>
              <a:rPr lang="en-US" sz="4000" dirty="0"/>
              <a:t>C++ Standard Algorithms cont.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22</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aphicFrame>
        <p:nvGraphicFramePr>
          <p:cNvPr id="8" name="Table 8">
            <a:extLst>
              <a:ext uri="{FF2B5EF4-FFF2-40B4-BE49-F238E27FC236}">
                <a16:creationId xmlns:a16="http://schemas.microsoft.com/office/drawing/2014/main" id="{4BC26D29-0E39-0C0D-1700-38A674477E77}"/>
              </a:ext>
            </a:extLst>
          </p:cNvPr>
          <p:cNvGraphicFramePr>
            <a:graphicFrameLocks noGrp="1"/>
          </p:cNvGraphicFramePr>
          <p:nvPr>
            <p:ph sz="half" idx="2"/>
            <p:extLst>
              <p:ext uri="{D42A27DB-BD31-4B8C-83A1-F6EECF244321}">
                <p14:modId xmlns:p14="http://schemas.microsoft.com/office/powerpoint/2010/main" val="3630194161"/>
              </p:ext>
            </p:extLst>
          </p:nvPr>
        </p:nvGraphicFramePr>
        <p:xfrm>
          <a:off x="550862" y="1150221"/>
          <a:ext cx="11099976" cy="4953000"/>
        </p:xfrm>
        <a:graphic>
          <a:graphicData uri="http://schemas.openxmlformats.org/drawingml/2006/table">
            <a:tbl>
              <a:tblPr firstRow="1" bandRow="1">
                <a:tableStyleId>{AF606853-7671-496A-8E4F-DF71F8EC918B}</a:tableStyleId>
              </a:tblPr>
              <a:tblGrid>
                <a:gridCol w="2181600">
                  <a:extLst>
                    <a:ext uri="{9D8B030D-6E8A-4147-A177-3AD203B41FA5}">
                      <a16:colId xmlns:a16="http://schemas.microsoft.com/office/drawing/2014/main" val="2054658861"/>
                    </a:ext>
                  </a:extLst>
                </a:gridCol>
                <a:gridCol w="3369600">
                  <a:extLst>
                    <a:ext uri="{9D8B030D-6E8A-4147-A177-3AD203B41FA5}">
                      <a16:colId xmlns:a16="http://schemas.microsoft.com/office/drawing/2014/main" val="3022304795"/>
                    </a:ext>
                  </a:extLst>
                </a:gridCol>
                <a:gridCol w="2774388">
                  <a:extLst>
                    <a:ext uri="{9D8B030D-6E8A-4147-A177-3AD203B41FA5}">
                      <a16:colId xmlns:a16="http://schemas.microsoft.com/office/drawing/2014/main" val="1521074231"/>
                    </a:ext>
                  </a:extLst>
                </a:gridCol>
                <a:gridCol w="2774388">
                  <a:extLst>
                    <a:ext uri="{9D8B030D-6E8A-4147-A177-3AD203B41FA5}">
                      <a16:colId xmlns:a16="http://schemas.microsoft.com/office/drawing/2014/main" val="1803434091"/>
                    </a:ext>
                  </a:extLst>
                </a:gridCol>
              </a:tblGrid>
              <a:tr h="370840">
                <a:tc>
                  <a:txBody>
                    <a:bodyPr/>
                    <a:lstStyle/>
                    <a:p>
                      <a:pPr algn="ctr"/>
                      <a:r>
                        <a:rPr lang="en-AU" sz="1600" dirty="0">
                          <a:solidFill>
                            <a:schemeClr val="tx1"/>
                          </a:solidFill>
                        </a:rPr>
                        <a:t>Category</a:t>
                      </a:r>
                    </a:p>
                  </a:txBody>
                  <a:tcPr/>
                </a:tc>
                <a:tc>
                  <a:txBody>
                    <a:bodyPr/>
                    <a:lstStyle/>
                    <a:p>
                      <a:pPr algn="ctr"/>
                      <a:r>
                        <a:rPr lang="en-AU" sz="1600" dirty="0">
                          <a:solidFill>
                            <a:schemeClr val="tx1"/>
                          </a:solidFill>
                        </a:rPr>
                        <a:t>C++ Algorithm</a:t>
                      </a:r>
                    </a:p>
                  </a:txBody>
                  <a:tcPr/>
                </a:tc>
                <a:tc>
                  <a:txBody>
                    <a:bodyPr/>
                    <a:lstStyle/>
                    <a:p>
                      <a:pPr algn="ctr"/>
                      <a:r>
                        <a:rPr lang="en-AU" sz="1600" dirty="0">
                          <a:solidFill>
                            <a:schemeClr val="tx1"/>
                          </a:solidFill>
                        </a:rPr>
                        <a:t>Common Name</a:t>
                      </a:r>
                    </a:p>
                  </a:txBody>
                  <a:tcPr/>
                </a:tc>
                <a:tc>
                  <a:txBody>
                    <a:bodyPr/>
                    <a:lstStyle/>
                    <a:p>
                      <a:pPr algn="ctr"/>
                      <a:r>
                        <a:rPr lang="en-AU" sz="1600" dirty="0">
                          <a:solidFill>
                            <a:schemeClr val="tx1"/>
                          </a:solidFill>
                        </a:rPr>
                        <a:t>Description</a:t>
                      </a:r>
                    </a:p>
                  </a:txBody>
                  <a:tcPr/>
                </a:tc>
                <a:extLst>
                  <a:ext uri="{0D108BD9-81ED-4DB2-BD59-A6C34878D82A}">
                    <a16:rowId xmlns:a16="http://schemas.microsoft.com/office/drawing/2014/main" val="839517332"/>
                  </a:ext>
                </a:extLst>
              </a:tr>
              <a:tr h="370840">
                <a:tc rowSpan="8">
                  <a:txBody>
                    <a:bodyPr/>
                    <a:lstStyle/>
                    <a:p>
                      <a:pPr algn="ctr"/>
                      <a:r>
                        <a:rPr lang="en-AU" sz="1600" dirty="0">
                          <a:solidFill>
                            <a:schemeClr val="tx1"/>
                          </a:solidFill>
                          <a:latin typeface="+mn-lt"/>
                        </a:rPr>
                        <a:t>Numeric</a:t>
                      </a:r>
                    </a:p>
                  </a:txBody>
                  <a:tcPr anchor="ctr">
                    <a:solidFill>
                      <a:srgbClr val="2A2747"/>
                    </a:solidFill>
                  </a:tcPr>
                </a:tc>
                <a:tc>
                  <a:txBody>
                    <a:bodyPr/>
                    <a:lstStyle/>
                    <a:p>
                      <a:pPr algn="ct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err="1">
                          <a:ln>
                            <a:noFill/>
                          </a:ln>
                          <a:solidFill>
                            <a:srgbClr val="7BD88F"/>
                          </a:solidFill>
                          <a:effectLst/>
                          <a:uLnTx/>
                          <a:uFillTx/>
                          <a:latin typeface="Consolas" panose="020B0609020204030204" pitchFamily="49" charset="0"/>
                          <a:ea typeface="+mn-ea"/>
                          <a:cs typeface="+mn-cs"/>
                        </a:rPr>
                        <a:t>min_element</a:t>
                      </a:r>
                      <a:endParaRPr lang="en-AU" sz="1600" dirty="0">
                        <a:solidFill>
                          <a:schemeClr val="tx1"/>
                        </a:solidFill>
                        <a:latin typeface="Consolas" panose="020B0609020204030204" pitchFamily="49" charset="0"/>
                      </a:endParaRPr>
                    </a:p>
                  </a:txBody>
                  <a:tcPr anchor="ctr"/>
                </a:tc>
                <a:tc>
                  <a:txBody>
                    <a:bodyPr/>
                    <a:lstStyle/>
                    <a:p>
                      <a:pPr algn="ctr"/>
                      <a:r>
                        <a:rPr lang="en-AU" sz="1600" dirty="0">
                          <a:solidFill>
                            <a:schemeClr val="tx1"/>
                          </a:solidFill>
                        </a:rPr>
                        <a:t>minimum</a:t>
                      </a:r>
                    </a:p>
                  </a:txBody>
                  <a:tcPr anchor="ctr"/>
                </a:tc>
                <a:tc>
                  <a:txBody>
                    <a:bodyPr/>
                    <a:lstStyle/>
                    <a:p>
                      <a:pPr algn="ctr"/>
                      <a:r>
                        <a:rPr lang="en-AU" sz="1200" dirty="0">
                          <a:solidFill>
                            <a:schemeClr val="tx1"/>
                          </a:solidFill>
                        </a:rPr>
                        <a:t>Returns the smallest element in a range.</a:t>
                      </a:r>
                    </a:p>
                  </a:txBody>
                  <a:tcPr anchor="ctr"/>
                </a:tc>
                <a:extLst>
                  <a:ext uri="{0D108BD9-81ED-4DB2-BD59-A6C34878D82A}">
                    <a16:rowId xmlns:a16="http://schemas.microsoft.com/office/drawing/2014/main" val="1926620548"/>
                  </a:ext>
                </a:extLst>
              </a:tr>
              <a:tr h="370840">
                <a:tc vMerge="1">
                  <a:txBody>
                    <a:bodyPr/>
                    <a:lstStyle/>
                    <a:p>
                      <a:pPr algn="ctr"/>
                      <a:endParaRPr lang="en-AU" sz="1600" dirty="0">
                        <a:solidFill>
                          <a:schemeClr val="tx1"/>
                        </a:solidFill>
                        <a:latin typeface="+mn-lt"/>
                      </a:endParaRPr>
                    </a:p>
                  </a:txBody>
                  <a:tcPr anchor="ctr">
                    <a:solidFill>
                      <a:srgbClr val="2A2747"/>
                    </a:solidFill>
                  </a:tcPr>
                </a:tc>
                <a:tc>
                  <a:txBody>
                    <a:bodyPr/>
                    <a:lstStyle/>
                    <a:p>
                      <a:pPr algn="ct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err="1">
                          <a:ln>
                            <a:noFill/>
                          </a:ln>
                          <a:solidFill>
                            <a:srgbClr val="7BD88F"/>
                          </a:solidFill>
                          <a:effectLst/>
                          <a:uLnTx/>
                          <a:uFillTx/>
                          <a:latin typeface="Consolas" panose="020B0609020204030204" pitchFamily="49" charset="0"/>
                          <a:ea typeface="+mn-ea"/>
                          <a:cs typeface="+mn-cs"/>
                        </a:rPr>
                        <a:t>max_element</a:t>
                      </a:r>
                      <a:endParaRPr lang="en-AU" sz="1600" dirty="0">
                        <a:solidFill>
                          <a:schemeClr val="tx1"/>
                        </a:solidFill>
                        <a:latin typeface="Consolas" panose="020B0609020204030204" pitchFamily="49" charset="0"/>
                      </a:endParaRPr>
                    </a:p>
                  </a:txBody>
                  <a:tcPr anchor="ctr"/>
                </a:tc>
                <a:tc>
                  <a:txBody>
                    <a:bodyPr/>
                    <a:lstStyle/>
                    <a:p>
                      <a:pPr algn="ctr"/>
                      <a:r>
                        <a:rPr lang="en-AU" sz="1600" dirty="0">
                          <a:solidFill>
                            <a:schemeClr val="tx1"/>
                          </a:solidFill>
                        </a:rPr>
                        <a:t>maximum</a:t>
                      </a:r>
                    </a:p>
                  </a:txBody>
                  <a:tcPr anchor="ctr"/>
                </a:tc>
                <a:tc>
                  <a:txBody>
                    <a:bodyPr/>
                    <a:lstStyle/>
                    <a:p>
                      <a:pPr algn="ctr"/>
                      <a:r>
                        <a:rPr lang="en-AU" sz="1200" dirty="0">
                          <a:solidFill>
                            <a:schemeClr val="tx1"/>
                          </a:solidFill>
                        </a:rPr>
                        <a:t>Returns the largest element in a range.</a:t>
                      </a:r>
                    </a:p>
                  </a:txBody>
                  <a:tcPr anchor="ctr"/>
                </a:tc>
                <a:extLst>
                  <a:ext uri="{0D108BD9-81ED-4DB2-BD59-A6C34878D82A}">
                    <a16:rowId xmlns:a16="http://schemas.microsoft.com/office/drawing/2014/main" val="4234346696"/>
                  </a:ext>
                </a:extLst>
              </a:tr>
              <a:tr h="370840">
                <a:tc vMerge="1">
                  <a:txBody>
                    <a:bodyPr/>
                    <a:lstStyle/>
                    <a:p>
                      <a:pPr algn="ctr"/>
                      <a:endParaRPr lang="en-AU" sz="1600" dirty="0">
                        <a:solidFill>
                          <a:schemeClr val="tx1"/>
                        </a:solidFill>
                        <a:latin typeface="+mn-lt"/>
                      </a:endParaRPr>
                    </a:p>
                  </a:txBody>
                  <a:tcPr anchor="ctr">
                    <a:solidFill>
                      <a:srgbClr val="37335B"/>
                    </a:solidFill>
                  </a:tcPr>
                </a:tc>
                <a:tc>
                  <a:txBody>
                    <a:bodyPr/>
                    <a:lstStyle/>
                    <a:p>
                      <a:pPr algn="ct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count</a:t>
                      </a:r>
                      <a:endParaRPr lang="en-AU" sz="1600" dirty="0">
                        <a:solidFill>
                          <a:schemeClr val="tx1"/>
                        </a:solidFill>
                        <a:latin typeface="Consolas" panose="020B0609020204030204" pitchFamily="49" charset="0"/>
                      </a:endParaRPr>
                    </a:p>
                  </a:txBody>
                  <a:tcPr anchor="ctr"/>
                </a:tc>
                <a:tc>
                  <a:txBody>
                    <a:bodyPr/>
                    <a:lstStyle/>
                    <a:p>
                      <a:pPr algn="ctr"/>
                      <a:r>
                        <a:rPr lang="en-AU" sz="1600" dirty="0">
                          <a:solidFill>
                            <a:schemeClr val="tx1"/>
                          </a:solidFill>
                        </a:rPr>
                        <a:t>count</a:t>
                      </a:r>
                    </a:p>
                  </a:txBody>
                  <a:tcPr anchor="ctr"/>
                </a:tc>
                <a:tc>
                  <a:txBody>
                    <a:bodyPr/>
                    <a:lstStyle/>
                    <a:p>
                      <a:r>
                        <a:rPr lang="en-AU" sz="1200" dirty="0">
                          <a:solidFill>
                            <a:schemeClr val="tx1"/>
                          </a:solidFill>
                        </a:rPr>
                        <a:t>Counts number if elements satisfying an unary predicate (</a:t>
                      </a:r>
                      <a:r>
                        <a:rPr lang="en-AU" sz="1200" b="0" i="1" dirty="0">
                          <a:solidFill>
                            <a:srgbClr val="FD9353"/>
                          </a:solidFill>
                          <a:effectLst/>
                          <a:latin typeface="Consolas" panose="020B0609020204030204" pitchFamily="49" charset="0"/>
                        </a:rPr>
                        <a:t>e</a:t>
                      </a:r>
                      <a:r>
                        <a:rPr lang="en-AU" sz="1200" dirty="0">
                          <a:solidFill>
                            <a:schemeClr val="tx1"/>
                          </a:solidFill>
                        </a:rPr>
                        <a:t> </a:t>
                      </a:r>
                      <a:r>
                        <a:rPr lang="en-AU" sz="1200" b="0" dirty="0">
                          <a:solidFill>
                            <a:srgbClr val="FC618D"/>
                          </a:solidFill>
                          <a:effectLst/>
                          <a:latin typeface="Consolas" panose="020B0609020204030204" pitchFamily="49" charset="0"/>
                        </a:rPr>
                        <a:t>==</a:t>
                      </a:r>
                      <a:r>
                        <a:rPr lang="en-AU" sz="1200" dirty="0">
                          <a:solidFill>
                            <a:schemeClr val="tx1"/>
                          </a:solidFill>
                        </a:rPr>
                        <a:t> </a:t>
                      </a:r>
                      <a:r>
                        <a:rPr lang="en-AU" sz="1200" b="0" i="1" dirty="0">
                          <a:solidFill>
                            <a:srgbClr val="FD9353"/>
                          </a:solidFill>
                          <a:effectLst/>
                          <a:latin typeface="Consolas" panose="020B0609020204030204" pitchFamily="49" charset="0"/>
                        </a:rPr>
                        <a:t>v</a:t>
                      </a:r>
                      <a:r>
                        <a:rPr lang="en-AU" sz="1200" dirty="0">
                          <a:solidFill>
                            <a:schemeClr val="tx1"/>
                          </a:solidFill>
                        </a:rPr>
                        <a:t>).</a:t>
                      </a:r>
                    </a:p>
                  </a:txBody>
                  <a:tcPr anchor="ctr"/>
                </a:tc>
                <a:extLst>
                  <a:ext uri="{0D108BD9-81ED-4DB2-BD59-A6C34878D82A}">
                    <a16:rowId xmlns:a16="http://schemas.microsoft.com/office/drawing/2014/main" val="3211022481"/>
                  </a:ext>
                </a:extLst>
              </a:tr>
              <a:tr h="370840">
                <a:tc vMerge="1">
                  <a:txBody>
                    <a:bodyPr/>
                    <a:lstStyle/>
                    <a:p>
                      <a:pPr algn="ctr"/>
                      <a:endParaRPr lang="en-AU" sz="1600" dirty="0">
                        <a:solidFill>
                          <a:schemeClr val="tx1"/>
                        </a:solidFill>
                        <a:latin typeface="+mn-lt"/>
                      </a:endParaRPr>
                    </a:p>
                  </a:txBody>
                  <a:tcPr anchor="ctr">
                    <a:solidFill>
                      <a:srgbClr val="2A2747"/>
                    </a:solidFill>
                  </a:tcPr>
                </a:tc>
                <a:tc>
                  <a:txBody>
                    <a:bodyPr/>
                    <a:lstStyle/>
                    <a:p>
                      <a:pPr algn="ct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clamp</a:t>
                      </a:r>
                      <a:endParaRPr lang="en-AU" sz="1600" dirty="0">
                        <a:solidFill>
                          <a:schemeClr val="tx1"/>
                        </a:solidFill>
                        <a:latin typeface="Consolas" panose="020B0609020204030204" pitchFamily="49" charset="0"/>
                      </a:endParaRPr>
                    </a:p>
                  </a:txBody>
                  <a:tcPr anchor="ctr"/>
                </a:tc>
                <a:tc>
                  <a:txBody>
                    <a:bodyPr/>
                    <a:lstStyle/>
                    <a:p>
                      <a:pPr algn="ctr"/>
                      <a:r>
                        <a:rPr lang="en-AU" sz="1600" dirty="0">
                          <a:solidFill>
                            <a:schemeClr val="tx1"/>
                          </a:solidFill>
                        </a:rPr>
                        <a:t>clamp</a:t>
                      </a:r>
                    </a:p>
                  </a:txBody>
                  <a:tcPr anchor="ctr"/>
                </a:tc>
                <a:tc>
                  <a:txBody>
                    <a:bodyPr/>
                    <a:lstStyle/>
                    <a:p>
                      <a:pPr algn="ctr"/>
                      <a:r>
                        <a:rPr lang="en-AU" sz="1200" dirty="0">
                          <a:solidFill>
                            <a:schemeClr val="tx1"/>
                          </a:solidFill>
                        </a:rPr>
                        <a:t>Clamps a scalar between particular bounds</a:t>
                      </a:r>
                    </a:p>
                  </a:txBody>
                  <a:tcPr anchor="ctr"/>
                </a:tc>
                <a:extLst>
                  <a:ext uri="{0D108BD9-81ED-4DB2-BD59-A6C34878D82A}">
                    <a16:rowId xmlns:a16="http://schemas.microsoft.com/office/drawing/2014/main" val="4238397624"/>
                  </a:ext>
                </a:extLst>
              </a:tr>
              <a:tr h="370840">
                <a:tc vMerge="1">
                  <a:txBody>
                    <a:bodyPr/>
                    <a:lstStyle/>
                    <a:p>
                      <a:pPr algn="ctr"/>
                      <a:endParaRPr lang="en-AU" sz="1600" dirty="0">
                        <a:solidFill>
                          <a:schemeClr val="tx1"/>
                        </a:solidFill>
                        <a:latin typeface="+mn-lt"/>
                      </a:endParaRPr>
                    </a:p>
                  </a:txBody>
                  <a:tcPr anchor="ctr">
                    <a:solidFill>
                      <a:srgbClr val="37335B"/>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accumulate</a:t>
                      </a:r>
                      <a:endParaRPr lang="en-AU" sz="1600" dirty="0">
                        <a:solidFill>
                          <a:schemeClr val="tx1"/>
                        </a:solidFill>
                        <a:latin typeface="Consolas" panose="020B0609020204030204" pitchFamily="49" charset="0"/>
                      </a:endParaRPr>
                    </a:p>
                  </a:txBody>
                  <a:tcPr anchor="ctr"/>
                </a:tc>
                <a:tc>
                  <a:txBody>
                    <a:bodyPr/>
                    <a:lstStyle/>
                    <a:p>
                      <a:pPr algn="ctr"/>
                      <a:r>
                        <a:rPr lang="en-AU" sz="1600" dirty="0">
                          <a:solidFill>
                            <a:schemeClr val="tx1"/>
                          </a:solidFill>
                        </a:rPr>
                        <a:t>left fold</a:t>
                      </a:r>
                    </a:p>
                  </a:txBody>
                  <a:tcPr anchor="ctr"/>
                </a:tc>
                <a:tc>
                  <a:txBody>
                    <a:bodyPr/>
                    <a:lstStyle/>
                    <a:p>
                      <a:pPr algn="ctr"/>
                      <a:r>
                        <a:rPr lang="en-AU" sz="1200" dirty="0">
                          <a:solidFill>
                            <a:schemeClr val="tx1"/>
                          </a:solidFill>
                        </a:rPr>
                        <a:t>Performs a left-fold (reduction) on a range applying a binary function (</a:t>
                      </a:r>
                      <a:r>
                        <a:rPr lang="en-AU" sz="1200" b="0" dirty="0">
                          <a:solidFill>
                            <a:srgbClr val="FC618D"/>
                          </a:solidFill>
                          <a:effectLst/>
                          <a:latin typeface="Consolas" panose="020B0609020204030204" pitchFamily="49" charset="0"/>
                        </a:rPr>
                        <a:t>+</a:t>
                      </a:r>
                      <a:r>
                        <a:rPr lang="en-AU" sz="1200" dirty="0">
                          <a:solidFill>
                            <a:schemeClr val="tx1"/>
                          </a:solidFill>
                        </a:rPr>
                        <a:t>) between every element and an accumulator.</a:t>
                      </a:r>
                    </a:p>
                  </a:txBody>
                  <a:tcPr anchor="ctr"/>
                </a:tc>
                <a:extLst>
                  <a:ext uri="{0D108BD9-81ED-4DB2-BD59-A6C34878D82A}">
                    <a16:rowId xmlns:a16="http://schemas.microsoft.com/office/drawing/2014/main" val="2012692341"/>
                  </a:ext>
                </a:extLst>
              </a:tr>
              <a:tr h="370840">
                <a:tc vMerge="1">
                  <a:txBody>
                    <a:bodyPr/>
                    <a:lstStyle/>
                    <a:p>
                      <a:pPr algn="ctr"/>
                      <a:endParaRPr lang="en-AU" sz="1600" dirty="0">
                        <a:solidFill>
                          <a:schemeClr val="tx1"/>
                        </a:solidFill>
                        <a:latin typeface="+mn-lt"/>
                      </a:endParaRPr>
                    </a:p>
                  </a:txBody>
                  <a:tcPr anchor="ctr">
                    <a:solidFill>
                      <a:srgbClr val="2A2747"/>
                    </a:solidFill>
                  </a:tcPr>
                </a:tc>
                <a:tc>
                  <a:txBody>
                    <a:bodyPr/>
                    <a:lstStyle/>
                    <a:p>
                      <a:pPr algn="ct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err="1">
                          <a:ln>
                            <a:noFill/>
                          </a:ln>
                          <a:solidFill>
                            <a:srgbClr val="7BD88F"/>
                          </a:solidFill>
                          <a:effectLst/>
                          <a:uLnTx/>
                          <a:uFillTx/>
                          <a:latin typeface="Consolas" panose="020B0609020204030204" pitchFamily="49" charset="0"/>
                          <a:ea typeface="+mn-ea"/>
                          <a:cs typeface="+mn-cs"/>
                        </a:rPr>
                        <a:t>inner_product</a:t>
                      </a:r>
                      <a:endParaRPr lang="en-AU" sz="1600" dirty="0">
                        <a:solidFill>
                          <a:schemeClr val="tx1"/>
                        </a:solidFill>
                        <a:latin typeface="Consolas" panose="020B0609020204030204" pitchFamily="49" charset="0"/>
                      </a:endParaRPr>
                    </a:p>
                  </a:txBody>
                  <a:tcPr anchor="ctr"/>
                </a:tc>
                <a:tc>
                  <a:txBody>
                    <a:bodyPr/>
                    <a:lstStyle/>
                    <a:p>
                      <a:pPr algn="ctr"/>
                      <a:r>
                        <a:rPr lang="en-AU" sz="1600" dirty="0">
                          <a:solidFill>
                            <a:schemeClr val="tx1"/>
                          </a:solidFill>
                        </a:rPr>
                        <a:t>map-reduce</a:t>
                      </a:r>
                    </a:p>
                  </a:txBody>
                  <a:tcPr anchor="ctr"/>
                </a:tc>
                <a:tc>
                  <a:txBody>
                    <a:bodyPr/>
                    <a:lstStyle/>
                    <a:p>
                      <a:pPr algn="ctr"/>
                      <a:r>
                        <a:rPr lang="en-AU" sz="1200" dirty="0">
                          <a:solidFill>
                            <a:schemeClr val="tx1"/>
                          </a:solidFill>
                        </a:rPr>
                        <a:t>Performs a binary map (</a:t>
                      </a:r>
                      <a:r>
                        <a:rPr lang="en-AU" sz="1200" b="0" dirty="0">
                          <a:solidFill>
                            <a:srgbClr val="FC618D"/>
                          </a:solidFill>
                          <a:effectLst/>
                          <a:latin typeface="Consolas" panose="020B0609020204030204" pitchFamily="49" charset="0"/>
                        </a:rPr>
                        <a:t>*</a:t>
                      </a:r>
                      <a:r>
                        <a:rPr lang="en-AU" sz="1200" dirty="0">
                          <a:solidFill>
                            <a:schemeClr val="tx1"/>
                          </a:solidFill>
                        </a:rPr>
                        <a:t>) on two ranges and then performs a left fold with a different binary function (</a:t>
                      </a:r>
                      <a:r>
                        <a:rPr lang="en-AU" sz="1200" b="0" dirty="0">
                          <a:solidFill>
                            <a:srgbClr val="FC618D"/>
                          </a:solidFill>
                          <a:effectLst/>
                          <a:latin typeface="Consolas" panose="020B0609020204030204" pitchFamily="49" charset="0"/>
                        </a:rPr>
                        <a:t>+</a:t>
                      </a:r>
                      <a:r>
                        <a:rPr lang="en-AU" sz="1200" dirty="0">
                          <a:solidFill>
                            <a:schemeClr val="tx1"/>
                          </a:solidFill>
                        </a:rPr>
                        <a:t>) between every mapped element.</a:t>
                      </a:r>
                    </a:p>
                  </a:txBody>
                  <a:tcPr anchor="ctr"/>
                </a:tc>
                <a:extLst>
                  <a:ext uri="{0D108BD9-81ED-4DB2-BD59-A6C34878D82A}">
                    <a16:rowId xmlns:a16="http://schemas.microsoft.com/office/drawing/2014/main" val="868451669"/>
                  </a:ext>
                </a:extLst>
              </a:tr>
              <a:tr h="370840">
                <a:tc vMerge="1">
                  <a:txBody>
                    <a:bodyPr/>
                    <a:lstStyle/>
                    <a:p>
                      <a:pPr algn="ctr"/>
                      <a:endParaRPr lang="en-AU" sz="1600" dirty="0">
                        <a:solidFill>
                          <a:schemeClr val="tx1"/>
                        </a:solidFill>
                        <a:latin typeface="+mn-lt"/>
                      </a:endParaRPr>
                    </a:p>
                  </a:txBody>
                  <a:tcPr anchor="ctr">
                    <a:solidFill>
                      <a:srgbClr val="37335B"/>
                    </a:solidFill>
                  </a:tcPr>
                </a:tc>
                <a:tc>
                  <a:txBody>
                    <a:bodyPr/>
                    <a:lstStyle/>
                    <a:p>
                      <a:pPr algn="ct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err="1">
                          <a:ln>
                            <a:noFill/>
                          </a:ln>
                          <a:solidFill>
                            <a:srgbClr val="7BD88F"/>
                          </a:solidFill>
                          <a:effectLst/>
                          <a:uLnTx/>
                          <a:uFillTx/>
                          <a:latin typeface="Consolas" panose="020B0609020204030204" pitchFamily="49" charset="0"/>
                          <a:ea typeface="+mn-ea"/>
                          <a:cs typeface="+mn-cs"/>
                        </a:rPr>
                        <a:t>partial_sum</a:t>
                      </a:r>
                      <a:endParaRPr lang="en-AU" sz="1600" dirty="0">
                        <a:solidFill>
                          <a:schemeClr val="tx1"/>
                        </a:solidFill>
                        <a:latin typeface="Consolas" panose="020B0609020204030204" pitchFamily="49" charset="0"/>
                      </a:endParaRPr>
                    </a:p>
                  </a:txBody>
                  <a:tcPr anchor="ctr"/>
                </a:tc>
                <a:tc>
                  <a:txBody>
                    <a:bodyPr/>
                    <a:lstStyle/>
                    <a:p>
                      <a:pPr algn="ctr"/>
                      <a:r>
                        <a:rPr lang="en-AU" sz="1600" dirty="0">
                          <a:solidFill>
                            <a:schemeClr val="tx1"/>
                          </a:solidFill>
                        </a:rPr>
                        <a:t>left scan (left scan 1)</a:t>
                      </a:r>
                    </a:p>
                  </a:txBody>
                  <a:tcPr anchor="ctr"/>
                </a:tc>
                <a:tc>
                  <a:txBody>
                    <a:bodyPr/>
                    <a:lstStyle/>
                    <a:p>
                      <a:pPr algn="ctr"/>
                      <a:r>
                        <a:rPr lang="en-AU" sz="1200" dirty="0">
                          <a:solidFill>
                            <a:schemeClr val="tx1"/>
                          </a:solidFill>
                        </a:rPr>
                        <a:t>Applies a binary operator (</a:t>
                      </a:r>
                      <a:r>
                        <a:rPr lang="en-AU" sz="1200" b="0" dirty="0">
                          <a:solidFill>
                            <a:srgbClr val="FC618D"/>
                          </a:solidFill>
                          <a:effectLst/>
                          <a:latin typeface="Consolas" panose="020B0609020204030204" pitchFamily="49" charset="0"/>
                        </a:rPr>
                        <a:t>+</a:t>
                      </a:r>
                      <a:r>
                        <a:rPr lang="en-AU" sz="1200" dirty="0">
                          <a:solidFill>
                            <a:schemeClr val="tx1"/>
                          </a:solidFill>
                        </a:rPr>
                        <a:t>) between every element in a range and an accumulator, saving intermediate values in a new range.</a:t>
                      </a:r>
                    </a:p>
                  </a:txBody>
                  <a:tcPr anchor="ctr"/>
                </a:tc>
                <a:extLst>
                  <a:ext uri="{0D108BD9-81ED-4DB2-BD59-A6C34878D82A}">
                    <a16:rowId xmlns:a16="http://schemas.microsoft.com/office/drawing/2014/main" val="345271839"/>
                  </a:ext>
                </a:extLst>
              </a:tr>
              <a:tr h="370840">
                <a:tc vMerge="1">
                  <a:txBody>
                    <a:bodyPr/>
                    <a:lstStyle/>
                    <a:p>
                      <a:pPr algn="ctr"/>
                      <a:endParaRPr lang="en-AU" sz="1600" dirty="0">
                        <a:solidFill>
                          <a:schemeClr val="tx1"/>
                        </a:solidFill>
                        <a:latin typeface="+mn-lt"/>
                      </a:endParaRPr>
                    </a:p>
                  </a:txBody>
                  <a:tcPr anchor="ctr">
                    <a:solidFill>
                      <a:srgbClr val="2A2747"/>
                    </a:solidFill>
                  </a:tcPr>
                </a:tc>
                <a:tc>
                  <a:txBody>
                    <a:bodyPr/>
                    <a:lstStyle/>
                    <a:p>
                      <a:pPr algn="ct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err="1">
                          <a:ln>
                            <a:noFill/>
                          </a:ln>
                          <a:solidFill>
                            <a:srgbClr val="7BD88F"/>
                          </a:solidFill>
                          <a:effectLst/>
                          <a:uLnTx/>
                          <a:uFillTx/>
                          <a:latin typeface="Consolas" panose="020B0609020204030204" pitchFamily="49" charset="0"/>
                          <a:ea typeface="+mn-ea"/>
                          <a:cs typeface="+mn-cs"/>
                        </a:rPr>
                        <a:t>adjacent_difference</a:t>
                      </a:r>
                      <a:endParaRPr lang="en-AU" sz="1600" dirty="0">
                        <a:solidFill>
                          <a:schemeClr val="tx1"/>
                        </a:solidFill>
                        <a:latin typeface="Consolas" panose="020B0609020204030204" pitchFamily="49" charset="0"/>
                      </a:endParaRPr>
                    </a:p>
                  </a:txBody>
                  <a:tcPr anchor="ctr"/>
                </a:tc>
                <a:tc>
                  <a:txBody>
                    <a:bodyPr/>
                    <a:lstStyle/>
                    <a:p>
                      <a:pPr algn="ctr"/>
                      <a:r>
                        <a:rPr lang="en-AU" sz="1600" dirty="0">
                          <a:solidFill>
                            <a:schemeClr val="tx1"/>
                          </a:solidFill>
                        </a:rPr>
                        <a:t>adjacent difference</a:t>
                      </a:r>
                    </a:p>
                  </a:txBody>
                  <a:tcPr anchor="ctr"/>
                </a:tc>
                <a:tc>
                  <a:txBody>
                    <a:bodyPr/>
                    <a:lstStyle/>
                    <a:p>
                      <a:pPr algn="ctr"/>
                      <a:r>
                        <a:rPr lang="en-AU" sz="1200" dirty="0">
                          <a:solidFill>
                            <a:schemeClr val="tx1"/>
                          </a:solidFill>
                        </a:rPr>
                        <a:t>Applies a binary function (</a:t>
                      </a:r>
                      <a:r>
                        <a:rPr lang="en-AU" sz="1200" b="0" dirty="0">
                          <a:solidFill>
                            <a:srgbClr val="FC618D"/>
                          </a:solidFill>
                          <a:effectLst/>
                          <a:latin typeface="Consolas" panose="020B0609020204030204" pitchFamily="49" charset="0"/>
                        </a:rPr>
                        <a:t>-</a:t>
                      </a:r>
                      <a:r>
                        <a:rPr lang="en-AU" sz="1200" dirty="0">
                          <a:solidFill>
                            <a:schemeClr val="tx1"/>
                          </a:solidFill>
                        </a:rPr>
                        <a:t>) between adjacent elements in a range.</a:t>
                      </a:r>
                    </a:p>
                  </a:txBody>
                  <a:tcPr anchor="ctr"/>
                </a:tc>
                <a:extLst>
                  <a:ext uri="{0D108BD9-81ED-4DB2-BD59-A6C34878D82A}">
                    <a16:rowId xmlns:a16="http://schemas.microsoft.com/office/drawing/2014/main" val="3778056743"/>
                  </a:ext>
                </a:extLst>
              </a:tr>
            </a:tbl>
          </a:graphicData>
        </a:graphic>
      </p:graphicFrame>
    </p:spTree>
    <p:extLst>
      <p:ext uri="{BB962C8B-B14F-4D97-AF65-F5344CB8AC3E}">
        <p14:creationId xmlns:p14="http://schemas.microsoft.com/office/powerpoint/2010/main" val="19587226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772675"/>
          </a:xfrm>
        </p:spPr>
        <p:txBody>
          <a:bodyPr>
            <a:normAutofit/>
          </a:bodyPr>
          <a:lstStyle/>
          <a:p>
            <a:r>
              <a:rPr lang="en-US" dirty="0"/>
              <a:t>Reductions</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1651518"/>
            <a:ext cx="5997892" cy="4422711"/>
          </a:xfrm>
        </p:spPr>
        <p:txBody>
          <a:bodyPr>
            <a:normAutofit fontScale="92500" lnSpcReduction="20000"/>
          </a:bodyPr>
          <a:lstStyle/>
          <a:p>
            <a:r>
              <a:rPr lang="en-US" dirty="0"/>
              <a:t>Reductions are powerful </a:t>
            </a:r>
            <a:r>
              <a:rPr lang="en-US" i="1" dirty="0"/>
              <a:t>higher-order</a:t>
            </a:r>
            <a:r>
              <a:rPr lang="en-US" dirty="0"/>
              <a:t> functions that recursively combine elements in a range to build up a return value, usually called folds.</a:t>
            </a:r>
          </a:p>
          <a:p>
            <a:r>
              <a:rPr lang="en-US" dirty="0"/>
              <a:t>There are two main fold algorithms that exist in computer science called a left-fold and a right-fold.</a:t>
            </a:r>
          </a:p>
          <a:p>
            <a:r>
              <a:rPr lang="en-US" dirty="0"/>
              <a:t>Reductions also include operations such as scans which store the intermediate accumulation of a range.</a:t>
            </a:r>
          </a:p>
          <a:p>
            <a:r>
              <a:rPr lang="en-US" dirty="0"/>
              <a:t>Reductions along with function application are some of the most fundamental operations in all of computing</a:t>
            </a:r>
          </a:p>
          <a:p>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23</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F6A28131-A0D1-C547-7406-532542B85447}"/>
                  </a:ext>
                </a:extLst>
              </p:cNvPr>
              <p:cNvSpPr txBox="1"/>
              <p:nvPr/>
            </p:nvSpPr>
            <p:spPr>
              <a:xfrm>
                <a:off x="7105717" y="1634885"/>
                <a:ext cx="3743589" cy="96853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𝑓𝑜𝑙𝑑𝑙</m:t>
                      </m:r>
                      <m:r>
                        <a:rPr lang="en-US" b="0" i="1" smtClean="0">
                          <a:latin typeface="Cambria Math" panose="02040503050406030204" pitchFamily="18" charset="0"/>
                        </a:rPr>
                        <m:t> </m:t>
                      </m:r>
                      <m:r>
                        <a:rPr lang="en-US" b="0" i="1" smtClean="0">
                          <a:latin typeface="Cambria Math" panose="02040503050406030204" pitchFamily="18" charset="0"/>
                        </a:rPr>
                        <m:t>𝑓</m:t>
                      </m:r>
                      <m:r>
                        <a:rPr lang="en-US" b="0" i="1" smtClean="0">
                          <a:latin typeface="Cambria Math" panose="02040503050406030204" pitchFamily="18" charset="0"/>
                        </a:rPr>
                        <m:t> </m:t>
                      </m:r>
                      <m:r>
                        <a:rPr lang="en-US" b="0" i="1" smtClean="0">
                          <a:latin typeface="Cambria Math" panose="02040503050406030204" pitchFamily="18" charset="0"/>
                        </a:rPr>
                        <m:t>𝑧</m:t>
                      </m:r>
                      <m:r>
                        <a:rPr lang="en-US" b="0" i="1" smtClean="0">
                          <a:latin typeface="Cambria Math" panose="02040503050406030204" pitchFamily="18" charset="0"/>
                        </a:rPr>
                        <m:t> </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 </m:t>
                          </m:r>
                        </m:e>
                      </m:d>
                      <m:r>
                        <a:rPr lang="en-US" b="0" i="1" smtClean="0">
                          <a:latin typeface="Cambria Math" panose="02040503050406030204" pitchFamily="18" charset="0"/>
                        </a:rPr>
                        <m:t>=</m:t>
                      </m:r>
                      <m:r>
                        <a:rPr lang="en-US" b="0" i="1" smtClean="0">
                          <a:latin typeface="Cambria Math" panose="02040503050406030204" pitchFamily="18" charset="0"/>
                        </a:rPr>
                        <m:t>𝑧</m:t>
                      </m:r>
                    </m:oMath>
                  </m:oMathPara>
                </a14:m>
                <a:endParaRPr lang="en-US" b="0" dirty="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𝑓𝑜𝑙𝑑𝑙</m:t>
                      </m:r>
                      <m:r>
                        <a:rPr lang="en-US" b="0" i="1" smtClean="0">
                          <a:latin typeface="Cambria Math" panose="02040503050406030204" pitchFamily="18" charset="0"/>
                        </a:rPr>
                        <m:t> </m:t>
                      </m:r>
                      <m:r>
                        <a:rPr lang="en-US" b="0" i="1" smtClean="0">
                          <a:latin typeface="Cambria Math" panose="02040503050406030204" pitchFamily="18" charset="0"/>
                        </a:rPr>
                        <m:t>𝑓</m:t>
                      </m:r>
                      <m:r>
                        <a:rPr lang="en-US" b="0" i="1" smtClean="0">
                          <a:latin typeface="Cambria Math" panose="02040503050406030204" pitchFamily="18" charset="0"/>
                        </a:rPr>
                        <m:t> </m:t>
                      </m:r>
                      <m:r>
                        <a:rPr lang="en-US" b="0" i="1" smtClean="0">
                          <a:latin typeface="Cambria Math" panose="02040503050406030204" pitchFamily="18" charset="0"/>
                        </a:rPr>
                        <m:t>𝑧</m:t>
                      </m:r>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𝑥𝑠</m:t>
                          </m:r>
                        </m:e>
                      </m:d>
                      <m:r>
                        <a:rPr lang="en-US" b="0" i="1" smtClean="0">
                          <a:latin typeface="Cambria Math" panose="02040503050406030204" pitchFamily="18" charset="0"/>
                        </a:rPr>
                        <m:t>=</m:t>
                      </m:r>
                      <m:r>
                        <a:rPr lang="en-US" b="0" i="1" smtClean="0">
                          <a:latin typeface="Cambria Math" panose="02040503050406030204" pitchFamily="18" charset="0"/>
                        </a:rPr>
                        <m:t>𝑓𝑜𝑙𝑑𝑙</m:t>
                      </m:r>
                      <m:r>
                        <a:rPr lang="en-US" b="0" i="1" smtClean="0">
                          <a:latin typeface="Cambria Math" panose="02040503050406030204" pitchFamily="18" charset="0"/>
                        </a:rPr>
                        <m:t> </m:t>
                      </m:r>
                      <m:r>
                        <a:rPr lang="en-US" b="0" i="1" smtClean="0">
                          <a:latin typeface="Cambria Math" panose="02040503050406030204" pitchFamily="18" charset="0"/>
                        </a:rPr>
                        <m:t>𝑓</m:t>
                      </m:r>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𝑓</m:t>
                          </m:r>
                          <m:r>
                            <a:rPr lang="en-US" b="0" i="1" smtClean="0">
                              <a:latin typeface="Cambria Math" panose="02040503050406030204" pitchFamily="18" charset="0"/>
                            </a:rPr>
                            <m:t> </m:t>
                          </m:r>
                          <m:r>
                            <a:rPr lang="en-US" b="0" i="1" smtClean="0">
                              <a:latin typeface="Cambria Math" panose="02040503050406030204" pitchFamily="18" charset="0"/>
                            </a:rPr>
                            <m:t>𝑧</m:t>
                          </m:r>
                          <m:r>
                            <a:rPr lang="en-US" b="0" i="1" smtClean="0">
                              <a:latin typeface="Cambria Math" panose="02040503050406030204" pitchFamily="18" charset="0"/>
                            </a:rPr>
                            <m:t> </m:t>
                          </m:r>
                          <m:r>
                            <a:rPr lang="en-US" b="0" i="1" smtClean="0">
                              <a:latin typeface="Cambria Math" panose="02040503050406030204" pitchFamily="18" charset="0"/>
                            </a:rPr>
                            <m:t>𝑥</m:t>
                          </m:r>
                        </m:e>
                      </m:d>
                      <m:r>
                        <a:rPr lang="en-US" b="0" i="1" smtClean="0">
                          <a:latin typeface="Cambria Math" panose="02040503050406030204" pitchFamily="18" charset="0"/>
                        </a:rPr>
                        <m:t> </m:t>
                      </m:r>
                      <m:r>
                        <a:rPr lang="en-US" b="0" i="1" smtClean="0">
                          <a:latin typeface="Cambria Math" panose="02040503050406030204" pitchFamily="18" charset="0"/>
                        </a:rPr>
                        <m:t>𝑥𝑠</m:t>
                      </m:r>
                      <m:r>
                        <a:rPr lang="en-US" b="0" i="1" smtClean="0">
                          <a:latin typeface="Cambria Math" panose="02040503050406030204" pitchFamily="18" charset="0"/>
                        </a:rPr>
                        <m:t> </m:t>
                      </m:r>
                    </m:oMath>
                  </m:oMathPara>
                </a14:m>
                <a:endParaRPr lang="en-US" b="0" dirty="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𝑧</m:t>
                      </m:r>
                      <m:r>
                        <a:rPr lang="en-US" b="0" i="1" smtClean="0">
                          <a:latin typeface="Cambria Math" panose="02040503050406030204" pitchFamily="18" charset="0"/>
                        </a:rPr>
                        <m:t>, </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a:rPr lang="en-US" b="0" i="1" smtClean="0">
                                  <a:latin typeface="Cambria Math" panose="02040503050406030204" pitchFamily="18" charset="0"/>
                                </a:rPr>
                                <m:t>𝑥</m:t>
                              </m:r>
                            </m:e>
                            <m:sub>
                              <m:r>
                                <a:rPr lang="en-US" i="1">
                                  <a:latin typeface="Cambria Math" panose="02040503050406030204" pitchFamily="18" charset="0"/>
                                </a:rPr>
                                <m:t>0</m:t>
                              </m:r>
                            </m:sub>
                          </m:sSub>
                          <m:r>
                            <a:rPr lang="en-US" b="0" i="1" smtClean="0">
                              <a:latin typeface="Cambria Math" panose="02040503050406030204" pitchFamily="18" charset="0"/>
                            </a:rPr>
                            <m:t>, </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 …</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𝑛</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𝑛</m:t>
                                      </m:r>
                                    </m:sub>
                                  </m:sSub>
                                </m:e>
                              </m:d>
                            </m:e>
                          </m:d>
                        </m:e>
                      </m:d>
                      <m:r>
                        <a:rPr lang="en-US" b="0" i="1" smtClean="0">
                          <a:latin typeface="Cambria Math" panose="02040503050406030204" pitchFamily="18" charset="0"/>
                        </a:rPr>
                        <m:t>)</m:t>
                      </m:r>
                    </m:oMath>
                  </m:oMathPara>
                </a14:m>
                <a:endParaRPr lang="en-US" b="0" dirty="0"/>
              </a:p>
            </p:txBody>
          </p:sp>
        </mc:Choice>
        <mc:Fallback xmlns="">
          <p:sp>
            <p:nvSpPr>
              <p:cNvPr id="2" name="TextBox 1">
                <a:extLst>
                  <a:ext uri="{FF2B5EF4-FFF2-40B4-BE49-F238E27FC236}">
                    <a16:creationId xmlns:a16="http://schemas.microsoft.com/office/drawing/2014/main" id="{F6A28131-A0D1-C547-7406-532542B85447}"/>
                  </a:ext>
                </a:extLst>
              </p:cNvPr>
              <p:cNvSpPr txBox="1">
                <a:spLocks noRot="1" noChangeAspect="1" noMove="1" noResize="1" noEditPoints="1" noAdjustHandles="1" noChangeArrowheads="1" noChangeShapeType="1" noTextEdit="1"/>
              </p:cNvSpPr>
              <p:nvPr/>
            </p:nvSpPr>
            <p:spPr>
              <a:xfrm>
                <a:off x="7105717" y="1634885"/>
                <a:ext cx="3743589" cy="968535"/>
              </a:xfrm>
              <a:prstGeom prst="rect">
                <a:avLst/>
              </a:prstGeom>
              <a:blipFill>
                <a:blip r:embed="rId3"/>
                <a:stretch>
                  <a:fillRect l="-1629" b="-2516"/>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FC69BEEF-6812-2F33-847D-6AF88FE49ACF}"/>
                  </a:ext>
                </a:extLst>
              </p:cNvPr>
              <p:cNvSpPr txBox="1"/>
              <p:nvPr/>
            </p:nvSpPr>
            <p:spPr>
              <a:xfrm>
                <a:off x="7105717" y="2916355"/>
                <a:ext cx="3628173" cy="96853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𝑓𝑜𝑙𝑑𝑟</m:t>
                      </m:r>
                      <m:r>
                        <a:rPr lang="en-US" b="0" i="1" smtClean="0">
                          <a:latin typeface="Cambria Math" panose="02040503050406030204" pitchFamily="18" charset="0"/>
                        </a:rPr>
                        <m:t> </m:t>
                      </m:r>
                      <m:r>
                        <a:rPr lang="en-US" b="0" i="1" smtClean="0">
                          <a:latin typeface="Cambria Math" panose="02040503050406030204" pitchFamily="18" charset="0"/>
                        </a:rPr>
                        <m:t>𝑓</m:t>
                      </m:r>
                      <m:r>
                        <a:rPr lang="en-US" b="0" i="1" smtClean="0">
                          <a:latin typeface="Cambria Math" panose="02040503050406030204" pitchFamily="18" charset="0"/>
                        </a:rPr>
                        <m:t> </m:t>
                      </m:r>
                      <m:r>
                        <a:rPr lang="en-US" b="0" i="1" smtClean="0">
                          <a:latin typeface="Cambria Math" panose="02040503050406030204" pitchFamily="18" charset="0"/>
                        </a:rPr>
                        <m:t>𝑧</m:t>
                      </m:r>
                      <m:r>
                        <a:rPr lang="en-US" b="0" i="1" smtClean="0">
                          <a:latin typeface="Cambria Math" panose="02040503050406030204" pitchFamily="18" charset="0"/>
                        </a:rPr>
                        <m:t> </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 </m:t>
                          </m:r>
                        </m:e>
                      </m:d>
                      <m:r>
                        <a:rPr lang="en-US" b="0" i="1" smtClean="0">
                          <a:latin typeface="Cambria Math" panose="02040503050406030204" pitchFamily="18" charset="0"/>
                        </a:rPr>
                        <m:t>=</m:t>
                      </m:r>
                      <m:r>
                        <a:rPr lang="en-US" b="0" i="1" smtClean="0">
                          <a:latin typeface="Cambria Math" panose="02040503050406030204" pitchFamily="18" charset="0"/>
                        </a:rPr>
                        <m:t>𝑧</m:t>
                      </m:r>
                    </m:oMath>
                  </m:oMathPara>
                </a14:m>
                <a:endParaRPr lang="en-US" b="0" dirty="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𝑓𝑜𝑙𝑑𝑟</m:t>
                      </m:r>
                      <m:r>
                        <a:rPr lang="en-US" b="0" i="1" smtClean="0">
                          <a:latin typeface="Cambria Math" panose="02040503050406030204" pitchFamily="18" charset="0"/>
                        </a:rPr>
                        <m:t> </m:t>
                      </m:r>
                      <m:r>
                        <a:rPr lang="en-US" b="0" i="1" smtClean="0">
                          <a:latin typeface="Cambria Math" panose="02040503050406030204" pitchFamily="18" charset="0"/>
                        </a:rPr>
                        <m:t>𝑓</m:t>
                      </m:r>
                      <m:r>
                        <a:rPr lang="en-US" b="0" i="1" smtClean="0">
                          <a:latin typeface="Cambria Math" panose="02040503050406030204" pitchFamily="18" charset="0"/>
                        </a:rPr>
                        <m:t> </m:t>
                      </m:r>
                      <m:r>
                        <a:rPr lang="en-US" b="0" i="1" smtClean="0">
                          <a:latin typeface="Cambria Math" panose="02040503050406030204" pitchFamily="18" charset="0"/>
                        </a:rPr>
                        <m:t>𝑧</m:t>
                      </m:r>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𝑥𝑠</m:t>
                          </m:r>
                        </m:e>
                      </m:d>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 </m:t>
                      </m:r>
                      <m:r>
                        <a:rPr lang="en-US" b="0" i="1" smtClean="0">
                          <a:latin typeface="Cambria Math" panose="02040503050406030204" pitchFamily="18" charset="0"/>
                        </a:rPr>
                        <m:t>𝑥</m:t>
                      </m:r>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𝑓𝑜𝑙𝑑𝑟</m:t>
                          </m:r>
                          <m:r>
                            <a:rPr lang="en-US" b="0" i="1" smtClean="0">
                              <a:latin typeface="Cambria Math" panose="02040503050406030204" pitchFamily="18" charset="0"/>
                            </a:rPr>
                            <m:t> </m:t>
                          </m:r>
                          <m:r>
                            <a:rPr lang="en-US" b="0" i="1" smtClean="0">
                              <a:latin typeface="Cambria Math" panose="02040503050406030204" pitchFamily="18" charset="0"/>
                            </a:rPr>
                            <m:t>𝑧</m:t>
                          </m:r>
                          <m:r>
                            <a:rPr lang="en-US" b="0" i="1" smtClean="0">
                              <a:latin typeface="Cambria Math" panose="02040503050406030204" pitchFamily="18" charset="0"/>
                            </a:rPr>
                            <m:t>  </m:t>
                          </m:r>
                          <m:r>
                            <a:rPr lang="en-US" b="0" i="1" smtClean="0">
                              <a:latin typeface="Cambria Math" panose="02040503050406030204" pitchFamily="18" charset="0"/>
                            </a:rPr>
                            <m:t>𝑥𝑠</m:t>
                          </m:r>
                        </m:e>
                      </m:d>
                    </m:oMath>
                  </m:oMathPara>
                </a14:m>
                <a:endParaRPr lang="en-US" b="0" dirty="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a:rPr lang="en-US" b="0" i="1" smtClean="0">
                                  <a:latin typeface="Cambria Math" panose="02040503050406030204" pitchFamily="18" charset="0"/>
                                </a:rPr>
                                <m:t>𝑥</m:t>
                              </m:r>
                            </m:e>
                            <m:sub>
                              <m:r>
                                <a:rPr lang="en-US" i="1">
                                  <a:latin typeface="Cambria Math" panose="02040503050406030204" pitchFamily="18" charset="0"/>
                                </a:rPr>
                                <m:t>0</m:t>
                              </m:r>
                            </m:sub>
                          </m:sSub>
                          <m:r>
                            <a:rPr lang="en-US" b="0" i="1" smtClean="0">
                              <a:latin typeface="Cambria Math" panose="02040503050406030204" pitchFamily="18" charset="0"/>
                            </a:rPr>
                            <m:t>, </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 …</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𝑛</m:t>
                                      </m:r>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𝑛</m:t>
                                      </m:r>
                                    </m:sub>
                                  </m:sSub>
                                  <m:r>
                                    <a:rPr lang="en-US" b="0" i="1" smtClean="0">
                                      <a:latin typeface="Cambria Math" panose="02040503050406030204" pitchFamily="18" charset="0"/>
                                    </a:rPr>
                                    <m:t>, </m:t>
                                  </m:r>
                                  <m:r>
                                    <a:rPr lang="en-US" b="0" i="1" smtClean="0">
                                      <a:latin typeface="Cambria Math" panose="02040503050406030204" pitchFamily="18" charset="0"/>
                                    </a:rPr>
                                    <m:t>𝑧</m:t>
                                  </m:r>
                                  <m:r>
                                    <a:rPr lang="en-US" b="0" i="1" smtClean="0">
                                      <a:latin typeface="Cambria Math" panose="02040503050406030204" pitchFamily="18" charset="0"/>
                                    </a:rPr>
                                    <m:t>)</m:t>
                                  </m:r>
                                </m:e>
                              </m:d>
                            </m:e>
                          </m:d>
                        </m:e>
                      </m:d>
                    </m:oMath>
                  </m:oMathPara>
                </a14:m>
                <a:endParaRPr lang="en-US" b="0" dirty="0"/>
              </a:p>
            </p:txBody>
          </p:sp>
        </mc:Choice>
        <mc:Fallback xmlns="">
          <p:sp>
            <p:nvSpPr>
              <p:cNvPr id="4" name="TextBox 3">
                <a:extLst>
                  <a:ext uri="{FF2B5EF4-FFF2-40B4-BE49-F238E27FC236}">
                    <a16:creationId xmlns:a16="http://schemas.microsoft.com/office/drawing/2014/main" id="{FC69BEEF-6812-2F33-847D-6AF88FE49ACF}"/>
                  </a:ext>
                </a:extLst>
              </p:cNvPr>
              <p:cNvSpPr txBox="1">
                <a:spLocks noRot="1" noChangeAspect="1" noMove="1" noResize="1" noEditPoints="1" noAdjustHandles="1" noChangeArrowheads="1" noChangeShapeType="1" noTextEdit="1"/>
              </p:cNvSpPr>
              <p:nvPr/>
            </p:nvSpPr>
            <p:spPr>
              <a:xfrm>
                <a:off x="7105717" y="2916355"/>
                <a:ext cx="3628173" cy="968535"/>
              </a:xfrm>
              <a:prstGeom prst="rect">
                <a:avLst/>
              </a:prstGeom>
              <a:blipFill>
                <a:blip r:embed="rId4"/>
                <a:stretch>
                  <a:fillRect l="-1681" b="-2516"/>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8E3AC303-D0BF-207B-F9D2-396401A73A56}"/>
                  </a:ext>
                </a:extLst>
              </p:cNvPr>
              <p:cNvSpPr txBox="1"/>
              <p:nvPr/>
            </p:nvSpPr>
            <p:spPr>
              <a:xfrm>
                <a:off x="6592862" y="4197825"/>
                <a:ext cx="5055551" cy="83099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AU" b="0" i="1" smtClean="0">
                          <a:latin typeface="Cambria Math" panose="02040503050406030204" pitchFamily="18" charset="0"/>
                        </a:rPr>
                        <m:t>𝑠𝑐𝑎𝑛</m:t>
                      </m:r>
                      <m:r>
                        <a:rPr lang="en-US" b="0" i="1" smtClean="0">
                          <a:latin typeface="Cambria Math" panose="02040503050406030204" pitchFamily="18" charset="0"/>
                        </a:rPr>
                        <m:t>𝑙</m:t>
                      </m:r>
                      <m:r>
                        <a:rPr lang="en-US" b="0" i="1" smtClean="0">
                          <a:latin typeface="Cambria Math" panose="02040503050406030204" pitchFamily="18" charset="0"/>
                        </a:rPr>
                        <m:t> </m:t>
                      </m:r>
                      <m:r>
                        <a:rPr lang="en-US" b="0" i="1" smtClean="0">
                          <a:latin typeface="Cambria Math" panose="02040503050406030204" pitchFamily="18" charset="0"/>
                        </a:rPr>
                        <m:t>𝑓</m:t>
                      </m:r>
                      <m:r>
                        <a:rPr lang="en-US" b="0" i="1" smtClean="0">
                          <a:latin typeface="Cambria Math" panose="02040503050406030204" pitchFamily="18" charset="0"/>
                        </a:rPr>
                        <m:t> </m:t>
                      </m:r>
                      <m:r>
                        <a:rPr lang="en-US" b="0" i="1" smtClean="0">
                          <a:latin typeface="Cambria Math" panose="02040503050406030204" pitchFamily="18" charset="0"/>
                        </a:rPr>
                        <m:t>𝑧</m:t>
                      </m:r>
                      <m:r>
                        <a:rPr lang="en-US" b="0" i="1" smtClean="0">
                          <a:latin typeface="Cambria Math" panose="02040503050406030204" pitchFamily="18" charset="0"/>
                        </a:rPr>
                        <m:t> </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 </m:t>
                          </m:r>
                        </m:e>
                      </m:d>
                      <m:r>
                        <a:rPr lang="en-US" b="0" i="1" smtClean="0">
                          <a:latin typeface="Cambria Math" panose="02040503050406030204" pitchFamily="18" charset="0"/>
                        </a:rPr>
                        <m:t>=</m:t>
                      </m:r>
                      <m:r>
                        <a:rPr lang="en-AU" b="0" i="1" smtClean="0">
                          <a:latin typeface="Cambria Math" panose="02040503050406030204" pitchFamily="18" charset="0"/>
                        </a:rPr>
                        <m:t>[</m:t>
                      </m:r>
                      <m:r>
                        <a:rPr lang="en-US" b="0" i="1" smtClean="0">
                          <a:latin typeface="Cambria Math" panose="02040503050406030204" pitchFamily="18" charset="0"/>
                        </a:rPr>
                        <m:t>𝑧</m:t>
                      </m:r>
                      <m:r>
                        <a:rPr lang="en-AU" b="0" i="1" smtClean="0">
                          <a:latin typeface="Cambria Math" panose="02040503050406030204" pitchFamily="18" charset="0"/>
                        </a:rPr>
                        <m:t>]</m:t>
                      </m:r>
                    </m:oMath>
                  </m:oMathPara>
                </a14:m>
                <a:endParaRPr lang="en-US" b="0" dirty="0"/>
              </a:p>
              <a:p>
                <a:pPr/>
                <a14:m>
                  <m:oMathPara xmlns:m="http://schemas.openxmlformats.org/officeDocument/2006/math">
                    <m:oMathParaPr>
                      <m:jc m:val="centerGroup"/>
                    </m:oMathParaPr>
                    <m:oMath xmlns:m="http://schemas.openxmlformats.org/officeDocument/2006/math">
                      <m:r>
                        <a:rPr lang="en-AU" b="0" i="1" smtClean="0">
                          <a:latin typeface="Cambria Math" panose="02040503050406030204" pitchFamily="18" charset="0"/>
                        </a:rPr>
                        <m:t>𝑠𝑐𝑎𝑛</m:t>
                      </m:r>
                      <m:r>
                        <a:rPr lang="en-US" b="0" i="1" smtClean="0">
                          <a:latin typeface="Cambria Math" panose="02040503050406030204" pitchFamily="18" charset="0"/>
                        </a:rPr>
                        <m:t>𝑙</m:t>
                      </m:r>
                      <m:r>
                        <a:rPr lang="en-US" b="0" i="1" smtClean="0">
                          <a:latin typeface="Cambria Math" panose="02040503050406030204" pitchFamily="18" charset="0"/>
                        </a:rPr>
                        <m:t> </m:t>
                      </m:r>
                      <m:r>
                        <a:rPr lang="en-US" b="0" i="1" smtClean="0">
                          <a:latin typeface="Cambria Math" panose="02040503050406030204" pitchFamily="18" charset="0"/>
                        </a:rPr>
                        <m:t>𝑓</m:t>
                      </m:r>
                      <m:r>
                        <a:rPr lang="en-US" b="0" i="1" smtClean="0">
                          <a:latin typeface="Cambria Math" panose="02040503050406030204" pitchFamily="18" charset="0"/>
                        </a:rPr>
                        <m:t> </m:t>
                      </m:r>
                      <m:r>
                        <a:rPr lang="en-US" b="0" i="1" smtClean="0">
                          <a:latin typeface="Cambria Math" panose="02040503050406030204" pitchFamily="18" charset="0"/>
                        </a:rPr>
                        <m:t>𝑧</m:t>
                      </m:r>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𝑥𝑠</m:t>
                          </m:r>
                        </m:e>
                      </m:d>
                      <m:r>
                        <a:rPr lang="en-US" b="0" i="1" smtClean="0">
                          <a:latin typeface="Cambria Math" panose="02040503050406030204" pitchFamily="18" charset="0"/>
                        </a:rPr>
                        <m:t>=</m:t>
                      </m:r>
                      <m:r>
                        <a:rPr lang="en-AU" b="0" i="1" smtClean="0">
                          <a:latin typeface="Cambria Math" panose="02040503050406030204" pitchFamily="18" charset="0"/>
                        </a:rPr>
                        <m:t>𝑧</m:t>
                      </m:r>
                      <m:r>
                        <a:rPr lang="en-AU" b="0" i="1" smtClean="0">
                          <a:latin typeface="Cambria Math" panose="02040503050406030204" pitchFamily="18" charset="0"/>
                        </a:rPr>
                        <m:t> :</m:t>
                      </m:r>
                      <m:r>
                        <a:rPr lang="en-AU" b="0" i="1" smtClean="0">
                          <a:latin typeface="Cambria Math" panose="02040503050406030204" pitchFamily="18" charset="0"/>
                        </a:rPr>
                        <m:t>𝑠𝑐𝑎𝑛𝑙</m:t>
                      </m:r>
                      <m:r>
                        <a:rPr lang="en-US" b="0" i="1" smtClean="0">
                          <a:latin typeface="Cambria Math" panose="02040503050406030204" pitchFamily="18" charset="0"/>
                        </a:rPr>
                        <m:t> </m:t>
                      </m:r>
                      <m:r>
                        <a:rPr lang="en-US" b="0" i="1" smtClean="0">
                          <a:latin typeface="Cambria Math" panose="02040503050406030204" pitchFamily="18" charset="0"/>
                        </a:rPr>
                        <m:t>𝑓</m:t>
                      </m:r>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𝑓</m:t>
                          </m:r>
                          <m:r>
                            <a:rPr lang="en-US" b="0" i="1" smtClean="0">
                              <a:latin typeface="Cambria Math" panose="02040503050406030204" pitchFamily="18" charset="0"/>
                            </a:rPr>
                            <m:t> </m:t>
                          </m:r>
                          <m:r>
                            <a:rPr lang="en-US" b="0" i="1" smtClean="0">
                              <a:latin typeface="Cambria Math" panose="02040503050406030204" pitchFamily="18" charset="0"/>
                            </a:rPr>
                            <m:t>𝑧</m:t>
                          </m:r>
                          <m:r>
                            <a:rPr lang="en-US" b="0" i="1" smtClean="0">
                              <a:latin typeface="Cambria Math" panose="02040503050406030204" pitchFamily="18" charset="0"/>
                            </a:rPr>
                            <m:t> </m:t>
                          </m:r>
                          <m:r>
                            <a:rPr lang="en-US" b="0" i="1" smtClean="0">
                              <a:latin typeface="Cambria Math" panose="02040503050406030204" pitchFamily="18" charset="0"/>
                            </a:rPr>
                            <m:t>𝑥</m:t>
                          </m:r>
                        </m:e>
                      </m:d>
                      <m:r>
                        <a:rPr lang="en-US" b="0" i="1" smtClean="0">
                          <a:latin typeface="Cambria Math" panose="02040503050406030204" pitchFamily="18" charset="0"/>
                        </a:rPr>
                        <m:t> </m:t>
                      </m:r>
                      <m:r>
                        <a:rPr lang="en-US" b="0" i="1" smtClean="0">
                          <a:latin typeface="Cambria Math" panose="02040503050406030204" pitchFamily="18" charset="0"/>
                        </a:rPr>
                        <m:t>𝑥𝑠</m:t>
                      </m:r>
                      <m:r>
                        <a:rPr lang="en-US" b="0" i="1" smtClean="0">
                          <a:latin typeface="Cambria Math" panose="02040503050406030204" pitchFamily="18" charset="0"/>
                        </a:rPr>
                        <m:t> </m:t>
                      </m:r>
                    </m:oMath>
                  </m:oMathPara>
                </a14:m>
                <a:endParaRPr lang="en-US" b="0" dirty="0"/>
              </a:p>
              <a:p>
                <a:pPr/>
                <a14:m>
                  <m:oMathPara xmlns:m="http://schemas.openxmlformats.org/officeDocument/2006/math">
                    <m:oMathParaPr>
                      <m:jc m:val="centerGroup"/>
                    </m:oMathParaPr>
                    <m:oMath xmlns:m="http://schemas.openxmlformats.org/officeDocument/2006/math">
                      <m:r>
                        <a:rPr lang="en-AU" b="0" i="1" smtClean="0">
                          <a:latin typeface="Cambria Math" panose="02040503050406030204" pitchFamily="18" charset="0"/>
                        </a:rPr>
                        <m:t>[</m:t>
                      </m:r>
                      <m:r>
                        <a:rPr lang="en-AU" b="0" i="1" smtClean="0">
                          <a:latin typeface="Cambria Math" panose="02040503050406030204" pitchFamily="18" charset="0"/>
                        </a:rPr>
                        <m:t>𝑧</m:t>
                      </m:r>
                      <m:r>
                        <a:rPr lang="en-AU" b="0" i="1" smtClean="0">
                          <a:latin typeface="Cambria Math" panose="02040503050406030204" pitchFamily="18" charset="0"/>
                        </a:rPr>
                        <m:t>, </m:t>
                      </m:r>
                      <m:r>
                        <a:rPr lang="en-AU" b="0" i="1" smtClean="0">
                          <a:latin typeface="Cambria Math" panose="02040503050406030204" pitchFamily="18" charset="0"/>
                        </a:rPr>
                        <m:t>𝑓</m:t>
                      </m:r>
                      <m:d>
                        <m:dPr>
                          <m:ctrlPr>
                            <a:rPr lang="en-AU" b="0" i="1" smtClean="0">
                              <a:latin typeface="Cambria Math" panose="02040503050406030204" pitchFamily="18" charset="0"/>
                            </a:rPr>
                          </m:ctrlPr>
                        </m:dPr>
                        <m:e>
                          <m:r>
                            <a:rPr lang="en-AU" b="0" i="1" smtClean="0">
                              <a:latin typeface="Cambria Math" panose="02040503050406030204" pitchFamily="18" charset="0"/>
                            </a:rPr>
                            <m:t>𝑧</m:t>
                          </m:r>
                          <m:r>
                            <a:rPr lang="en-AU"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AU" i="1">
                                  <a:latin typeface="Cambria Math" panose="02040503050406030204" pitchFamily="18" charset="0"/>
                                </a:rPr>
                                <m:t>0</m:t>
                              </m:r>
                            </m:sub>
                          </m:sSub>
                        </m:e>
                      </m:d>
                      <m:r>
                        <a:rPr lang="en-AU" b="0" i="1" smtClean="0">
                          <a:latin typeface="Cambria Math" panose="02040503050406030204" pitchFamily="18" charset="0"/>
                        </a:rPr>
                        <m:t>, </m:t>
                      </m:r>
                      <m:r>
                        <a:rPr lang="en-AU" b="0" i="1" smtClean="0">
                          <a:latin typeface="Cambria Math" panose="02040503050406030204" pitchFamily="18" charset="0"/>
                        </a:rPr>
                        <m:t>𝑓</m:t>
                      </m:r>
                      <m:d>
                        <m:dPr>
                          <m:ctrlPr>
                            <a:rPr lang="en-AU" b="0" i="1" smtClean="0">
                              <a:latin typeface="Cambria Math" panose="02040503050406030204" pitchFamily="18" charset="0"/>
                            </a:rPr>
                          </m:ctrlPr>
                        </m:dPr>
                        <m:e>
                          <m:r>
                            <a:rPr lang="en-AU" b="0" i="1" smtClean="0">
                              <a:latin typeface="Cambria Math" panose="02040503050406030204" pitchFamily="18" charset="0"/>
                            </a:rPr>
                            <m:t>𝑓</m:t>
                          </m:r>
                          <m:d>
                            <m:dPr>
                              <m:ctrlPr>
                                <a:rPr lang="en-AU" b="0" i="1" smtClean="0">
                                  <a:latin typeface="Cambria Math" panose="02040503050406030204" pitchFamily="18" charset="0"/>
                                </a:rPr>
                              </m:ctrlPr>
                            </m:dPr>
                            <m:e>
                              <m:r>
                                <a:rPr lang="en-AU" b="0" i="1" smtClean="0">
                                  <a:latin typeface="Cambria Math" panose="02040503050406030204" pitchFamily="18" charset="0"/>
                                </a:rPr>
                                <m:t>𝑧</m:t>
                              </m:r>
                              <m:r>
                                <a:rPr lang="en-AU"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AU" i="1">
                                      <a:latin typeface="Cambria Math" panose="02040503050406030204" pitchFamily="18" charset="0"/>
                                    </a:rPr>
                                    <m:t>0</m:t>
                                  </m:r>
                                </m:sub>
                              </m:sSub>
                            </m:e>
                          </m:d>
                          <m:r>
                            <a:rPr lang="en-AU"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AU" b="0" i="1" smtClean="0">
                                  <a:latin typeface="Cambria Math" panose="02040503050406030204" pitchFamily="18" charset="0"/>
                                </a:rPr>
                                <m:t>1</m:t>
                              </m:r>
                            </m:sub>
                          </m:sSub>
                        </m:e>
                      </m:d>
                      <m:r>
                        <a:rPr lang="en-AU" b="0" i="1" smtClean="0">
                          <a:latin typeface="Cambria Math" panose="02040503050406030204" pitchFamily="18" charset="0"/>
                        </a:rPr>
                        <m:t>, …</m:t>
                      </m:r>
                      <m:r>
                        <a:rPr lang="en-AU" b="0" i="1" smtClean="0">
                          <a:latin typeface="Cambria Math" panose="02040503050406030204" pitchFamily="18" charset="0"/>
                        </a:rPr>
                        <m:t>𝑓</m:t>
                      </m:r>
                      <m:d>
                        <m:dPr>
                          <m:ctrlPr>
                            <a:rPr lang="en-AU" b="0" i="1" smtClean="0">
                              <a:latin typeface="Cambria Math" panose="02040503050406030204" pitchFamily="18" charset="0"/>
                            </a:rPr>
                          </m:ctrlPr>
                        </m:dPr>
                        <m:e>
                          <m:r>
                            <a:rPr lang="en-AU"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AU" b="0" i="1" smtClean="0">
                                  <a:latin typeface="Cambria Math" panose="02040503050406030204" pitchFamily="18" charset="0"/>
                                </a:rPr>
                                <m:t>𝑛</m:t>
                              </m:r>
                              <m:r>
                                <a:rPr lang="en-AU" b="0" i="1" smtClean="0">
                                  <a:latin typeface="Cambria Math" panose="02040503050406030204" pitchFamily="18" charset="0"/>
                                </a:rPr>
                                <m:t>−1</m:t>
                              </m:r>
                            </m:sub>
                          </m:sSub>
                        </m:e>
                      </m:d>
                      <m:r>
                        <a:rPr lang="en-AU" b="0" i="1" smtClean="0">
                          <a:latin typeface="Cambria Math" panose="02040503050406030204" pitchFamily="18" charset="0"/>
                        </a:rPr>
                        <m:t>, </m:t>
                      </m:r>
                      <m:r>
                        <a:rPr lang="en-AU" b="0" i="1" smtClean="0">
                          <a:latin typeface="Cambria Math" panose="02040503050406030204" pitchFamily="18" charset="0"/>
                        </a:rPr>
                        <m:t>𝑓</m:t>
                      </m:r>
                      <m:r>
                        <a:rPr lang="en-AU"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AU" b="0" i="1" smtClean="0">
                              <a:latin typeface="Cambria Math" panose="02040503050406030204" pitchFamily="18" charset="0"/>
                            </a:rPr>
                            <m:t>𝑛</m:t>
                          </m:r>
                        </m:sub>
                      </m:sSub>
                      <m:r>
                        <a:rPr lang="en-AU" b="0" i="1" smtClean="0">
                          <a:latin typeface="Cambria Math" panose="02040503050406030204" pitchFamily="18" charset="0"/>
                        </a:rPr>
                        <m:t>)]</m:t>
                      </m:r>
                    </m:oMath>
                  </m:oMathPara>
                </a14:m>
                <a:endParaRPr lang="en-US" b="0" dirty="0"/>
              </a:p>
            </p:txBody>
          </p:sp>
        </mc:Choice>
        <mc:Fallback xmlns="">
          <p:sp>
            <p:nvSpPr>
              <p:cNvPr id="8" name="TextBox 7">
                <a:extLst>
                  <a:ext uri="{FF2B5EF4-FFF2-40B4-BE49-F238E27FC236}">
                    <a16:creationId xmlns:a16="http://schemas.microsoft.com/office/drawing/2014/main" id="{8E3AC303-D0BF-207B-F9D2-396401A73A56}"/>
                  </a:ext>
                </a:extLst>
              </p:cNvPr>
              <p:cNvSpPr txBox="1">
                <a:spLocks noRot="1" noChangeAspect="1" noMove="1" noResize="1" noEditPoints="1" noAdjustHandles="1" noChangeArrowheads="1" noChangeShapeType="1" noTextEdit="1"/>
              </p:cNvSpPr>
              <p:nvPr/>
            </p:nvSpPr>
            <p:spPr>
              <a:xfrm>
                <a:off x="6592862" y="4197825"/>
                <a:ext cx="5055551" cy="830997"/>
              </a:xfrm>
              <a:prstGeom prst="rect">
                <a:avLst/>
              </a:prstGeom>
              <a:blipFill>
                <a:blip r:embed="rId5"/>
                <a:stretch>
                  <a:fillRect l="-603" t="-735" r="-603" b="-12500"/>
                </a:stretch>
              </a:blipFill>
            </p:spPr>
            <p:txBody>
              <a:bodyPr/>
              <a:lstStyle/>
              <a:p>
                <a:r>
                  <a:rPr lang="en-AU">
                    <a:noFill/>
                  </a:rPr>
                  <a:t> </a:t>
                </a:r>
              </a:p>
            </p:txBody>
          </p:sp>
        </mc:Fallback>
      </mc:AlternateContent>
    </p:spTree>
    <p:extLst>
      <p:ext uri="{BB962C8B-B14F-4D97-AF65-F5344CB8AC3E}">
        <p14:creationId xmlns:p14="http://schemas.microsoft.com/office/powerpoint/2010/main" val="36101617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Ranges</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MDN High Performance Programming</a:t>
            </a:r>
            <a:endParaRPr lang="en-US" dirty="0"/>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24</a:t>
            </a:fld>
            <a:endParaRPr lang="en-US"/>
          </a:p>
        </p:txBody>
      </p:sp>
    </p:spTree>
    <p:extLst>
      <p:ext uri="{BB962C8B-B14F-4D97-AF65-F5344CB8AC3E}">
        <p14:creationId xmlns:p14="http://schemas.microsoft.com/office/powerpoint/2010/main" val="15939910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4251569" cy="772675"/>
          </a:xfrm>
        </p:spPr>
        <p:txBody>
          <a:bodyPr>
            <a:noAutofit/>
          </a:bodyPr>
          <a:lstStyle/>
          <a:p>
            <a:r>
              <a:rPr lang="en-US" sz="4000" dirty="0"/>
              <a:t>Ranges</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1651518"/>
            <a:ext cx="4459675" cy="4291407"/>
          </a:xfrm>
        </p:spPr>
        <p:txBody>
          <a:bodyPr>
            <a:normAutofit fontScale="55000" lnSpcReduction="20000"/>
          </a:bodyPr>
          <a:lstStyle/>
          <a:p>
            <a:r>
              <a:rPr lang="en-US" dirty="0"/>
              <a:t>C++ has used the notion of a range for over two decades now however, ranges were almost exclusively made up from iterator pairs representing the endpoints of a range.</a:t>
            </a:r>
          </a:p>
          <a:p>
            <a:r>
              <a:rPr lang="en-US" dirty="0"/>
              <a:t>As you may suspect, using at least two iterators for every algorithm can feel tedious. There are also ranges that use different sentinels such as a count and unique to markers. </a:t>
            </a:r>
          </a:p>
          <a:p>
            <a:r>
              <a:rPr lang="en-US" dirty="0"/>
              <a:t>In C++20, the Ranges Library was added which featured range forms of many of the standard library’s algorithms. This formalized a range to be an </a:t>
            </a:r>
            <a:r>
              <a:rPr lang="en-US" i="1" dirty="0"/>
              <a:t>iterator-sentinel</a:t>
            </a:r>
            <a:r>
              <a:rPr lang="en-US" dirty="0"/>
              <a:t> pair. This formalization allowed for possible ranges to be more permissible while; with the addition of concepts, put stricter and safer constraints on C++ algorithms. The biggest nicety is that the input range can now be specified without needing to declare its iterators.</a:t>
            </a:r>
          </a:p>
          <a:p>
            <a:r>
              <a:rPr lang="en-US" dirty="0"/>
              <a:t>Ranges also accept projections that can be used to extract specific data from</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25</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TextBox 8">
            <a:extLst>
              <a:ext uri="{FF2B5EF4-FFF2-40B4-BE49-F238E27FC236}">
                <a16:creationId xmlns:a16="http://schemas.microsoft.com/office/drawing/2014/main" id="{F473D762-FCD2-4D96-A338-1A6350F655BA}"/>
              </a:ext>
            </a:extLst>
          </p:cNvPr>
          <p:cNvSpPr txBox="1"/>
          <p:nvPr/>
        </p:nvSpPr>
        <p:spPr>
          <a:xfrm>
            <a:off x="5261926" y="1396985"/>
            <a:ext cx="6379210" cy="4185761"/>
          </a:xfrm>
          <a:prstGeom prst="rect">
            <a:avLst/>
          </a:prstGeom>
          <a:noFill/>
        </p:spPr>
        <p:txBody>
          <a:bodyPr wrap="square" rtlCol="0">
            <a:spAutoFit/>
          </a:bodyPr>
          <a:lstStyle/>
          <a:p>
            <a:r>
              <a:rPr lang="en-AU" sz="1400" b="0" dirty="0">
                <a:solidFill>
                  <a:srgbClr val="8B888F"/>
                </a:solidFill>
                <a:effectLst/>
                <a:latin typeface="Consolas" panose="020B0609020204030204" pitchFamily="49" charset="0"/>
              </a:rPr>
              <a:t>#</a:t>
            </a:r>
            <a:r>
              <a:rPr lang="en-AU" sz="1400" b="0" dirty="0">
                <a:solidFill>
                  <a:srgbClr val="FC618D"/>
                </a:solidFill>
                <a:effectLst/>
                <a:latin typeface="Consolas" panose="020B0609020204030204" pitchFamily="49" charset="0"/>
              </a:rPr>
              <a:t>include</a:t>
            </a:r>
            <a:r>
              <a:rPr lang="en-AU" sz="1400" b="0" dirty="0">
                <a:solidFill>
                  <a:srgbClr val="948AE3"/>
                </a:solidFill>
                <a:effectLst/>
                <a:latin typeface="Consolas" panose="020B0609020204030204" pitchFamily="49" charset="0"/>
              </a:rPr>
              <a:t> </a:t>
            </a:r>
            <a:r>
              <a:rPr lang="en-AU" sz="1400" b="0" dirty="0">
                <a:solidFill>
                  <a:srgbClr val="8B888F"/>
                </a:solidFill>
                <a:effectLst/>
                <a:latin typeface="Consolas" panose="020B0609020204030204" pitchFamily="49" charset="0"/>
              </a:rPr>
              <a:t>&lt;</a:t>
            </a:r>
            <a:r>
              <a:rPr lang="en-AU" sz="1400" b="0" dirty="0">
                <a:solidFill>
                  <a:srgbClr val="FCE566"/>
                </a:solidFill>
                <a:effectLst/>
                <a:latin typeface="Consolas" panose="020B0609020204030204" pitchFamily="49" charset="0"/>
              </a:rPr>
              <a:t>algorithm</a:t>
            </a:r>
            <a:r>
              <a:rPr lang="en-AU" sz="1400" b="0" dirty="0">
                <a:solidFill>
                  <a:srgbClr val="8B888F"/>
                </a:solidFill>
                <a:effectLst/>
                <a:latin typeface="Consolas" panose="020B0609020204030204" pitchFamily="49" charset="0"/>
              </a:rPr>
              <a:t>&gt;</a:t>
            </a:r>
            <a:endParaRPr lang="en-AU" sz="1400" b="0" dirty="0">
              <a:solidFill>
                <a:srgbClr val="F7F1FF"/>
              </a:solidFill>
              <a:effectLst/>
              <a:latin typeface="Consolas" panose="020B0609020204030204" pitchFamily="49" charset="0"/>
            </a:endParaRPr>
          </a:p>
          <a:p>
            <a:r>
              <a:rPr lang="en-AU" sz="1400" b="0" dirty="0">
                <a:solidFill>
                  <a:srgbClr val="8B888F"/>
                </a:solidFill>
                <a:effectLst/>
                <a:latin typeface="Consolas" panose="020B0609020204030204" pitchFamily="49" charset="0"/>
              </a:rPr>
              <a:t>#</a:t>
            </a:r>
            <a:r>
              <a:rPr lang="en-AU" sz="1400" b="0" dirty="0">
                <a:solidFill>
                  <a:srgbClr val="FC618D"/>
                </a:solidFill>
                <a:effectLst/>
                <a:latin typeface="Consolas" panose="020B0609020204030204" pitchFamily="49" charset="0"/>
              </a:rPr>
              <a:t>include</a:t>
            </a:r>
            <a:r>
              <a:rPr lang="en-AU" sz="1400" b="0" dirty="0">
                <a:solidFill>
                  <a:srgbClr val="948AE3"/>
                </a:solidFill>
                <a:effectLst/>
                <a:latin typeface="Consolas" panose="020B0609020204030204" pitchFamily="49" charset="0"/>
              </a:rPr>
              <a:t> </a:t>
            </a:r>
            <a:r>
              <a:rPr lang="en-AU" sz="1400" b="0" dirty="0">
                <a:solidFill>
                  <a:srgbClr val="8B888F"/>
                </a:solidFill>
                <a:effectLst/>
                <a:latin typeface="Consolas" panose="020B0609020204030204" pitchFamily="49" charset="0"/>
              </a:rPr>
              <a:t>&lt;</a:t>
            </a:r>
            <a:r>
              <a:rPr lang="en-AU" sz="1400" b="0" dirty="0">
                <a:solidFill>
                  <a:srgbClr val="FCE566"/>
                </a:solidFill>
                <a:effectLst/>
                <a:latin typeface="Consolas" panose="020B0609020204030204" pitchFamily="49" charset="0"/>
              </a:rPr>
              <a:t>iostream</a:t>
            </a:r>
            <a:r>
              <a:rPr lang="en-AU" sz="1400" b="0" dirty="0">
                <a:solidFill>
                  <a:srgbClr val="8B888F"/>
                </a:solidFill>
                <a:effectLst/>
                <a:latin typeface="Consolas" panose="020B0609020204030204" pitchFamily="49" charset="0"/>
              </a:rPr>
              <a:t>&gt;</a:t>
            </a:r>
            <a:endParaRPr lang="en-AU" sz="1400" b="0" dirty="0">
              <a:solidFill>
                <a:srgbClr val="F7F1FF"/>
              </a:solidFill>
              <a:effectLst/>
              <a:latin typeface="Consolas" panose="020B0609020204030204" pitchFamily="49" charset="0"/>
            </a:endParaRPr>
          </a:p>
          <a:p>
            <a:r>
              <a:rPr lang="en-AU" sz="1400" b="0" dirty="0">
                <a:solidFill>
                  <a:srgbClr val="8B888F"/>
                </a:solidFill>
                <a:effectLst/>
                <a:latin typeface="Consolas" panose="020B0609020204030204" pitchFamily="49" charset="0"/>
              </a:rPr>
              <a:t>#</a:t>
            </a:r>
            <a:r>
              <a:rPr lang="en-AU" sz="1400" b="0" dirty="0">
                <a:solidFill>
                  <a:srgbClr val="FC618D"/>
                </a:solidFill>
                <a:effectLst/>
                <a:latin typeface="Consolas" panose="020B0609020204030204" pitchFamily="49" charset="0"/>
              </a:rPr>
              <a:t>include</a:t>
            </a:r>
            <a:r>
              <a:rPr lang="en-AU" sz="1400" b="0" dirty="0">
                <a:solidFill>
                  <a:srgbClr val="948AE3"/>
                </a:solidFill>
                <a:effectLst/>
                <a:latin typeface="Consolas" panose="020B0609020204030204" pitchFamily="49" charset="0"/>
              </a:rPr>
              <a:t> </a:t>
            </a:r>
            <a:r>
              <a:rPr lang="en-AU" sz="1400" b="0" dirty="0">
                <a:solidFill>
                  <a:srgbClr val="8B888F"/>
                </a:solidFill>
                <a:effectLst/>
                <a:latin typeface="Consolas" panose="020B0609020204030204" pitchFamily="49" charset="0"/>
              </a:rPr>
              <a:t>&lt;</a:t>
            </a:r>
            <a:r>
              <a:rPr lang="en-AU" sz="1400" b="0" dirty="0">
                <a:solidFill>
                  <a:srgbClr val="FCE566"/>
                </a:solidFill>
                <a:effectLst/>
                <a:latin typeface="Consolas" panose="020B0609020204030204" pitchFamily="49" charset="0"/>
              </a:rPr>
              <a:t>vector</a:t>
            </a:r>
            <a:r>
              <a:rPr lang="en-AU" sz="1400" b="0" dirty="0">
                <a:solidFill>
                  <a:srgbClr val="8B888F"/>
                </a:solidFill>
                <a:effectLst/>
                <a:latin typeface="Consolas" panose="020B0609020204030204" pitchFamily="49" charset="0"/>
              </a:rPr>
              <a:t>&gt;</a:t>
            </a:r>
            <a:endParaRPr lang="en-AU" sz="1400" b="0" dirty="0">
              <a:solidFill>
                <a:srgbClr val="F7F1FF"/>
              </a:solidFill>
              <a:effectLst/>
              <a:latin typeface="Consolas" panose="020B0609020204030204" pitchFamily="49" charset="0"/>
            </a:endParaRPr>
          </a:p>
          <a:p>
            <a:br>
              <a:rPr lang="en-AU" sz="1400" b="0" dirty="0">
                <a:solidFill>
                  <a:srgbClr val="F7F1FF"/>
                </a:solidFill>
                <a:effectLst/>
                <a:latin typeface="Consolas" panose="020B0609020204030204" pitchFamily="49" charset="0"/>
              </a:rPr>
            </a:br>
            <a:r>
              <a:rPr lang="en-AU" sz="1400" b="0" i="1" dirty="0">
                <a:solidFill>
                  <a:srgbClr val="5AD4E6"/>
                </a:solidFill>
                <a:effectLst/>
                <a:latin typeface="Consolas" panose="020B0609020204030204" pitchFamily="49" charset="0"/>
              </a:rPr>
              <a:t>auto</a:t>
            </a:r>
            <a:r>
              <a:rPr lang="en-AU" sz="1400" b="0" dirty="0">
                <a:solidFill>
                  <a:srgbClr val="F7F1FF"/>
                </a:solidFill>
                <a:effectLst/>
                <a:latin typeface="Consolas" panose="020B0609020204030204" pitchFamily="49" charset="0"/>
              </a:rPr>
              <a:t> </a:t>
            </a:r>
            <a:r>
              <a:rPr lang="en-AU" sz="1400" b="0" dirty="0">
                <a:solidFill>
                  <a:srgbClr val="7BD88F"/>
                </a:solidFill>
                <a:effectLst/>
                <a:latin typeface="Consolas" panose="020B0609020204030204" pitchFamily="49" charset="0"/>
              </a:rPr>
              <a:t>main</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8B888F"/>
                </a:solidFill>
                <a:effectLst/>
                <a:latin typeface="Consolas" panose="020B0609020204030204" pitchFamily="49" charset="0"/>
              </a:rPr>
              <a:t>-&gt;</a:t>
            </a:r>
            <a:r>
              <a:rPr lang="en-AU" sz="1400" b="0" dirty="0">
                <a:solidFill>
                  <a:srgbClr val="F7F1FF"/>
                </a:solidFill>
                <a:effectLst/>
                <a:latin typeface="Consolas" panose="020B0609020204030204" pitchFamily="49" charset="0"/>
              </a:rPr>
              <a:t> </a:t>
            </a:r>
            <a:r>
              <a:rPr lang="en-AU" sz="1400" b="0" i="1" dirty="0">
                <a:solidFill>
                  <a:srgbClr val="5AD4E6"/>
                </a:solidFill>
                <a:effectLst/>
                <a:latin typeface="Consolas" panose="020B0609020204030204" pitchFamily="49" charset="0"/>
              </a:rPr>
              <a:t>int</a:t>
            </a:r>
            <a:endParaRPr lang="en-AU" sz="1400" b="0" dirty="0">
              <a:solidFill>
                <a:srgbClr val="F7F1FF"/>
              </a:solidFill>
              <a:effectLst/>
              <a:latin typeface="Consolas" panose="020B0609020204030204" pitchFamily="49" charset="0"/>
            </a:endParaRPr>
          </a:p>
          <a:p>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r>
              <a:rPr lang="en-AU" sz="1400" b="0" dirty="0">
                <a:solidFill>
                  <a:srgbClr val="F7F1FF"/>
                </a:solidFill>
                <a:effectLst/>
                <a:latin typeface="Consolas" panose="020B0609020204030204" pitchFamily="49" charset="0"/>
              </a:rPr>
              <a:t>    </a:t>
            </a:r>
            <a:r>
              <a:rPr lang="en-AU" sz="1400" b="0" i="1" dirty="0">
                <a:solidFill>
                  <a:srgbClr val="5AD4E6"/>
                </a:solidFill>
                <a:effectLst/>
                <a:latin typeface="Consolas" panose="020B0609020204030204" pitchFamily="49" charset="0"/>
              </a:rPr>
              <a:t>auto</a:t>
            </a:r>
            <a:r>
              <a:rPr lang="en-AU" sz="1400" b="0" dirty="0">
                <a:solidFill>
                  <a:srgbClr val="F7F1FF"/>
                </a:solidFill>
                <a:effectLst/>
                <a:latin typeface="Consolas" panose="020B0609020204030204" pitchFamily="49" charset="0"/>
              </a:rPr>
              <a:t> v </a:t>
            </a:r>
            <a:r>
              <a:rPr lang="en-AU" sz="1400" b="0" dirty="0">
                <a:solidFill>
                  <a:srgbClr val="FC618D"/>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7BD88F"/>
                </a:solidFill>
                <a:effectLst/>
                <a:latin typeface="Consolas" panose="020B0609020204030204" pitchFamily="49" charset="0"/>
              </a:rPr>
              <a:t>std</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vector</a:t>
            </a:r>
            <a:r>
              <a:rPr lang="en-AU" sz="1400" b="0" dirty="0">
                <a:solidFill>
                  <a:srgbClr val="FC618D"/>
                </a:solidFill>
                <a:effectLst/>
                <a:latin typeface="Consolas" panose="020B0609020204030204" pitchFamily="49" charset="0"/>
              </a:rPr>
              <a:t>&lt;</a:t>
            </a:r>
            <a:r>
              <a:rPr lang="en-AU" sz="1400" b="0" i="1" dirty="0">
                <a:solidFill>
                  <a:srgbClr val="5AD4E6"/>
                </a:solidFill>
                <a:effectLst/>
                <a:latin typeface="Consolas" panose="020B0609020204030204" pitchFamily="49" charset="0"/>
              </a:rPr>
              <a:t>int</a:t>
            </a:r>
            <a:r>
              <a:rPr lang="en-AU" sz="1400" b="0" dirty="0">
                <a:solidFill>
                  <a:srgbClr val="FC618D"/>
                </a:solidFill>
                <a:effectLst/>
                <a:latin typeface="Consolas" panose="020B0609020204030204" pitchFamily="49" charset="0"/>
              </a:rPr>
              <a:t>&gt;</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948AE3"/>
                </a:solidFill>
                <a:effectLst/>
                <a:latin typeface="Consolas" panose="020B0609020204030204" pitchFamily="49" charset="0"/>
              </a:rPr>
              <a:t>0</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948AE3"/>
                </a:solidFill>
                <a:effectLst/>
                <a:latin typeface="Consolas" panose="020B0609020204030204" pitchFamily="49" charset="0"/>
              </a:rPr>
              <a:t>1</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948AE3"/>
                </a:solidFill>
                <a:effectLst/>
                <a:latin typeface="Consolas" panose="020B0609020204030204" pitchFamily="49" charset="0"/>
              </a:rPr>
              <a:t>2</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948AE3"/>
                </a:solidFill>
                <a:effectLst/>
                <a:latin typeface="Consolas" panose="020B0609020204030204" pitchFamily="49" charset="0"/>
              </a:rPr>
              <a:t>3</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948AE3"/>
                </a:solidFill>
                <a:effectLst/>
                <a:latin typeface="Consolas" panose="020B0609020204030204" pitchFamily="49" charset="0"/>
              </a:rPr>
              <a:t>4</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948AE3"/>
                </a:solidFill>
                <a:effectLst/>
                <a:latin typeface="Consolas" panose="020B0609020204030204" pitchFamily="49" charset="0"/>
              </a:rPr>
              <a:t>5</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948AE3"/>
                </a:solidFill>
                <a:effectLst/>
                <a:latin typeface="Consolas" panose="020B0609020204030204" pitchFamily="49" charset="0"/>
              </a:rPr>
              <a:t>6</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948AE3"/>
                </a:solidFill>
                <a:effectLst/>
                <a:latin typeface="Consolas" panose="020B0609020204030204" pitchFamily="49" charset="0"/>
              </a:rPr>
              <a:t>7</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948AE3"/>
                </a:solidFill>
                <a:effectLst/>
                <a:latin typeface="Consolas" panose="020B0609020204030204" pitchFamily="49" charset="0"/>
              </a:rPr>
              <a:t>8</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948AE3"/>
                </a:solidFill>
                <a:effectLst/>
                <a:latin typeface="Consolas" panose="020B0609020204030204" pitchFamily="49" charset="0"/>
              </a:rPr>
              <a:t>9</a:t>
            </a:r>
            <a:r>
              <a:rPr lang="en-AU" sz="1400" b="0" dirty="0">
                <a:solidFill>
                  <a:srgbClr val="F7F1FF"/>
                </a:solidFill>
                <a:effectLst/>
                <a:latin typeface="Consolas" panose="020B0609020204030204" pitchFamily="49" charset="0"/>
              </a:rPr>
              <a:t> </a:t>
            </a: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br>
              <a:rPr lang="en-AU" sz="1400" b="0" dirty="0">
                <a:solidFill>
                  <a:srgbClr val="F7F1FF"/>
                </a:solidFill>
                <a:effectLst/>
                <a:latin typeface="Consolas" panose="020B0609020204030204" pitchFamily="49" charset="0"/>
              </a:rPr>
            </a:br>
            <a:r>
              <a:rPr lang="en-AU" sz="1400" b="0" dirty="0">
                <a:solidFill>
                  <a:srgbClr val="F7F1FF"/>
                </a:solidFill>
                <a:effectLst/>
                <a:latin typeface="Consolas" panose="020B0609020204030204" pitchFamily="49" charset="0"/>
              </a:rPr>
              <a:t>    </a:t>
            </a:r>
            <a:r>
              <a:rPr lang="en-AU" sz="1400" b="0" dirty="0" err="1">
                <a:solidFill>
                  <a:srgbClr val="7BD88F"/>
                </a:solidFill>
                <a:effectLst/>
                <a:latin typeface="Consolas" panose="020B0609020204030204" pitchFamily="49" charset="0"/>
              </a:rPr>
              <a:t>println</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v</a:t>
            </a:r>
            <a:r>
              <a:rPr lang="en-AU" sz="1400" b="0" dirty="0">
                <a:solidFill>
                  <a:srgbClr val="8B888F"/>
                </a:solidFill>
                <a:effectLst/>
                <a:latin typeface="Consolas" panose="020B0609020204030204" pitchFamily="49" charset="0"/>
              </a:rPr>
              <a:t>);</a:t>
            </a:r>
          </a:p>
          <a:p>
            <a:r>
              <a:rPr lang="en-AU" sz="1400" dirty="0">
                <a:solidFill>
                  <a:srgbClr val="8B888F"/>
                </a:solidFill>
                <a:latin typeface="Consolas" panose="020B0609020204030204" pitchFamily="49" charset="0"/>
              </a:rPr>
              <a:t>    </a:t>
            </a:r>
            <a:endParaRPr lang="en-AU" sz="1400" b="0" dirty="0">
              <a:solidFill>
                <a:srgbClr val="F7F1FF"/>
              </a:solidFill>
              <a:effectLst/>
              <a:latin typeface="Consolas" panose="020B0609020204030204" pitchFamily="49" charset="0"/>
            </a:endParaRPr>
          </a:p>
          <a:p>
            <a:r>
              <a:rPr lang="en-AU" sz="1400" b="0" dirty="0">
                <a:solidFill>
                  <a:srgbClr val="F7F1FF"/>
                </a:solidFill>
                <a:effectLst/>
                <a:latin typeface="Consolas" panose="020B0609020204030204" pitchFamily="49" charset="0"/>
              </a:rPr>
              <a:t>    </a:t>
            </a:r>
            <a:r>
              <a:rPr lang="en-AU" sz="1400" b="0" dirty="0">
                <a:solidFill>
                  <a:srgbClr val="7BD88F"/>
                </a:solidFill>
                <a:effectLst/>
                <a:latin typeface="Consolas" panose="020B0609020204030204" pitchFamily="49" charset="0"/>
              </a:rPr>
              <a:t>std</a:t>
            </a:r>
            <a:r>
              <a:rPr lang="en-AU" sz="1400" b="0" dirty="0">
                <a:solidFill>
                  <a:srgbClr val="8B888F"/>
                </a:solidFill>
                <a:effectLst/>
                <a:latin typeface="Consolas" panose="020B0609020204030204" pitchFamily="49" charset="0"/>
              </a:rPr>
              <a:t>::</a:t>
            </a:r>
            <a:r>
              <a:rPr lang="en-AU" sz="1400" b="0" dirty="0">
                <a:solidFill>
                  <a:srgbClr val="7BD88F"/>
                </a:solidFill>
                <a:effectLst/>
                <a:latin typeface="Consolas" panose="020B0609020204030204" pitchFamily="49" charset="0"/>
              </a:rPr>
              <a:t>ranges</a:t>
            </a:r>
            <a:r>
              <a:rPr lang="en-AU" sz="1400" b="0" dirty="0">
                <a:solidFill>
                  <a:srgbClr val="8B888F"/>
                </a:solidFill>
                <a:effectLst/>
                <a:latin typeface="Consolas" panose="020B0609020204030204" pitchFamily="49" charset="0"/>
              </a:rPr>
              <a:t>::</a:t>
            </a:r>
            <a:r>
              <a:rPr lang="en-AU" sz="1400" b="0" dirty="0">
                <a:solidFill>
                  <a:srgbClr val="7BD88F"/>
                </a:solidFill>
                <a:effectLst/>
                <a:latin typeface="Consolas" panose="020B0609020204030204" pitchFamily="49" charset="0"/>
              </a:rPr>
              <a:t>transform</a:t>
            </a:r>
            <a:r>
              <a:rPr lang="en-AU" sz="1400" b="0" dirty="0">
                <a:solidFill>
                  <a:srgbClr val="8B888F"/>
                </a:solidFill>
                <a:effectLst/>
                <a:latin typeface="Consolas" panose="020B0609020204030204" pitchFamily="49" charset="0"/>
              </a:rPr>
              <a:t>(</a:t>
            </a:r>
          </a:p>
          <a:p>
            <a:r>
              <a:rPr lang="en-AU" sz="1400" dirty="0">
                <a:solidFill>
                  <a:srgbClr val="8B888F"/>
                </a:solidFill>
                <a:latin typeface="Consolas" panose="020B0609020204030204" pitchFamily="49" charset="0"/>
              </a:rPr>
              <a:t>        </a:t>
            </a:r>
            <a:r>
              <a:rPr lang="en-AU" sz="1400" b="0" dirty="0">
                <a:solidFill>
                  <a:srgbClr val="F7F1FF"/>
                </a:solidFill>
                <a:effectLst/>
                <a:latin typeface="Consolas" panose="020B0609020204030204" pitchFamily="49" charset="0"/>
              </a:rPr>
              <a:t>v</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err="1">
                <a:solidFill>
                  <a:srgbClr val="F7F1FF"/>
                </a:solidFill>
                <a:effectLst/>
                <a:latin typeface="Consolas" panose="020B0609020204030204" pitchFamily="49" charset="0"/>
              </a:rPr>
              <a:t>v</a:t>
            </a:r>
            <a:r>
              <a:rPr lang="en-AU" sz="1400" b="0" dirty="0" err="1">
                <a:solidFill>
                  <a:srgbClr val="8B888F"/>
                </a:solidFill>
                <a:effectLst/>
                <a:latin typeface="Consolas" panose="020B0609020204030204" pitchFamily="49" charset="0"/>
              </a:rPr>
              <a:t>.</a:t>
            </a:r>
            <a:r>
              <a:rPr lang="en-AU" sz="1400" b="0" dirty="0" err="1">
                <a:solidFill>
                  <a:srgbClr val="7BD88F"/>
                </a:solidFill>
                <a:effectLst/>
                <a:latin typeface="Consolas" panose="020B0609020204030204" pitchFamily="49" charset="0"/>
              </a:rPr>
              <a:t>begin</a:t>
            </a:r>
            <a:r>
              <a:rPr lang="en-AU" sz="1400" b="0" dirty="0">
                <a:solidFill>
                  <a:srgbClr val="8B888F"/>
                </a:solidFill>
                <a:effectLst/>
                <a:latin typeface="Consolas" panose="020B0609020204030204" pitchFamily="49" charset="0"/>
              </a:rPr>
              <a:t>(),</a:t>
            </a:r>
            <a:endParaRPr lang="en-AU" sz="1400" dirty="0">
              <a:solidFill>
                <a:srgbClr val="F7F1FF"/>
              </a:solidFill>
              <a:latin typeface="Consolas" panose="020B0609020204030204" pitchFamily="49" charset="0"/>
            </a:endParaRPr>
          </a:p>
          <a:p>
            <a:r>
              <a:rPr lang="en-AU" sz="1400" dirty="0">
                <a:solidFill>
                  <a:srgbClr val="F7F1FF"/>
                </a:solidFill>
                <a:latin typeface="Consolas" panose="020B0609020204030204" pitchFamily="49" charset="0"/>
              </a:rPr>
              <a:t>        </a:t>
            </a:r>
            <a:r>
              <a:rPr lang="en-AU" sz="1400" b="0" dirty="0">
                <a:solidFill>
                  <a:srgbClr val="8B888F"/>
                </a:solidFill>
                <a:effectLst/>
                <a:latin typeface="Consolas" panose="020B0609020204030204" pitchFamily="49" charset="0"/>
              </a:rPr>
              <a:t>[](</a:t>
            </a:r>
            <a:r>
              <a:rPr lang="en-AU" sz="1400" b="0" i="1" dirty="0">
                <a:solidFill>
                  <a:srgbClr val="FC618D"/>
                </a:solidFill>
                <a:effectLst/>
                <a:latin typeface="Consolas" panose="020B0609020204030204" pitchFamily="49" charset="0"/>
              </a:rPr>
              <a:t>const</a:t>
            </a:r>
            <a:r>
              <a:rPr lang="en-AU" sz="1400" b="0" dirty="0">
                <a:solidFill>
                  <a:srgbClr val="F7F1FF"/>
                </a:solidFill>
                <a:effectLst/>
                <a:latin typeface="Consolas" panose="020B0609020204030204" pitchFamily="49" charset="0"/>
              </a:rPr>
              <a:t> </a:t>
            </a:r>
            <a:r>
              <a:rPr lang="en-AU" sz="1400" b="0" i="1" dirty="0">
                <a:solidFill>
                  <a:srgbClr val="5AD4E6"/>
                </a:solidFill>
                <a:effectLst/>
                <a:latin typeface="Consolas" panose="020B0609020204030204" pitchFamily="49" charset="0"/>
              </a:rPr>
              <a:t>auto</a:t>
            </a:r>
            <a:r>
              <a:rPr lang="en-AU" sz="1400" b="0" i="1" dirty="0">
                <a:solidFill>
                  <a:srgbClr val="FC618D"/>
                </a:solidFill>
                <a:effectLst/>
                <a:latin typeface="Consolas" panose="020B0609020204030204" pitchFamily="49" charset="0"/>
              </a:rPr>
              <a:t>&amp;</a:t>
            </a:r>
            <a:r>
              <a:rPr lang="en-AU" sz="1400" b="0" dirty="0">
                <a:solidFill>
                  <a:srgbClr val="F7F1FF"/>
                </a:solidFill>
                <a:effectLst/>
                <a:latin typeface="Consolas" panose="020B0609020204030204" pitchFamily="49" charset="0"/>
              </a:rPr>
              <a:t> </a:t>
            </a:r>
            <a:r>
              <a:rPr lang="en-AU" sz="1400" b="0" i="1" dirty="0">
                <a:solidFill>
                  <a:srgbClr val="FD9353"/>
                </a:solidFill>
                <a:effectLst/>
                <a:latin typeface="Consolas" panose="020B0609020204030204" pitchFamily="49" charset="0"/>
              </a:rPr>
              <a:t>x</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FC618D"/>
                </a:solidFill>
                <a:effectLst/>
                <a:latin typeface="Consolas" panose="020B0609020204030204" pitchFamily="49" charset="0"/>
              </a:rPr>
              <a:t>return</a:t>
            </a:r>
            <a:r>
              <a:rPr lang="en-AU" sz="1400" b="0" dirty="0">
                <a:solidFill>
                  <a:srgbClr val="F7F1FF"/>
                </a:solidFill>
                <a:effectLst/>
                <a:latin typeface="Consolas" panose="020B0609020204030204" pitchFamily="49" charset="0"/>
              </a:rPr>
              <a:t> x </a:t>
            </a:r>
            <a:r>
              <a:rPr lang="en-AU" sz="1400" b="0" dirty="0">
                <a:solidFill>
                  <a:srgbClr val="FC618D"/>
                </a:solidFill>
                <a:effectLst/>
                <a:latin typeface="Consolas" panose="020B0609020204030204" pitchFamily="49" charset="0"/>
              </a:rPr>
              <a:t>*</a:t>
            </a:r>
            <a:r>
              <a:rPr lang="en-AU" sz="1400" b="0" dirty="0">
                <a:solidFill>
                  <a:srgbClr val="F7F1FF"/>
                </a:solidFill>
                <a:effectLst/>
                <a:latin typeface="Consolas" panose="020B0609020204030204" pitchFamily="49" charset="0"/>
              </a:rPr>
              <a:t> x</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8B888F"/>
                </a:solidFill>
                <a:effectLst/>
                <a:latin typeface="Consolas" panose="020B0609020204030204" pitchFamily="49" charset="0"/>
              </a:rPr>
              <a:t>}</a:t>
            </a:r>
          </a:p>
          <a:p>
            <a:r>
              <a:rPr lang="en-AU" sz="1400" dirty="0">
                <a:solidFill>
                  <a:srgbClr val="8B888F"/>
                </a:solidFill>
                <a:latin typeface="Consolas" panose="020B0609020204030204" pitchFamily="49" charset="0"/>
              </a:rPr>
              <a:t>    </a:t>
            </a:r>
            <a:r>
              <a:rPr lang="en-AU" sz="1400" b="0" dirty="0">
                <a:solidFill>
                  <a:srgbClr val="8B888F"/>
                </a:solidFill>
                <a:effectLst/>
                <a:latin typeface="Consolas" panose="020B0609020204030204" pitchFamily="49" charset="0"/>
              </a:rPr>
              <a:t>);</a:t>
            </a:r>
          </a:p>
          <a:p>
            <a:r>
              <a:rPr lang="en-AU" sz="1400" dirty="0">
                <a:solidFill>
                  <a:srgbClr val="8B888F"/>
                </a:solidFill>
                <a:latin typeface="Consolas" panose="020B0609020204030204" pitchFamily="49" charset="0"/>
              </a:rPr>
              <a:t>    </a:t>
            </a:r>
            <a:endParaRPr lang="en-AU" sz="1400" b="0" dirty="0">
              <a:solidFill>
                <a:srgbClr val="F7F1FF"/>
              </a:solidFill>
              <a:effectLst/>
              <a:latin typeface="Consolas" panose="020B0609020204030204" pitchFamily="49" charset="0"/>
            </a:endParaRPr>
          </a:p>
          <a:p>
            <a:r>
              <a:rPr lang="en-AU" sz="1400" b="0" dirty="0">
                <a:solidFill>
                  <a:srgbClr val="F7F1FF"/>
                </a:solidFill>
                <a:effectLst/>
                <a:latin typeface="Consolas" panose="020B0609020204030204" pitchFamily="49" charset="0"/>
              </a:rPr>
              <a:t>    </a:t>
            </a:r>
            <a:r>
              <a:rPr lang="en-AU" sz="1400" b="0" dirty="0" err="1">
                <a:solidFill>
                  <a:srgbClr val="7BD88F"/>
                </a:solidFill>
                <a:effectLst/>
                <a:latin typeface="Consolas" panose="020B0609020204030204" pitchFamily="49" charset="0"/>
              </a:rPr>
              <a:t>println</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v</a:t>
            </a: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r>
              <a:rPr lang="en-AU" sz="1400" b="0" dirty="0">
                <a:solidFill>
                  <a:srgbClr val="F7F1FF"/>
                </a:solidFill>
                <a:effectLst/>
                <a:latin typeface="Consolas" panose="020B0609020204030204" pitchFamily="49" charset="0"/>
              </a:rPr>
              <a:t>    </a:t>
            </a:r>
          </a:p>
          <a:p>
            <a:r>
              <a:rPr lang="en-AU" sz="1400" b="0" dirty="0">
                <a:solidFill>
                  <a:srgbClr val="F7F1FF"/>
                </a:solidFill>
                <a:effectLst/>
                <a:latin typeface="Consolas" panose="020B0609020204030204" pitchFamily="49" charset="0"/>
              </a:rPr>
              <a:t>    </a:t>
            </a:r>
            <a:r>
              <a:rPr lang="en-AU" sz="1400" b="0" dirty="0">
                <a:solidFill>
                  <a:srgbClr val="FC618D"/>
                </a:solidFill>
                <a:effectLst/>
                <a:latin typeface="Consolas" panose="020B0609020204030204" pitchFamily="49" charset="0"/>
              </a:rPr>
              <a:t>return</a:t>
            </a:r>
            <a:r>
              <a:rPr lang="en-AU" sz="1400" b="0" dirty="0">
                <a:solidFill>
                  <a:srgbClr val="F7F1FF"/>
                </a:solidFill>
                <a:effectLst/>
                <a:latin typeface="Consolas" panose="020B0609020204030204" pitchFamily="49" charset="0"/>
              </a:rPr>
              <a:t> </a:t>
            </a:r>
            <a:r>
              <a:rPr lang="en-AU" sz="1400" b="0" dirty="0">
                <a:solidFill>
                  <a:srgbClr val="948AE3"/>
                </a:solidFill>
                <a:effectLst/>
                <a:latin typeface="Consolas" panose="020B0609020204030204" pitchFamily="49" charset="0"/>
              </a:rPr>
              <a:t>0</a:t>
            </a: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p:txBody>
      </p:sp>
    </p:spTree>
    <p:extLst>
      <p:ext uri="{BB962C8B-B14F-4D97-AF65-F5344CB8AC3E}">
        <p14:creationId xmlns:p14="http://schemas.microsoft.com/office/powerpoint/2010/main" val="42154654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4251569" cy="772675"/>
          </a:xfrm>
        </p:spPr>
        <p:txBody>
          <a:bodyPr>
            <a:noAutofit/>
          </a:bodyPr>
          <a:lstStyle/>
          <a:p>
            <a:r>
              <a:rPr lang="en-US" sz="4000" dirty="0"/>
              <a:t>Range Categories</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26</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aphicFrame>
        <p:nvGraphicFramePr>
          <p:cNvPr id="4" name="Table 7">
            <a:extLst>
              <a:ext uri="{FF2B5EF4-FFF2-40B4-BE49-F238E27FC236}">
                <a16:creationId xmlns:a16="http://schemas.microsoft.com/office/drawing/2014/main" id="{7CD7CDD6-4581-B470-FBEE-A6384EE4ED07}"/>
              </a:ext>
            </a:extLst>
          </p:cNvPr>
          <p:cNvGraphicFramePr>
            <a:graphicFrameLocks noGrp="1"/>
          </p:cNvGraphicFramePr>
          <p:nvPr>
            <p:ph sz="half" idx="2"/>
            <p:extLst>
              <p:ext uri="{D42A27DB-BD31-4B8C-83A1-F6EECF244321}">
                <p14:modId xmlns:p14="http://schemas.microsoft.com/office/powerpoint/2010/main" val="1798369282"/>
              </p:ext>
            </p:extLst>
          </p:nvPr>
        </p:nvGraphicFramePr>
        <p:xfrm>
          <a:off x="501374" y="1548987"/>
          <a:ext cx="10990644" cy="4759740"/>
        </p:xfrm>
        <a:graphic>
          <a:graphicData uri="http://schemas.openxmlformats.org/drawingml/2006/table">
            <a:tbl>
              <a:tblPr firstRow="1" bandRow="1">
                <a:tableStyleId>{E8B1032C-EA38-4F05-BA0D-38AFFFC7BED3}</a:tableStyleId>
              </a:tblPr>
              <a:tblGrid>
                <a:gridCol w="3538781">
                  <a:extLst>
                    <a:ext uri="{9D8B030D-6E8A-4147-A177-3AD203B41FA5}">
                      <a16:colId xmlns:a16="http://schemas.microsoft.com/office/drawing/2014/main" val="1243774752"/>
                    </a:ext>
                  </a:extLst>
                </a:gridCol>
                <a:gridCol w="2164702">
                  <a:extLst>
                    <a:ext uri="{9D8B030D-6E8A-4147-A177-3AD203B41FA5}">
                      <a16:colId xmlns:a16="http://schemas.microsoft.com/office/drawing/2014/main" val="4200997829"/>
                    </a:ext>
                  </a:extLst>
                </a:gridCol>
                <a:gridCol w="1194319">
                  <a:extLst>
                    <a:ext uri="{9D8B030D-6E8A-4147-A177-3AD203B41FA5}">
                      <a16:colId xmlns:a16="http://schemas.microsoft.com/office/drawing/2014/main" val="622382577"/>
                    </a:ext>
                  </a:extLst>
                </a:gridCol>
                <a:gridCol w="1436914">
                  <a:extLst>
                    <a:ext uri="{9D8B030D-6E8A-4147-A177-3AD203B41FA5}">
                      <a16:colId xmlns:a16="http://schemas.microsoft.com/office/drawing/2014/main" val="4235797276"/>
                    </a:ext>
                  </a:extLst>
                </a:gridCol>
                <a:gridCol w="1296955">
                  <a:extLst>
                    <a:ext uri="{9D8B030D-6E8A-4147-A177-3AD203B41FA5}">
                      <a16:colId xmlns:a16="http://schemas.microsoft.com/office/drawing/2014/main" val="1216980442"/>
                    </a:ext>
                  </a:extLst>
                </a:gridCol>
                <a:gridCol w="1358973">
                  <a:extLst>
                    <a:ext uri="{9D8B030D-6E8A-4147-A177-3AD203B41FA5}">
                      <a16:colId xmlns:a16="http://schemas.microsoft.com/office/drawing/2014/main" val="3585035040"/>
                    </a:ext>
                  </a:extLst>
                </a:gridCol>
              </a:tblGrid>
              <a:tr h="793290">
                <a:tc>
                  <a:txBody>
                    <a:bodyPr/>
                    <a:lstStyle/>
                    <a:p>
                      <a:pPr algn="ctr"/>
                      <a:r>
                        <a:rPr lang="en-AU" b="1" dirty="0">
                          <a:effectLst/>
                        </a:rPr>
                        <a:t>Concept</a:t>
                      </a:r>
                    </a:p>
                  </a:txBody>
                  <a:tcPr marL="99060" marR="99060" anchor="ctr"/>
                </a:tc>
                <a:tc>
                  <a:txBody>
                    <a:bodyPr/>
                    <a:lstStyle/>
                    <a:p>
                      <a:pPr algn="ctr"/>
                      <a:r>
                        <a:rPr kumimoji="0" lang="en-AU" sz="1400" b="0" u="none" strike="noStrike" kern="1200" cap="none" spc="0" normalizeH="0" baseline="0" noProof="0" dirty="0">
                          <a:ln>
                            <a:noFill/>
                          </a:ln>
                          <a:solidFill>
                            <a:srgbClr val="7BD88F"/>
                          </a:solidFill>
                          <a:effectLst/>
                          <a:uLnTx/>
                          <a:uFillTx/>
                        </a:rPr>
                        <a:t>std</a:t>
                      </a:r>
                      <a:r>
                        <a:rPr kumimoji="0" lang="en-AU" sz="1400" b="0" u="none" strike="noStrike" kern="1200" cap="none" spc="0" normalizeH="0" baseline="0" noProof="0" dirty="0">
                          <a:ln>
                            <a:noFill/>
                          </a:ln>
                          <a:solidFill>
                            <a:srgbClr val="8B888F"/>
                          </a:solidFill>
                          <a:effectLst/>
                          <a:uLnTx/>
                          <a:uFillTx/>
                        </a:rPr>
                        <a:t>::</a:t>
                      </a:r>
                      <a:r>
                        <a:rPr kumimoji="0" lang="en-AU" sz="1400" b="0" u="none" strike="noStrike" kern="1200" cap="none" spc="0" normalizeH="0" baseline="0" noProof="0" dirty="0" err="1">
                          <a:ln>
                            <a:noFill/>
                          </a:ln>
                          <a:solidFill>
                            <a:srgbClr val="F7F1FF"/>
                          </a:solidFill>
                          <a:effectLst/>
                          <a:uLnTx/>
                          <a:uFillTx/>
                        </a:rPr>
                        <a:t>forward_list</a:t>
                      </a:r>
                      <a:endParaRPr lang="en-AU" b="1" dirty="0">
                        <a:effectLst/>
                      </a:endParaRPr>
                    </a:p>
                  </a:txBody>
                  <a:tcPr marL="99060" marR="99060" anchor="ctr"/>
                </a:tc>
                <a:tc>
                  <a:txBody>
                    <a:bodyPr/>
                    <a:lstStyle/>
                    <a:p>
                      <a:pPr algn="ctr"/>
                      <a:r>
                        <a:rPr kumimoji="0" lang="en-AU" sz="1400" b="0" u="none" strike="noStrike" kern="1200" cap="none" spc="0" normalizeH="0" baseline="0" noProof="0" dirty="0">
                          <a:ln>
                            <a:noFill/>
                          </a:ln>
                          <a:solidFill>
                            <a:srgbClr val="7BD88F"/>
                          </a:solidFill>
                          <a:effectLst/>
                          <a:uLnTx/>
                          <a:uFillTx/>
                        </a:rPr>
                        <a:t>std</a:t>
                      </a:r>
                      <a:r>
                        <a:rPr kumimoji="0" lang="en-AU" sz="1400" b="0" u="none" strike="noStrike" kern="1200" cap="none" spc="0" normalizeH="0" baseline="0" noProof="0" dirty="0">
                          <a:ln>
                            <a:noFill/>
                          </a:ln>
                          <a:solidFill>
                            <a:srgbClr val="8B888F"/>
                          </a:solidFill>
                          <a:effectLst/>
                          <a:uLnTx/>
                          <a:uFillTx/>
                        </a:rPr>
                        <a:t>::</a:t>
                      </a:r>
                      <a:r>
                        <a:rPr kumimoji="0" lang="en-AU" sz="1400" b="0" u="none" strike="noStrike" kern="1200" cap="none" spc="0" normalizeH="0" baseline="0" noProof="0" dirty="0">
                          <a:ln>
                            <a:noFill/>
                          </a:ln>
                          <a:solidFill>
                            <a:srgbClr val="F7F1FF"/>
                          </a:solidFill>
                          <a:effectLst/>
                          <a:uLnTx/>
                          <a:uFillTx/>
                        </a:rPr>
                        <a:t>list</a:t>
                      </a:r>
                      <a:endParaRPr lang="en-AU" b="1" dirty="0">
                        <a:effectLst/>
                      </a:endParaRPr>
                    </a:p>
                  </a:txBody>
                  <a:tcPr marL="99060" marR="99060" anchor="ctr"/>
                </a:tc>
                <a:tc>
                  <a:txBody>
                    <a:bodyPr/>
                    <a:lstStyle/>
                    <a:p>
                      <a:pPr algn="ctr"/>
                      <a:r>
                        <a:rPr kumimoji="0" lang="en-AU" sz="1400" b="0" u="none" strike="noStrike" kern="1200" cap="none" spc="0" normalizeH="0" baseline="0" noProof="0" dirty="0">
                          <a:ln>
                            <a:noFill/>
                          </a:ln>
                          <a:solidFill>
                            <a:srgbClr val="7BD88F"/>
                          </a:solidFill>
                          <a:effectLst/>
                          <a:uLnTx/>
                          <a:uFillTx/>
                        </a:rPr>
                        <a:t>std</a:t>
                      </a:r>
                      <a:r>
                        <a:rPr kumimoji="0" lang="en-AU" sz="1400" b="0" u="none" strike="noStrike" kern="1200" cap="none" spc="0" normalizeH="0" baseline="0" noProof="0" dirty="0">
                          <a:ln>
                            <a:noFill/>
                          </a:ln>
                          <a:solidFill>
                            <a:srgbClr val="8B888F"/>
                          </a:solidFill>
                          <a:effectLst/>
                          <a:uLnTx/>
                          <a:uFillTx/>
                        </a:rPr>
                        <a:t>::</a:t>
                      </a:r>
                      <a:r>
                        <a:rPr kumimoji="0" lang="en-AU" sz="1400" b="0" u="none" strike="noStrike" kern="1200" cap="none" spc="0" normalizeH="0" baseline="0" noProof="0" dirty="0">
                          <a:ln>
                            <a:noFill/>
                          </a:ln>
                          <a:solidFill>
                            <a:srgbClr val="F7F1FF"/>
                          </a:solidFill>
                          <a:effectLst/>
                          <a:uLnTx/>
                          <a:uFillTx/>
                        </a:rPr>
                        <a:t>deque</a:t>
                      </a:r>
                      <a:endParaRPr lang="en-AU" b="1" dirty="0">
                        <a:effectLst/>
                      </a:endParaRPr>
                    </a:p>
                  </a:txBody>
                  <a:tcPr marL="99060" marR="99060" anchor="ctr"/>
                </a:tc>
                <a:tc>
                  <a:txBody>
                    <a:bodyPr/>
                    <a:lstStyle/>
                    <a:p>
                      <a:pPr algn="ctr"/>
                      <a:r>
                        <a:rPr kumimoji="0" lang="en-AU" sz="1400" b="0" u="none" strike="noStrike" kern="1200" cap="none" spc="0" normalizeH="0" baseline="0" noProof="0" dirty="0">
                          <a:ln>
                            <a:noFill/>
                          </a:ln>
                          <a:solidFill>
                            <a:srgbClr val="7BD88F"/>
                          </a:solidFill>
                          <a:effectLst/>
                          <a:uLnTx/>
                          <a:uFillTx/>
                        </a:rPr>
                        <a:t>std</a:t>
                      </a:r>
                      <a:r>
                        <a:rPr kumimoji="0" lang="en-AU" sz="1400" b="0" u="none" strike="noStrike" kern="1200" cap="none" spc="0" normalizeH="0" baseline="0" noProof="0" dirty="0">
                          <a:ln>
                            <a:noFill/>
                          </a:ln>
                          <a:solidFill>
                            <a:srgbClr val="8B888F"/>
                          </a:solidFill>
                          <a:effectLst/>
                          <a:uLnTx/>
                          <a:uFillTx/>
                        </a:rPr>
                        <a:t>::</a:t>
                      </a:r>
                      <a:r>
                        <a:rPr kumimoji="0" lang="en-AU" sz="1400" b="0" u="none" strike="noStrike" kern="1200" cap="none" spc="0" normalizeH="0" baseline="0" noProof="0" dirty="0">
                          <a:ln>
                            <a:noFill/>
                          </a:ln>
                          <a:solidFill>
                            <a:srgbClr val="F7F1FF"/>
                          </a:solidFill>
                          <a:effectLst/>
                          <a:uLnTx/>
                          <a:uFillTx/>
                        </a:rPr>
                        <a:t>array</a:t>
                      </a:r>
                      <a:endParaRPr lang="en-AU" b="1" dirty="0">
                        <a:effectLst/>
                      </a:endParaRPr>
                    </a:p>
                  </a:txBody>
                  <a:tcPr marL="99060" marR="99060" anchor="ctr"/>
                </a:tc>
                <a:tc>
                  <a:txBody>
                    <a:bodyPr/>
                    <a:lstStyle/>
                    <a:p>
                      <a:pPr algn="ctr"/>
                      <a:r>
                        <a:rPr kumimoji="0" lang="en-AU" sz="1400" b="0" u="none" strike="noStrike" kern="1200" cap="none" spc="0" normalizeH="0" baseline="0" noProof="0" dirty="0">
                          <a:ln>
                            <a:noFill/>
                          </a:ln>
                          <a:solidFill>
                            <a:srgbClr val="7BD88F"/>
                          </a:solidFill>
                          <a:effectLst/>
                          <a:uLnTx/>
                          <a:uFillTx/>
                        </a:rPr>
                        <a:t>std</a:t>
                      </a:r>
                      <a:r>
                        <a:rPr kumimoji="0" lang="en-AU" sz="1400" b="0" u="none" strike="noStrike" kern="1200" cap="none" spc="0" normalizeH="0" baseline="0" noProof="0" dirty="0">
                          <a:ln>
                            <a:noFill/>
                          </a:ln>
                          <a:solidFill>
                            <a:srgbClr val="8B888F"/>
                          </a:solidFill>
                          <a:effectLst/>
                          <a:uLnTx/>
                          <a:uFillTx/>
                        </a:rPr>
                        <a:t>::</a:t>
                      </a:r>
                      <a:r>
                        <a:rPr kumimoji="0" lang="en-AU" sz="1400" b="0" u="none" strike="noStrike" kern="1200" cap="none" spc="0" normalizeH="0" baseline="0" noProof="0" dirty="0">
                          <a:ln>
                            <a:noFill/>
                          </a:ln>
                          <a:solidFill>
                            <a:srgbClr val="F7F1FF"/>
                          </a:solidFill>
                          <a:effectLst/>
                          <a:uLnTx/>
                          <a:uFillTx/>
                        </a:rPr>
                        <a:t>vector</a:t>
                      </a:r>
                      <a:endParaRPr lang="en-AU" b="1" dirty="0">
                        <a:effectLst/>
                      </a:endParaRPr>
                    </a:p>
                  </a:txBody>
                  <a:tcPr marL="99060" marR="99060" anchor="ctr"/>
                </a:tc>
                <a:extLst>
                  <a:ext uri="{0D108BD9-81ED-4DB2-BD59-A6C34878D82A}">
                    <a16:rowId xmlns:a16="http://schemas.microsoft.com/office/drawing/2014/main" val="3097409900"/>
                  </a:ext>
                </a:extLst>
              </a:tr>
              <a:tr h="793290">
                <a:tc>
                  <a:txBody>
                    <a:bodyPr/>
                    <a:lstStyle/>
                    <a:p>
                      <a:pPr algn="ctr"/>
                      <a:r>
                        <a:rPr kumimoji="0" lang="en-AU" sz="1800" b="0" u="none" strike="noStrike" kern="1200" cap="none" spc="0" normalizeH="0" baseline="0" noProof="0" dirty="0">
                          <a:ln>
                            <a:noFill/>
                          </a:ln>
                          <a:solidFill>
                            <a:srgbClr val="7BD88F"/>
                          </a:solidFill>
                          <a:effectLst/>
                          <a:uLnTx/>
                          <a:uFillTx/>
                        </a:rPr>
                        <a:t>std</a:t>
                      </a:r>
                      <a:r>
                        <a:rPr kumimoji="0" lang="en-AU" sz="1800" b="0" u="none" strike="noStrike" kern="1200" cap="none" spc="0" normalizeH="0" baseline="0" noProof="0" dirty="0">
                          <a:ln>
                            <a:noFill/>
                          </a:ln>
                          <a:solidFill>
                            <a:srgbClr val="8B888F"/>
                          </a:solidFill>
                          <a:effectLst/>
                          <a:uLnTx/>
                          <a:uFillTx/>
                        </a:rPr>
                        <a:t>::</a:t>
                      </a:r>
                      <a:r>
                        <a:rPr kumimoji="0" lang="en-AU" sz="1800" b="0" u="none" strike="noStrike" kern="1200" cap="none" spc="0" normalizeH="0" baseline="0" noProof="0" dirty="0">
                          <a:ln>
                            <a:noFill/>
                          </a:ln>
                          <a:solidFill>
                            <a:srgbClr val="7BD88F"/>
                          </a:solidFill>
                          <a:effectLst/>
                          <a:uLnTx/>
                          <a:uFillTx/>
                        </a:rPr>
                        <a:t>ranges</a:t>
                      </a:r>
                      <a:r>
                        <a:rPr kumimoji="0" lang="en-AU" sz="1800" b="0" u="none" strike="noStrike" kern="1200" cap="none" spc="0" normalizeH="0" baseline="0" noProof="0" dirty="0">
                          <a:ln>
                            <a:noFill/>
                          </a:ln>
                          <a:solidFill>
                            <a:srgbClr val="8B888F"/>
                          </a:solidFill>
                          <a:effectLst/>
                          <a:uLnTx/>
                          <a:uFillTx/>
                        </a:rPr>
                        <a:t>::</a:t>
                      </a:r>
                      <a:r>
                        <a:rPr kumimoji="0" lang="en-AU" sz="1800" b="0" u="none" strike="noStrike" kern="1200" cap="none" spc="0" normalizeH="0" baseline="0" noProof="0" dirty="0" err="1">
                          <a:ln>
                            <a:noFill/>
                          </a:ln>
                          <a:solidFill>
                            <a:srgbClr val="F7F1FF"/>
                          </a:solidFill>
                          <a:effectLst/>
                          <a:uLnTx/>
                          <a:uFillTx/>
                        </a:rPr>
                        <a:t>input_range</a:t>
                      </a:r>
                      <a:endParaRPr lang="en-AU" dirty="0">
                        <a:effectLst/>
                      </a:endParaRPr>
                    </a:p>
                  </a:txBody>
                  <a:tcPr marL="99060" marR="99060" anchor="ctr"/>
                </a:tc>
                <a:tc>
                  <a:txBody>
                    <a:bodyPr/>
                    <a:lstStyle/>
                    <a:p>
                      <a:pPr algn="ctr"/>
                      <a:r>
                        <a:rPr lang="en-AU" dirty="0">
                          <a:effectLst/>
                        </a:rPr>
                        <a:t>✅</a:t>
                      </a:r>
                    </a:p>
                  </a:txBody>
                  <a:tcPr marL="99060" marR="99060" anchor="ctr"/>
                </a:tc>
                <a:tc>
                  <a:txBody>
                    <a:bodyPr/>
                    <a:lstStyle/>
                    <a:p>
                      <a:pPr algn="ctr"/>
                      <a:r>
                        <a:rPr lang="en-AU">
                          <a:effectLst/>
                        </a:rPr>
                        <a:t>✅</a:t>
                      </a:r>
                    </a:p>
                  </a:txBody>
                  <a:tcPr marL="99060" marR="99060" anchor="ctr"/>
                </a:tc>
                <a:tc>
                  <a:txBody>
                    <a:bodyPr/>
                    <a:lstStyle/>
                    <a:p>
                      <a:pPr algn="ctr"/>
                      <a:r>
                        <a:rPr lang="en-AU">
                          <a:effectLst/>
                        </a:rPr>
                        <a:t>✅</a:t>
                      </a:r>
                    </a:p>
                  </a:txBody>
                  <a:tcPr marL="99060" marR="99060" anchor="ctr"/>
                </a:tc>
                <a:tc>
                  <a:txBody>
                    <a:bodyPr/>
                    <a:lstStyle/>
                    <a:p>
                      <a:pPr algn="ctr"/>
                      <a:r>
                        <a:rPr lang="en-AU">
                          <a:effectLst/>
                        </a:rPr>
                        <a:t>✅</a:t>
                      </a:r>
                    </a:p>
                  </a:txBody>
                  <a:tcPr marL="99060" marR="99060" anchor="ctr"/>
                </a:tc>
                <a:tc>
                  <a:txBody>
                    <a:bodyPr/>
                    <a:lstStyle/>
                    <a:p>
                      <a:pPr algn="ctr"/>
                      <a:r>
                        <a:rPr lang="en-AU" dirty="0">
                          <a:effectLst/>
                        </a:rPr>
                        <a:t>✅</a:t>
                      </a:r>
                    </a:p>
                  </a:txBody>
                  <a:tcPr marL="99060" marR="99060" anchor="ctr"/>
                </a:tc>
                <a:extLst>
                  <a:ext uri="{0D108BD9-81ED-4DB2-BD59-A6C34878D82A}">
                    <a16:rowId xmlns:a16="http://schemas.microsoft.com/office/drawing/2014/main" val="2431438902"/>
                  </a:ext>
                </a:extLst>
              </a:tr>
              <a:tr h="793290">
                <a:tc>
                  <a:txBody>
                    <a:bodyPr/>
                    <a:lstStyle/>
                    <a:p>
                      <a:pPr algn="ctr"/>
                      <a:r>
                        <a:rPr kumimoji="0" lang="en-AU" sz="1800" b="0" i="0" u="none" strike="noStrike" kern="1200" cap="none" spc="0" normalizeH="0" baseline="0" noProof="0" dirty="0">
                          <a:ln>
                            <a:noFill/>
                          </a:ln>
                          <a:solidFill>
                            <a:srgbClr val="7BD88F"/>
                          </a:solidFill>
                          <a:effectLst/>
                          <a:uLnTx/>
                          <a:uFillTx/>
                          <a:latin typeface="Gill Sans MT"/>
                          <a:ea typeface="+mn-ea"/>
                          <a:cs typeface="+mn-cs"/>
                        </a:rPr>
                        <a:t>std</a:t>
                      </a:r>
                      <a:r>
                        <a:rPr kumimoji="0" lang="en-AU" sz="1800" b="0" i="0" u="none" strike="noStrike" kern="1200" cap="none" spc="0" normalizeH="0" baseline="0" noProof="0" dirty="0">
                          <a:ln>
                            <a:noFill/>
                          </a:ln>
                          <a:solidFill>
                            <a:srgbClr val="8B888F"/>
                          </a:solidFill>
                          <a:effectLst/>
                          <a:uLnTx/>
                          <a:uFillTx/>
                          <a:latin typeface="Gill Sans MT"/>
                          <a:ea typeface="+mn-ea"/>
                          <a:cs typeface="+mn-cs"/>
                        </a:rPr>
                        <a:t>::</a:t>
                      </a:r>
                      <a:r>
                        <a:rPr kumimoji="0" lang="en-AU" sz="1800" b="0" i="0" u="none" strike="noStrike" kern="1200" cap="none" spc="0" normalizeH="0" baseline="0" noProof="0" dirty="0">
                          <a:ln>
                            <a:noFill/>
                          </a:ln>
                          <a:solidFill>
                            <a:srgbClr val="7BD88F"/>
                          </a:solidFill>
                          <a:effectLst/>
                          <a:uLnTx/>
                          <a:uFillTx/>
                          <a:latin typeface="Gill Sans MT"/>
                          <a:ea typeface="+mn-ea"/>
                          <a:cs typeface="+mn-cs"/>
                        </a:rPr>
                        <a:t>ranges</a:t>
                      </a:r>
                      <a:r>
                        <a:rPr kumimoji="0" lang="en-AU" sz="1800" b="0" i="0" u="none" strike="noStrike" kern="1200" cap="none" spc="0" normalizeH="0" baseline="0" noProof="0" dirty="0">
                          <a:ln>
                            <a:noFill/>
                          </a:ln>
                          <a:solidFill>
                            <a:srgbClr val="8B888F"/>
                          </a:solidFill>
                          <a:effectLst/>
                          <a:uLnTx/>
                          <a:uFillTx/>
                          <a:latin typeface="Gill Sans MT"/>
                          <a:ea typeface="+mn-ea"/>
                          <a:cs typeface="+mn-cs"/>
                        </a:rPr>
                        <a:t>::</a:t>
                      </a:r>
                      <a:r>
                        <a:rPr kumimoji="0" lang="en-AU" sz="1800" b="0" i="0" u="none" strike="noStrike" kern="1200" cap="none" spc="0" normalizeH="0" baseline="0" noProof="0" dirty="0" err="1">
                          <a:ln>
                            <a:noFill/>
                          </a:ln>
                          <a:solidFill>
                            <a:srgbClr val="F7F1FF"/>
                          </a:solidFill>
                          <a:effectLst/>
                          <a:uLnTx/>
                          <a:uFillTx/>
                          <a:latin typeface="Gill Sans MT"/>
                          <a:ea typeface="+mn-ea"/>
                          <a:cs typeface="+mn-cs"/>
                        </a:rPr>
                        <a:t>forward_range</a:t>
                      </a:r>
                      <a:endParaRPr lang="en-AU" dirty="0">
                        <a:effectLst/>
                      </a:endParaRPr>
                    </a:p>
                  </a:txBody>
                  <a:tcPr marL="99060" marR="99060" anchor="ctr"/>
                </a:tc>
                <a:tc>
                  <a:txBody>
                    <a:bodyPr/>
                    <a:lstStyle/>
                    <a:p>
                      <a:pPr algn="ctr"/>
                      <a:r>
                        <a:rPr lang="en-AU">
                          <a:effectLst/>
                        </a:rPr>
                        <a:t>✅</a:t>
                      </a:r>
                    </a:p>
                  </a:txBody>
                  <a:tcPr marL="99060" marR="99060" anchor="ctr"/>
                </a:tc>
                <a:tc>
                  <a:txBody>
                    <a:bodyPr/>
                    <a:lstStyle/>
                    <a:p>
                      <a:pPr algn="ctr"/>
                      <a:r>
                        <a:rPr lang="en-AU">
                          <a:effectLst/>
                        </a:rPr>
                        <a:t>✅</a:t>
                      </a:r>
                    </a:p>
                  </a:txBody>
                  <a:tcPr marL="99060" marR="99060" anchor="ctr"/>
                </a:tc>
                <a:tc>
                  <a:txBody>
                    <a:bodyPr/>
                    <a:lstStyle/>
                    <a:p>
                      <a:pPr algn="ctr"/>
                      <a:r>
                        <a:rPr lang="en-AU">
                          <a:effectLst/>
                        </a:rPr>
                        <a:t>✅</a:t>
                      </a:r>
                    </a:p>
                  </a:txBody>
                  <a:tcPr marL="99060" marR="99060" anchor="ctr"/>
                </a:tc>
                <a:tc>
                  <a:txBody>
                    <a:bodyPr/>
                    <a:lstStyle/>
                    <a:p>
                      <a:pPr algn="ctr"/>
                      <a:r>
                        <a:rPr lang="en-AU">
                          <a:effectLst/>
                        </a:rPr>
                        <a:t>✅</a:t>
                      </a:r>
                    </a:p>
                  </a:txBody>
                  <a:tcPr marL="99060" marR="99060" anchor="ctr"/>
                </a:tc>
                <a:tc>
                  <a:txBody>
                    <a:bodyPr/>
                    <a:lstStyle/>
                    <a:p>
                      <a:pPr algn="ctr"/>
                      <a:r>
                        <a:rPr lang="en-AU">
                          <a:effectLst/>
                        </a:rPr>
                        <a:t>✅</a:t>
                      </a:r>
                    </a:p>
                  </a:txBody>
                  <a:tcPr marL="99060" marR="99060" anchor="ctr"/>
                </a:tc>
                <a:extLst>
                  <a:ext uri="{0D108BD9-81ED-4DB2-BD59-A6C34878D82A}">
                    <a16:rowId xmlns:a16="http://schemas.microsoft.com/office/drawing/2014/main" val="274004608"/>
                  </a:ext>
                </a:extLst>
              </a:tr>
              <a:tr h="793290">
                <a:tc>
                  <a:txBody>
                    <a:bodyPr/>
                    <a:lstStyle/>
                    <a:p>
                      <a:pPr algn="ctr"/>
                      <a:r>
                        <a:rPr kumimoji="0" lang="en-AU" sz="1800" b="0" i="0" u="none" strike="noStrike" kern="1200" cap="none" spc="0" normalizeH="0" baseline="0" noProof="0" dirty="0">
                          <a:ln>
                            <a:noFill/>
                          </a:ln>
                          <a:solidFill>
                            <a:srgbClr val="7BD88F"/>
                          </a:solidFill>
                          <a:effectLst/>
                          <a:uLnTx/>
                          <a:uFillTx/>
                          <a:latin typeface="Gill Sans MT"/>
                          <a:ea typeface="+mn-ea"/>
                          <a:cs typeface="+mn-cs"/>
                        </a:rPr>
                        <a:t>std</a:t>
                      </a:r>
                      <a:r>
                        <a:rPr kumimoji="0" lang="en-AU" sz="1800" b="0" i="0" u="none" strike="noStrike" kern="1200" cap="none" spc="0" normalizeH="0" baseline="0" noProof="0" dirty="0">
                          <a:ln>
                            <a:noFill/>
                          </a:ln>
                          <a:solidFill>
                            <a:srgbClr val="8B888F"/>
                          </a:solidFill>
                          <a:effectLst/>
                          <a:uLnTx/>
                          <a:uFillTx/>
                          <a:latin typeface="Gill Sans MT"/>
                          <a:ea typeface="+mn-ea"/>
                          <a:cs typeface="+mn-cs"/>
                        </a:rPr>
                        <a:t>::</a:t>
                      </a:r>
                      <a:r>
                        <a:rPr kumimoji="0" lang="en-AU" sz="1800" b="0" i="0" u="none" strike="noStrike" kern="1200" cap="none" spc="0" normalizeH="0" baseline="0" noProof="0" dirty="0">
                          <a:ln>
                            <a:noFill/>
                          </a:ln>
                          <a:solidFill>
                            <a:srgbClr val="7BD88F"/>
                          </a:solidFill>
                          <a:effectLst/>
                          <a:uLnTx/>
                          <a:uFillTx/>
                          <a:latin typeface="Gill Sans MT"/>
                          <a:ea typeface="+mn-ea"/>
                          <a:cs typeface="+mn-cs"/>
                        </a:rPr>
                        <a:t>ranges</a:t>
                      </a:r>
                      <a:r>
                        <a:rPr kumimoji="0" lang="en-AU" sz="1800" b="0" i="0" u="none" strike="noStrike" kern="1200" cap="none" spc="0" normalizeH="0" baseline="0" noProof="0" dirty="0">
                          <a:ln>
                            <a:noFill/>
                          </a:ln>
                          <a:solidFill>
                            <a:srgbClr val="8B888F"/>
                          </a:solidFill>
                          <a:effectLst/>
                          <a:uLnTx/>
                          <a:uFillTx/>
                          <a:latin typeface="Gill Sans MT"/>
                          <a:ea typeface="+mn-ea"/>
                          <a:cs typeface="+mn-cs"/>
                        </a:rPr>
                        <a:t>::</a:t>
                      </a:r>
                      <a:r>
                        <a:rPr kumimoji="0" lang="en-AU" sz="1800" b="0" i="0" u="none" strike="noStrike" kern="1200" cap="none" spc="0" normalizeH="0" baseline="0" noProof="0" dirty="0" err="1">
                          <a:ln>
                            <a:noFill/>
                          </a:ln>
                          <a:solidFill>
                            <a:srgbClr val="F7F1FF"/>
                          </a:solidFill>
                          <a:effectLst/>
                          <a:uLnTx/>
                          <a:uFillTx/>
                          <a:latin typeface="Gill Sans MT"/>
                          <a:ea typeface="+mn-ea"/>
                          <a:cs typeface="+mn-cs"/>
                        </a:rPr>
                        <a:t>bidirectional_range</a:t>
                      </a:r>
                      <a:endParaRPr lang="en-AU" dirty="0">
                        <a:effectLst/>
                      </a:endParaRPr>
                    </a:p>
                  </a:txBody>
                  <a:tcPr marL="99060" marR="99060" anchor="ctr"/>
                </a:tc>
                <a:tc>
                  <a:txBody>
                    <a:bodyPr/>
                    <a:lstStyle/>
                    <a:p>
                      <a:pPr algn="ctr"/>
                      <a:endParaRPr lang="en-AU" dirty="0">
                        <a:effectLst/>
                      </a:endParaRPr>
                    </a:p>
                  </a:txBody>
                  <a:tcPr marL="99060" marR="99060" anchor="ctr"/>
                </a:tc>
                <a:tc>
                  <a:txBody>
                    <a:bodyPr/>
                    <a:lstStyle/>
                    <a:p>
                      <a:pPr algn="ctr"/>
                      <a:r>
                        <a:rPr lang="en-AU" dirty="0">
                          <a:effectLst/>
                        </a:rPr>
                        <a:t>✅</a:t>
                      </a:r>
                    </a:p>
                  </a:txBody>
                  <a:tcPr marL="99060" marR="99060" anchor="ctr"/>
                </a:tc>
                <a:tc>
                  <a:txBody>
                    <a:bodyPr/>
                    <a:lstStyle/>
                    <a:p>
                      <a:pPr algn="ctr"/>
                      <a:r>
                        <a:rPr lang="en-AU">
                          <a:effectLst/>
                        </a:rPr>
                        <a:t>✅</a:t>
                      </a:r>
                    </a:p>
                  </a:txBody>
                  <a:tcPr marL="99060" marR="99060" anchor="ctr"/>
                </a:tc>
                <a:tc>
                  <a:txBody>
                    <a:bodyPr/>
                    <a:lstStyle/>
                    <a:p>
                      <a:pPr algn="ctr"/>
                      <a:r>
                        <a:rPr lang="en-AU">
                          <a:effectLst/>
                        </a:rPr>
                        <a:t>✅</a:t>
                      </a:r>
                    </a:p>
                  </a:txBody>
                  <a:tcPr marL="99060" marR="99060" anchor="ctr"/>
                </a:tc>
                <a:tc>
                  <a:txBody>
                    <a:bodyPr/>
                    <a:lstStyle/>
                    <a:p>
                      <a:pPr algn="ctr"/>
                      <a:r>
                        <a:rPr lang="en-AU">
                          <a:effectLst/>
                        </a:rPr>
                        <a:t>✅</a:t>
                      </a:r>
                    </a:p>
                  </a:txBody>
                  <a:tcPr marL="99060" marR="99060" anchor="ctr"/>
                </a:tc>
                <a:extLst>
                  <a:ext uri="{0D108BD9-81ED-4DB2-BD59-A6C34878D82A}">
                    <a16:rowId xmlns:a16="http://schemas.microsoft.com/office/drawing/2014/main" val="2067791817"/>
                  </a:ext>
                </a:extLst>
              </a:tr>
              <a:tr h="793290">
                <a:tc>
                  <a:txBody>
                    <a:bodyPr/>
                    <a:lstStyle/>
                    <a:p>
                      <a:pPr algn="ctr"/>
                      <a:r>
                        <a:rPr kumimoji="0" lang="en-AU" sz="1800" b="0" i="0" u="none" strike="noStrike" kern="1200" cap="none" spc="0" normalizeH="0" baseline="0" noProof="0" dirty="0">
                          <a:ln>
                            <a:noFill/>
                          </a:ln>
                          <a:solidFill>
                            <a:srgbClr val="7BD88F"/>
                          </a:solidFill>
                          <a:effectLst/>
                          <a:uLnTx/>
                          <a:uFillTx/>
                          <a:latin typeface="Gill Sans MT"/>
                          <a:ea typeface="+mn-ea"/>
                          <a:cs typeface="+mn-cs"/>
                        </a:rPr>
                        <a:t>std</a:t>
                      </a:r>
                      <a:r>
                        <a:rPr kumimoji="0" lang="en-AU" sz="1800" b="0" i="0" u="none" strike="noStrike" kern="1200" cap="none" spc="0" normalizeH="0" baseline="0" noProof="0" dirty="0">
                          <a:ln>
                            <a:noFill/>
                          </a:ln>
                          <a:solidFill>
                            <a:srgbClr val="8B888F"/>
                          </a:solidFill>
                          <a:effectLst/>
                          <a:uLnTx/>
                          <a:uFillTx/>
                          <a:latin typeface="Gill Sans MT"/>
                          <a:ea typeface="+mn-ea"/>
                          <a:cs typeface="+mn-cs"/>
                        </a:rPr>
                        <a:t>::</a:t>
                      </a:r>
                      <a:r>
                        <a:rPr kumimoji="0" lang="en-AU" sz="1800" b="0" i="0" u="none" strike="noStrike" kern="1200" cap="none" spc="0" normalizeH="0" baseline="0" noProof="0" dirty="0">
                          <a:ln>
                            <a:noFill/>
                          </a:ln>
                          <a:solidFill>
                            <a:srgbClr val="7BD88F"/>
                          </a:solidFill>
                          <a:effectLst/>
                          <a:uLnTx/>
                          <a:uFillTx/>
                          <a:latin typeface="Gill Sans MT"/>
                          <a:ea typeface="+mn-ea"/>
                          <a:cs typeface="+mn-cs"/>
                        </a:rPr>
                        <a:t>ranges</a:t>
                      </a:r>
                      <a:r>
                        <a:rPr kumimoji="0" lang="en-AU" sz="1800" b="0" i="0" u="none" strike="noStrike" kern="1200" cap="none" spc="0" normalizeH="0" baseline="0" noProof="0" dirty="0">
                          <a:ln>
                            <a:noFill/>
                          </a:ln>
                          <a:solidFill>
                            <a:srgbClr val="8B888F"/>
                          </a:solidFill>
                          <a:effectLst/>
                          <a:uLnTx/>
                          <a:uFillTx/>
                          <a:latin typeface="Gill Sans MT"/>
                          <a:ea typeface="+mn-ea"/>
                          <a:cs typeface="+mn-cs"/>
                        </a:rPr>
                        <a:t>::</a:t>
                      </a:r>
                      <a:r>
                        <a:rPr kumimoji="0" lang="en-AU" sz="1800" b="0" i="0" u="none" strike="noStrike" kern="1200" cap="none" spc="0" normalizeH="0" baseline="0" noProof="0" dirty="0" err="1">
                          <a:ln>
                            <a:noFill/>
                          </a:ln>
                          <a:solidFill>
                            <a:srgbClr val="F7F1FF"/>
                          </a:solidFill>
                          <a:effectLst/>
                          <a:uLnTx/>
                          <a:uFillTx/>
                          <a:latin typeface="Gill Sans MT"/>
                          <a:ea typeface="+mn-ea"/>
                          <a:cs typeface="+mn-cs"/>
                        </a:rPr>
                        <a:t>random_access_range</a:t>
                      </a:r>
                      <a:endParaRPr lang="en-AU" dirty="0">
                        <a:effectLst/>
                      </a:endParaRPr>
                    </a:p>
                  </a:txBody>
                  <a:tcPr marL="99060" marR="99060" anchor="ctr"/>
                </a:tc>
                <a:tc>
                  <a:txBody>
                    <a:bodyPr/>
                    <a:lstStyle/>
                    <a:p>
                      <a:pPr algn="ctr"/>
                      <a:endParaRPr lang="en-AU">
                        <a:effectLst/>
                      </a:endParaRPr>
                    </a:p>
                  </a:txBody>
                  <a:tcPr marL="99060" marR="99060" anchor="ctr"/>
                </a:tc>
                <a:tc>
                  <a:txBody>
                    <a:bodyPr/>
                    <a:lstStyle/>
                    <a:p>
                      <a:pPr algn="ctr"/>
                      <a:endParaRPr lang="en-AU">
                        <a:effectLst/>
                      </a:endParaRPr>
                    </a:p>
                  </a:txBody>
                  <a:tcPr marL="99060" marR="99060" anchor="ctr"/>
                </a:tc>
                <a:tc>
                  <a:txBody>
                    <a:bodyPr/>
                    <a:lstStyle/>
                    <a:p>
                      <a:pPr algn="ctr"/>
                      <a:r>
                        <a:rPr lang="en-AU">
                          <a:effectLst/>
                        </a:rPr>
                        <a:t>✅</a:t>
                      </a:r>
                    </a:p>
                  </a:txBody>
                  <a:tcPr marL="99060" marR="99060" anchor="ctr"/>
                </a:tc>
                <a:tc>
                  <a:txBody>
                    <a:bodyPr/>
                    <a:lstStyle/>
                    <a:p>
                      <a:pPr algn="ctr"/>
                      <a:r>
                        <a:rPr lang="en-AU">
                          <a:effectLst/>
                        </a:rPr>
                        <a:t>✅</a:t>
                      </a:r>
                    </a:p>
                  </a:txBody>
                  <a:tcPr marL="99060" marR="99060" anchor="ctr"/>
                </a:tc>
                <a:tc>
                  <a:txBody>
                    <a:bodyPr/>
                    <a:lstStyle/>
                    <a:p>
                      <a:pPr algn="ctr"/>
                      <a:r>
                        <a:rPr lang="en-AU">
                          <a:effectLst/>
                        </a:rPr>
                        <a:t>✅</a:t>
                      </a:r>
                    </a:p>
                  </a:txBody>
                  <a:tcPr marL="99060" marR="99060" anchor="ctr"/>
                </a:tc>
                <a:extLst>
                  <a:ext uri="{0D108BD9-81ED-4DB2-BD59-A6C34878D82A}">
                    <a16:rowId xmlns:a16="http://schemas.microsoft.com/office/drawing/2014/main" val="960286404"/>
                  </a:ext>
                </a:extLst>
              </a:tr>
              <a:tr h="793290">
                <a:tc>
                  <a:txBody>
                    <a:bodyPr/>
                    <a:lstStyle/>
                    <a:p>
                      <a:pPr algn="ctr"/>
                      <a:r>
                        <a:rPr kumimoji="0" lang="en-AU" sz="1800" b="0" i="0" u="none" strike="noStrike" kern="1200" cap="none" spc="0" normalizeH="0" baseline="0" noProof="0" dirty="0">
                          <a:ln>
                            <a:noFill/>
                          </a:ln>
                          <a:solidFill>
                            <a:srgbClr val="7BD88F"/>
                          </a:solidFill>
                          <a:effectLst/>
                          <a:uLnTx/>
                          <a:uFillTx/>
                          <a:latin typeface="Gill Sans MT"/>
                          <a:ea typeface="+mn-ea"/>
                          <a:cs typeface="+mn-cs"/>
                        </a:rPr>
                        <a:t>std</a:t>
                      </a:r>
                      <a:r>
                        <a:rPr kumimoji="0" lang="en-AU" sz="1800" b="0" i="0" u="none" strike="noStrike" kern="1200" cap="none" spc="0" normalizeH="0" baseline="0" noProof="0" dirty="0">
                          <a:ln>
                            <a:noFill/>
                          </a:ln>
                          <a:solidFill>
                            <a:srgbClr val="8B888F"/>
                          </a:solidFill>
                          <a:effectLst/>
                          <a:uLnTx/>
                          <a:uFillTx/>
                          <a:latin typeface="Gill Sans MT"/>
                          <a:ea typeface="+mn-ea"/>
                          <a:cs typeface="+mn-cs"/>
                        </a:rPr>
                        <a:t>::</a:t>
                      </a:r>
                      <a:r>
                        <a:rPr kumimoji="0" lang="en-AU" sz="1800" b="0" i="0" u="none" strike="noStrike" kern="1200" cap="none" spc="0" normalizeH="0" baseline="0" noProof="0" dirty="0">
                          <a:ln>
                            <a:noFill/>
                          </a:ln>
                          <a:solidFill>
                            <a:srgbClr val="7BD88F"/>
                          </a:solidFill>
                          <a:effectLst/>
                          <a:uLnTx/>
                          <a:uFillTx/>
                          <a:latin typeface="Gill Sans MT"/>
                          <a:ea typeface="+mn-ea"/>
                          <a:cs typeface="+mn-cs"/>
                        </a:rPr>
                        <a:t>ranges</a:t>
                      </a:r>
                      <a:r>
                        <a:rPr kumimoji="0" lang="en-AU" sz="1800" b="0" i="0" u="none" strike="noStrike" kern="1200" cap="none" spc="0" normalizeH="0" baseline="0" noProof="0" dirty="0">
                          <a:ln>
                            <a:noFill/>
                          </a:ln>
                          <a:solidFill>
                            <a:srgbClr val="8B888F"/>
                          </a:solidFill>
                          <a:effectLst/>
                          <a:uLnTx/>
                          <a:uFillTx/>
                          <a:latin typeface="Gill Sans MT"/>
                          <a:ea typeface="+mn-ea"/>
                          <a:cs typeface="+mn-cs"/>
                        </a:rPr>
                        <a:t>::</a:t>
                      </a:r>
                      <a:r>
                        <a:rPr kumimoji="0" lang="en-AU" sz="1800" b="0" i="0" u="none" strike="noStrike" kern="1200" cap="none" spc="0" normalizeH="0" baseline="0" noProof="0" dirty="0" err="1">
                          <a:ln>
                            <a:noFill/>
                          </a:ln>
                          <a:solidFill>
                            <a:srgbClr val="F7F1FF"/>
                          </a:solidFill>
                          <a:effectLst/>
                          <a:uLnTx/>
                          <a:uFillTx/>
                          <a:latin typeface="Gill Sans MT"/>
                          <a:ea typeface="+mn-ea"/>
                          <a:cs typeface="+mn-cs"/>
                        </a:rPr>
                        <a:t>contiguous_range</a:t>
                      </a:r>
                      <a:endParaRPr lang="en-AU" dirty="0">
                        <a:effectLst/>
                      </a:endParaRPr>
                    </a:p>
                  </a:txBody>
                  <a:tcPr marL="99060" marR="99060" anchor="ctr"/>
                </a:tc>
                <a:tc>
                  <a:txBody>
                    <a:bodyPr/>
                    <a:lstStyle/>
                    <a:p>
                      <a:pPr algn="ctr"/>
                      <a:endParaRPr lang="en-AU">
                        <a:effectLst/>
                      </a:endParaRPr>
                    </a:p>
                  </a:txBody>
                  <a:tcPr marL="99060" marR="99060" anchor="ctr"/>
                </a:tc>
                <a:tc>
                  <a:txBody>
                    <a:bodyPr/>
                    <a:lstStyle/>
                    <a:p>
                      <a:pPr algn="ctr"/>
                      <a:endParaRPr lang="en-AU">
                        <a:effectLst/>
                      </a:endParaRPr>
                    </a:p>
                  </a:txBody>
                  <a:tcPr marL="99060" marR="99060" anchor="ctr"/>
                </a:tc>
                <a:tc>
                  <a:txBody>
                    <a:bodyPr/>
                    <a:lstStyle/>
                    <a:p>
                      <a:pPr algn="ctr"/>
                      <a:endParaRPr lang="en-AU">
                        <a:effectLst/>
                      </a:endParaRPr>
                    </a:p>
                  </a:txBody>
                  <a:tcPr marL="99060" marR="99060" anchor="ctr"/>
                </a:tc>
                <a:tc>
                  <a:txBody>
                    <a:bodyPr/>
                    <a:lstStyle/>
                    <a:p>
                      <a:pPr algn="ctr"/>
                      <a:r>
                        <a:rPr lang="en-AU">
                          <a:effectLst/>
                        </a:rPr>
                        <a:t>✅</a:t>
                      </a:r>
                    </a:p>
                  </a:txBody>
                  <a:tcPr marL="99060" marR="99060" anchor="ctr"/>
                </a:tc>
                <a:tc>
                  <a:txBody>
                    <a:bodyPr/>
                    <a:lstStyle/>
                    <a:p>
                      <a:pPr algn="ctr"/>
                      <a:r>
                        <a:rPr lang="en-AU" dirty="0">
                          <a:effectLst/>
                        </a:rPr>
                        <a:t>✅</a:t>
                      </a:r>
                    </a:p>
                  </a:txBody>
                  <a:tcPr marL="99060" marR="99060" anchor="ctr"/>
                </a:tc>
                <a:extLst>
                  <a:ext uri="{0D108BD9-81ED-4DB2-BD59-A6C34878D82A}">
                    <a16:rowId xmlns:a16="http://schemas.microsoft.com/office/drawing/2014/main" val="407343160"/>
                  </a:ext>
                </a:extLst>
              </a:tr>
            </a:tbl>
          </a:graphicData>
        </a:graphic>
      </p:graphicFrame>
    </p:spTree>
    <p:extLst>
      <p:ext uri="{BB962C8B-B14F-4D97-AF65-F5344CB8AC3E}">
        <p14:creationId xmlns:p14="http://schemas.microsoft.com/office/powerpoint/2010/main" val="29015021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Views</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MDN High Performance Programming</a:t>
            </a:r>
            <a:endParaRPr lang="en-US" dirty="0"/>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27</a:t>
            </a:fld>
            <a:endParaRPr lang="en-US"/>
          </a:p>
        </p:txBody>
      </p:sp>
    </p:spTree>
    <p:extLst>
      <p:ext uri="{BB962C8B-B14F-4D97-AF65-F5344CB8AC3E}">
        <p14:creationId xmlns:p14="http://schemas.microsoft.com/office/powerpoint/2010/main" val="21398344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7788B34-4190-4916-9048-47720EA5ABF1}"/>
              </a:ext>
            </a:extLst>
          </p:cNvPr>
          <p:cNvSpPr>
            <a:spLocks noGrp="1"/>
          </p:cNvSpPr>
          <p:nvPr>
            <p:ph type="title"/>
          </p:nvPr>
        </p:nvSpPr>
        <p:spPr>
          <a:xfrm>
            <a:off x="550862" y="549275"/>
            <a:ext cx="11097551" cy="862637"/>
          </a:xfrm>
        </p:spPr>
        <p:txBody>
          <a:bodyPr/>
          <a:lstStyle/>
          <a:p>
            <a:r>
              <a:rPr lang="en-US" dirty="0"/>
              <a:t>Views</a:t>
            </a:r>
          </a:p>
        </p:txBody>
      </p:sp>
      <p:sp>
        <p:nvSpPr>
          <p:cNvPr id="8" name="Text Placeholder 7">
            <a:extLst>
              <a:ext uri="{FF2B5EF4-FFF2-40B4-BE49-F238E27FC236}">
                <a16:creationId xmlns:a16="http://schemas.microsoft.com/office/drawing/2014/main" id="{ABA415A0-3B77-43FB-A408-5F1DA4B0AAFA}"/>
              </a:ext>
            </a:extLst>
          </p:cNvPr>
          <p:cNvSpPr>
            <a:spLocks noGrp="1"/>
          </p:cNvSpPr>
          <p:nvPr>
            <p:ph type="body" idx="1"/>
          </p:nvPr>
        </p:nvSpPr>
        <p:spPr>
          <a:xfrm>
            <a:off x="550864" y="1731375"/>
            <a:ext cx="3563936" cy="535354"/>
          </a:xfrm>
        </p:spPr>
        <p:txBody>
          <a:bodyPr/>
          <a:lstStyle/>
          <a:p>
            <a:r>
              <a:rPr lang="en-US" dirty="0"/>
              <a:t>What is a View?</a:t>
            </a:r>
          </a:p>
        </p:txBody>
      </p:sp>
      <p:sp>
        <p:nvSpPr>
          <p:cNvPr id="9" name="Content Placeholder 8">
            <a:extLst>
              <a:ext uri="{FF2B5EF4-FFF2-40B4-BE49-F238E27FC236}">
                <a16:creationId xmlns:a16="http://schemas.microsoft.com/office/drawing/2014/main" id="{8598ECEC-4413-4244-8F21-0076EC511806}"/>
              </a:ext>
            </a:extLst>
          </p:cNvPr>
          <p:cNvSpPr>
            <a:spLocks noGrp="1"/>
          </p:cNvSpPr>
          <p:nvPr>
            <p:ph sz="half" idx="2"/>
          </p:nvPr>
        </p:nvSpPr>
        <p:spPr>
          <a:xfrm>
            <a:off x="559476" y="2432304"/>
            <a:ext cx="3563936" cy="3515555"/>
          </a:xfrm>
        </p:spPr>
        <p:txBody>
          <a:bodyPr>
            <a:normAutofit lnSpcReduction="10000"/>
          </a:bodyPr>
          <a:lstStyle/>
          <a:p>
            <a:pPr lvl="0"/>
            <a:r>
              <a:rPr lang="en-US" dirty="0"/>
              <a:t> A view is an abstraction or extension of a range. Views do not own any data but refer to it.</a:t>
            </a:r>
          </a:p>
          <a:p>
            <a:pPr lvl="0"/>
            <a:r>
              <a:rPr lang="en-US" dirty="0"/>
              <a:t>Views formally model a </a:t>
            </a:r>
            <a:r>
              <a:rPr lang="en-US" i="1" dirty="0"/>
              <a:t>range-like</a:t>
            </a:r>
            <a:r>
              <a:rPr lang="en-US" dirty="0"/>
              <a:t> object and are cheap to copy, move, assign and destroy,</a:t>
            </a:r>
          </a:p>
          <a:p>
            <a:pPr lvl="0"/>
            <a:r>
              <a:rPr lang="en-US" dirty="0"/>
              <a:t>Views often manipulate the elements they refer to in a lazy manner meaning only when element’s values are need.</a:t>
            </a:r>
          </a:p>
          <a:p>
            <a:endParaRPr lang="en-US" dirty="0"/>
          </a:p>
        </p:txBody>
      </p:sp>
      <p:sp>
        <p:nvSpPr>
          <p:cNvPr id="12" name="Text Placeholder 11">
            <a:extLst>
              <a:ext uri="{FF2B5EF4-FFF2-40B4-BE49-F238E27FC236}">
                <a16:creationId xmlns:a16="http://schemas.microsoft.com/office/drawing/2014/main" id="{3A63626D-0E6E-4023-ABFC-A744C9862159}"/>
              </a:ext>
            </a:extLst>
          </p:cNvPr>
          <p:cNvSpPr>
            <a:spLocks noGrp="1"/>
          </p:cNvSpPr>
          <p:nvPr>
            <p:ph type="body" sz="quarter" idx="13"/>
          </p:nvPr>
        </p:nvSpPr>
        <p:spPr>
          <a:xfrm>
            <a:off x="4341573" y="1731375"/>
            <a:ext cx="3566160" cy="535354"/>
          </a:xfrm>
        </p:spPr>
        <p:txBody>
          <a:bodyPr/>
          <a:lstStyle/>
          <a:p>
            <a:r>
              <a:rPr lang="en-US" dirty="0"/>
              <a:t>Lazy Evaluation</a:t>
            </a:r>
          </a:p>
        </p:txBody>
      </p:sp>
      <p:sp>
        <p:nvSpPr>
          <p:cNvPr id="13" name="Content Placeholder 12">
            <a:extLst>
              <a:ext uri="{FF2B5EF4-FFF2-40B4-BE49-F238E27FC236}">
                <a16:creationId xmlns:a16="http://schemas.microsoft.com/office/drawing/2014/main" id="{258E9390-685C-4BAD-BFAD-EC56E81C4745}"/>
              </a:ext>
            </a:extLst>
          </p:cNvPr>
          <p:cNvSpPr>
            <a:spLocks noGrp="1"/>
          </p:cNvSpPr>
          <p:nvPr>
            <p:ph sz="quarter" idx="14"/>
          </p:nvPr>
        </p:nvSpPr>
        <p:spPr>
          <a:xfrm>
            <a:off x="4341573" y="2427370"/>
            <a:ext cx="3508755" cy="3515555"/>
          </a:xfrm>
        </p:spPr>
        <p:txBody>
          <a:bodyPr>
            <a:normAutofit/>
          </a:bodyPr>
          <a:lstStyle/>
          <a:p>
            <a:pPr lvl="0"/>
            <a:r>
              <a:rPr lang="en-US" dirty="0"/>
              <a:t>Lazy evaluation is the process of delaying computation until the value is needed.</a:t>
            </a:r>
          </a:p>
          <a:p>
            <a:pPr lvl="0"/>
            <a:r>
              <a:rPr lang="en-US" dirty="0"/>
              <a:t>This allow for more efficient programming  as well as working with infinite ranges.</a:t>
            </a:r>
          </a:p>
          <a:p>
            <a:pPr lvl="0"/>
            <a:r>
              <a:rPr lang="en-US" dirty="0"/>
              <a:t>C++ views use lazy evaluation to delay the value of an element until it is needed.</a:t>
            </a:r>
          </a:p>
        </p:txBody>
      </p:sp>
      <p:sp>
        <p:nvSpPr>
          <p:cNvPr id="10" name="Text Placeholder 9">
            <a:extLst>
              <a:ext uri="{FF2B5EF4-FFF2-40B4-BE49-F238E27FC236}">
                <a16:creationId xmlns:a16="http://schemas.microsoft.com/office/drawing/2014/main" id="{34A9BC34-CFDB-4D7A-8D6C-1CE608D0909F}"/>
              </a:ext>
            </a:extLst>
          </p:cNvPr>
          <p:cNvSpPr>
            <a:spLocks noGrp="1"/>
          </p:cNvSpPr>
          <p:nvPr>
            <p:ph type="body" sz="quarter" idx="3"/>
          </p:nvPr>
        </p:nvSpPr>
        <p:spPr>
          <a:xfrm>
            <a:off x="8139659" y="1731375"/>
            <a:ext cx="3566160" cy="535354"/>
          </a:xfrm>
        </p:spPr>
        <p:txBody>
          <a:bodyPr/>
          <a:lstStyle/>
          <a:p>
            <a:r>
              <a:rPr lang="en-US" dirty="0"/>
              <a:t>Composition</a:t>
            </a:r>
          </a:p>
        </p:txBody>
      </p:sp>
      <p:sp>
        <p:nvSpPr>
          <p:cNvPr id="11" name="Content Placeholder 10">
            <a:extLst>
              <a:ext uri="{FF2B5EF4-FFF2-40B4-BE49-F238E27FC236}">
                <a16:creationId xmlns:a16="http://schemas.microsoft.com/office/drawing/2014/main" id="{1D014E48-5DD9-49CE-AD5B-0FEF69204F68}"/>
              </a:ext>
            </a:extLst>
          </p:cNvPr>
          <p:cNvSpPr>
            <a:spLocks noGrp="1"/>
          </p:cNvSpPr>
          <p:nvPr>
            <p:ph sz="quarter" idx="4"/>
          </p:nvPr>
        </p:nvSpPr>
        <p:spPr>
          <a:xfrm>
            <a:off x="8139659" y="2427370"/>
            <a:ext cx="3508755" cy="3515555"/>
          </a:xfrm>
        </p:spPr>
        <p:txBody>
          <a:bodyPr>
            <a:normAutofit lnSpcReduction="10000"/>
          </a:bodyPr>
          <a:lstStyle/>
          <a:p>
            <a:pPr lvl="0"/>
            <a:r>
              <a:rPr lang="en-US" dirty="0"/>
              <a:t>Composition is the processes of combining functions.</a:t>
            </a:r>
          </a:p>
          <a:p>
            <a:pPr lvl="0"/>
            <a:r>
              <a:rPr lang="en-US" dirty="0"/>
              <a:t>This allows you to create a new function that is the applies two functions, one after the other to a single input.</a:t>
            </a:r>
          </a:p>
          <a:p>
            <a:pPr lvl="0"/>
            <a:r>
              <a:rPr lang="en-US" dirty="0"/>
              <a:t>Views are composed to build up new expressions that manipulate ranges.</a:t>
            </a:r>
          </a:p>
          <a:p>
            <a:pPr lvl="0"/>
            <a:r>
              <a:rPr lang="en-US" dirty="0"/>
              <a:t>Composition uses left-to-right piping (</a:t>
            </a:r>
            <a:r>
              <a:rPr lang="en-AU" sz="1800" b="0" dirty="0">
                <a:solidFill>
                  <a:srgbClr val="FC618D"/>
                </a:solidFill>
                <a:effectLst/>
                <a:latin typeface="Consolas" panose="020B0609020204030204" pitchFamily="49" charset="0"/>
              </a:rPr>
              <a:t>|</a:t>
            </a:r>
            <a:r>
              <a:rPr lang="en-US"/>
              <a:t>) syntax to compose views.</a:t>
            </a:r>
            <a:endParaRPr lang="en-US" dirty="0"/>
          </a:p>
        </p:txBody>
      </p:sp>
      <p:sp>
        <p:nvSpPr>
          <p:cNvPr id="15" name="Footer Placeholder 14">
            <a:extLst>
              <a:ext uri="{FF2B5EF4-FFF2-40B4-BE49-F238E27FC236}">
                <a16:creationId xmlns:a16="http://schemas.microsoft.com/office/drawing/2014/main" id="{65A6DC02-681E-4AF7-AC6E-57CDDB2FBA28}"/>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16" name="Slide Number Placeholder 15">
            <a:extLst>
              <a:ext uri="{FF2B5EF4-FFF2-40B4-BE49-F238E27FC236}">
                <a16:creationId xmlns:a16="http://schemas.microsoft.com/office/drawing/2014/main" id="{CF0A8666-4477-461C-A79D-E91232EE973E}"/>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28</a:t>
            </a:fld>
            <a:endParaRPr lang="en-US"/>
          </a:p>
        </p:txBody>
      </p:sp>
    </p:spTree>
    <p:extLst>
      <p:ext uri="{BB962C8B-B14F-4D97-AF65-F5344CB8AC3E}">
        <p14:creationId xmlns:p14="http://schemas.microsoft.com/office/powerpoint/2010/main" val="18325172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4251569" cy="772675"/>
          </a:xfrm>
        </p:spPr>
        <p:txBody>
          <a:bodyPr>
            <a:noAutofit/>
          </a:bodyPr>
          <a:lstStyle/>
          <a:p>
            <a:r>
              <a:rPr lang="en-US" sz="4000" dirty="0"/>
              <a:t>Factories</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4" y="1651518"/>
            <a:ext cx="5215454" cy="4291407"/>
          </a:xfrm>
        </p:spPr>
        <p:txBody>
          <a:bodyPr>
            <a:normAutofit fontScale="70000" lnSpcReduction="20000"/>
          </a:bodyPr>
          <a:lstStyle/>
          <a:p>
            <a:r>
              <a:rPr lang="en-US" dirty="0"/>
              <a:t>A factory is a view constructor. It generates a view from a given argument.</a:t>
            </a:r>
          </a:p>
          <a:p>
            <a:r>
              <a:rPr lang="en-US" dirty="0"/>
              <a:t>There are four standard factories in C++20 that will generate a view.</a:t>
            </a:r>
          </a:p>
          <a:p>
            <a:r>
              <a:rPr lang="en-US" dirty="0"/>
              <a:t> </a:t>
            </a:r>
            <a:r>
              <a:rPr lang="en-AU" sz="2300" b="0" dirty="0">
                <a:solidFill>
                  <a:srgbClr val="7BD88F"/>
                </a:solidFill>
                <a:effectLst/>
                <a:latin typeface="Consolas" panose="020B0609020204030204" pitchFamily="49" charset="0"/>
              </a:rPr>
              <a:t>std</a:t>
            </a:r>
            <a:r>
              <a:rPr lang="en-AU" sz="2300" b="0" dirty="0">
                <a:solidFill>
                  <a:srgbClr val="8B888F"/>
                </a:solidFill>
                <a:effectLst/>
                <a:latin typeface="Consolas" panose="020B0609020204030204" pitchFamily="49" charset="0"/>
              </a:rPr>
              <a:t>::</a:t>
            </a:r>
            <a:r>
              <a:rPr lang="en-AU" sz="2300" b="0" dirty="0">
                <a:solidFill>
                  <a:srgbClr val="7BD88F"/>
                </a:solidFill>
                <a:effectLst/>
                <a:latin typeface="Consolas" panose="020B0609020204030204" pitchFamily="49" charset="0"/>
              </a:rPr>
              <a:t>views</a:t>
            </a:r>
            <a:r>
              <a:rPr lang="en-AU" sz="2300" b="0" dirty="0">
                <a:solidFill>
                  <a:srgbClr val="8B888F"/>
                </a:solidFill>
                <a:effectLst/>
                <a:latin typeface="Consolas" panose="020B0609020204030204" pitchFamily="49" charset="0"/>
              </a:rPr>
              <a:t>::</a:t>
            </a:r>
            <a:r>
              <a:rPr lang="en-AU" sz="2300" b="0" dirty="0">
                <a:solidFill>
                  <a:srgbClr val="7BD88F"/>
                </a:solidFill>
                <a:effectLst/>
                <a:latin typeface="Consolas" panose="020B0609020204030204" pitchFamily="49" charset="0"/>
              </a:rPr>
              <a:t>empty</a:t>
            </a:r>
            <a:r>
              <a:rPr lang="en-US" dirty="0"/>
              <a:t> creates an empty view.</a:t>
            </a:r>
          </a:p>
          <a:p>
            <a:r>
              <a:rPr lang="en-US" dirty="0"/>
              <a:t> </a:t>
            </a:r>
            <a:r>
              <a:rPr lang="en-AU" sz="2300" b="0" dirty="0">
                <a:solidFill>
                  <a:srgbClr val="7BD88F"/>
                </a:solidFill>
                <a:effectLst/>
                <a:latin typeface="Consolas" panose="020B0609020204030204" pitchFamily="49" charset="0"/>
              </a:rPr>
              <a:t>std</a:t>
            </a:r>
            <a:r>
              <a:rPr lang="en-AU" sz="2300" b="0" dirty="0">
                <a:solidFill>
                  <a:srgbClr val="8B888F"/>
                </a:solidFill>
                <a:effectLst/>
                <a:latin typeface="Consolas" panose="020B0609020204030204" pitchFamily="49" charset="0"/>
              </a:rPr>
              <a:t>::</a:t>
            </a:r>
            <a:r>
              <a:rPr lang="en-AU" sz="2300" b="0" dirty="0">
                <a:solidFill>
                  <a:srgbClr val="7BD88F"/>
                </a:solidFill>
                <a:effectLst/>
                <a:latin typeface="Consolas" panose="020B0609020204030204" pitchFamily="49" charset="0"/>
              </a:rPr>
              <a:t>views</a:t>
            </a:r>
            <a:r>
              <a:rPr lang="en-AU" sz="2300" b="0" dirty="0">
                <a:solidFill>
                  <a:srgbClr val="8B888F"/>
                </a:solidFill>
                <a:effectLst/>
                <a:latin typeface="Consolas" panose="020B0609020204030204" pitchFamily="49" charset="0"/>
              </a:rPr>
              <a:t>::</a:t>
            </a:r>
            <a:r>
              <a:rPr lang="en-AU" sz="2300" b="0" dirty="0">
                <a:solidFill>
                  <a:srgbClr val="7BD88F"/>
                </a:solidFill>
                <a:effectLst/>
                <a:latin typeface="Consolas" panose="020B0609020204030204" pitchFamily="49" charset="0"/>
              </a:rPr>
              <a:t>single</a:t>
            </a:r>
            <a:r>
              <a:rPr lang="en-US" dirty="0"/>
              <a:t> creates a view of a single element.</a:t>
            </a:r>
          </a:p>
          <a:p>
            <a:r>
              <a:rPr lang="en-US" dirty="0"/>
              <a:t> </a:t>
            </a:r>
            <a:r>
              <a:rPr lang="en-AU" sz="2300" b="0" dirty="0">
                <a:solidFill>
                  <a:srgbClr val="7BD88F"/>
                </a:solidFill>
                <a:effectLst/>
                <a:latin typeface="Consolas" panose="020B0609020204030204" pitchFamily="49" charset="0"/>
              </a:rPr>
              <a:t>std</a:t>
            </a:r>
            <a:r>
              <a:rPr lang="en-AU" sz="2300" b="0" dirty="0">
                <a:solidFill>
                  <a:srgbClr val="8B888F"/>
                </a:solidFill>
                <a:effectLst/>
                <a:latin typeface="Consolas" panose="020B0609020204030204" pitchFamily="49" charset="0"/>
              </a:rPr>
              <a:t>::</a:t>
            </a:r>
            <a:r>
              <a:rPr lang="en-AU" sz="2300" b="0" dirty="0">
                <a:solidFill>
                  <a:srgbClr val="7BD88F"/>
                </a:solidFill>
                <a:effectLst/>
                <a:latin typeface="Consolas" panose="020B0609020204030204" pitchFamily="49" charset="0"/>
              </a:rPr>
              <a:t>views</a:t>
            </a:r>
            <a:r>
              <a:rPr lang="en-AU" sz="2300" b="0" dirty="0">
                <a:solidFill>
                  <a:srgbClr val="8B888F"/>
                </a:solidFill>
                <a:effectLst/>
                <a:latin typeface="Consolas" panose="020B0609020204030204" pitchFamily="49" charset="0"/>
              </a:rPr>
              <a:t>::</a:t>
            </a:r>
            <a:r>
              <a:rPr lang="en-AU" sz="2300" b="0" dirty="0">
                <a:solidFill>
                  <a:srgbClr val="7BD88F"/>
                </a:solidFill>
                <a:effectLst/>
                <a:latin typeface="Consolas" panose="020B0609020204030204" pitchFamily="49" charset="0"/>
              </a:rPr>
              <a:t>iota</a:t>
            </a:r>
            <a:r>
              <a:rPr lang="en-US" dirty="0"/>
              <a:t> generates a view by incrementing an initial value. Can generate an infinite view if no upper bound is specified.</a:t>
            </a:r>
          </a:p>
          <a:p>
            <a:r>
              <a:rPr lang="en-US" dirty="0"/>
              <a:t> </a:t>
            </a:r>
            <a:r>
              <a:rPr lang="en-AU" sz="2300" b="0" dirty="0">
                <a:solidFill>
                  <a:srgbClr val="7BD88F"/>
                </a:solidFill>
                <a:effectLst/>
                <a:latin typeface="Consolas" panose="020B0609020204030204" pitchFamily="49" charset="0"/>
              </a:rPr>
              <a:t>std</a:t>
            </a:r>
            <a:r>
              <a:rPr lang="en-AU" sz="2300" b="0" dirty="0">
                <a:solidFill>
                  <a:srgbClr val="8B888F"/>
                </a:solidFill>
                <a:effectLst/>
                <a:latin typeface="Consolas" panose="020B0609020204030204" pitchFamily="49" charset="0"/>
              </a:rPr>
              <a:t>::</a:t>
            </a:r>
            <a:r>
              <a:rPr lang="en-AU" sz="2300" b="0" dirty="0">
                <a:solidFill>
                  <a:srgbClr val="7BD88F"/>
                </a:solidFill>
                <a:effectLst/>
                <a:latin typeface="Consolas" panose="020B0609020204030204" pitchFamily="49" charset="0"/>
              </a:rPr>
              <a:t>views</a:t>
            </a:r>
            <a:r>
              <a:rPr lang="en-AU" sz="2300" b="0" dirty="0">
                <a:solidFill>
                  <a:srgbClr val="8B888F"/>
                </a:solidFill>
                <a:effectLst/>
                <a:latin typeface="Consolas" panose="020B0609020204030204" pitchFamily="49" charset="0"/>
              </a:rPr>
              <a:t>::</a:t>
            </a:r>
            <a:r>
              <a:rPr lang="en-AU" sz="2300" b="0" dirty="0" err="1">
                <a:solidFill>
                  <a:srgbClr val="7BD88F"/>
                </a:solidFill>
                <a:effectLst/>
                <a:latin typeface="Consolas" panose="020B0609020204030204" pitchFamily="49" charset="0"/>
              </a:rPr>
              <a:t>istream</a:t>
            </a:r>
            <a:r>
              <a:rPr lang="en-US" dirty="0"/>
              <a:t> will generate a view from an </a:t>
            </a:r>
            <a:r>
              <a:rPr lang="en-AU" sz="2400" b="0" dirty="0">
                <a:solidFill>
                  <a:srgbClr val="7BD88F"/>
                </a:solidFill>
                <a:effectLst/>
                <a:latin typeface="Consolas" panose="020B0609020204030204" pitchFamily="49" charset="0"/>
              </a:rPr>
              <a:t>std</a:t>
            </a:r>
            <a:r>
              <a:rPr lang="en-AU" sz="2400" b="0" dirty="0">
                <a:solidFill>
                  <a:srgbClr val="8B888F"/>
                </a:solidFill>
                <a:effectLst/>
                <a:latin typeface="Consolas" panose="020B0609020204030204" pitchFamily="49" charset="0"/>
              </a:rPr>
              <a:t>::</a:t>
            </a:r>
            <a:r>
              <a:rPr lang="en-AU" sz="2400" b="0" dirty="0" err="1">
                <a:solidFill>
                  <a:srgbClr val="5AD4E6"/>
                </a:solidFill>
                <a:effectLst/>
                <a:latin typeface="Consolas" panose="020B0609020204030204" pitchFamily="49" charset="0"/>
              </a:rPr>
              <a:t>istream</a:t>
            </a:r>
            <a:r>
              <a:rPr lang="en-AU" sz="2400" b="0" dirty="0">
                <a:solidFill>
                  <a:srgbClr val="8B888F"/>
                </a:solidFill>
                <a:effectLst/>
                <a:latin typeface="Consolas" panose="020B0609020204030204" pitchFamily="49" charset="0"/>
              </a:rPr>
              <a:t>&lt;</a:t>
            </a:r>
            <a:r>
              <a:rPr lang="en-AU" sz="2400" b="0" dirty="0">
                <a:solidFill>
                  <a:srgbClr val="5AD4E6"/>
                </a:solidFill>
                <a:effectLst/>
                <a:latin typeface="Consolas" panose="020B0609020204030204" pitchFamily="49" charset="0"/>
              </a:rPr>
              <a:t>T</a:t>
            </a:r>
            <a:r>
              <a:rPr lang="en-AU" sz="2400" b="0" dirty="0">
                <a:solidFill>
                  <a:srgbClr val="8B888F"/>
                </a:solidFill>
                <a:effectLst/>
                <a:latin typeface="Consolas" panose="020B0609020204030204" pitchFamily="49" charset="0"/>
              </a:rPr>
              <a:t>&gt;</a:t>
            </a:r>
            <a:r>
              <a:rPr lang="en-US" dirty="0"/>
              <a:t> or another input stream type.</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29</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TextBox 8">
            <a:extLst>
              <a:ext uri="{FF2B5EF4-FFF2-40B4-BE49-F238E27FC236}">
                <a16:creationId xmlns:a16="http://schemas.microsoft.com/office/drawing/2014/main" id="{F473D762-FCD2-4D96-A338-1A6350F655BA}"/>
              </a:ext>
            </a:extLst>
          </p:cNvPr>
          <p:cNvSpPr txBox="1"/>
          <p:nvPr/>
        </p:nvSpPr>
        <p:spPr>
          <a:xfrm>
            <a:off x="6316824" y="1874728"/>
            <a:ext cx="5324312" cy="3108543"/>
          </a:xfrm>
          <a:prstGeom prst="rect">
            <a:avLst/>
          </a:prstGeom>
          <a:noFill/>
        </p:spPr>
        <p:txBody>
          <a:bodyPr wrap="square" rtlCol="0">
            <a:spAutoFit/>
          </a:bodyPr>
          <a:lstStyle/>
          <a:p>
            <a:r>
              <a:rPr lang="en-AU" sz="1400" b="0" dirty="0">
                <a:solidFill>
                  <a:srgbClr val="8B888F"/>
                </a:solidFill>
                <a:effectLst/>
                <a:latin typeface="Consolas" panose="020B0609020204030204" pitchFamily="49" charset="0"/>
              </a:rPr>
              <a:t>#</a:t>
            </a:r>
            <a:r>
              <a:rPr lang="en-AU" sz="1400" b="0" dirty="0">
                <a:solidFill>
                  <a:srgbClr val="FC618D"/>
                </a:solidFill>
                <a:effectLst/>
                <a:latin typeface="Consolas" panose="020B0609020204030204" pitchFamily="49" charset="0"/>
              </a:rPr>
              <a:t>include</a:t>
            </a:r>
            <a:r>
              <a:rPr lang="en-AU" sz="1400" b="0" dirty="0">
                <a:solidFill>
                  <a:srgbClr val="948AE3"/>
                </a:solidFill>
                <a:effectLst/>
                <a:latin typeface="Consolas" panose="020B0609020204030204" pitchFamily="49" charset="0"/>
              </a:rPr>
              <a:t> </a:t>
            </a:r>
            <a:r>
              <a:rPr lang="en-AU" sz="1400" b="0" dirty="0">
                <a:solidFill>
                  <a:srgbClr val="8B888F"/>
                </a:solidFill>
                <a:effectLst/>
                <a:latin typeface="Consolas" panose="020B0609020204030204" pitchFamily="49" charset="0"/>
              </a:rPr>
              <a:t>&lt;</a:t>
            </a:r>
            <a:r>
              <a:rPr lang="en-AU" sz="1400" b="0" dirty="0">
                <a:solidFill>
                  <a:srgbClr val="FCE566"/>
                </a:solidFill>
                <a:effectLst/>
                <a:latin typeface="Consolas" panose="020B0609020204030204" pitchFamily="49" charset="0"/>
              </a:rPr>
              <a:t>algorithm</a:t>
            </a:r>
            <a:r>
              <a:rPr lang="en-AU" sz="1400" b="0" dirty="0">
                <a:solidFill>
                  <a:srgbClr val="8B888F"/>
                </a:solidFill>
                <a:effectLst/>
                <a:latin typeface="Consolas" panose="020B0609020204030204" pitchFamily="49" charset="0"/>
              </a:rPr>
              <a:t>&gt;</a:t>
            </a:r>
            <a:endParaRPr lang="en-AU" sz="1400" b="0" dirty="0">
              <a:solidFill>
                <a:srgbClr val="F7F1FF"/>
              </a:solidFill>
              <a:effectLst/>
              <a:latin typeface="Consolas" panose="020B0609020204030204" pitchFamily="49" charset="0"/>
            </a:endParaRPr>
          </a:p>
          <a:p>
            <a:r>
              <a:rPr lang="en-AU" sz="1400" b="0" dirty="0">
                <a:solidFill>
                  <a:srgbClr val="8B888F"/>
                </a:solidFill>
                <a:effectLst/>
                <a:latin typeface="Consolas" panose="020B0609020204030204" pitchFamily="49" charset="0"/>
              </a:rPr>
              <a:t>#</a:t>
            </a:r>
            <a:r>
              <a:rPr lang="en-AU" sz="1400" b="0" dirty="0">
                <a:solidFill>
                  <a:srgbClr val="FC618D"/>
                </a:solidFill>
                <a:effectLst/>
                <a:latin typeface="Consolas" panose="020B0609020204030204" pitchFamily="49" charset="0"/>
              </a:rPr>
              <a:t>include</a:t>
            </a:r>
            <a:r>
              <a:rPr lang="en-AU" sz="1400" b="0" dirty="0">
                <a:solidFill>
                  <a:srgbClr val="948AE3"/>
                </a:solidFill>
                <a:effectLst/>
                <a:latin typeface="Consolas" panose="020B0609020204030204" pitchFamily="49" charset="0"/>
              </a:rPr>
              <a:t> </a:t>
            </a:r>
            <a:r>
              <a:rPr lang="en-AU" sz="1400" b="0" dirty="0">
                <a:solidFill>
                  <a:srgbClr val="8B888F"/>
                </a:solidFill>
                <a:effectLst/>
                <a:latin typeface="Consolas" panose="020B0609020204030204" pitchFamily="49" charset="0"/>
              </a:rPr>
              <a:t>&lt;</a:t>
            </a:r>
            <a:r>
              <a:rPr lang="en-AU" sz="1400" b="0" dirty="0">
                <a:solidFill>
                  <a:srgbClr val="FCE566"/>
                </a:solidFill>
                <a:effectLst/>
                <a:latin typeface="Consolas" panose="020B0609020204030204" pitchFamily="49" charset="0"/>
              </a:rPr>
              <a:t>iostream</a:t>
            </a:r>
            <a:r>
              <a:rPr lang="en-AU" sz="1400" b="0" dirty="0">
                <a:solidFill>
                  <a:srgbClr val="8B888F"/>
                </a:solidFill>
                <a:effectLst/>
                <a:latin typeface="Consolas" panose="020B0609020204030204" pitchFamily="49" charset="0"/>
              </a:rPr>
              <a:t>&gt;</a:t>
            </a:r>
            <a:endParaRPr lang="en-AU" sz="1400" b="0" dirty="0">
              <a:solidFill>
                <a:srgbClr val="F7F1FF"/>
              </a:solidFill>
              <a:effectLst/>
              <a:latin typeface="Consolas" panose="020B0609020204030204" pitchFamily="49" charset="0"/>
            </a:endParaRPr>
          </a:p>
          <a:p>
            <a:r>
              <a:rPr lang="en-AU" sz="1400" b="0" dirty="0">
                <a:solidFill>
                  <a:srgbClr val="8B888F"/>
                </a:solidFill>
                <a:effectLst/>
                <a:latin typeface="Consolas" panose="020B0609020204030204" pitchFamily="49" charset="0"/>
              </a:rPr>
              <a:t>#</a:t>
            </a:r>
            <a:r>
              <a:rPr lang="en-AU" sz="1400" b="0" dirty="0">
                <a:solidFill>
                  <a:srgbClr val="FC618D"/>
                </a:solidFill>
                <a:effectLst/>
                <a:latin typeface="Consolas" panose="020B0609020204030204" pitchFamily="49" charset="0"/>
              </a:rPr>
              <a:t>include</a:t>
            </a:r>
            <a:r>
              <a:rPr lang="en-AU" sz="1400" b="0" dirty="0">
                <a:solidFill>
                  <a:srgbClr val="948AE3"/>
                </a:solidFill>
                <a:effectLst/>
                <a:latin typeface="Consolas" panose="020B0609020204030204" pitchFamily="49" charset="0"/>
              </a:rPr>
              <a:t> </a:t>
            </a:r>
            <a:r>
              <a:rPr lang="en-AU" sz="1400" b="0" dirty="0">
                <a:solidFill>
                  <a:srgbClr val="8B888F"/>
                </a:solidFill>
                <a:effectLst/>
                <a:latin typeface="Consolas" panose="020B0609020204030204" pitchFamily="49" charset="0"/>
              </a:rPr>
              <a:t>&lt;</a:t>
            </a:r>
            <a:r>
              <a:rPr lang="en-AU" sz="1400" b="0" dirty="0">
                <a:solidFill>
                  <a:srgbClr val="FCE566"/>
                </a:solidFill>
                <a:effectLst/>
                <a:latin typeface="Consolas" panose="020B0609020204030204" pitchFamily="49" charset="0"/>
              </a:rPr>
              <a:t>ranges</a:t>
            </a:r>
            <a:r>
              <a:rPr lang="en-AU" sz="1400" b="0" dirty="0">
                <a:solidFill>
                  <a:srgbClr val="8B888F"/>
                </a:solidFill>
                <a:effectLst/>
                <a:latin typeface="Consolas" panose="020B0609020204030204" pitchFamily="49" charset="0"/>
              </a:rPr>
              <a:t>&gt;</a:t>
            </a:r>
            <a:endParaRPr lang="en-AU" sz="1400" b="0" dirty="0">
              <a:solidFill>
                <a:srgbClr val="F7F1FF"/>
              </a:solidFill>
              <a:effectLst/>
              <a:latin typeface="Consolas" panose="020B0609020204030204" pitchFamily="49" charset="0"/>
            </a:endParaRPr>
          </a:p>
          <a:p>
            <a:br>
              <a:rPr lang="en-AU" sz="1400" b="0" dirty="0">
                <a:solidFill>
                  <a:srgbClr val="F7F1FF"/>
                </a:solidFill>
                <a:effectLst/>
                <a:latin typeface="Consolas" panose="020B0609020204030204" pitchFamily="49" charset="0"/>
              </a:rPr>
            </a:br>
            <a:r>
              <a:rPr lang="en-AU" sz="1400" b="0" i="1" dirty="0">
                <a:solidFill>
                  <a:srgbClr val="5AD4E6"/>
                </a:solidFill>
                <a:effectLst/>
                <a:latin typeface="Consolas" panose="020B0609020204030204" pitchFamily="49" charset="0"/>
              </a:rPr>
              <a:t>auto</a:t>
            </a:r>
            <a:r>
              <a:rPr lang="en-AU" sz="1400" b="0" dirty="0">
                <a:solidFill>
                  <a:srgbClr val="F7F1FF"/>
                </a:solidFill>
                <a:effectLst/>
                <a:latin typeface="Consolas" panose="020B0609020204030204" pitchFamily="49" charset="0"/>
              </a:rPr>
              <a:t> </a:t>
            </a:r>
            <a:r>
              <a:rPr lang="en-AU" sz="1400" b="0" dirty="0">
                <a:solidFill>
                  <a:srgbClr val="7BD88F"/>
                </a:solidFill>
                <a:effectLst/>
                <a:latin typeface="Consolas" panose="020B0609020204030204" pitchFamily="49" charset="0"/>
              </a:rPr>
              <a:t>main</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8B888F"/>
                </a:solidFill>
                <a:effectLst/>
                <a:latin typeface="Consolas" panose="020B0609020204030204" pitchFamily="49" charset="0"/>
              </a:rPr>
              <a:t>-&gt;</a:t>
            </a:r>
            <a:r>
              <a:rPr lang="en-AU" sz="1400" b="0" dirty="0">
                <a:solidFill>
                  <a:srgbClr val="F7F1FF"/>
                </a:solidFill>
                <a:effectLst/>
                <a:latin typeface="Consolas" panose="020B0609020204030204" pitchFamily="49" charset="0"/>
              </a:rPr>
              <a:t> </a:t>
            </a:r>
            <a:r>
              <a:rPr lang="en-AU" sz="1400" b="0" i="1" dirty="0">
                <a:solidFill>
                  <a:srgbClr val="5AD4E6"/>
                </a:solidFill>
                <a:effectLst/>
                <a:latin typeface="Consolas" panose="020B0609020204030204" pitchFamily="49" charset="0"/>
              </a:rPr>
              <a:t>int</a:t>
            </a:r>
            <a:endParaRPr lang="en-AU" sz="1400" b="0" dirty="0">
              <a:solidFill>
                <a:srgbClr val="F7F1FF"/>
              </a:solidFill>
              <a:effectLst/>
              <a:latin typeface="Consolas" panose="020B0609020204030204" pitchFamily="49" charset="0"/>
            </a:endParaRPr>
          </a:p>
          <a:p>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r>
              <a:rPr lang="en-AU" sz="1400" b="0" i="1" dirty="0">
                <a:solidFill>
                  <a:srgbClr val="69676C"/>
                </a:solidFill>
                <a:effectLst/>
                <a:latin typeface="Consolas" panose="020B0609020204030204" pitchFamily="49" charset="0"/>
              </a:rPr>
              <a:t>    /// Prints "0 1 2 3 4 5 6 7 8 9 10"</a:t>
            </a:r>
            <a:endParaRPr lang="en-AU" sz="1400" b="0" dirty="0">
              <a:solidFill>
                <a:srgbClr val="F7F1FF"/>
              </a:solidFill>
              <a:effectLst/>
              <a:latin typeface="Consolas" panose="020B0609020204030204" pitchFamily="49" charset="0"/>
            </a:endParaRPr>
          </a:p>
          <a:p>
            <a:r>
              <a:rPr lang="en-AU" sz="1400" b="0" dirty="0">
                <a:solidFill>
                  <a:srgbClr val="F7F1FF"/>
                </a:solidFill>
                <a:effectLst/>
                <a:latin typeface="Consolas" panose="020B0609020204030204" pitchFamily="49" charset="0"/>
              </a:rPr>
              <a:t>    </a:t>
            </a:r>
            <a:r>
              <a:rPr lang="en-AU" sz="1400" b="0" dirty="0">
                <a:solidFill>
                  <a:srgbClr val="7BD88F"/>
                </a:solidFill>
                <a:effectLst/>
                <a:latin typeface="Consolas" panose="020B0609020204030204" pitchFamily="49" charset="0"/>
              </a:rPr>
              <a:t>std</a:t>
            </a:r>
            <a:r>
              <a:rPr lang="en-AU" sz="1400" b="0" dirty="0">
                <a:solidFill>
                  <a:srgbClr val="8B888F"/>
                </a:solidFill>
                <a:effectLst/>
                <a:latin typeface="Consolas" panose="020B0609020204030204" pitchFamily="49" charset="0"/>
              </a:rPr>
              <a:t>::</a:t>
            </a:r>
            <a:r>
              <a:rPr lang="en-AU" sz="1400" b="0" dirty="0">
                <a:solidFill>
                  <a:srgbClr val="7BD88F"/>
                </a:solidFill>
                <a:effectLst/>
                <a:latin typeface="Consolas" panose="020B0609020204030204" pitchFamily="49" charset="0"/>
              </a:rPr>
              <a:t>ranges</a:t>
            </a:r>
            <a:r>
              <a:rPr lang="en-AU" sz="1400" b="0" dirty="0">
                <a:solidFill>
                  <a:srgbClr val="8B888F"/>
                </a:solidFill>
                <a:effectLst/>
                <a:latin typeface="Consolas" panose="020B0609020204030204" pitchFamily="49" charset="0"/>
              </a:rPr>
              <a:t>::</a:t>
            </a:r>
            <a:r>
              <a:rPr lang="en-AU" sz="1400" b="0" dirty="0">
                <a:solidFill>
                  <a:srgbClr val="7BD88F"/>
                </a:solidFill>
                <a:effectLst/>
                <a:latin typeface="Consolas" panose="020B0609020204030204" pitchFamily="49" charset="0"/>
              </a:rPr>
              <a:t>copy</a:t>
            </a:r>
            <a:r>
              <a:rPr lang="en-AU" sz="1400" b="0" dirty="0">
                <a:solidFill>
                  <a:srgbClr val="8B888F"/>
                </a:solidFill>
                <a:effectLst/>
                <a:latin typeface="Consolas" panose="020B0609020204030204" pitchFamily="49" charset="0"/>
              </a:rPr>
              <a:t>(</a:t>
            </a:r>
          </a:p>
          <a:p>
            <a:r>
              <a:rPr lang="en-AU" sz="1400" dirty="0">
                <a:solidFill>
                  <a:srgbClr val="8B888F"/>
                </a:solidFill>
                <a:latin typeface="Consolas" panose="020B0609020204030204" pitchFamily="49" charset="0"/>
              </a:rPr>
              <a:t>        </a:t>
            </a:r>
            <a:r>
              <a:rPr lang="en-AU" sz="1400" b="0" dirty="0">
                <a:solidFill>
                  <a:srgbClr val="7BD88F"/>
                </a:solidFill>
                <a:effectLst/>
                <a:latin typeface="Consolas" panose="020B0609020204030204" pitchFamily="49" charset="0"/>
              </a:rPr>
              <a:t>std</a:t>
            </a:r>
            <a:r>
              <a:rPr lang="en-AU" sz="1400" b="0" dirty="0">
                <a:solidFill>
                  <a:srgbClr val="8B888F"/>
                </a:solidFill>
                <a:effectLst/>
                <a:latin typeface="Consolas" panose="020B0609020204030204" pitchFamily="49" charset="0"/>
              </a:rPr>
              <a:t>::</a:t>
            </a:r>
            <a:r>
              <a:rPr lang="en-AU" sz="1400" b="0" dirty="0">
                <a:solidFill>
                  <a:srgbClr val="7BD88F"/>
                </a:solidFill>
                <a:effectLst/>
                <a:latin typeface="Consolas" panose="020B0609020204030204" pitchFamily="49" charset="0"/>
              </a:rPr>
              <a:t>views</a:t>
            </a:r>
            <a:r>
              <a:rPr lang="en-AU" sz="1400" b="0" dirty="0">
                <a:solidFill>
                  <a:srgbClr val="8B888F"/>
                </a:solidFill>
                <a:effectLst/>
                <a:latin typeface="Consolas" panose="020B0609020204030204" pitchFamily="49" charset="0"/>
              </a:rPr>
              <a:t>::</a:t>
            </a:r>
            <a:r>
              <a:rPr lang="en-AU" sz="1400" b="0" dirty="0">
                <a:solidFill>
                  <a:srgbClr val="7BD88F"/>
                </a:solidFill>
                <a:effectLst/>
                <a:latin typeface="Consolas" panose="020B0609020204030204" pitchFamily="49" charset="0"/>
              </a:rPr>
              <a:t>iota</a:t>
            </a:r>
            <a:r>
              <a:rPr lang="en-AU" sz="1400" b="0" dirty="0">
                <a:solidFill>
                  <a:srgbClr val="8B888F"/>
                </a:solidFill>
                <a:effectLst/>
                <a:latin typeface="Consolas" panose="020B0609020204030204" pitchFamily="49" charset="0"/>
              </a:rPr>
              <a:t>(</a:t>
            </a:r>
            <a:r>
              <a:rPr lang="en-AU" sz="1400" b="0" dirty="0">
                <a:solidFill>
                  <a:srgbClr val="948AE3"/>
                </a:solidFill>
                <a:effectLst/>
                <a:latin typeface="Consolas" panose="020B0609020204030204" pitchFamily="49" charset="0"/>
              </a:rPr>
              <a:t>0</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948AE3"/>
                </a:solidFill>
                <a:effectLst/>
                <a:latin typeface="Consolas" panose="020B0609020204030204" pitchFamily="49" charset="0"/>
              </a:rPr>
              <a:t>11</a:t>
            </a:r>
            <a:r>
              <a:rPr lang="en-AU" sz="1400" b="0" dirty="0">
                <a:solidFill>
                  <a:srgbClr val="8B888F"/>
                </a:solidFill>
                <a:effectLst/>
                <a:latin typeface="Consolas" panose="020B0609020204030204" pitchFamily="49" charset="0"/>
              </a:rPr>
              <a:t>),</a:t>
            </a:r>
          </a:p>
          <a:p>
            <a:r>
              <a:rPr lang="en-AU" sz="1400" dirty="0">
                <a:solidFill>
                  <a:srgbClr val="8B888F"/>
                </a:solidFill>
                <a:latin typeface="Consolas" panose="020B0609020204030204" pitchFamily="49" charset="0"/>
              </a:rPr>
              <a:t>        </a:t>
            </a:r>
            <a:r>
              <a:rPr lang="en-AU" sz="1400" b="0" dirty="0">
                <a:solidFill>
                  <a:srgbClr val="7BD88F"/>
                </a:solidFill>
                <a:effectLst/>
                <a:latin typeface="Consolas" panose="020B0609020204030204" pitchFamily="49" charset="0"/>
              </a:rPr>
              <a:t>std</a:t>
            </a:r>
            <a:r>
              <a:rPr lang="en-AU" sz="1400" b="0" dirty="0">
                <a:solidFill>
                  <a:srgbClr val="8B888F"/>
                </a:solidFill>
                <a:effectLst/>
                <a:latin typeface="Consolas" panose="020B0609020204030204" pitchFamily="49" charset="0"/>
              </a:rPr>
              <a:t>::</a:t>
            </a:r>
            <a:r>
              <a:rPr lang="en-AU" sz="1400" b="0" dirty="0" err="1">
                <a:solidFill>
                  <a:srgbClr val="7BD88F"/>
                </a:solidFill>
                <a:effectLst/>
                <a:latin typeface="Consolas" panose="020B0609020204030204" pitchFamily="49" charset="0"/>
              </a:rPr>
              <a:t>ostream_iterator</a:t>
            </a:r>
            <a:r>
              <a:rPr lang="en-AU" sz="1400" b="0" dirty="0">
                <a:solidFill>
                  <a:srgbClr val="8B888F"/>
                </a:solidFill>
                <a:effectLst/>
                <a:latin typeface="Consolas" panose="020B0609020204030204" pitchFamily="49" charset="0"/>
              </a:rPr>
              <a:t>&lt;</a:t>
            </a:r>
            <a:r>
              <a:rPr lang="en-AU" sz="1400" b="0" i="1" dirty="0">
                <a:solidFill>
                  <a:srgbClr val="5AD4E6"/>
                </a:solidFill>
                <a:effectLst/>
                <a:latin typeface="Consolas" panose="020B0609020204030204" pitchFamily="49" charset="0"/>
              </a:rPr>
              <a:t>int</a:t>
            </a:r>
            <a:r>
              <a:rPr lang="en-AU" sz="1400" b="0" dirty="0">
                <a:solidFill>
                  <a:srgbClr val="8B888F"/>
                </a:solidFill>
                <a:effectLst/>
                <a:latin typeface="Consolas" panose="020B0609020204030204" pitchFamily="49" charset="0"/>
              </a:rPr>
              <a:t>&gt;(</a:t>
            </a:r>
            <a:r>
              <a:rPr lang="en-AU" sz="1400" b="0" dirty="0">
                <a:solidFill>
                  <a:srgbClr val="7BD88F"/>
                </a:solidFill>
                <a:effectLst/>
                <a:latin typeface="Consolas" panose="020B0609020204030204" pitchFamily="49" charset="0"/>
              </a:rPr>
              <a:t>std</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cout</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8B888F"/>
                </a:solidFill>
                <a:effectLst/>
                <a:latin typeface="Consolas" panose="020B0609020204030204" pitchFamily="49" charset="0"/>
              </a:rPr>
              <a:t>"</a:t>
            </a:r>
            <a:r>
              <a:rPr lang="en-AU" sz="1400" b="0" dirty="0">
                <a:solidFill>
                  <a:srgbClr val="FCE566"/>
                </a:solidFill>
                <a:effectLst/>
                <a:latin typeface="Consolas" panose="020B0609020204030204" pitchFamily="49" charset="0"/>
              </a:rPr>
              <a:t> </a:t>
            </a:r>
            <a:r>
              <a:rPr lang="en-AU" sz="1400" b="0" dirty="0">
                <a:solidFill>
                  <a:srgbClr val="8B888F"/>
                </a:solidFill>
                <a:effectLst/>
                <a:latin typeface="Consolas" panose="020B0609020204030204" pitchFamily="49" charset="0"/>
              </a:rPr>
              <a:t>")</a:t>
            </a:r>
          </a:p>
          <a:p>
            <a:r>
              <a:rPr lang="en-AU" sz="1400" dirty="0">
                <a:solidFill>
                  <a:srgbClr val="8B888F"/>
                </a:solidFill>
                <a:latin typeface="Consolas" panose="020B0609020204030204" pitchFamily="49" charset="0"/>
              </a:rPr>
              <a:t>    </a:t>
            </a: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r>
              <a:rPr lang="en-AU" sz="1400" b="0" dirty="0">
                <a:solidFill>
                  <a:srgbClr val="F7F1FF"/>
                </a:solidFill>
                <a:effectLst/>
                <a:latin typeface="Consolas" panose="020B0609020204030204" pitchFamily="49" charset="0"/>
              </a:rPr>
              <a:t>    </a:t>
            </a:r>
          </a:p>
          <a:p>
            <a:r>
              <a:rPr lang="en-AU" sz="1400" b="0" dirty="0">
                <a:solidFill>
                  <a:srgbClr val="F7F1FF"/>
                </a:solidFill>
                <a:effectLst/>
                <a:latin typeface="Consolas" panose="020B0609020204030204" pitchFamily="49" charset="0"/>
              </a:rPr>
              <a:t>    </a:t>
            </a:r>
            <a:r>
              <a:rPr lang="en-AU" sz="1400" b="0" dirty="0">
                <a:solidFill>
                  <a:srgbClr val="FC618D"/>
                </a:solidFill>
                <a:effectLst/>
                <a:latin typeface="Consolas" panose="020B0609020204030204" pitchFamily="49" charset="0"/>
              </a:rPr>
              <a:t>return</a:t>
            </a:r>
            <a:r>
              <a:rPr lang="en-AU" sz="1400" b="0" dirty="0">
                <a:solidFill>
                  <a:srgbClr val="F7F1FF"/>
                </a:solidFill>
                <a:effectLst/>
                <a:latin typeface="Consolas" panose="020B0609020204030204" pitchFamily="49" charset="0"/>
              </a:rPr>
              <a:t> </a:t>
            </a:r>
            <a:r>
              <a:rPr lang="en-AU" sz="1400" b="0" dirty="0">
                <a:solidFill>
                  <a:srgbClr val="948AE3"/>
                </a:solidFill>
                <a:effectLst/>
                <a:latin typeface="Consolas" panose="020B0609020204030204" pitchFamily="49" charset="0"/>
              </a:rPr>
              <a:t>0</a:t>
            </a: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p:txBody>
      </p:sp>
    </p:spTree>
    <p:extLst>
      <p:ext uri="{BB962C8B-B14F-4D97-AF65-F5344CB8AC3E}">
        <p14:creationId xmlns:p14="http://schemas.microsoft.com/office/powerpoint/2010/main" val="38394609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Iterators</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MDN High Performance Programming</a:t>
            </a:r>
            <a:endParaRPr lang="en-US" dirty="0"/>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3</a:t>
            </a:fld>
            <a:endParaRPr lang="en-US"/>
          </a:p>
        </p:txBody>
      </p:sp>
    </p:spTree>
    <p:extLst>
      <p:ext uri="{BB962C8B-B14F-4D97-AF65-F5344CB8AC3E}">
        <p14:creationId xmlns:p14="http://schemas.microsoft.com/office/powerpoint/2010/main" val="5600218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399502"/>
            <a:ext cx="11097551" cy="559732"/>
          </a:xfrm>
        </p:spPr>
        <p:txBody>
          <a:bodyPr>
            <a:normAutofit/>
          </a:bodyPr>
          <a:lstStyle/>
          <a:p>
            <a:r>
              <a:rPr lang="en-US" sz="4000" dirty="0"/>
              <a:t>Range Adaptor Views</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30</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mc:AlternateContent xmlns:mc="http://schemas.openxmlformats.org/markup-compatibility/2006" xmlns:a14="http://schemas.microsoft.com/office/drawing/2010/main">
        <mc:Choice Requires="a14">
          <p:graphicFrame>
            <p:nvGraphicFramePr>
              <p:cNvPr id="8" name="Table 8">
                <a:extLst>
                  <a:ext uri="{FF2B5EF4-FFF2-40B4-BE49-F238E27FC236}">
                    <a16:creationId xmlns:a16="http://schemas.microsoft.com/office/drawing/2014/main" id="{4BC26D29-0E39-0C0D-1700-38A674477E77}"/>
                  </a:ext>
                </a:extLst>
              </p:cNvPr>
              <p:cNvGraphicFramePr>
                <a:graphicFrameLocks noGrp="1"/>
              </p:cNvGraphicFramePr>
              <p:nvPr>
                <p:ph sz="half" idx="2"/>
                <p:extLst>
                  <p:ext uri="{D42A27DB-BD31-4B8C-83A1-F6EECF244321}">
                    <p14:modId xmlns:p14="http://schemas.microsoft.com/office/powerpoint/2010/main" val="850521405"/>
                  </p:ext>
                </p:extLst>
              </p:nvPr>
            </p:nvGraphicFramePr>
            <p:xfrm>
              <a:off x="550862" y="1084098"/>
              <a:ext cx="11097549" cy="5562600"/>
            </p:xfrm>
            <a:graphic>
              <a:graphicData uri="http://schemas.openxmlformats.org/drawingml/2006/table">
                <a:tbl>
                  <a:tblPr firstRow="1" bandRow="1">
                    <a:tableStyleId>{AF606853-7671-496A-8E4F-DF71F8EC918B}</a:tableStyleId>
                  </a:tblPr>
                  <a:tblGrid>
                    <a:gridCol w="2780167">
                      <a:extLst>
                        <a:ext uri="{9D8B030D-6E8A-4147-A177-3AD203B41FA5}">
                          <a16:colId xmlns:a16="http://schemas.microsoft.com/office/drawing/2014/main" val="3022304795"/>
                        </a:ext>
                      </a:extLst>
                    </a:gridCol>
                    <a:gridCol w="1754155">
                      <a:extLst>
                        <a:ext uri="{9D8B030D-6E8A-4147-A177-3AD203B41FA5}">
                          <a16:colId xmlns:a16="http://schemas.microsoft.com/office/drawing/2014/main" val="1521074231"/>
                        </a:ext>
                      </a:extLst>
                    </a:gridCol>
                    <a:gridCol w="6563227">
                      <a:extLst>
                        <a:ext uri="{9D8B030D-6E8A-4147-A177-3AD203B41FA5}">
                          <a16:colId xmlns:a16="http://schemas.microsoft.com/office/drawing/2014/main" val="1803434091"/>
                        </a:ext>
                      </a:extLst>
                    </a:gridCol>
                  </a:tblGrid>
                  <a:tr h="370840">
                    <a:tc>
                      <a:txBody>
                        <a:bodyPr/>
                        <a:lstStyle/>
                        <a:p>
                          <a:pPr algn="ctr"/>
                          <a:r>
                            <a:rPr lang="en-AU" sz="1400" dirty="0">
                              <a:solidFill>
                                <a:schemeClr val="tx1"/>
                              </a:solidFill>
                            </a:rPr>
                            <a:t>Range Adaptor</a:t>
                          </a:r>
                        </a:p>
                      </a:txBody>
                      <a:tcPr/>
                    </a:tc>
                    <a:tc>
                      <a:txBody>
                        <a:bodyPr/>
                        <a:lstStyle/>
                        <a:p>
                          <a:pPr algn="ctr"/>
                          <a:r>
                            <a:rPr lang="en-AU" sz="1400" dirty="0">
                              <a:solidFill>
                                <a:schemeClr val="tx1"/>
                              </a:solidFill>
                            </a:rPr>
                            <a:t>Common Name</a:t>
                          </a:r>
                        </a:p>
                      </a:txBody>
                      <a:tcPr/>
                    </a:tc>
                    <a:tc>
                      <a:txBody>
                        <a:bodyPr/>
                        <a:lstStyle/>
                        <a:p>
                          <a:pPr algn="ctr"/>
                          <a:r>
                            <a:rPr lang="en-AU" sz="1400" dirty="0">
                              <a:solidFill>
                                <a:schemeClr val="tx1"/>
                              </a:solidFill>
                            </a:rPr>
                            <a:t>Description</a:t>
                          </a:r>
                        </a:p>
                      </a:txBody>
                      <a:tcPr/>
                    </a:tc>
                    <a:extLst>
                      <a:ext uri="{0D108BD9-81ED-4DB2-BD59-A6C34878D82A}">
                        <a16:rowId xmlns:a16="http://schemas.microsoft.com/office/drawing/2014/main" val="839517332"/>
                      </a:ext>
                    </a:extLst>
                  </a:tr>
                  <a:tr h="370840">
                    <a:tc>
                      <a:txBody>
                        <a:bodyPr/>
                        <a:lstStyle/>
                        <a:p>
                          <a:pPr algn="ct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views</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transform</a:t>
                          </a:r>
                          <a:endParaRPr lang="en-AU" sz="1600" dirty="0">
                            <a:solidFill>
                              <a:schemeClr val="tx1"/>
                            </a:solidFill>
                            <a:latin typeface="Consolas" panose="020B0609020204030204" pitchFamily="49" charset="0"/>
                          </a:endParaRPr>
                        </a:p>
                      </a:txBody>
                      <a:tcPr anchor="ctr"/>
                    </a:tc>
                    <a:tc>
                      <a:txBody>
                        <a:bodyPr/>
                        <a:lstStyle/>
                        <a:p>
                          <a:pPr algn="ctr"/>
                          <a:r>
                            <a:rPr lang="en-AU" sz="1600" dirty="0">
                              <a:solidFill>
                                <a:schemeClr val="tx1"/>
                              </a:solidFill>
                            </a:rPr>
                            <a:t>map</a:t>
                          </a:r>
                        </a:p>
                      </a:txBody>
                      <a:tcPr anchor="ctr"/>
                    </a:tc>
                    <a:tc>
                      <a:txBody>
                        <a:bodyPr/>
                        <a:lstStyle/>
                        <a:p>
                          <a:pPr algn="ctr"/>
                          <a:r>
                            <a:rPr lang="en-AU" sz="1400" dirty="0">
                              <a:solidFill>
                                <a:schemeClr val="tx1"/>
                              </a:solidFill>
                            </a:rPr>
                            <a:t>Creates a view that maps an unary function onto a range</a:t>
                          </a:r>
                        </a:p>
                      </a:txBody>
                      <a:tcPr anchor="ctr"/>
                    </a:tc>
                    <a:extLst>
                      <a:ext uri="{0D108BD9-81ED-4DB2-BD59-A6C34878D82A}">
                        <a16:rowId xmlns:a16="http://schemas.microsoft.com/office/drawing/2014/main" val="386512116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views</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filter</a:t>
                          </a:r>
                          <a:endParaRPr lang="en-AU" sz="1600" dirty="0">
                            <a:solidFill>
                              <a:schemeClr val="tx1"/>
                            </a:solidFill>
                            <a:latin typeface="Consolas" panose="020B0609020204030204" pitchFamily="49" charset="0"/>
                          </a:endParaRPr>
                        </a:p>
                      </a:txBody>
                      <a:tcPr anchor="ctr"/>
                    </a:tc>
                    <a:tc>
                      <a:txBody>
                        <a:bodyPr/>
                        <a:lstStyle/>
                        <a:p>
                          <a:pPr algn="ctr"/>
                          <a:r>
                            <a:rPr lang="en-AU" sz="1600" dirty="0">
                              <a:solidFill>
                                <a:schemeClr val="tx1"/>
                              </a:solidFill>
                            </a:rPr>
                            <a:t>filter</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prstClr val="white"/>
                              </a:solidFill>
                              <a:effectLst/>
                              <a:uLnTx/>
                              <a:uFillTx/>
                              <a:latin typeface="Gill Sans MT"/>
                              <a:ea typeface="+mn-ea"/>
                              <a:cs typeface="+mn-cs"/>
                            </a:rPr>
                            <a:t>Creates a view that filters elements that fail an unary predicate from a range</a:t>
                          </a:r>
                        </a:p>
                      </a:txBody>
                      <a:tcPr anchor="ctr"/>
                    </a:tc>
                    <a:extLst>
                      <a:ext uri="{0D108BD9-81ED-4DB2-BD59-A6C34878D82A}">
                        <a16:rowId xmlns:a16="http://schemas.microsoft.com/office/drawing/2014/main" val="4021213937"/>
                      </a:ext>
                    </a:extLst>
                  </a:tr>
                  <a:tr h="370840">
                    <a:tc>
                      <a:txBody>
                        <a:bodyPr/>
                        <a:lstStyle/>
                        <a:p>
                          <a:pPr algn="ct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err="1">
                              <a:ln>
                                <a:noFill/>
                              </a:ln>
                              <a:solidFill>
                                <a:srgbClr val="7BD88F"/>
                              </a:solidFill>
                              <a:effectLst/>
                              <a:uLnTx/>
                              <a:uFillTx/>
                              <a:latin typeface="Consolas" panose="020B0609020204030204" pitchFamily="49" charset="0"/>
                              <a:ea typeface="+mn-ea"/>
                              <a:cs typeface="+mn-cs"/>
                            </a:rPr>
                            <a:t>views</a:t>
                          </a:r>
                          <a:r>
                            <a:rPr kumimoji="0" lang="en-AU" sz="1600" b="0" i="0" u="none" strike="noStrike" kern="1200" cap="none" spc="0" normalizeH="0" baseline="0" noProof="0" dirty="0" err="1">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err="1">
                              <a:ln>
                                <a:noFill/>
                              </a:ln>
                              <a:solidFill>
                                <a:srgbClr val="7BD88F"/>
                              </a:solidFill>
                              <a:effectLst/>
                              <a:uLnTx/>
                              <a:uFillTx/>
                              <a:latin typeface="Consolas" panose="020B0609020204030204" pitchFamily="49" charset="0"/>
                              <a:ea typeface="+mn-ea"/>
                              <a:cs typeface="+mn-cs"/>
                            </a:rPr>
                            <a:t>reverse</a:t>
                          </a:r>
                          <a:endParaRPr lang="en-AU" sz="1600" dirty="0">
                            <a:solidFill>
                              <a:schemeClr val="tx1"/>
                            </a:solidFill>
                            <a:latin typeface="Consolas" panose="020B0609020204030204" pitchFamily="49" charset="0"/>
                          </a:endParaRPr>
                        </a:p>
                      </a:txBody>
                      <a:tcPr anchor="ctr"/>
                    </a:tc>
                    <a:tc>
                      <a:txBody>
                        <a:bodyPr/>
                        <a:lstStyle/>
                        <a:p>
                          <a:pPr algn="ctr"/>
                          <a:r>
                            <a:rPr lang="en-AU" sz="1600" dirty="0">
                              <a:solidFill>
                                <a:schemeClr val="tx1"/>
                              </a:solidFill>
                            </a:rPr>
                            <a:t>reverse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prstClr val="white"/>
                              </a:solidFill>
                              <a:effectLst/>
                              <a:uLnTx/>
                              <a:uFillTx/>
                              <a:latin typeface="Gill Sans MT"/>
                              <a:ea typeface="+mn-ea"/>
                              <a:cs typeface="+mn-cs"/>
                            </a:rPr>
                            <a:t>Creates a view that reverses a range</a:t>
                          </a:r>
                        </a:p>
                      </a:txBody>
                      <a:tcPr anchor="ctr"/>
                    </a:tc>
                    <a:extLst>
                      <a:ext uri="{0D108BD9-81ED-4DB2-BD59-A6C34878D82A}">
                        <a16:rowId xmlns:a16="http://schemas.microsoft.com/office/drawing/2014/main" val="3633579249"/>
                      </a:ext>
                    </a:extLst>
                  </a:tr>
                  <a:tr h="370840">
                    <a:tc>
                      <a:txBody>
                        <a:bodyPr/>
                        <a:lstStyle/>
                        <a:p>
                          <a:pPr algn="ct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views</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take</a:t>
                          </a:r>
                          <a:endParaRPr lang="en-AU" sz="1600" dirty="0">
                            <a:solidFill>
                              <a:schemeClr val="tx1"/>
                            </a:solidFill>
                            <a:latin typeface="Consolas" panose="020B0609020204030204" pitchFamily="49" charset="0"/>
                          </a:endParaRPr>
                        </a:p>
                      </a:txBody>
                      <a:tcPr anchor="ctr"/>
                    </a:tc>
                    <a:tc>
                      <a:txBody>
                        <a:bodyPr/>
                        <a:lstStyle/>
                        <a:p>
                          <a:pPr algn="ctr"/>
                          <a:r>
                            <a:rPr lang="en-AU" sz="1600" dirty="0">
                              <a:solidFill>
                                <a:schemeClr val="tx1"/>
                              </a:solidFill>
                            </a:rPr>
                            <a:t>take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prstClr val="white"/>
                              </a:solidFill>
                              <a:effectLst/>
                              <a:uLnTx/>
                              <a:uFillTx/>
                              <a:latin typeface="Gill Sans MT"/>
                              <a:ea typeface="+mn-ea"/>
                              <a:cs typeface="+mn-cs"/>
                            </a:rPr>
                            <a:t>Creates a view that only takes </a:t>
                          </a:r>
                          <a14:m>
                            <m:oMath xmlns:m="http://schemas.openxmlformats.org/officeDocument/2006/math">
                              <m:r>
                                <a:rPr kumimoji="0" lang="en-AU" sz="14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𝑁</m:t>
                              </m:r>
                            </m:oMath>
                          </a14:m>
                          <a:r>
                            <a:rPr kumimoji="0" lang="en-AU" sz="1400" b="0" i="0" u="none" strike="noStrike" kern="1200" cap="none" spc="0" normalizeH="0" baseline="0" noProof="0" dirty="0">
                              <a:ln>
                                <a:noFill/>
                              </a:ln>
                              <a:solidFill>
                                <a:prstClr val="white"/>
                              </a:solidFill>
                              <a:effectLst/>
                              <a:uLnTx/>
                              <a:uFillTx/>
                              <a:latin typeface="Gill Sans MT"/>
                              <a:ea typeface="+mn-ea"/>
                              <a:cs typeface="+mn-cs"/>
                            </a:rPr>
                            <a:t> elements from a range</a:t>
                          </a:r>
                        </a:p>
                      </a:txBody>
                      <a:tcPr anchor="ctr"/>
                    </a:tc>
                    <a:extLst>
                      <a:ext uri="{0D108BD9-81ED-4DB2-BD59-A6C34878D82A}">
                        <a16:rowId xmlns:a16="http://schemas.microsoft.com/office/drawing/2014/main" val="1020852158"/>
                      </a:ext>
                    </a:extLst>
                  </a:tr>
                  <a:tr h="370840">
                    <a:tc>
                      <a:txBody>
                        <a:bodyPr/>
                        <a:lstStyle/>
                        <a:p>
                          <a:pPr algn="ct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views</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err="1">
                              <a:ln>
                                <a:noFill/>
                              </a:ln>
                              <a:solidFill>
                                <a:srgbClr val="7BD88F"/>
                              </a:solidFill>
                              <a:effectLst/>
                              <a:uLnTx/>
                              <a:uFillTx/>
                              <a:latin typeface="Consolas" panose="020B0609020204030204" pitchFamily="49" charset="0"/>
                              <a:ea typeface="+mn-ea"/>
                              <a:cs typeface="+mn-cs"/>
                            </a:rPr>
                            <a:t>take_while</a:t>
                          </a:r>
                          <a:endParaRPr lang="en-AU" sz="1600" dirty="0">
                            <a:solidFill>
                              <a:schemeClr val="tx1"/>
                            </a:solidFill>
                            <a:latin typeface="Consolas" panose="020B0609020204030204" pitchFamily="49" charset="0"/>
                          </a:endParaRPr>
                        </a:p>
                      </a:txBody>
                      <a:tcPr anchor="ctr"/>
                    </a:tc>
                    <a:tc>
                      <a:txBody>
                        <a:bodyPr/>
                        <a:lstStyle/>
                        <a:p>
                          <a:pPr algn="ctr"/>
                          <a:r>
                            <a:rPr lang="en-AU" sz="1600" dirty="0">
                              <a:solidFill>
                                <a:schemeClr val="tx1"/>
                              </a:solidFill>
                            </a:rPr>
                            <a:t>take while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prstClr val="white"/>
                              </a:solidFill>
                              <a:effectLst/>
                              <a:uLnTx/>
                              <a:uFillTx/>
                              <a:latin typeface="Gill Sans MT"/>
                              <a:ea typeface="+mn-ea"/>
                              <a:cs typeface="+mn-cs"/>
                            </a:rPr>
                            <a:t>Creates a view that takes elements from a range until an unary predicate fails</a:t>
                          </a:r>
                        </a:p>
                      </a:txBody>
                      <a:tcPr anchor="ctr"/>
                    </a:tc>
                    <a:extLst>
                      <a:ext uri="{0D108BD9-81ED-4DB2-BD59-A6C34878D82A}">
                        <a16:rowId xmlns:a16="http://schemas.microsoft.com/office/drawing/2014/main" val="2032623023"/>
                      </a:ext>
                    </a:extLst>
                  </a:tr>
                  <a:tr h="370840">
                    <a:tc>
                      <a:txBody>
                        <a:bodyPr/>
                        <a:lstStyle/>
                        <a:p>
                          <a:pPr algn="ct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views</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drop</a:t>
                          </a:r>
                          <a:endParaRPr lang="en-AU" sz="1600" dirty="0">
                            <a:solidFill>
                              <a:schemeClr val="tx1"/>
                            </a:solidFill>
                            <a:latin typeface="Consolas" panose="020B0609020204030204" pitchFamily="49" charset="0"/>
                          </a:endParaRPr>
                        </a:p>
                      </a:txBody>
                      <a:tcPr anchor="ctr"/>
                    </a:tc>
                    <a:tc>
                      <a:txBody>
                        <a:bodyPr/>
                        <a:lstStyle/>
                        <a:p>
                          <a:pPr algn="ctr"/>
                          <a:r>
                            <a:rPr lang="en-AU" sz="1600" dirty="0">
                              <a:solidFill>
                                <a:schemeClr val="tx1"/>
                              </a:solidFill>
                            </a:rPr>
                            <a:t>drop</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prstClr val="white"/>
                              </a:solidFill>
                              <a:effectLst/>
                              <a:uLnTx/>
                              <a:uFillTx/>
                              <a:latin typeface="Gill Sans MT"/>
                              <a:ea typeface="+mn-ea"/>
                              <a:cs typeface="+mn-cs"/>
                            </a:rPr>
                            <a:t>Creates a view that skips </a:t>
                          </a:r>
                          <a14:m>
                            <m:oMath xmlns:m="http://schemas.openxmlformats.org/officeDocument/2006/math">
                              <m:r>
                                <a:rPr kumimoji="0" lang="en-AU" sz="14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𝑁</m:t>
                              </m:r>
                            </m:oMath>
                          </a14:m>
                          <a:r>
                            <a:rPr kumimoji="0" lang="en-AU" sz="1400" b="0" i="0" u="none" strike="noStrike" kern="1200" cap="none" spc="0" normalizeH="0" baseline="0" noProof="0" dirty="0">
                              <a:ln>
                                <a:noFill/>
                              </a:ln>
                              <a:solidFill>
                                <a:prstClr val="white"/>
                              </a:solidFill>
                              <a:effectLst/>
                              <a:uLnTx/>
                              <a:uFillTx/>
                              <a:latin typeface="Gill Sans MT"/>
                              <a:ea typeface="+mn-ea"/>
                              <a:cs typeface="+mn-cs"/>
                            </a:rPr>
                            <a:t> elements from a range</a:t>
                          </a:r>
                        </a:p>
                      </a:txBody>
                      <a:tcPr anchor="ctr"/>
                    </a:tc>
                    <a:extLst>
                      <a:ext uri="{0D108BD9-81ED-4DB2-BD59-A6C34878D82A}">
                        <a16:rowId xmlns:a16="http://schemas.microsoft.com/office/drawing/2014/main" val="1926620548"/>
                      </a:ext>
                    </a:extLst>
                  </a:tr>
                  <a:tr h="370840">
                    <a:tc>
                      <a:txBody>
                        <a:bodyPr/>
                        <a:lstStyle/>
                        <a:p>
                          <a:pPr algn="ct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views</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err="1">
                              <a:ln>
                                <a:noFill/>
                              </a:ln>
                              <a:solidFill>
                                <a:srgbClr val="7BD88F"/>
                              </a:solidFill>
                              <a:effectLst/>
                              <a:uLnTx/>
                              <a:uFillTx/>
                              <a:latin typeface="Consolas" panose="020B0609020204030204" pitchFamily="49" charset="0"/>
                              <a:ea typeface="+mn-ea"/>
                              <a:cs typeface="+mn-cs"/>
                            </a:rPr>
                            <a:t>drop_while</a:t>
                          </a:r>
                          <a:endParaRPr lang="en-AU" sz="1600" dirty="0">
                            <a:solidFill>
                              <a:schemeClr val="tx1"/>
                            </a:solidFill>
                            <a:latin typeface="Consolas" panose="020B0609020204030204" pitchFamily="49" charset="0"/>
                          </a:endParaRPr>
                        </a:p>
                      </a:txBody>
                      <a:tcPr anchor="ctr"/>
                    </a:tc>
                    <a:tc>
                      <a:txBody>
                        <a:bodyPr/>
                        <a:lstStyle/>
                        <a:p>
                          <a:pPr algn="ctr"/>
                          <a:r>
                            <a:rPr lang="en-AU" sz="1600" dirty="0">
                              <a:solidFill>
                                <a:schemeClr val="tx1"/>
                              </a:solidFill>
                            </a:rPr>
                            <a:t>drop while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prstClr val="white"/>
                              </a:solidFill>
                              <a:effectLst/>
                              <a:uLnTx/>
                              <a:uFillTx/>
                              <a:latin typeface="Gill Sans MT"/>
                              <a:ea typeface="+mn-ea"/>
                              <a:cs typeface="+mn-cs"/>
                            </a:rPr>
                            <a:t>Creates a view that skips elements from a range until an unary predicate fails</a:t>
                          </a:r>
                        </a:p>
                      </a:txBody>
                      <a:tcPr anchor="ctr"/>
                    </a:tc>
                    <a:extLst>
                      <a:ext uri="{0D108BD9-81ED-4DB2-BD59-A6C34878D82A}">
                        <a16:rowId xmlns:a16="http://schemas.microsoft.com/office/drawing/2014/main" val="4234346696"/>
                      </a:ext>
                    </a:extLst>
                  </a:tr>
                  <a:tr h="370840">
                    <a:tc>
                      <a:txBody>
                        <a:bodyPr/>
                        <a:lstStyle/>
                        <a:p>
                          <a:pPr algn="ct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views</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join</a:t>
                          </a:r>
                          <a:endParaRPr lang="en-AU" sz="1600" dirty="0">
                            <a:solidFill>
                              <a:schemeClr val="tx1"/>
                            </a:solidFill>
                            <a:latin typeface="Consolas" panose="020B0609020204030204" pitchFamily="49" charset="0"/>
                          </a:endParaRPr>
                        </a:p>
                      </a:txBody>
                      <a:tcPr anchor="ctr"/>
                    </a:tc>
                    <a:tc>
                      <a:txBody>
                        <a:bodyPr/>
                        <a:lstStyle/>
                        <a:p>
                          <a:pPr algn="ctr"/>
                          <a:r>
                            <a:rPr lang="en-AU" sz="1600" dirty="0" err="1">
                              <a:solidFill>
                                <a:schemeClr val="tx1"/>
                              </a:solidFill>
                            </a:rPr>
                            <a:t>concat</a:t>
                          </a:r>
                          <a:endParaRPr lang="en-AU" sz="1600" dirty="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prstClr val="white"/>
                              </a:solidFill>
                              <a:effectLst/>
                              <a:uLnTx/>
                              <a:uFillTx/>
                              <a:latin typeface="Gill Sans MT"/>
                              <a:ea typeface="+mn-ea"/>
                              <a:cs typeface="+mn-cs"/>
                            </a:rPr>
                            <a:t>Creates a view of joined subranges of a range</a:t>
                          </a:r>
                        </a:p>
                      </a:txBody>
                      <a:tcPr anchor="ctr"/>
                    </a:tc>
                    <a:extLst>
                      <a:ext uri="{0D108BD9-81ED-4DB2-BD59-A6C34878D82A}">
                        <a16:rowId xmlns:a16="http://schemas.microsoft.com/office/drawing/2014/main" val="3211022481"/>
                      </a:ext>
                    </a:extLst>
                  </a:tr>
                  <a:tr h="370840">
                    <a:tc>
                      <a:txBody>
                        <a:bodyPr/>
                        <a:lstStyle/>
                        <a:p>
                          <a:pPr algn="ct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views</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split</a:t>
                          </a:r>
                          <a:endParaRPr lang="en-AU" sz="1600" dirty="0">
                            <a:solidFill>
                              <a:schemeClr val="tx1"/>
                            </a:solidFill>
                            <a:latin typeface="Consolas" panose="020B0609020204030204" pitchFamily="49" charset="0"/>
                          </a:endParaRPr>
                        </a:p>
                      </a:txBody>
                      <a:tcPr anchor="ctr"/>
                    </a:tc>
                    <a:tc>
                      <a:txBody>
                        <a:bodyPr/>
                        <a:lstStyle/>
                        <a:p>
                          <a:pPr algn="ctr"/>
                          <a:r>
                            <a:rPr lang="en-AU" sz="1600" dirty="0">
                              <a:solidFill>
                                <a:schemeClr val="tx1"/>
                              </a:solidFill>
                            </a:rPr>
                            <a:t>split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prstClr val="white"/>
                              </a:solidFill>
                              <a:effectLst/>
                              <a:uLnTx/>
                              <a:uFillTx/>
                              <a:latin typeface="Gill Sans MT"/>
                              <a:ea typeface="+mn-ea"/>
                              <a:cs typeface="+mn-cs"/>
                            </a:rPr>
                            <a:t>Creates a view that splits a range into subranges based on a delimitator</a:t>
                          </a:r>
                        </a:p>
                      </a:txBody>
                      <a:tcPr anchor="ctr"/>
                    </a:tc>
                    <a:extLst>
                      <a:ext uri="{0D108BD9-81ED-4DB2-BD59-A6C34878D82A}">
                        <a16:rowId xmlns:a16="http://schemas.microsoft.com/office/drawing/2014/main" val="423839762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views</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err="1">
                              <a:ln>
                                <a:noFill/>
                              </a:ln>
                              <a:solidFill>
                                <a:srgbClr val="7BD88F"/>
                              </a:solidFill>
                              <a:effectLst/>
                              <a:uLnTx/>
                              <a:uFillTx/>
                              <a:latin typeface="Consolas" panose="020B0609020204030204" pitchFamily="49" charset="0"/>
                              <a:ea typeface="+mn-ea"/>
                              <a:cs typeface="+mn-cs"/>
                            </a:rPr>
                            <a:t>lazy_split</a:t>
                          </a:r>
                          <a:endParaRPr lang="en-AU" sz="1600" dirty="0">
                            <a:solidFill>
                              <a:schemeClr val="tx1"/>
                            </a:solidFill>
                            <a:latin typeface="Consolas" panose="020B0609020204030204" pitchFamily="49" charset="0"/>
                          </a:endParaRPr>
                        </a:p>
                      </a:txBody>
                      <a:tcPr anchor="ctr"/>
                    </a:tc>
                    <a:tc>
                      <a:txBody>
                        <a:bodyPr/>
                        <a:lstStyle/>
                        <a:p>
                          <a:pPr algn="ctr"/>
                          <a:r>
                            <a:rPr lang="en-AU" sz="1600" dirty="0">
                              <a:solidFill>
                                <a:schemeClr val="tx1"/>
                              </a:solidFill>
                            </a:rPr>
                            <a:t>split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prstClr val="white"/>
                              </a:solidFill>
                              <a:effectLst/>
                              <a:uLnTx/>
                              <a:uFillTx/>
                              <a:latin typeface="+mn-lt"/>
                              <a:ea typeface="+mn-ea"/>
                              <a:cs typeface="+mn-cs"/>
                            </a:rPr>
                            <a:t>Creates a view that lazily splits a range into subranges based on a delimitator</a:t>
                          </a:r>
                        </a:p>
                      </a:txBody>
                      <a:tcPr anchor="ctr"/>
                    </a:tc>
                    <a:extLst>
                      <a:ext uri="{0D108BD9-81ED-4DB2-BD59-A6C34878D82A}">
                        <a16:rowId xmlns:a16="http://schemas.microsoft.com/office/drawing/2014/main" val="201269234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views</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common</a:t>
                          </a:r>
                          <a:endParaRPr lang="en-AU" sz="1600" dirty="0">
                            <a:solidFill>
                              <a:schemeClr val="tx1"/>
                            </a:solidFill>
                            <a:latin typeface="Consolas" panose="020B0609020204030204" pitchFamily="49" charset="0"/>
                          </a:endParaRPr>
                        </a:p>
                      </a:txBody>
                      <a:tcPr anchor="ctr"/>
                    </a:tc>
                    <a:tc>
                      <a:txBody>
                        <a:bodyPr/>
                        <a:lstStyle/>
                        <a:p>
                          <a:pPr algn="ctr"/>
                          <a:r>
                            <a:rPr lang="en-AU" sz="1600" dirty="0">
                              <a:solidFill>
                                <a:schemeClr val="tx1"/>
                              </a:solidFill>
                            </a:rPr>
                            <a:t>N/A</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prstClr val="white"/>
                              </a:solidFill>
                              <a:effectLst/>
                              <a:uLnTx/>
                              <a:uFillTx/>
                              <a:latin typeface="Gill Sans MT"/>
                              <a:ea typeface="+mn-ea"/>
                              <a:cs typeface="+mn-cs"/>
                            </a:rPr>
                            <a:t>Creates a view whose </a:t>
                          </a:r>
                          <a:r>
                            <a:rPr kumimoji="0" lang="en-AU" sz="1400" b="0" i="1" u="none" strike="noStrike" kern="1200" cap="none" spc="0" normalizeH="0" baseline="0" noProof="0" dirty="0">
                              <a:ln>
                                <a:noFill/>
                              </a:ln>
                              <a:solidFill>
                                <a:prstClr val="white"/>
                              </a:solidFill>
                              <a:effectLst/>
                              <a:uLnTx/>
                              <a:uFillTx/>
                              <a:latin typeface="Gill Sans MT"/>
                              <a:ea typeface="+mn-ea"/>
                              <a:cs typeface="+mn-cs"/>
                            </a:rPr>
                            <a:t>iterator-sentinel</a:t>
                          </a:r>
                          <a:r>
                            <a:rPr kumimoji="0" lang="en-AU" sz="1400" b="0" i="0" u="none" strike="noStrike" kern="1200" cap="none" spc="0" normalizeH="0" baseline="0" noProof="0" dirty="0">
                              <a:ln>
                                <a:noFill/>
                              </a:ln>
                              <a:solidFill>
                                <a:prstClr val="white"/>
                              </a:solidFill>
                              <a:effectLst/>
                              <a:uLnTx/>
                              <a:uFillTx/>
                              <a:latin typeface="Gill Sans MT"/>
                              <a:ea typeface="+mn-ea"/>
                              <a:cs typeface="+mn-cs"/>
                            </a:rPr>
                            <a:t> pair are of the same type</a:t>
                          </a:r>
                        </a:p>
                      </a:txBody>
                      <a:tcPr anchor="ctr"/>
                    </a:tc>
                    <a:extLst>
                      <a:ext uri="{0D108BD9-81ED-4DB2-BD59-A6C34878D82A}">
                        <a16:rowId xmlns:a16="http://schemas.microsoft.com/office/drawing/2014/main" val="297443982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views</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elements</a:t>
                          </a:r>
                          <a:endParaRPr lang="en-AU" sz="1600" dirty="0">
                            <a:solidFill>
                              <a:schemeClr val="tx1"/>
                            </a:solidFill>
                            <a:latin typeface="Consolas" panose="020B0609020204030204" pitchFamily="49" charset="0"/>
                          </a:endParaRPr>
                        </a:p>
                      </a:txBody>
                      <a:tcPr anchor="ctr"/>
                    </a:tc>
                    <a:tc>
                      <a:txBody>
                        <a:bodyPr/>
                        <a:lstStyle/>
                        <a:p>
                          <a:pPr algn="ctr"/>
                          <a:r>
                            <a:rPr lang="en-AU" sz="1600" dirty="0">
                              <a:solidFill>
                                <a:schemeClr val="tx1"/>
                              </a:solidFill>
                            </a:rPr>
                            <a:t>N/A</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prstClr val="white"/>
                              </a:solidFill>
                              <a:effectLst/>
                              <a:uLnTx/>
                              <a:uFillTx/>
                              <a:latin typeface="Gill Sans MT"/>
                              <a:ea typeface="+mn-ea"/>
                              <a:cs typeface="+mn-cs"/>
                            </a:rPr>
                            <a:t>Creates a view consisting of the </a:t>
                          </a:r>
                          <a14:m>
                            <m:oMath xmlns:m="http://schemas.openxmlformats.org/officeDocument/2006/math">
                              <m:r>
                                <a:rPr kumimoji="0" lang="en-AU" sz="14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𝑁𝑡h</m:t>
                              </m:r>
                            </m:oMath>
                          </a14:m>
                          <a:r>
                            <a:rPr kumimoji="0" lang="en-AU" sz="1400" b="0" i="0" u="none" strike="noStrike" kern="1200" cap="none" spc="0" normalizeH="0" baseline="0" noProof="0" dirty="0">
                              <a:ln>
                                <a:noFill/>
                              </a:ln>
                              <a:solidFill>
                                <a:prstClr val="white"/>
                              </a:solidFill>
                              <a:effectLst/>
                              <a:uLnTx/>
                              <a:uFillTx/>
                              <a:latin typeface="Gill Sans MT"/>
                              <a:ea typeface="+mn-ea"/>
                              <a:cs typeface="+mn-cs"/>
                            </a:rPr>
                            <a:t> </a:t>
                          </a:r>
                          <a:r>
                            <a:rPr kumimoji="0" lang="en-AU" sz="1400" b="0" i="1" u="none" strike="noStrike" kern="1200" cap="none" spc="0" normalizeH="0" baseline="0" noProof="0" dirty="0">
                              <a:ln>
                                <a:noFill/>
                              </a:ln>
                              <a:solidFill>
                                <a:prstClr val="white"/>
                              </a:solidFill>
                              <a:effectLst/>
                              <a:uLnTx/>
                              <a:uFillTx/>
                              <a:latin typeface="Gill Sans MT"/>
                              <a:ea typeface="+mn-ea"/>
                              <a:cs typeface="+mn-cs"/>
                            </a:rPr>
                            <a:t>Tuple-Element</a:t>
                          </a:r>
                          <a:r>
                            <a:rPr kumimoji="0" lang="en-AU" sz="1400" b="0" i="0" u="none" strike="noStrike" kern="1200" cap="none" spc="0" normalizeH="0" baseline="0" noProof="0" dirty="0">
                              <a:ln>
                                <a:noFill/>
                              </a:ln>
                              <a:solidFill>
                                <a:prstClr val="white"/>
                              </a:solidFill>
                              <a:effectLst/>
                              <a:uLnTx/>
                              <a:uFillTx/>
                              <a:latin typeface="Gill Sans MT"/>
                              <a:ea typeface="+mn-ea"/>
                              <a:cs typeface="+mn-cs"/>
                            </a:rPr>
                            <a:t> from a range of </a:t>
                          </a:r>
                          <a:r>
                            <a:rPr kumimoji="0" lang="en-AU" sz="1400" b="0" i="1" u="none" strike="noStrike" kern="1200" cap="none" spc="0" normalizeH="0" baseline="0" noProof="0" dirty="0">
                              <a:ln>
                                <a:noFill/>
                              </a:ln>
                              <a:solidFill>
                                <a:prstClr val="white"/>
                              </a:solidFill>
                              <a:effectLst/>
                              <a:uLnTx/>
                              <a:uFillTx/>
                              <a:latin typeface="Gill Sans MT"/>
                              <a:ea typeface="+mn-ea"/>
                              <a:cs typeface="+mn-cs"/>
                            </a:rPr>
                            <a:t>Tuple-Like</a:t>
                          </a:r>
                          <a:r>
                            <a:rPr kumimoji="0" lang="en-AU" sz="1400" b="0" i="0" u="none" strike="noStrike" kern="1200" cap="none" spc="0" normalizeH="0" baseline="0" noProof="0" dirty="0">
                              <a:ln>
                                <a:noFill/>
                              </a:ln>
                              <a:solidFill>
                                <a:prstClr val="white"/>
                              </a:solidFill>
                              <a:effectLst/>
                              <a:uLnTx/>
                              <a:uFillTx/>
                              <a:latin typeface="Gill Sans MT"/>
                              <a:ea typeface="+mn-ea"/>
                              <a:cs typeface="+mn-cs"/>
                            </a:rPr>
                            <a:t> elements</a:t>
                          </a:r>
                        </a:p>
                      </a:txBody>
                      <a:tcPr anchor="ctr"/>
                    </a:tc>
                    <a:extLst>
                      <a:ext uri="{0D108BD9-81ED-4DB2-BD59-A6C34878D82A}">
                        <a16:rowId xmlns:a16="http://schemas.microsoft.com/office/drawing/2014/main" val="353135006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views</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keys</a:t>
                          </a:r>
                          <a:endParaRPr lang="en-AU" sz="1600" dirty="0">
                            <a:solidFill>
                              <a:schemeClr val="tx1"/>
                            </a:solidFill>
                            <a:latin typeface="Consolas" panose="020B0609020204030204" pitchFamily="49" charset="0"/>
                          </a:endParaRPr>
                        </a:p>
                      </a:txBody>
                      <a:tcPr anchor="ctr"/>
                    </a:tc>
                    <a:tc>
                      <a:txBody>
                        <a:bodyPr/>
                        <a:lstStyle/>
                        <a:p>
                          <a:pPr algn="ctr"/>
                          <a:r>
                            <a:rPr lang="en-AU" sz="1600" dirty="0">
                              <a:solidFill>
                                <a:schemeClr val="tx1"/>
                              </a:solidFill>
                            </a:rPr>
                            <a:t>map-first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prstClr val="white"/>
                              </a:solidFill>
                              <a:effectLst/>
                              <a:uLnTx/>
                              <a:uFillTx/>
                              <a:latin typeface="Gill Sans MT"/>
                              <a:ea typeface="+mn-ea"/>
                              <a:cs typeface="+mn-cs"/>
                            </a:rPr>
                            <a:t>Creates a view consisting of the </a:t>
                          </a:r>
                          <a14:m>
                            <m:oMath xmlns:m="http://schemas.openxmlformats.org/officeDocument/2006/math">
                              <m:r>
                                <a:rPr kumimoji="0" lang="en-AU" sz="1400" b="0" i="0"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0</m:t>
                              </m:r>
                              <m:r>
                                <a:rPr kumimoji="0" lang="en-AU" sz="14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𝑡h</m:t>
                              </m:r>
                            </m:oMath>
                          </a14:m>
                          <a:r>
                            <a:rPr kumimoji="0" lang="en-AU" sz="1400" b="0" i="0" u="none" strike="noStrike" kern="1200" cap="none" spc="0" normalizeH="0" baseline="0" noProof="0" dirty="0">
                              <a:ln>
                                <a:noFill/>
                              </a:ln>
                              <a:solidFill>
                                <a:prstClr val="white"/>
                              </a:solidFill>
                              <a:effectLst/>
                              <a:uLnTx/>
                              <a:uFillTx/>
                              <a:latin typeface="Gill Sans MT"/>
                              <a:ea typeface="+mn-ea"/>
                              <a:cs typeface="+mn-cs"/>
                            </a:rPr>
                            <a:t> </a:t>
                          </a:r>
                          <a:r>
                            <a:rPr kumimoji="0" lang="en-AU" sz="1400" b="0" i="1" u="none" strike="noStrike" kern="1200" cap="none" spc="0" normalizeH="0" baseline="0" noProof="0" dirty="0">
                              <a:ln>
                                <a:noFill/>
                              </a:ln>
                              <a:solidFill>
                                <a:prstClr val="white"/>
                              </a:solidFill>
                              <a:effectLst/>
                              <a:uLnTx/>
                              <a:uFillTx/>
                              <a:latin typeface="Gill Sans MT"/>
                              <a:ea typeface="+mn-ea"/>
                              <a:cs typeface="+mn-cs"/>
                            </a:rPr>
                            <a:t>Tuple-Element</a:t>
                          </a:r>
                          <a:r>
                            <a:rPr kumimoji="0" lang="en-AU" sz="1400" b="0" i="0" u="none" strike="noStrike" kern="1200" cap="none" spc="0" normalizeH="0" baseline="0" noProof="0" dirty="0">
                              <a:ln>
                                <a:noFill/>
                              </a:ln>
                              <a:solidFill>
                                <a:prstClr val="white"/>
                              </a:solidFill>
                              <a:effectLst/>
                              <a:uLnTx/>
                              <a:uFillTx/>
                              <a:latin typeface="Gill Sans MT"/>
                              <a:ea typeface="+mn-ea"/>
                              <a:cs typeface="+mn-cs"/>
                            </a:rPr>
                            <a:t> from a range of </a:t>
                          </a:r>
                          <a:r>
                            <a:rPr kumimoji="0" lang="en-AU" sz="1400" b="0" i="1" u="none" strike="noStrike" kern="1200" cap="none" spc="0" normalizeH="0" baseline="0" noProof="0" dirty="0">
                              <a:ln>
                                <a:noFill/>
                              </a:ln>
                              <a:solidFill>
                                <a:prstClr val="white"/>
                              </a:solidFill>
                              <a:effectLst/>
                              <a:uLnTx/>
                              <a:uFillTx/>
                              <a:latin typeface="Gill Sans MT"/>
                              <a:ea typeface="+mn-ea"/>
                              <a:cs typeface="+mn-cs"/>
                            </a:rPr>
                            <a:t>Tuple-Like</a:t>
                          </a:r>
                          <a:r>
                            <a:rPr kumimoji="0" lang="en-AU" sz="1400" b="0" i="0" u="none" strike="noStrike" kern="1200" cap="none" spc="0" normalizeH="0" baseline="0" noProof="0" dirty="0">
                              <a:ln>
                                <a:noFill/>
                              </a:ln>
                              <a:solidFill>
                                <a:prstClr val="white"/>
                              </a:solidFill>
                              <a:effectLst/>
                              <a:uLnTx/>
                              <a:uFillTx/>
                              <a:latin typeface="Gill Sans MT"/>
                              <a:ea typeface="+mn-ea"/>
                              <a:cs typeface="+mn-cs"/>
                            </a:rPr>
                            <a:t> elements</a:t>
                          </a:r>
                        </a:p>
                      </a:txBody>
                      <a:tcPr anchor="ctr"/>
                    </a:tc>
                    <a:extLst>
                      <a:ext uri="{0D108BD9-81ED-4DB2-BD59-A6C34878D82A}">
                        <a16:rowId xmlns:a16="http://schemas.microsoft.com/office/drawing/2014/main" val="1285202087"/>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views</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values</a:t>
                          </a:r>
                          <a:endParaRPr lang="en-AU" sz="1600" dirty="0">
                            <a:solidFill>
                              <a:schemeClr val="tx1"/>
                            </a:solidFill>
                            <a:latin typeface="Consolas" panose="020B0609020204030204" pitchFamily="49" charset="0"/>
                          </a:endParaRPr>
                        </a:p>
                      </a:txBody>
                      <a:tcPr anchor="ctr"/>
                    </a:tc>
                    <a:tc>
                      <a:txBody>
                        <a:bodyPr/>
                        <a:lstStyle/>
                        <a:p>
                          <a:pPr algn="ctr"/>
                          <a:r>
                            <a:rPr lang="en-AU" sz="1600" dirty="0">
                              <a:solidFill>
                                <a:schemeClr val="tx1"/>
                              </a:solidFill>
                            </a:rPr>
                            <a:t>map-second</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prstClr val="white"/>
                              </a:solidFill>
                              <a:effectLst/>
                              <a:uLnTx/>
                              <a:uFillTx/>
                              <a:latin typeface="Gill Sans MT"/>
                              <a:ea typeface="+mn-ea"/>
                              <a:cs typeface="+mn-cs"/>
                            </a:rPr>
                            <a:t>Creates a view consisting of the </a:t>
                          </a:r>
                          <a14:m>
                            <m:oMath xmlns:m="http://schemas.openxmlformats.org/officeDocument/2006/math">
                              <m:r>
                                <a:rPr kumimoji="0" lang="en-AU" sz="1400" b="0" i="0"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1</m:t>
                              </m:r>
                              <m:r>
                                <m:rPr>
                                  <m:sty m:val="p"/>
                                </m:rPr>
                                <a:rPr kumimoji="0" lang="en-AU" sz="1400" b="0" i="0"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s</m:t>
                              </m:r>
                              <m:r>
                                <a:rPr kumimoji="0" lang="en-AU" sz="14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𝑡</m:t>
                              </m:r>
                            </m:oMath>
                          </a14:m>
                          <a:r>
                            <a:rPr kumimoji="0" lang="en-AU" sz="1400" b="0" i="0" u="none" strike="noStrike" kern="1200" cap="none" spc="0" normalizeH="0" baseline="0" noProof="0" dirty="0">
                              <a:ln>
                                <a:noFill/>
                              </a:ln>
                              <a:solidFill>
                                <a:prstClr val="white"/>
                              </a:solidFill>
                              <a:effectLst/>
                              <a:uLnTx/>
                              <a:uFillTx/>
                              <a:latin typeface="Gill Sans MT"/>
                              <a:ea typeface="+mn-ea"/>
                              <a:cs typeface="+mn-cs"/>
                            </a:rPr>
                            <a:t> </a:t>
                          </a:r>
                          <a:r>
                            <a:rPr kumimoji="0" lang="en-AU" sz="1400" b="0" i="1" u="none" strike="noStrike" kern="1200" cap="none" spc="0" normalizeH="0" baseline="0" noProof="0" dirty="0">
                              <a:ln>
                                <a:noFill/>
                              </a:ln>
                              <a:solidFill>
                                <a:prstClr val="white"/>
                              </a:solidFill>
                              <a:effectLst/>
                              <a:uLnTx/>
                              <a:uFillTx/>
                              <a:latin typeface="Gill Sans MT"/>
                              <a:ea typeface="+mn-ea"/>
                              <a:cs typeface="+mn-cs"/>
                            </a:rPr>
                            <a:t>Tuple-Element</a:t>
                          </a:r>
                          <a:r>
                            <a:rPr kumimoji="0" lang="en-AU" sz="1400" b="0" i="0" u="none" strike="noStrike" kern="1200" cap="none" spc="0" normalizeH="0" baseline="0" noProof="0" dirty="0">
                              <a:ln>
                                <a:noFill/>
                              </a:ln>
                              <a:solidFill>
                                <a:prstClr val="white"/>
                              </a:solidFill>
                              <a:effectLst/>
                              <a:uLnTx/>
                              <a:uFillTx/>
                              <a:latin typeface="Gill Sans MT"/>
                              <a:ea typeface="+mn-ea"/>
                              <a:cs typeface="+mn-cs"/>
                            </a:rPr>
                            <a:t> from a range of </a:t>
                          </a:r>
                          <a:r>
                            <a:rPr kumimoji="0" lang="en-AU" sz="1400" b="0" i="1" u="none" strike="noStrike" kern="1200" cap="none" spc="0" normalizeH="0" baseline="0" noProof="0" dirty="0">
                              <a:ln>
                                <a:noFill/>
                              </a:ln>
                              <a:solidFill>
                                <a:prstClr val="white"/>
                              </a:solidFill>
                              <a:effectLst/>
                              <a:uLnTx/>
                              <a:uFillTx/>
                              <a:latin typeface="Gill Sans MT"/>
                              <a:ea typeface="+mn-ea"/>
                              <a:cs typeface="+mn-cs"/>
                            </a:rPr>
                            <a:t>Tuple-Like</a:t>
                          </a:r>
                          <a:r>
                            <a:rPr kumimoji="0" lang="en-AU" sz="1400" b="0" i="0" u="none" strike="noStrike" kern="1200" cap="none" spc="0" normalizeH="0" baseline="0" noProof="0" dirty="0">
                              <a:ln>
                                <a:noFill/>
                              </a:ln>
                              <a:solidFill>
                                <a:prstClr val="white"/>
                              </a:solidFill>
                              <a:effectLst/>
                              <a:uLnTx/>
                              <a:uFillTx/>
                              <a:latin typeface="Gill Sans MT"/>
                              <a:ea typeface="+mn-ea"/>
                              <a:cs typeface="+mn-cs"/>
                            </a:rPr>
                            <a:t> elements</a:t>
                          </a:r>
                        </a:p>
                      </a:txBody>
                      <a:tcPr anchor="ctr"/>
                    </a:tc>
                    <a:extLst>
                      <a:ext uri="{0D108BD9-81ED-4DB2-BD59-A6C34878D82A}">
                        <a16:rowId xmlns:a16="http://schemas.microsoft.com/office/drawing/2014/main" val="3159810828"/>
                      </a:ext>
                    </a:extLst>
                  </a:tr>
                </a:tbl>
              </a:graphicData>
            </a:graphic>
          </p:graphicFrame>
        </mc:Choice>
        <mc:Fallback xmlns="">
          <p:graphicFrame>
            <p:nvGraphicFramePr>
              <p:cNvPr id="8" name="Table 8">
                <a:extLst>
                  <a:ext uri="{FF2B5EF4-FFF2-40B4-BE49-F238E27FC236}">
                    <a16:creationId xmlns:a16="http://schemas.microsoft.com/office/drawing/2014/main" id="{4BC26D29-0E39-0C0D-1700-38A674477E77}"/>
                  </a:ext>
                </a:extLst>
              </p:cNvPr>
              <p:cNvGraphicFramePr>
                <a:graphicFrameLocks noGrp="1"/>
              </p:cNvGraphicFramePr>
              <p:nvPr>
                <p:ph sz="half" idx="2"/>
                <p:extLst>
                  <p:ext uri="{D42A27DB-BD31-4B8C-83A1-F6EECF244321}">
                    <p14:modId xmlns:p14="http://schemas.microsoft.com/office/powerpoint/2010/main" val="850521405"/>
                  </p:ext>
                </p:extLst>
              </p:nvPr>
            </p:nvGraphicFramePr>
            <p:xfrm>
              <a:off x="550862" y="1084098"/>
              <a:ext cx="11097549" cy="5562600"/>
            </p:xfrm>
            <a:graphic>
              <a:graphicData uri="http://schemas.openxmlformats.org/drawingml/2006/table">
                <a:tbl>
                  <a:tblPr firstRow="1" bandRow="1">
                    <a:tableStyleId>{AF606853-7671-496A-8E4F-DF71F8EC918B}</a:tableStyleId>
                  </a:tblPr>
                  <a:tblGrid>
                    <a:gridCol w="2780167">
                      <a:extLst>
                        <a:ext uri="{9D8B030D-6E8A-4147-A177-3AD203B41FA5}">
                          <a16:colId xmlns:a16="http://schemas.microsoft.com/office/drawing/2014/main" val="3022304795"/>
                        </a:ext>
                      </a:extLst>
                    </a:gridCol>
                    <a:gridCol w="1754155">
                      <a:extLst>
                        <a:ext uri="{9D8B030D-6E8A-4147-A177-3AD203B41FA5}">
                          <a16:colId xmlns:a16="http://schemas.microsoft.com/office/drawing/2014/main" val="1521074231"/>
                        </a:ext>
                      </a:extLst>
                    </a:gridCol>
                    <a:gridCol w="6563227">
                      <a:extLst>
                        <a:ext uri="{9D8B030D-6E8A-4147-A177-3AD203B41FA5}">
                          <a16:colId xmlns:a16="http://schemas.microsoft.com/office/drawing/2014/main" val="1803434091"/>
                        </a:ext>
                      </a:extLst>
                    </a:gridCol>
                  </a:tblGrid>
                  <a:tr h="370840">
                    <a:tc>
                      <a:txBody>
                        <a:bodyPr/>
                        <a:lstStyle/>
                        <a:p>
                          <a:pPr algn="ctr"/>
                          <a:r>
                            <a:rPr lang="en-AU" sz="1400" dirty="0">
                              <a:solidFill>
                                <a:schemeClr val="tx1"/>
                              </a:solidFill>
                            </a:rPr>
                            <a:t>Range Adaptor</a:t>
                          </a:r>
                        </a:p>
                      </a:txBody>
                      <a:tcPr/>
                    </a:tc>
                    <a:tc>
                      <a:txBody>
                        <a:bodyPr/>
                        <a:lstStyle/>
                        <a:p>
                          <a:pPr algn="ctr"/>
                          <a:r>
                            <a:rPr lang="en-AU" sz="1400" dirty="0">
                              <a:solidFill>
                                <a:schemeClr val="tx1"/>
                              </a:solidFill>
                            </a:rPr>
                            <a:t>Common Name</a:t>
                          </a:r>
                        </a:p>
                      </a:txBody>
                      <a:tcPr/>
                    </a:tc>
                    <a:tc>
                      <a:txBody>
                        <a:bodyPr/>
                        <a:lstStyle/>
                        <a:p>
                          <a:pPr algn="ctr"/>
                          <a:r>
                            <a:rPr lang="en-AU" sz="1400" dirty="0">
                              <a:solidFill>
                                <a:schemeClr val="tx1"/>
                              </a:solidFill>
                            </a:rPr>
                            <a:t>Description</a:t>
                          </a:r>
                        </a:p>
                      </a:txBody>
                      <a:tcPr/>
                    </a:tc>
                    <a:extLst>
                      <a:ext uri="{0D108BD9-81ED-4DB2-BD59-A6C34878D82A}">
                        <a16:rowId xmlns:a16="http://schemas.microsoft.com/office/drawing/2014/main" val="839517332"/>
                      </a:ext>
                    </a:extLst>
                  </a:tr>
                  <a:tr h="370840">
                    <a:tc>
                      <a:txBody>
                        <a:bodyPr/>
                        <a:lstStyle/>
                        <a:p>
                          <a:pPr algn="ct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views</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transform</a:t>
                          </a:r>
                          <a:endParaRPr lang="en-AU" sz="1600" dirty="0">
                            <a:solidFill>
                              <a:schemeClr val="tx1"/>
                            </a:solidFill>
                            <a:latin typeface="Consolas" panose="020B0609020204030204" pitchFamily="49" charset="0"/>
                          </a:endParaRPr>
                        </a:p>
                      </a:txBody>
                      <a:tcPr anchor="ctr"/>
                    </a:tc>
                    <a:tc>
                      <a:txBody>
                        <a:bodyPr/>
                        <a:lstStyle/>
                        <a:p>
                          <a:pPr algn="ctr"/>
                          <a:r>
                            <a:rPr lang="en-AU" sz="1600" dirty="0">
                              <a:solidFill>
                                <a:schemeClr val="tx1"/>
                              </a:solidFill>
                            </a:rPr>
                            <a:t>map</a:t>
                          </a:r>
                        </a:p>
                      </a:txBody>
                      <a:tcPr anchor="ctr"/>
                    </a:tc>
                    <a:tc>
                      <a:txBody>
                        <a:bodyPr/>
                        <a:lstStyle/>
                        <a:p>
                          <a:pPr algn="ctr"/>
                          <a:r>
                            <a:rPr lang="en-AU" sz="1400" dirty="0">
                              <a:solidFill>
                                <a:schemeClr val="tx1"/>
                              </a:solidFill>
                            </a:rPr>
                            <a:t>Creates a view that maps an unary function onto a range</a:t>
                          </a:r>
                        </a:p>
                      </a:txBody>
                      <a:tcPr anchor="ctr"/>
                    </a:tc>
                    <a:extLst>
                      <a:ext uri="{0D108BD9-81ED-4DB2-BD59-A6C34878D82A}">
                        <a16:rowId xmlns:a16="http://schemas.microsoft.com/office/drawing/2014/main" val="386512116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views</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filter</a:t>
                          </a:r>
                          <a:endParaRPr lang="en-AU" sz="1600" dirty="0">
                            <a:solidFill>
                              <a:schemeClr val="tx1"/>
                            </a:solidFill>
                            <a:latin typeface="Consolas" panose="020B0609020204030204" pitchFamily="49" charset="0"/>
                          </a:endParaRPr>
                        </a:p>
                      </a:txBody>
                      <a:tcPr anchor="ctr"/>
                    </a:tc>
                    <a:tc>
                      <a:txBody>
                        <a:bodyPr/>
                        <a:lstStyle/>
                        <a:p>
                          <a:pPr algn="ctr"/>
                          <a:r>
                            <a:rPr lang="en-AU" sz="1600" dirty="0">
                              <a:solidFill>
                                <a:schemeClr val="tx1"/>
                              </a:solidFill>
                            </a:rPr>
                            <a:t>filter</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prstClr val="white"/>
                              </a:solidFill>
                              <a:effectLst/>
                              <a:uLnTx/>
                              <a:uFillTx/>
                              <a:latin typeface="Gill Sans MT"/>
                              <a:ea typeface="+mn-ea"/>
                              <a:cs typeface="+mn-cs"/>
                            </a:rPr>
                            <a:t>Creates a view that filters elements that fail an unary predicate from a range</a:t>
                          </a:r>
                        </a:p>
                      </a:txBody>
                      <a:tcPr anchor="ctr"/>
                    </a:tc>
                    <a:extLst>
                      <a:ext uri="{0D108BD9-81ED-4DB2-BD59-A6C34878D82A}">
                        <a16:rowId xmlns:a16="http://schemas.microsoft.com/office/drawing/2014/main" val="4021213937"/>
                      </a:ext>
                    </a:extLst>
                  </a:tr>
                  <a:tr h="370840">
                    <a:tc>
                      <a:txBody>
                        <a:bodyPr/>
                        <a:lstStyle/>
                        <a:p>
                          <a:pPr algn="ct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err="1">
                              <a:ln>
                                <a:noFill/>
                              </a:ln>
                              <a:solidFill>
                                <a:srgbClr val="7BD88F"/>
                              </a:solidFill>
                              <a:effectLst/>
                              <a:uLnTx/>
                              <a:uFillTx/>
                              <a:latin typeface="Consolas" panose="020B0609020204030204" pitchFamily="49" charset="0"/>
                              <a:ea typeface="+mn-ea"/>
                              <a:cs typeface="+mn-cs"/>
                            </a:rPr>
                            <a:t>views</a:t>
                          </a:r>
                          <a:r>
                            <a:rPr kumimoji="0" lang="en-AU" sz="1600" b="0" i="0" u="none" strike="noStrike" kern="1200" cap="none" spc="0" normalizeH="0" baseline="0" noProof="0" dirty="0" err="1">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err="1">
                              <a:ln>
                                <a:noFill/>
                              </a:ln>
                              <a:solidFill>
                                <a:srgbClr val="7BD88F"/>
                              </a:solidFill>
                              <a:effectLst/>
                              <a:uLnTx/>
                              <a:uFillTx/>
                              <a:latin typeface="Consolas" panose="020B0609020204030204" pitchFamily="49" charset="0"/>
                              <a:ea typeface="+mn-ea"/>
                              <a:cs typeface="+mn-cs"/>
                            </a:rPr>
                            <a:t>reverse</a:t>
                          </a:r>
                          <a:endParaRPr lang="en-AU" sz="1600" dirty="0">
                            <a:solidFill>
                              <a:schemeClr val="tx1"/>
                            </a:solidFill>
                            <a:latin typeface="Consolas" panose="020B0609020204030204" pitchFamily="49" charset="0"/>
                          </a:endParaRPr>
                        </a:p>
                      </a:txBody>
                      <a:tcPr anchor="ctr"/>
                    </a:tc>
                    <a:tc>
                      <a:txBody>
                        <a:bodyPr/>
                        <a:lstStyle/>
                        <a:p>
                          <a:pPr algn="ctr"/>
                          <a:r>
                            <a:rPr lang="en-AU" sz="1600" dirty="0">
                              <a:solidFill>
                                <a:schemeClr val="tx1"/>
                              </a:solidFill>
                            </a:rPr>
                            <a:t>reverse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prstClr val="white"/>
                              </a:solidFill>
                              <a:effectLst/>
                              <a:uLnTx/>
                              <a:uFillTx/>
                              <a:latin typeface="Gill Sans MT"/>
                              <a:ea typeface="+mn-ea"/>
                              <a:cs typeface="+mn-cs"/>
                            </a:rPr>
                            <a:t>Creates a view that reverses a range</a:t>
                          </a:r>
                        </a:p>
                      </a:txBody>
                      <a:tcPr anchor="ctr"/>
                    </a:tc>
                    <a:extLst>
                      <a:ext uri="{0D108BD9-81ED-4DB2-BD59-A6C34878D82A}">
                        <a16:rowId xmlns:a16="http://schemas.microsoft.com/office/drawing/2014/main" val="3633579249"/>
                      </a:ext>
                    </a:extLst>
                  </a:tr>
                  <a:tr h="370840">
                    <a:tc>
                      <a:txBody>
                        <a:bodyPr/>
                        <a:lstStyle/>
                        <a:p>
                          <a:pPr algn="ct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views</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take</a:t>
                          </a:r>
                          <a:endParaRPr lang="en-AU" sz="1600" dirty="0">
                            <a:solidFill>
                              <a:schemeClr val="tx1"/>
                            </a:solidFill>
                            <a:latin typeface="Consolas" panose="020B0609020204030204" pitchFamily="49" charset="0"/>
                          </a:endParaRPr>
                        </a:p>
                      </a:txBody>
                      <a:tcPr anchor="ctr"/>
                    </a:tc>
                    <a:tc>
                      <a:txBody>
                        <a:bodyPr/>
                        <a:lstStyle/>
                        <a:p>
                          <a:pPr algn="ctr"/>
                          <a:r>
                            <a:rPr lang="en-AU" sz="1600" dirty="0">
                              <a:solidFill>
                                <a:schemeClr val="tx1"/>
                              </a:solidFill>
                            </a:rPr>
                            <a:t>take</a:t>
                          </a:r>
                        </a:p>
                      </a:txBody>
                      <a:tcPr anchor="ctr"/>
                    </a:tc>
                    <a:tc>
                      <a:txBody>
                        <a:bodyPr/>
                        <a:lstStyle/>
                        <a:p>
                          <a:endParaRPr lang="en-US"/>
                        </a:p>
                      </a:txBody>
                      <a:tcPr anchor="ctr">
                        <a:blipFill>
                          <a:blip r:embed="rId3"/>
                          <a:stretch>
                            <a:fillRect l="-69081" t="-401639" r="-186" b="-1013115"/>
                          </a:stretch>
                        </a:blipFill>
                      </a:tcPr>
                    </a:tc>
                    <a:extLst>
                      <a:ext uri="{0D108BD9-81ED-4DB2-BD59-A6C34878D82A}">
                        <a16:rowId xmlns:a16="http://schemas.microsoft.com/office/drawing/2014/main" val="1020852158"/>
                      </a:ext>
                    </a:extLst>
                  </a:tr>
                  <a:tr h="370840">
                    <a:tc>
                      <a:txBody>
                        <a:bodyPr/>
                        <a:lstStyle/>
                        <a:p>
                          <a:pPr algn="ct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views</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err="1">
                              <a:ln>
                                <a:noFill/>
                              </a:ln>
                              <a:solidFill>
                                <a:srgbClr val="7BD88F"/>
                              </a:solidFill>
                              <a:effectLst/>
                              <a:uLnTx/>
                              <a:uFillTx/>
                              <a:latin typeface="Consolas" panose="020B0609020204030204" pitchFamily="49" charset="0"/>
                              <a:ea typeface="+mn-ea"/>
                              <a:cs typeface="+mn-cs"/>
                            </a:rPr>
                            <a:t>take_while</a:t>
                          </a:r>
                          <a:endParaRPr lang="en-AU" sz="1600" dirty="0">
                            <a:solidFill>
                              <a:schemeClr val="tx1"/>
                            </a:solidFill>
                            <a:latin typeface="Consolas" panose="020B0609020204030204" pitchFamily="49" charset="0"/>
                          </a:endParaRPr>
                        </a:p>
                      </a:txBody>
                      <a:tcPr anchor="ctr"/>
                    </a:tc>
                    <a:tc>
                      <a:txBody>
                        <a:bodyPr/>
                        <a:lstStyle/>
                        <a:p>
                          <a:pPr algn="ctr"/>
                          <a:r>
                            <a:rPr lang="en-AU" sz="1600" dirty="0">
                              <a:solidFill>
                                <a:schemeClr val="tx1"/>
                              </a:solidFill>
                            </a:rPr>
                            <a:t>take while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prstClr val="white"/>
                              </a:solidFill>
                              <a:effectLst/>
                              <a:uLnTx/>
                              <a:uFillTx/>
                              <a:latin typeface="Gill Sans MT"/>
                              <a:ea typeface="+mn-ea"/>
                              <a:cs typeface="+mn-cs"/>
                            </a:rPr>
                            <a:t>Creates a view that takes elements from a range until an unary predicate fails</a:t>
                          </a:r>
                        </a:p>
                      </a:txBody>
                      <a:tcPr anchor="ctr"/>
                    </a:tc>
                    <a:extLst>
                      <a:ext uri="{0D108BD9-81ED-4DB2-BD59-A6C34878D82A}">
                        <a16:rowId xmlns:a16="http://schemas.microsoft.com/office/drawing/2014/main" val="2032623023"/>
                      </a:ext>
                    </a:extLst>
                  </a:tr>
                  <a:tr h="370840">
                    <a:tc>
                      <a:txBody>
                        <a:bodyPr/>
                        <a:lstStyle/>
                        <a:p>
                          <a:pPr algn="ct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views</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drop</a:t>
                          </a:r>
                          <a:endParaRPr lang="en-AU" sz="1600" dirty="0">
                            <a:solidFill>
                              <a:schemeClr val="tx1"/>
                            </a:solidFill>
                            <a:latin typeface="Consolas" panose="020B0609020204030204" pitchFamily="49" charset="0"/>
                          </a:endParaRPr>
                        </a:p>
                      </a:txBody>
                      <a:tcPr anchor="ctr"/>
                    </a:tc>
                    <a:tc>
                      <a:txBody>
                        <a:bodyPr/>
                        <a:lstStyle/>
                        <a:p>
                          <a:pPr algn="ctr"/>
                          <a:r>
                            <a:rPr lang="en-AU" sz="1600" dirty="0">
                              <a:solidFill>
                                <a:schemeClr val="tx1"/>
                              </a:solidFill>
                            </a:rPr>
                            <a:t>drop</a:t>
                          </a:r>
                        </a:p>
                      </a:txBody>
                      <a:tcPr anchor="ctr"/>
                    </a:tc>
                    <a:tc>
                      <a:txBody>
                        <a:bodyPr/>
                        <a:lstStyle/>
                        <a:p>
                          <a:endParaRPr lang="en-US"/>
                        </a:p>
                      </a:txBody>
                      <a:tcPr anchor="ctr">
                        <a:blipFill>
                          <a:blip r:embed="rId3"/>
                          <a:stretch>
                            <a:fillRect l="-69081" t="-601639" r="-186" b="-813115"/>
                          </a:stretch>
                        </a:blipFill>
                      </a:tcPr>
                    </a:tc>
                    <a:extLst>
                      <a:ext uri="{0D108BD9-81ED-4DB2-BD59-A6C34878D82A}">
                        <a16:rowId xmlns:a16="http://schemas.microsoft.com/office/drawing/2014/main" val="1926620548"/>
                      </a:ext>
                    </a:extLst>
                  </a:tr>
                  <a:tr h="370840">
                    <a:tc>
                      <a:txBody>
                        <a:bodyPr/>
                        <a:lstStyle/>
                        <a:p>
                          <a:pPr algn="ct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views</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err="1">
                              <a:ln>
                                <a:noFill/>
                              </a:ln>
                              <a:solidFill>
                                <a:srgbClr val="7BD88F"/>
                              </a:solidFill>
                              <a:effectLst/>
                              <a:uLnTx/>
                              <a:uFillTx/>
                              <a:latin typeface="Consolas" panose="020B0609020204030204" pitchFamily="49" charset="0"/>
                              <a:ea typeface="+mn-ea"/>
                              <a:cs typeface="+mn-cs"/>
                            </a:rPr>
                            <a:t>drop_while</a:t>
                          </a:r>
                          <a:endParaRPr lang="en-AU" sz="1600" dirty="0">
                            <a:solidFill>
                              <a:schemeClr val="tx1"/>
                            </a:solidFill>
                            <a:latin typeface="Consolas" panose="020B0609020204030204" pitchFamily="49" charset="0"/>
                          </a:endParaRPr>
                        </a:p>
                      </a:txBody>
                      <a:tcPr anchor="ctr"/>
                    </a:tc>
                    <a:tc>
                      <a:txBody>
                        <a:bodyPr/>
                        <a:lstStyle/>
                        <a:p>
                          <a:pPr algn="ctr"/>
                          <a:r>
                            <a:rPr lang="en-AU" sz="1600" dirty="0">
                              <a:solidFill>
                                <a:schemeClr val="tx1"/>
                              </a:solidFill>
                            </a:rPr>
                            <a:t>drop while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prstClr val="white"/>
                              </a:solidFill>
                              <a:effectLst/>
                              <a:uLnTx/>
                              <a:uFillTx/>
                              <a:latin typeface="Gill Sans MT"/>
                              <a:ea typeface="+mn-ea"/>
                              <a:cs typeface="+mn-cs"/>
                            </a:rPr>
                            <a:t>Creates a view that skips elements from a range until an unary predicate fails</a:t>
                          </a:r>
                        </a:p>
                      </a:txBody>
                      <a:tcPr anchor="ctr"/>
                    </a:tc>
                    <a:extLst>
                      <a:ext uri="{0D108BD9-81ED-4DB2-BD59-A6C34878D82A}">
                        <a16:rowId xmlns:a16="http://schemas.microsoft.com/office/drawing/2014/main" val="4234346696"/>
                      </a:ext>
                    </a:extLst>
                  </a:tr>
                  <a:tr h="370840">
                    <a:tc>
                      <a:txBody>
                        <a:bodyPr/>
                        <a:lstStyle/>
                        <a:p>
                          <a:pPr algn="ct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views</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join</a:t>
                          </a:r>
                          <a:endParaRPr lang="en-AU" sz="1600" dirty="0">
                            <a:solidFill>
                              <a:schemeClr val="tx1"/>
                            </a:solidFill>
                            <a:latin typeface="Consolas" panose="020B0609020204030204" pitchFamily="49" charset="0"/>
                          </a:endParaRPr>
                        </a:p>
                      </a:txBody>
                      <a:tcPr anchor="ctr"/>
                    </a:tc>
                    <a:tc>
                      <a:txBody>
                        <a:bodyPr/>
                        <a:lstStyle/>
                        <a:p>
                          <a:pPr algn="ctr"/>
                          <a:r>
                            <a:rPr lang="en-AU" sz="1600" dirty="0" err="1">
                              <a:solidFill>
                                <a:schemeClr val="tx1"/>
                              </a:solidFill>
                            </a:rPr>
                            <a:t>concat</a:t>
                          </a:r>
                          <a:endParaRPr lang="en-AU" sz="1600" dirty="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prstClr val="white"/>
                              </a:solidFill>
                              <a:effectLst/>
                              <a:uLnTx/>
                              <a:uFillTx/>
                              <a:latin typeface="Gill Sans MT"/>
                              <a:ea typeface="+mn-ea"/>
                              <a:cs typeface="+mn-cs"/>
                            </a:rPr>
                            <a:t>Creates a view of joined subranges of a range</a:t>
                          </a:r>
                        </a:p>
                      </a:txBody>
                      <a:tcPr anchor="ctr"/>
                    </a:tc>
                    <a:extLst>
                      <a:ext uri="{0D108BD9-81ED-4DB2-BD59-A6C34878D82A}">
                        <a16:rowId xmlns:a16="http://schemas.microsoft.com/office/drawing/2014/main" val="3211022481"/>
                      </a:ext>
                    </a:extLst>
                  </a:tr>
                  <a:tr h="370840">
                    <a:tc>
                      <a:txBody>
                        <a:bodyPr/>
                        <a:lstStyle/>
                        <a:p>
                          <a:pPr algn="ct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views</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split</a:t>
                          </a:r>
                          <a:endParaRPr lang="en-AU" sz="1600" dirty="0">
                            <a:solidFill>
                              <a:schemeClr val="tx1"/>
                            </a:solidFill>
                            <a:latin typeface="Consolas" panose="020B0609020204030204" pitchFamily="49" charset="0"/>
                          </a:endParaRPr>
                        </a:p>
                      </a:txBody>
                      <a:tcPr anchor="ctr"/>
                    </a:tc>
                    <a:tc>
                      <a:txBody>
                        <a:bodyPr/>
                        <a:lstStyle/>
                        <a:p>
                          <a:pPr algn="ctr"/>
                          <a:r>
                            <a:rPr lang="en-AU" sz="1600" dirty="0">
                              <a:solidFill>
                                <a:schemeClr val="tx1"/>
                              </a:solidFill>
                            </a:rPr>
                            <a:t>split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prstClr val="white"/>
                              </a:solidFill>
                              <a:effectLst/>
                              <a:uLnTx/>
                              <a:uFillTx/>
                              <a:latin typeface="Gill Sans MT"/>
                              <a:ea typeface="+mn-ea"/>
                              <a:cs typeface="+mn-cs"/>
                            </a:rPr>
                            <a:t>Creates a view that splits a range into subranges based on a delimitator</a:t>
                          </a:r>
                        </a:p>
                      </a:txBody>
                      <a:tcPr anchor="ctr"/>
                    </a:tc>
                    <a:extLst>
                      <a:ext uri="{0D108BD9-81ED-4DB2-BD59-A6C34878D82A}">
                        <a16:rowId xmlns:a16="http://schemas.microsoft.com/office/drawing/2014/main" val="423839762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views</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err="1">
                              <a:ln>
                                <a:noFill/>
                              </a:ln>
                              <a:solidFill>
                                <a:srgbClr val="7BD88F"/>
                              </a:solidFill>
                              <a:effectLst/>
                              <a:uLnTx/>
                              <a:uFillTx/>
                              <a:latin typeface="Consolas" panose="020B0609020204030204" pitchFamily="49" charset="0"/>
                              <a:ea typeface="+mn-ea"/>
                              <a:cs typeface="+mn-cs"/>
                            </a:rPr>
                            <a:t>lazy_split</a:t>
                          </a:r>
                          <a:endParaRPr lang="en-AU" sz="1600" dirty="0">
                            <a:solidFill>
                              <a:schemeClr val="tx1"/>
                            </a:solidFill>
                            <a:latin typeface="Consolas" panose="020B0609020204030204" pitchFamily="49" charset="0"/>
                          </a:endParaRPr>
                        </a:p>
                      </a:txBody>
                      <a:tcPr anchor="ctr"/>
                    </a:tc>
                    <a:tc>
                      <a:txBody>
                        <a:bodyPr/>
                        <a:lstStyle/>
                        <a:p>
                          <a:pPr algn="ctr"/>
                          <a:r>
                            <a:rPr lang="en-AU" sz="1600" dirty="0">
                              <a:solidFill>
                                <a:schemeClr val="tx1"/>
                              </a:solidFill>
                            </a:rPr>
                            <a:t>split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prstClr val="white"/>
                              </a:solidFill>
                              <a:effectLst/>
                              <a:uLnTx/>
                              <a:uFillTx/>
                              <a:latin typeface="+mn-lt"/>
                              <a:ea typeface="+mn-ea"/>
                              <a:cs typeface="+mn-cs"/>
                            </a:rPr>
                            <a:t>Creates a view that lazily splits a range into subranges based on a delimitator</a:t>
                          </a:r>
                        </a:p>
                      </a:txBody>
                      <a:tcPr anchor="ctr"/>
                    </a:tc>
                    <a:extLst>
                      <a:ext uri="{0D108BD9-81ED-4DB2-BD59-A6C34878D82A}">
                        <a16:rowId xmlns:a16="http://schemas.microsoft.com/office/drawing/2014/main" val="201269234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views</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common</a:t>
                          </a:r>
                          <a:endParaRPr lang="en-AU" sz="1600" dirty="0">
                            <a:solidFill>
                              <a:schemeClr val="tx1"/>
                            </a:solidFill>
                            <a:latin typeface="Consolas" panose="020B0609020204030204" pitchFamily="49" charset="0"/>
                          </a:endParaRPr>
                        </a:p>
                      </a:txBody>
                      <a:tcPr anchor="ctr"/>
                    </a:tc>
                    <a:tc>
                      <a:txBody>
                        <a:bodyPr/>
                        <a:lstStyle/>
                        <a:p>
                          <a:pPr algn="ctr"/>
                          <a:r>
                            <a:rPr lang="en-AU" sz="1600" dirty="0">
                              <a:solidFill>
                                <a:schemeClr val="tx1"/>
                              </a:solidFill>
                            </a:rPr>
                            <a:t>N/A</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prstClr val="white"/>
                              </a:solidFill>
                              <a:effectLst/>
                              <a:uLnTx/>
                              <a:uFillTx/>
                              <a:latin typeface="Gill Sans MT"/>
                              <a:ea typeface="+mn-ea"/>
                              <a:cs typeface="+mn-cs"/>
                            </a:rPr>
                            <a:t>Creates a view whose </a:t>
                          </a:r>
                          <a:r>
                            <a:rPr kumimoji="0" lang="en-AU" sz="1400" b="0" i="1" u="none" strike="noStrike" kern="1200" cap="none" spc="0" normalizeH="0" baseline="0" noProof="0" dirty="0">
                              <a:ln>
                                <a:noFill/>
                              </a:ln>
                              <a:solidFill>
                                <a:prstClr val="white"/>
                              </a:solidFill>
                              <a:effectLst/>
                              <a:uLnTx/>
                              <a:uFillTx/>
                              <a:latin typeface="Gill Sans MT"/>
                              <a:ea typeface="+mn-ea"/>
                              <a:cs typeface="+mn-cs"/>
                            </a:rPr>
                            <a:t>iterator-sentinel</a:t>
                          </a:r>
                          <a:r>
                            <a:rPr kumimoji="0" lang="en-AU" sz="1400" b="0" i="0" u="none" strike="noStrike" kern="1200" cap="none" spc="0" normalizeH="0" baseline="0" noProof="0" dirty="0">
                              <a:ln>
                                <a:noFill/>
                              </a:ln>
                              <a:solidFill>
                                <a:prstClr val="white"/>
                              </a:solidFill>
                              <a:effectLst/>
                              <a:uLnTx/>
                              <a:uFillTx/>
                              <a:latin typeface="Gill Sans MT"/>
                              <a:ea typeface="+mn-ea"/>
                              <a:cs typeface="+mn-cs"/>
                            </a:rPr>
                            <a:t> pair are of the same type</a:t>
                          </a:r>
                        </a:p>
                      </a:txBody>
                      <a:tcPr anchor="ctr"/>
                    </a:tc>
                    <a:extLst>
                      <a:ext uri="{0D108BD9-81ED-4DB2-BD59-A6C34878D82A}">
                        <a16:rowId xmlns:a16="http://schemas.microsoft.com/office/drawing/2014/main" val="297443982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views</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elements</a:t>
                          </a:r>
                          <a:endParaRPr lang="en-AU" sz="1600" dirty="0">
                            <a:solidFill>
                              <a:schemeClr val="tx1"/>
                            </a:solidFill>
                            <a:latin typeface="Consolas" panose="020B0609020204030204" pitchFamily="49" charset="0"/>
                          </a:endParaRPr>
                        </a:p>
                      </a:txBody>
                      <a:tcPr anchor="ctr"/>
                    </a:tc>
                    <a:tc>
                      <a:txBody>
                        <a:bodyPr/>
                        <a:lstStyle/>
                        <a:p>
                          <a:pPr algn="ctr"/>
                          <a:r>
                            <a:rPr lang="en-AU" sz="1600" dirty="0">
                              <a:solidFill>
                                <a:schemeClr val="tx1"/>
                              </a:solidFill>
                            </a:rPr>
                            <a:t>N/A</a:t>
                          </a:r>
                        </a:p>
                      </a:txBody>
                      <a:tcPr anchor="ctr"/>
                    </a:tc>
                    <a:tc>
                      <a:txBody>
                        <a:bodyPr/>
                        <a:lstStyle/>
                        <a:p>
                          <a:endParaRPr lang="en-US"/>
                        </a:p>
                      </a:txBody>
                      <a:tcPr anchor="ctr">
                        <a:blipFill>
                          <a:blip r:embed="rId3"/>
                          <a:stretch>
                            <a:fillRect l="-69081" t="-1200000" r="-186" b="-214754"/>
                          </a:stretch>
                        </a:blipFill>
                      </a:tcPr>
                    </a:tc>
                    <a:extLst>
                      <a:ext uri="{0D108BD9-81ED-4DB2-BD59-A6C34878D82A}">
                        <a16:rowId xmlns:a16="http://schemas.microsoft.com/office/drawing/2014/main" val="353135006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views</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keys</a:t>
                          </a:r>
                          <a:endParaRPr lang="en-AU" sz="1600" dirty="0">
                            <a:solidFill>
                              <a:schemeClr val="tx1"/>
                            </a:solidFill>
                            <a:latin typeface="Consolas" panose="020B0609020204030204" pitchFamily="49" charset="0"/>
                          </a:endParaRPr>
                        </a:p>
                      </a:txBody>
                      <a:tcPr anchor="ctr"/>
                    </a:tc>
                    <a:tc>
                      <a:txBody>
                        <a:bodyPr/>
                        <a:lstStyle/>
                        <a:p>
                          <a:pPr algn="ctr"/>
                          <a:r>
                            <a:rPr lang="en-AU" sz="1600" dirty="0">
                              <a:solidFill>
                                <a:schemeClr val="tx1"/>
                              </a:solidFill>
                            </a:rPr>
                            <a:t>map-first</a:t>
                          </a:r>
                        </a:p>
                      </a:txBody>
                      <a:tcPr anchor="ctr"/>
                    </a:tc>
                    <a:tc>
                      <a:txBody>
                        <a:bodyPr/>
                        <a:lstStyle/>
                        <a:p>
                          <a:endParaRPr lang="en-US"/>
                        </a:p>
                      </a:txBody>
                      <a:tcPr anchor="ctr">
                        <a:blipFill>
                          <a:blip r:embed="rId3"/>
                          <a:stretch>
                            <a:fillRect l="-69081" t="-1300000" r="-186" b="-114754"/>
                          </a:stretch>
                        </a:blipFill>
                      </a:tcPr>
                    </a:tc>
                    <a:extLst>
                      <a:ext uri="{0D108BD9-81ED-4DB2-BD59-A6C34878D82A}">
                        <a16:rowId xmlns:a16="http://schemas.microsoft.com/office/drawing/2014/main" val="1285202087"/>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views</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values</a:t>
                          </a:r>
                          <a:endParaRPr lang="en-AU" sz="1600" dirty="0">
                            <a:solidFill>
                              <a:schemeClr val="tx1"/>
                            </a:solidFill>
                            <a:latin typeface="Consolas" panose="020B0609020204030204" pitchFamily="49" charset="0"/>
                          </a:endParaRPr>
                        </a:p>
                      </a:txBody>
                      <a:tcPr anchor="ctr"/>
                    </a:tc>
                    <a:tc>
                      <a:txBody>
                        <a:bodyPr/>
                        <a:lstStyle/>
                        <a:p>
                          <a:pPr algn="ctr"/>
                          <a:r>
                            <a:rPr lang="en-AU" sz="1600" dirty="0">
                              <a:solidFill>
                                <a:schemeClr val="tx1"/>
                              </a:solidFill>
                            </a:rPr>
                            <a:t>map-second</a:t>
                          </a:r>
                        </a:p>
                      </a:txBody>
                      <a:tcPr anchor="ctr"/>
                    </a:tc>
                    <a:tc>
                      <a:txBody>
                        <a:bodyPr/>
                        <a:lstStyle/>
                        <a:p>
                          <a:endParaRPr lang="en-US"/>
                        </a:p>
                      </a:txBody>
                      <a:tcPr anchor="ctr">
                        <a:blipFill>
                          <a:blip r:embed="rId3"/>
                          <a:stretch>
                            <a:fillRect l="-69081" t="-1400000" r="-186" b="-14754"/>
                          </a:stretch>
                        </a:blipFill>
                      </a:tcPr>
                    </a:tc>
                    <a:extLst>
                      <a:ext uri="{0D108BD9-81ED-4DB2-BD59-A6C34878D82A}">
                        <a16:rowId xmlns:a16="http://schemas.microsoft.com/office/drawing/2014/main" val="3159810828"/>
                      </a:ext>
                    </a:extLst>
                  </a:tr>
                </a:tbl>
              </a:graphicData>
            </a:graphic>
          </p:graphicFrame>
        </mc:Fallback>
      </mc:AlternateContent>
    </p:spTree>
    <p:extLst>
      <p:ext uri="{BB962C8B-B14F-4D97-AF65-F5344CB8AC3E}">
        <p14:creationId xmlns:p14="http://schemas.microsoft.com/office/powerpoint/2010/main" val="32727534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4" y="549275"/>
            <a:ext cx="3565524" cy="1997855"/>
          </a:xfrm>
        </p:spPr>
        <p:txBody>
          <a:bodyPr/>
          <a:lstStyle/>
          <a:p>
            <a:r>
              <a:rPr lang="en-US" dirty="0"/>
              <a:t>Discussion</a:t>
            </a:r>
          </a:p>
        </p:txBody>
      </p:sp>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4" name="Footer Placeholder 13">
            <a:extLst>
              <a:ext uri="{FF2B5EF4-FFF2-40B4-BE49-F238E27FC236}">
                <a16:creationId xmlns:a16="http://schemas.microsoft.com/office/drawing/2014/main" id="{B01DF4D0-78BC-4C8C-9570-26F0B225433A}"/>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31</a:t>
            </a:fld>
            <a:endParaRPr lang="en-US"/>
          </a:p>
        </p:txBody>
      </p:sp>
      <p:pic>
        <p:nvPicPr>
          <p:cNvPr id="20" name="Picture 19" descr="Icon&#10;&#10;Description automatically generated">
            <a:extLst>
              <a:ext uri="{FF2B5EF4-FFF2-40B4-BE49-F238E27FC236}">
                <a16:creationId xmlns:a16="http://schemas.microsoft.com/office/drawing/2014/main" id="{4581F6AF-86C5-0A8F-9726-BABB650E954E}"/>
              </a:ext>
            </a:extLst>
          </p:cNvPr>
          <p:cNvPicPr>
            <a:picLocks noChangeAspect="1"/>
          </p:cNvPicPr>
          <p:nvPr/>
        </p:nvPicPr>
        <p:blipFill>
          <a:blip r:embed="rId3"/>
          <a:stretch>
            <a:fillRect/>
          </a:stretch>
        </p:blipFill>
        <p:spPr>
          <a:xfrm>
            <a:off x="8948856" y="490030"/>
            <a:ext cx="2203214" cy="2476500"/>
          </a:xfrm>
          <a:prstGeom prst="rect">
            <a:avLst/>
          </a:prstGeom>
        </p:spPr>
      </p:pic>
      <p:pic>
        <p:nvPicPr>
          <p:cNvPr id="24" name="Picture Placeholder 23" descr="Icon&#10;&#10;Description automatically generated">
            <a:extLst>
              <a:ext uri="{FF2B5EF4-FFF2-40B4-BE49-F238E27FC236}">
                <a16:creationId xmlns:a16="http://schemas.microsoft.com/office/drawing/2014/main" id="{43B24946-5F70-F006-2752-8CAB2D6B3ACB}"/>
              </a:ext>
            </a:extLst>
          </p:cNvPr>
          <p:cNvPicPr>
            <a:picLocks noGrp="1" noChangeAspect="1"/>
          </p:cNvPicPr>
          <p:nvPr>
            <p:ph type="pic" sz="quarter" idx="13"/>
          </p:nvPr>
        </p:nvPicPr>
        <p:blipFill>
          <a:blip r:embed="rId4"/>
          <a:srcRect t="23" b="23"/>
          <a:stretch>
            <a:fillRect/>
          </a:stretch>
        </p:blipFill>
        <p:spPr>
          <a:solidFill>
            <a:schemeClr val="tx1"/>
          </a:solidFill>
        </p:spPr>
      </p:pic>
      <p:sp>
        <p:nvSpPr>
          <p:cNvPr id="5" name="Content Placeholder 4">
            <a:extLst>
              <a:ext uri="{FF2B5EF4-FFF2-40B4-BE49-F238E27FC236}">
                <a16:creationId xmlns:a16="http://schemas.microsoft.com/office/drawing/2014/main" id="{BE0FCAA4-DC64-9337-C738-1899A9911E6C}"/>
              </a:ext>
            </a:extLst>
          </p:cNvPr>
          <p:cNvSpPr>
            <a:spLocks noGrp="1"/>
          </p:cNvSpPr>
          <p:nvPr>
            <p:ph idx="1"/>
          </p:nvPr>
        </p:nvSpPr>
        <p:spPr/>
        <p:txBody>
          <a:bodyPr/>
          <a:lstStyle/>
          <a:p>
            <a:pPr marL="342900" indent="-342900">
              <a:buFont typeface="Arial" panose="020B0604020202020204" pitchFamily="34" charset="0"/>
              <a:buChar char="•"/>
            </a:pPr>
            <a:r>
              <a:rPr lang="en-US" dirty="0"/>
              <a:t>Any questions?</a:t>
            </a:r>
          </a:p>
          <a:p>
            <a:pPr marL="342900" indent="-342900">
              <a:buFont typeface="Arial" panose="020B0604020202020204" pitchFamily="34" charset="0"/>
              <a:buChar char="•"/>
            </a:pPr>
            <a:r>
              <a:rPr lang="en-US" dirty="0"/>
              <a:t>Need help?</a:t>
            </a:r>
          </a:p>
          <a:p>
            <a:pPr marL="342900" indent="-342900">
              <a:buFont typeface="Arial" panose="020B0604020202020204" pitchFamily="34" charset="0"/>
              <a:buChar char="•"/>
            </a:pPr>
            <a:r>
              <a:rPr lang="en-US" dirty="0"/>
              <a:t>Open discussion.</a:t>
            </a:r>
          </a:p>
          <a:p>
            <a:pPr marL="342900" indent="-342900">
              <a:buFont typeface="Arial" panose="020B0604020202020204" pitchFamily="34" charset="0"/>
              <a:buChar char="•"/>
            </a:pPr>
            <a:r>
              <a:rPr lang="en-US" dirty="0"/>
              <a:t>Concerns?</a:t>
            </a:r>
          </a:p>
        </p:txBody>
      </p:sp>
    </p:spTree>
    <p:extLst>
      <p:ext uri="{BB962C8B-B14F-4D97-AF65-F5344CB8AC3E}">
        <p14:creationId xmlns:p14="http://schemas.microsoft.com/office/powerpoint/2010/main" val="23536897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60B7752B-728D-4CA3-8923-C4F7F7702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FAD72D26-24EF-4CBD-9431-A558CB7CA906}"/>
              </a:ext>
            </a:extLst>
          </p:cNvPr>
          <p:cNvSpPr>
            <a:spLocks noGrp="1"/>
          </p:cNvSpPr>
          <p:nvPr>
            <p:ph type="title"/>
          </p:nvPr>
        </p:nvSpPr>
        <p:spPr>
          <a:xfrm>
            <a:off x="550863" y="549275"/>
            <a:ext cx="3565525" cy="5543549"/>
          </a:xfrm>
        </p:spPr>
        <p:txBody>
          <a:bodyPr wrap="square" anchor="ctr">
            <a:normAutofit/>
          </a:bodyPr>
          <a:lstStyle/>
          <a:p>
            <a:r>
              <a:rPr lang="en-US" dirty="0"/>
              <a:t>Next Week</a:t>
            </a:r>
          </a:p>
        </p:txBody>
      </p:sp>
      <p:sp>
        <p:nvSpPr>
          <p:cNvPr id="14" name="Rectangle 13">
            <a:extLst>
              <a:ext uri="{FF2B5EF4-FFF2-40B4-BE49-F238E27FC236}">
                <a16:creationId xmlns:a16="http://schemas.microsoft.com/office/drawing/2014/main" id="{429899A3-416E-4DB5-846D-023526052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0899" y="0"/>
            <a:ext cx="7641102" cy="6858000"/>
          </a:xfrm>
          <a:prstGeom prst="rect">
            <a:avLst/>
          </a:prstGeom>
          <a:solidFill>
            <a:schemeClr val="bg2">
              <a:lumMod val="10000"/>
              <a:lumOff val="9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ooter Placeholder 6">
            <a:extLst>
              <a:ext uri="{FF2B5EF4-FFF2-40B4-BE49-F238E27FC236}">
                <a16:creationId xmlns:a16="http://schemas.microsoft.com/office/drawing/2014/main" id="{920A7C57-D6C5-4BA0-AB3C-41D4E3436B0E}"/>
              </a:ext>
            </a:extLst>
          </p:cNvPr>
          <p:cNvSpPr>
            <a:spLocks noGrp="1"/>
          </p:cNvSpPr>
          <p:nvPr>
            <p:ph type="ftr" sz="quarter" idx="11"/>
          </p:nvPr>
        </p:nvSpPr>
        <p:spPr>
          <a:xfrm>
            <a:off x="3359150" y="6507212"/>
            <a:ext cx="6379210" cy="153888"/>
          </a:xfrm>
        </p:spPr>
        <p:txBody>
          <a:bodyPr>
            <a:normAutofit/>
          </a:bodyPr>
          <a:lstStyle/>
          <a:p>
            <a:pPr>
              <a:spcAft>
                <a:spcPts val="600"/>
              </a:spcAft>
            </a:pPr>
            <a:r>
              <a:rPr lang="en-US"/>
              <a:t>MDN High Performance Programming</a:t>
            </a:r>
          </a:p>
        </p:txBody>
      </p:sp>
      <p:sp>
        <p:nvSpPr>
          <p:cNvPr id="6" name="Slide Number Placeholder 5">
            <a:extLst>
              <a:ext uri="{FF2B5EF4-FFF2-40B4-BE49-F238E27FC236}">
                <a16:creationId xmlns:a16="http://schemas.microsoft.com/office/drawing/2014/main" id="{5E5CAC52-3FD1-464A-805A-B8F7AF04574A}"/>
              </a:ext>
            </a:extLst>
          </p:cNvPr>
          <p:cNvSpPr>
            <a:spLocks noGrp="1"/>
          </p:cNvSpPr>
          <p:nvPr>
            <p:ph type="sldNum" sz="quarter" idx="12"/>
          </p:nvPr>
        </p:nvSpPr>
        <p:spPr>
          <a:xfrm>
            <a:off x="9948863" y="6507212"/>
            <a:ext cx="1692274" cy="153888"/>
          </a:xfrm>
        </p:spPr>
        <p:txBody>
          <a:bodyPr>
            <a:normAutofit/>
          </a:bodyPr>
          <a:lstStyle/>
          <a:p>
            <a:pPr>
              <a:spcAft>
                <a:spcPts val="600"/>
              </a:spcAft>
            </a:pPr>
            <a:fld id="{DBA1B0FB-D917-4C8C-928F-313BD683BF39}" type="slidenum">
              <a:rPr lang="en-US" smtClean="0"/>
              <a:pPr>
                <a:spcAft>
                  <a:spcPts val="600"/>
                </a:spcAft>
              </a:pPr>
              <a:t>32</a:t>
            </a:fld>
            <a:endParaRPr lang="en-US"/>
          </a:p>
        </p:txBody>
      </p:sp>
      <p:graphicFrame>
        <p:nvGraphicFramePr>
          <p:cNvPr id="4" name="Content Placeholder 3" descr="Timeline Smart Art Placeholder ">
            <a:extLst>
              <a:ext uri="{FF2B5EF4-FFF2-40B4-BE49-F238E27FC236}">
                <a16:creationId xmlns:a16="http://schemas.microsoft.com/office/drawing/2014/main" id="{93897051-DA8D-4072-A594-51769F8D52F5}"/>
              </a:ext>
            </a:extLst>
          </p:cNvPr>
          <p:cNvGraphicFramePr>
            <a:graphicFrameLocks noGrp="1"/>
          </p:cNvGraphicFramePr>
          <p:nvPr>
            <p:ph idx="1"/>
            <p:extLst>
              <p:ext uri="{D42A27DB-BD31-4B8C-83A1-F6EECF244321}">
                <p14:modId xmlns:p14="http://schemas.microsoft.com/office/powerpoint/2010/main" val="59242037"/>
              </p:ext>
            </p:extLst>
          </p:nvPr>
        </p:nvGraphicFramePr>
        <p:xfrm>
          <a:off x="5267325" y="549275"/>
          <a:ext cx="6373814" cy="57594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795522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2986234"/>
          </a:xfrm>
        </p:spPr>
        <p:txBody>
          <a:bodyPr/>
          <a:lstStyle/>
          <a:p>
            <a:r>
              <a:rPr lang="en-US" dirty="0"/>
              <a:t>Thank You</a:t>
            </a:r>
          </a:p>
        </p:txBody>
      </p:sp>
      <p:sp>
        <p:nvSpPr>
          <p:cNvPr id="23" name="Subtitle 22">
            <a:extLst>
              <a:ext uri="{FF2B5EF4-FFF2-40B4-BE49-F238E27FC236}">
                <a16:creationId xmlns:a16="http://schemas.microsoft.com/office/drawing/2014/main" id="{8E5E4638-9BCB-4C2E-914F-CC868E2020D5}"/>
              </a:ext>
            </a:extLst>
          </p:cNvPr>
          <p:cNvSpPr>
            <a:spLocks noGrp="1"/>
          </p:cNvSpPr>
          <p:nvPr>
            <p:ph type="subTitle" idx="1"/>
          </p:nvPr>
        </p:nvSpPr>
        <p:spPr>
          <a:xfrm>
            <a:off x="550863" y="3827610"/>
            <a:ext cx="5545137" cy="2265216"/>
          </a:xfrm>
        </p:spPr>
        <p:txBody>
          <a:bodyPr/>
          <a:lstStyle/>
          <a:p>
            <a:r>
              <a:rPr lang="en-US" dirty="0"/>
              <a:t>Tyler Swann</a:t>
            </a:r>
          </a:p>
          <a:p>
            <a:r>
              <a:rPr lang="en-US" dirty="0">
                <a:hlinkClick r:id="rId2"/>
              </a:rPr>
              <a:t>https://github.com/MonashDeepNeuron/HPP</a:t>
            </a:r>
            <a:endParaRPr lang="en-US" dirty="0"/>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4"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5" name="Footer Placeholder 4">
            <a:extLst>
              <a:ext uri="{FF2B5EF4-FFF2-40B4-BE49-F238E27FC236}">
                <a16:creationId xmlns:a16="http://schemas.microsoft.com/office/drawing/2014/main" id="{0B37A3FF-ED32-4C4A-A21F-848A3BF6F896}"/>
              </a:ext>
            </a:extLst>
          </p:cNvPr>
          <p:cNvSpPr>
            <a:spLocks noGrp="1"/>
          </p:cNvSpPr>
          <p:nvPr>
            <p:ph type="ftr" sz="quarter" idx="11"/>
          </p:nvPr>
        </p:nvSpPr>
        <p:spPr>
          <a:xfrm>
            <a:off x="3359150" y="6507212"/>
            <a:ext cx="6379210" cy="153888"/>
          </a:xfrm>
        </p:spPr>
        <p:txBody>
          <a:bodyPr/>
          <a:lstStyle/>
          <a:p>
            <a:r>
              <a:rPr lang="en-US"/>
              <a:t>MDN High Performance Programming</a:t>
            </a:r>
          </a:p>
        </p:txBody>
      </p:sp>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33</a:t>
            </a:fld>
            <a:endParaRPr lang="en-US"/>
          </a:p>
        </p:txBody>
      </p:sp>
    </p:spTree>
    <p:extLst>
      <p:ext uri="{BB962C8B-B14F-4D97-AF65-F5344CB8AC3E}">
        <p14:creationId xmlns:p14="http://schemas.microsoft.com/office/powerpoint/2010/main" val="32477988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971615"/>
          </a:xfrm>
        </p:spPr>
        <p:txBody>
          <a:bodyPr>
            <a:normAutofit/>
          </a:bodyPr>
          <a:lstStyle/>
          <a:p>
            <a:r>
              <a:rPr lang="en-US" dirty="0"/>
              <a:t>Iterators </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1614196"/>
            <a:ext cx="11196378" cy="4328729"/>
          </a:xfrm>
        </p:spPr>
        <p:txBody>
          <a:bodyPr/>
          <a:lstStyle/>
          <a:p>
            <a:r>
              <a:rPr lang="en-US" dirty="0"/>
              <a:t>Iterators are abstractions that represent an element or item that belongs to a range or container.</a:t>
            </a:r>
          </a:p>
          <a:p>
            <a:r>
              <a:rPr lang="en-US" dirty="0"/>
              <a:t>Iterators are traversal objects, as in they are used to traverse between data that has a common owner.</a:t>
            </a:r>
          </a:p>
          <a:p>
            <a:r>
              <a:rPr lang="en-US" dirty="0"/>
              <a:t>Iterators are a lot like pointers in most cases as they are used to hold or refer to some element somewhere else and can read and write to the stored value.</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4</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6528109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60B7752B-728D-4CA3-8923-C4F7F7702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B102D8-1D22-4940-AF19-07CF3A0DC5F4}"/>
              </a:ext>
            </a:extLst>
          </p:cNvPr>
          <p:cNvSpPr>
            <a:spLocks noGrp="1"/>
          </p:cNvSpPr>
          <p:nvPr>
            <p:ph type="title"/>
          </p:nvPr>
        </p:nvSpPr>
        <p:spPr>
          <a:xfrm>
            <a:off x="550863" y="549275"/>
            <a:ext cx="3565525" cy="5543549"/>
          </a:xfrm>
        </p:spPr>
        <p:txBody>
          <a:bodyPr wrap="square" anchor="ctr">
            <a:normAutofit/>
          </a:bodyPr>
          <a:lstStyle/>
          <a:p>
            <a:r>
              <a:rPr lang="en-US"/>
              <a:t>Iterator Categories</a:t>
            </a:r>
          </a:p>
        </p:txBody>
      </p:sp>
      <p:sp>
        <p:nvSpPr>
          <p:cNvPr id="23" name="Rectangle 22">
            <a:extLst>
              <a:ext uri="{FF2B5EF4-FFF2-40B4-BE49-F238E27FC236}">
                <a16:creationId xmlns:a16="http://schemas.microsoft.com/office/drawing/2014/main" id="{429899A3-416E-4DB5-846D-023526052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0899" y="0"/>
            <a:ext cx="7641102" cy="6858000"/>
          </a:xfrm>
          <a:prstGeom prst="rect">
            <a:avLst/>
          </a:prstGeom>
          <a:solidFill>
            <a:schemeClr val="bg2">
              <a:lumMod val="10000"/>
              <a:lumOff val="9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ooter Placeholder 14">
            <a:extLst>
              <a:ext uri="{FF2B5EF4-FFF2-40B4-BE49-F238E27FC236}">
                <a16:creationId xmlns:a16="http://schemas.microsoft.com/office/drawing/2014/main" id="{CD05A243-8080-4F6D-8538-65CDDF891BA6}"/>
              </a:ext>
            </a:extLst>
          </p:cNvPr>
          <p:cNvSpPr>
            <a:spLocks noGrp="1"/>
          </p:cNvSpPr>
          <p:nvPr>
            <p:ph type="ftr" sz="quarter" idx="11"/>
          </p:nvPr>
        </p:nvSpPr>
        <p:spPr>
          <a:xfrm>
            <a:off x="2435419" y="6484426"/>
            <a:ext cx="6379210" cy="153888"/>
          </a:xfrm>
        </p:spPr>
        <p:txBody>
          <a:bodyPr>
            <a:normAutofit/>
          </a:bodyPr>
          <a:lstStyle/>
          <a:p>
            <a:pPr>
              <a:spcAft>
                <a:spcPts val="600"/>
              </a:spcAft>
            </a:pPr>
            <a:r>
              <a:rPr lang="en-US" dirty="0"/>
              <a:t>MDN High Performance Programming</a:t>
            </a:r>
            <a:endParaRPr lang="en-US"/>
          </a:p>
        </p:txBody>
      </p:sp>
      <p:sp>
        <p:nvSpPr>
          <p:cNvPr id="16" name="Slide Number Placehold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a:normAutofit/>
          </a:bodyPr>
          <a:lstStyle/>
          <a:p>
            <a:pPr>
              <a:spcAft>
                <a:spcPts val="600"/>
              </a:spcAft>
            </a:pPr>
            <a:fld id="{DBA1B0FB-D917-4C8C-928F-313BD683BF39}" type="slidenum">
              <a:rPr lang="en-US" smtClean="0"/>
              <a:pPr>
                <a:spcAft>
                  <a:spcPts val="600"/>
                </a:spcAft>
              </a:pPr>
              <a:t>5</a:t>
            </a:fld>
            <a:endParaRPr lang="en-US"/>
          </a:p>
        </p:txBody>
      </p:sp>
      <p:graphicFrame>
        <p:nvGraphicFramePr>
          <p:cNvPr id="13" name="Table 13">
            <a:extLst>
              <a:ext uri="{FF2B5EF4-FFF2-40B4-BE49-F238E27FC236}">
                <a16:creationId xmlns:a16="http://schemas.microsoft.com/office/drawing/2014/main" id="{914D6EE3-4782-45C1-A75C-003483879C97}"/>
              </a:ext>
            </a:extLst>
          </p:cNvPr>
          <p:cNvGraphicFramePr>
            <a:graphicFrameLocks noGrp="1"/>
          </p:cNvGraphicFramePr>
          <p:nvPr>
            <p:ph idx="1"/>
            <p:extLst>
              <p:ext uri="{D42A27DB-BD31-4B8C-83A1-F6EECF244321}">
                <p14:modId xmlns:p14="http://schemas.microsoft.com/office/powerpoint/2010/main" val="266032504"/>
              </p:ext>
            </p:extLst>
          </p:nvPr>
        </p:nvGraphicFramePr>
        <p:xfrm>
          <a:off x="5267325" y="1595659"/>
          <a:ext cx="6373818" cy="3666684"/>
        </p:xfrm>
        <a:graphic>
          <a:graphicData uri="http://schemas.openxmlformats.org/drawingml/2006/table">
            <a:tbl>
              <a:tblPr firstRow="1" bandRow="1">
                <a:tableStyleId>{7DF18680-E054-41AD-8BC1-D1AEF772440D}</a:tableStyleId>
              </a:tblPr>
              <a:tblGrid>
                <a:gridCol w="929832">
                  <a:extLst>
                    <a:ext uri="{9D8B030D-6E8A-4147-A177-3AD203B41FA5}">
                      <a16:colId xmlns:a16="http://schemas.microsoft.com/office/drawing/2014/main" val="562691606"/>
                    </a:ext>
                  </a:extLst>
                </a:gridCol>
                <a:gridCol w="1130997">
                  <a:extLst>
                    <a:ext uri="{9D8B030D-6E8A-4147-A177-3AD203B41FA5}">
                      <a16:colId xmlns:a16="http://schemas.microsoft.com/office/drawing/2014/main" val="2376673986"/>
                    </a:ext>
                  </a:extLst>
                </a:gridCol>
                <a:gridCol w="457764">
                  <a:extLst>
                    <a:ext uri="{9D8B030D-6E8A-4147-A177-3AD203B41FA5}">
                      <a16:colId xmlns:a16="http://schemas.microsoft.com/office/drawing/2014/main" val="1154780908"/>
                    </a:ext>
                  </a:extLst>
                </a:gridCol>
                <a:gridCol w="801086">
                  <a:extLst>
                    <a:ext uri="{9D8B030D-6E8A-4147-A177-3AD203B41FA5}">
                      <a16:colId xmlns:a16="http://schemas.microsoft.com/office/drawing/2014/main" val="784027709"/>
                    </a:ext>
                  </a:extLst>
                </a:gridCol>
                <a:gridCol w="679492">
                  <a:extLst>
                    <a:ext uri="{9D8B030D-6E8A-4147-A177-3AD203B41FA5}">
                      <a16:colId xmlns:a16="http://schemas.microsoft.com/office/drawing/2014/main" val="297727413"/>
                    </a:ext>
                  </a:extLst>
                </a:gridCol>
                <a:gridCol w="836848">
                  <a:extLst>
                    <a:ext uri="{9D8B030D-6E8A-4147-A177-3AD203B41FA5}">
                      <a16:colId xmlns:a16="http://schemas.microsoft.com/office/drawing/2014/main" val="1793849060"/>
                    </a:ext>
                  </a:extLst>
                </a:gridCol>
                <a:gridCol w="658035">
                  <a:extLst>
                    <a:ext uri="{9D8B030D-6E8A-4147-A177-3AD203B41FA5}">
                      <a16:colId xmlns:a16="http://schemas.microsoft.com/office/drawing/2014/main" val="1153177298"/>
                    </a:ext>
                  </a:extLst>
                </a:gridCol>
                <a:gridCol w="879764">
                  <a:extLst>
                    <a:ext uri="{9D8B030D-6E8A-4147-A177-3AD203B41FA5}">
                      <a16:colId xmlns:a16="http://schemas.microsoft.com/office/drawing/2014/main" val="3970149589"/>
                    </a:ext>
                  </a:extLst>
                </a:gridCol>
              </a:tblGrid>
              <a:tr h="226593">
                <a:tc rowSpan="2">
                  <a:txBody>
                    <a:bodyPr/>
                    <a:lstStyle/>
                    <a:p>
                      <a:pPr algn="ctr"/>
                      <a:r>
                        <a:rPr lang="en-AU" sz="1000" b="1" dirty="0">
                          <a:effectLst/>
                        </a:rPr>
                        <a:t>Iterator Category</a:t>
                      </a: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gridSpan="7">
                  <a:txBody>
                    <a:bodyPr/>
                    <a:lstStyle/>
                    <a:p>
                      <a:pPr algn="ctr"/>
                      <a:r>
                        <a:rPr lang="en-AU" sz="1000" b="1">
                          <a:effectLst/>
                        </a:rPr>
                        <a:t>Valid Operations</a:t>
                      </a: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hMerge="1">
                  <a:txBody>
                    <a:bodyPr/>
                    <a:lstStyle/>
                    <a:p>
                      <a:endParaRPr lang="en-AU"/>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hMerge="1">
                  <a:txBody>
                    <a:bodyPr/>
                    <a:lstStyle/>
                    <a:p>
                      <a:endParaRPr lang="en-AU"/>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hMerge="1">
                  <a:txBody>
                    <a:bodyPr/>
                    <a:lstStyle/>
                    <a:p>
                      <a:endParaRPr lang="en-AU"/>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hMerge="1">
                  <a:txBody>
                    <a:bodyPr/>
                    <a:lstStyle/>
                    <a:p>
                      <a:endParaRPr lang="en-AU"/>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hMerge="1">
                  <a:txBody>
                    <a:bodyPr/>
                    <a:lstStyle/>
                    <a:p>
                      <a:endParaRPr lang="en-AU"/>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hMerge="1">
                  <a:txBody>
                    <a:bodyPr/>
                    <a:lstStyle/>
                    <a:p>
                      <a:endParaRPr lang="en-AU"/>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2193002138"/>
                  </a:ext>
                </a:extLst>
              </a:tr>
              <a:tr h="381088">
                <a:tc vMerge="1">
                  <a:txBody>
                    <a:bodyPr/>
                    <a:lstStyle/>
                    <a:p>
                      <a:endParaRPr lang="en-AU"/>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AU" sz="1000" b="1" dirty="0">
                          <a:solidFill>
                            <a:schemeClr val="tx1"/>
                          </a:solidFill>
                          <a:effectLst/>
                        </a:rPr>
                        <a:t>write</a:t>
                      </a: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AU" sz="1000" b="1">
                          <a:solidFill>
                            <a:schemeClr val="tx1"/>
                          </a:solidFill>
                          <a:effectLst/>
                        </a:rPr>
                        <a:t>read</a:t>
                      </a: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AU" sz="1000" b="1">
                          <a:solidFill>
                            <a:schemeClr val="tx1"/>
                          </a:solidFill>
                          <a:effectLst/>
                        </a:rPr>
                        <a:t>increment</a:t>
                      </a: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AU" sz="1000" b="1">
                          <a:solidFill>
                            <a:schemeClr val="tx1"/>
                          </a:solidFill>
                          <a:effectLst/>
                        </a:rPr>
                        <a:t>multiple passes</a:t>
                      </a: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AU" sz="1000" b="1" dirty="0">
                          <a:solidFill>
                            <a:schemeClr val="tx1"/>
                          </a:solidFill>
                          <a:effectLst/>
                        </a:rPr>
                        <a:t>decrement</a:t>
                      </a: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AU" sz="1000" b="1" dirty="0">
                          <a:solidFill>
                            <a:schemeClr val="tx1"/>
                          </a:solidFill>
                          <a:effectLst/>
                        </a:rPr>
                        <a:t>random access</a:t>
                      </a: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AU" sz="1000" b="1" dirty="0">
                          <a:solidFill>
                            <a:schemeClr val="tx1"/>
                          </a:solidFill>
                          <a:effectLst/>
                        </a:rPr>
                        <a:t>contiguous storage</a:t>
                      </a: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3114087274"/>
                  </a:ext>
                </a:extLst>
              </a:tr>
              <a:tr h="226593">
                <a:tc>
                  <a:txBody>
                    <a:bodyPr/>
                    <a:lstStyle/>
                    <a:p>
                      <a:pPr algn="ctr"/>
                      <a:r>
                        <a:rPr lang="en-AU" sz="1000" dirty="0">
                          <a:solidFill>
                            <a:schemeClr val="tx1"/>
                          </a:solidFill>
                          <a:effectLst/>
                        </a:rPr>
                        <a:t>Output</a:t>
                      </a: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AU" sz="1000">
                          <a:effectLst/>
                        </a:rPr>
                        <a:t>✅</a:t>
                      </a: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AU" sz="1000">
                        <a:effectLst/>
                      </a:endParaRP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AU" sz="1000">
                          <a:effectLst/>
                        </a:rPr>
                        <a:t>✅</a:t>
                      </a: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AU" sz="1000">
                        <a:effectLst/>
                      </a:endParaRP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AU" sz="1000" dirty="0">
                        <a:effectLst/>
                      </a:endParaRP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AU" sz="1000" dirty="0">
                        <a:effectLst/>
                      </a:endParaRP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AU" sz="1000">
                        <a:effectLst/>
                      </a:endParaRP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56208055"/>
                  </a:ext>
                </a:extLst>
              </a:tr>
              <a:tr h="381088">
                <a:tc>
                  <a:txBody>
                    <a:bodyPr/>
                    <a:lstStyle/>
                    <a:p>
                      <a:pPr algn="ctr"/>
                      <a:r>
                        <a:rPr lang="en-AU" sz="1000" dirty="0">
                          <a:solidFill>
                            <a:schemeClr val="tx1"/>
                          </a:solidFill>
                          <a:effectLst/>
                        </a:rPr>
                        <a:t>Input</a:t>
                      </a: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AU" sz="1000" dirty="0">
                          <a:effectLst/>
                        </a:rPr>
                        <a:t>❓</a:t>
                      </a:r>
                      <a:r>
                        <a:rPr lang="en-AU" sz="1000" dirty="0">
                          <a:solidFill>
                            <a:schemeClr val="tx1"/>
                          </a:solidFill>
                          <a:effectLst/>
                        </a:rPr>
                        <a:t>(might support writing)</a:t>
                      </a: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AU" sz="1000" dirty="0">
                          <a:effectLst/>
                        </a:rPr>
                        <a:t>✅</a:t>
                      </a: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AU" sz="1000">
                          <a:effectLst/>
                        </a:rPr>
                        <a:t>✅</a:t>
                      </a: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AU" sz="1000">
                        <a:effectLst/>
                      </a:endParaRP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AU" sz="1000">
                        <a:effectLst/>
                      </a:endParaRP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AU" sz="1000">
                        <a:effectLst/>
                      </a:endParaRP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AU" sz="1000">
                        <a:effectLst/>
                      </a:endParaRP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33762493"/>
                  </a:ext>
                </a:extLst>
              </a:tr>
              <a:tr h="535583">
                <a:tc>
                  <a:txBody>
                    <a:bodyPr/>
                    <a:lstStyle/>
                    <a:p>
                      <a:pPr algn="ctr"/>
                      <a:r>
                        <a:rPr lang="en-AU" sz="1000">
                          <a:solidFill>
                            <a:schemeClr val="tx1"/>
                          </a:solidFill>
                          <a:effectLst/>
                        </a:rPr>
                        <a:t>Forward</a:t>
                      </a:r>
                      <a:br>
                        <a:rPr lang="en-AU" sz="1000">
                          <a:solidFill>
                            <a:schemeClr val="tx1"/>
                          </a:solidFill>
                          <a:effectLst/>
                        </a:rPr>
                      </a:br>
                      <a:r>
                        <a:rPr lang="en-AU" sz="1000">
                          <a:solidFill>
                            <a:schemeClr val="tx1"/>
                          </a:solidFill>
                          <a:effectLst/>
                        </a:rPr>
                        <a:t>(Satisfies Input)</a:t>
                      </a: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AU" sz="1000">
                        <a:effectLst/>
                      </a:endParaRP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AU" sz="1000">
                          <a:effectLst/>
                        </a:rPr>
                        <a:t>✅</a:t>
                      </a: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AU" sz="1000" dirty="0">
                          <a:effectLst/>
                        </a:rPr>
                        <a:t>✅</a:t>
                      </a: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AU" sz="1000" dirty="0">
                          <a:effectLst/>
                        </a:rPr>
                        <a:t>✅</a:t>
                      </a: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AU" sz="1000" dirty="0">
                        <a:effectLst/>
                      </a:endParaRP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AU" sz="1000" dirty="0">
                        <a:effectLst/>
                      </a:endParaRP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AU" sz="1000" dirty="0">
                        <a:effectLst/>
                      </a:endParaRP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83060239"/>
                  </a:ext>
                </a:extLst>
              </a:tr>
              <a:tr h="535583">
                <a:tc>
                  <a:txBody>
                    <a:bodyPr/>
                    <a:lstStyle/>
                    <a:p>
                      <a:pPr algn="ctr"/>
                      <a:r>
                        <a:rPr lang="en-AU" sz="1000">
                          <a:solidFill>
                            <a:schemeClr val="tx1"/>
                          </a:solidFill>
                          <a:effectLst/>
                        </a:rPr>
                        <a:t>Bidirectional</a:t>
                      </a:r>
                      <a:br>
                        <a:rPr lang="en-AU" sz="1000">
                          <a:solidFill>
                            <a:schemeClr val="tx1"/>
                          </a:solidFill>
                          <a:effectLst/>
                        </a:rPr>
                      </a:br>
                      <a:r>
                        <a:rPr lang="en-AU" sz="1000">
                          <a:solidFill>
                            <a:schemeClr val="tx1"/>
                          </a:solidFill>
                          <a:effectLst/>
                        </a:rPr>
                        <a:t>(Satisfies Forward)</a:t>
                      </a: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AU" sz="1000">
                        <a:effectLst/>
                      </a:endParaRP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AU" sz="1000">
                          <a:effectLst/>
                        </a:rPr>
                        <a:t>✅</a:t>
                      </a: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AU" sz="1000">
                          <a:effectLst/>
                        </a:rPr>
                        <a:t>✅</a:t>
                      </a: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AU" sz="1000" dirty="0">
                          <a:effectLst/>
                        </a:rPr>
                        <a:t>✅</a:t>
                      </a: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AU" sz="1000">
                          <a:effectLst/>
                        </a:rPr>
                        <a:t>✅</a:t>
                      </a: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AU" sz="1000">
                        <a:effectLst/>
                      </a:endParaRP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AU" sz="1000">
                        <a:effectLst/>
                      </a:endParaRP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22611538"/>
                  </a:ext>
                </a:extLst>
              </a:tr>
              <a:tr h="690078">
                <a:tc>
                  <a:txBody>
                    <a:bodyPr/>
                    <a:lstStyle/>
                    <a:p>
                      <a:pPr algn="ctr"/>
                      <a:r>
                        <a:rPr lang="en-AU" sz="1000" dirty="0">
                          <a:solidFill>
                            <a:schemeClr val="tx1"/>
                          </a:solidFill>
                          <a:effectLst/>
                        </a:rPr>
                        <a:t>Random Access</a:t>
                      </a:r>
                      <a:br>
                        <a:rPr lang="en-AU" sz="1000" dirty="0">
                          <a:solidFill>
                            <a:schemeClr val="tx1"/>
                          </a:solidFill>
                          <a:effectLst/>
                        </a:rPr>
                      </a:br>
                      <a:r>
                        <a:rPr lang="en-AU" sz="1000" dirty="0">
                          <a:solidFill>
                            <a:schemeClr val="tx1"/>
                          </a:solidFill>
                          <a:effectLst/>
                        </a:rPr>
                        <a:t>(Satisfies Bidirectional)</a:t>
                      </a: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AU" sz="1000">
                        <a:effectLst/>
                      </a:endParaRP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AU" sz="1000">
                          <a:effectLst/>
                        </a:rPr>
                        <a:t>✅</a:t>
                      </a: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AU" sz="1000">
                          <a:effectLst/>
                        </a:rPr>
                        <a:t>✅</a:t>
                      </a: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AU" sz="1000">
                          <a:effectLst/>
                        </a:rPr>
                        <a:t>✅</a:t>
                      </a: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AU" sz="1000" dirty="0">
                          <a:effectLst/>
                        </a:rPr>
                        <a:t>✅</a:t>
                      </a: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AU" sz="1000" dirty="0">
                          <a:effectLst/>
                        </a:rPr>
                        <a:t>✅</a:t>
                      </a: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AU" sz="1000" dirty="0">
                        <a:effectLst/>
                      </a:endParaRP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80915798"/>
                  </a:ext>
                </a:extLst>
              </a:tr>
              <a:tr h="690078">
                <a:tc>
                  <a:txBody>
                    <a:bodyPr/>
                    <a:lstStyle/>
                    <a:p>
                      <a:pPr algn="ctr"/>
                      <a:r>
                        <a:rPr lang="en-AU" sz="1000" dirty="0">
                          <a:solidFill>
                            <a:schemeClr val="tx1"/>
                          </a:solidFill>
                          <a:effectLst/>
                        </a:rPr>
                        <a:t>Contiguous</a:t>
                      </a:r>
                      <a:br>
                        <a:rPr lang="en-AU" sz="1000" dirty="0">
                          <a:solidFill>
                            <a:schemeClr val="tx1"/>
                          </a:solidFill>
                          <a:effectLst/>
                        </a:rPr>
                      </a:br>
                      <a:r>
                        <a:rPr lang="en-AU" sz="1000" dirty="0">
                          <a:solidFill>
                            <a:schemeClr val="tx1"/>
                          </a:solidFill>
                          <a:effectLst/>
                        </a:rPr>
                        <a:t>(Satisfies Random Access)</a:t>
                      </a: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AU" sz="1000">
                        <a:effectLst/>
                      </a:endParaRP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AU" sz="1000">
                          <a:effectLst/>
                        </a:rPr>
                        <a:t>✅</a:t>
                      </a: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AU" sz="1000">
                          <a:effectLst/>
                        </a:rPr>
                        <a:t>✅</a:t>
                      </a: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AU" sz="1000">
                          <a:effectLst/>
                        </a:rPr>
                        <a:t>✅</a:t>
                      </a: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AU" sz="1000">
                          <a:effectLst/>
                        </a:rPr>
                        <a:t>✅</a:t>
                      </a: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AU" sz="1000">
                          <a:effectLst/>
                        </a:rPr>
                        <a:t>✅</a:t>
                      </a: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AU" sz="1000" dirty="0">
                          <a:effectLst/>
                        </a:rPr>
                        <a:t>✅</a:t>
                      </a: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96691047"/>
                  </a:ext>
                </a:extLst>
              </a:tr>
            </a:tbl>
          </a:graphicData>
        </a:graphic>
      </p:graphicFrame>
    </p:spTree>
    <p:extLst>
      <p:ext uri="{BB962C8B-B14F-4D97-AF65-F5344CB8AC3E}">
        <p14:creationId xmlns:p14="http://schemas.microsoft.com/office/powerpoint/2010/main" val="25041691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772675"/>
          </a:xfrm>
        </p:spPr>
        <p:txBody>
          <a:bodyPr>
            <a:normAutofit/>
          </a:bodyPr>
          <a:lstStyle/>
          <a:p>
            <a:r>
              <a:rPr lang="en-US" dirty="0"/>
              <a:t>Obtaining Iterators </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4" y="1651518"/>
            <a:ext cx="4189088" cy="4291407"/>
          </a:xfrm>
        </p:spPr>
        <p:txBody>
          <a:bodyPr>
            <a:normAutofit fontScale="77500" lnSpcReduction="20000"/>
          </a:bodyPr>
          <a:lstStyle/>
          <a:p>
            <a:r>
              <a:rPr lang="en-US" dirty="0"/>
              <a:t>Iterators are generally defined for a </a:t>
            </a:r>
            <a:r>
              <a:rPr lang="en-US" i="1" dirty="0"/>
              <a:t>container-like</a:t>
            </a:r>
            <a:r>
              <a:rPr lang="en-US" dirty="0"/>
              <a:t> object.</a:t>
            </a:r>
          </a:p>
          <a:p>
            <a:r>
              <a:rPr lang="en-US" dirty="0"/>
              <a:t>Iterators to the beginning and end of the container can be obtained using the std::begin and std::end respectively.</a:t>
            </a:r>
          </a:p>
          <a:p>
            <a:r>
              <a:rPr lang="en-US" dirty="0"/>
              <a:t>The “end” iterator usually holds the element that is one-past-the-end in memory.</a:t>
            </a:r>
          </a:p>
          <a:p>
            <a:r>
              <a:rPr lang="en-US" dirty="0"/>
              <a:t>There are customizations of the iterator obtaining functions that can get constant (immutable underlying element), reverse and constant reverse iterators for a [some] container[s].</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6</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TextBox 8">
            <a:extLst>
              <a:ext uri="{FF2B5EF4-FFF2-40B4-BE49-F238E27FC236}">
                <a16:creationId xmlns:a16="http://schemas.microsoft.com/office/drawing/2014/main" id="{F473D762-FCD2-4D96-A338-1A6350F655BA}"/>
              </a:ext>
            </a:extLst>
          </p:cNvPr>
          <p:cNvSpPr txBox="1"/>
          <p:nvPr/>
        </p:nvSpPr>
        <p:spPr>
          <a:xfrm>
            <a:off x="5197151" y="1651518"/>
            <a:ext cx="6491177" cy="3554819"/>
          </a:xfrm>
          <a:prstGeom prst="rect">
            <a:avLst/>
          </a:prstGeom>
          <a:noFill/>
        </p:spPr>
        <p:txBody>
          <a:bodyPr wrap="square" rtlCol="0">
            <a:spAutoFit/>
          </a:bodyPr>
          <a:lstStyle/>
          <a:p>
            <a:r>
              <a:rPr lang="en-AU" sz="1500" b="0">
                <a:solidFill>
                  <a:srgbClr val="8B888F"/>
                </a:solidFill>
                <a:effectLst/>
                <a:latin typeface="Consolas" panose="020B0609020204030204" pitchFamily="49" charset="0"/>
              </a:rPr>
              <a:t>#</a:t>
            </a:r>
            <a:r>
              <a:rPr lang="en-AU" sz="1500" b="0">
                <a:solidFill>
                  <a:srgbClr val="FC618D"/>
                </a:solidFill>
                <a:effectLst/>
                <a:latin typeface="Consolas" panose="020B0609020204030204" pitchFamily="49" charset="0"/>
              </a:rPr>
              <a:t>include</a:t>
            </a:r>
            <a:r>
              <a:rPr lang="en-AU" sz="1500" b="0">
                <a:solidFill>
                  <a:srgbClr val="948AE3"/>
                </a:solidFill>
                <a:effectLst/>
                <a:latin typeface="Consolas" panose="020B0609020204030204" pitchFamily="49" charset="0"/>
              </a:rPr>
              <a:t> </a:t>
            </a:r>
            <a:r>
              <a:rPr lang="en-AU" sz="1500" b="0">
                <a:solidFill>
                  <a:srgbClr val="8B888F"/>
                </a:solidFill>
                <a:effectLst/>
                <a:latin typeface="Consolas" panose="020B0609020204030204" pitchFamily="49" charset="0"/>
              </a:rPr>
              <a:t>&lt;</a:t>
            </a:r>
            <a:r>
              <a:rPr lang="en-AU" sz="1500" b="0">
                <a:solidFill>
                  <a:srgbClr val="FCE566"/>
                </a:solidFill>
                <a:effectLst/>
                <a:latin typeface="Consolas" panose="020B0609020204030204" pitchFamily="49" charset="0"/>
              </a:rPr>
              <a:t>array</a:t>
            </a:r>
            <a:r>
              <a:rPr lang="en-AU" sz="1500" b="0">
                <a:solidFill>
                  <a:srgbClr val="8B888F"/>
                </a:solidFill>
                <a:effectLst/>
                <a:latin typeface="Consolas" panose="020B0609020204030204" pitchFamily="49" charset="0"/>
              </a:rPr>
              <a:t>&gt;</a:t>
            </a:r>
            <a:endParaRPr lang="en-AU" sz="1500" b="0">
              <a:solidFill>
                <a:srgbClr val="F7F1FF"/>
              </a:solidFill>
              <a:effectLst/>
              <a:latin typeface="Consolas" panose="020B0609020204030204" pitchFamily="49" charset="0"/>
            </a:endParaRPr>
          </a:p>
          <a:p>
            <a:r>
              <a:rPr lang="en-AU" sz="1500" b="0">
                <a:solidFill>
                  <a:srgbClr val="8B888F"/>
                </a:solidFill>
                <a:effectLst/>
                <a:latin typeface="Consolas" panose="020B0609020204030204" pitchFamily="49" charset="0"/>
              </a:rPr>
              <a:t>#</a:t>
            </a:r>
            <a:r>
              <a:rPr lang="en-AU" sz="1500" b="0">
                <a:solidFill>
                  <a:srgbClr val="FC618D"/>
                </a:solidFill>
                <a:effectLst/>
                <a:latin typeface="Consolas" panose="020B0609020204030204" pitchFamily="49" charset="0"/>
              </a:rPr>
              <a:t>include</a:t>
            </a:r>
            <a:r>
              <a:rPr lang="en-AU" sz="1500" b="0">
                <a:solidFill>
                  <a:srgbClr val="948AE3"/>
                </a:solidFill>
                <a:effectLst/>
                <a:latin typeface="Consolas" panose="020B0609020204030204" pitchFamily="49" charset="0"/>
              </a:rPr>
              <a:t> </a:t>
            </a:r>
            <a:r>
              <a:rPr lang="en-AU" sz="1500" b="0">
                <a:solidFill>
                  <a:srgbClr val="8B888F"/>
                </a:solidFill>
                <a:effectLst/>
                <a:latin typeface="Consolas" panose="020B0609020204030204" pitchFamily="49" charset="0"/>
              </a:rPr>
              <a:t>&lt;</a:t>
            </a:r>
            <a:r>
              <a:rPr lang="en-AU" sz="1500" b="0">
                <a:solidFill>
                  <a:srgbClr val="FCE566"/>
                </a:solidFill>
                <a:effectLst/>
                <a:latin typeface="Consolas" panose="020B0609020204030204" pitchFamily="49" charset="0"/>
              </a:rPr>
              <a:t>iostream</a:t>
            </a:r>
            <a:r>
              <a:rPr lang="en-AU" sz="1500" b="0">
                <a:solidFill>
                  <a:srgbClr val="8B888F"/>
                </a:solidFill>
                <a:effectLst/>
                <a:latin typeface="Consolas" panose="020B0609020204030204" pitchFamily="49" charset="0"/>
              </a:rPr>
              <a:t>&gt;</a:t>
            </a:r>
            <a:endParaRPr lang="en-AU" sz="1500" b="0">
              <a:solidFill>
                <a:srgbClr val="F7F1FF"/>
              </a:solidFill>
              <a:effectLst/>
              <a:latin typeface="Consolas" panose="020B0609020204030204" pitchFamily="49" charset="0"/>
            </a:endParaRPr>
          </a:p>
          <a:p>
            <a:r>
              <a:rPr lang="en-AU" sz="1500" b="0">
                <a:solidFill>
                  <a:srgbClr val="8B888F"/>
                </a:solidFill>
                <a:effectLst/>
                <a:latin typeface="Consolas" panose="020B0609020204030204" pitchFamily="49" charset="0"/>
              </a:rPr>
              <a:t>#</a:t>
            </a:r>
            <a:r>
              <a:rPr lang="en-AU" sz="1500" b="0">
                <a:solidFill>
                  <a:srgbClr val="FC618D"/>
                </a:solidFill>
                <a:effectLst/>
                <a:latin typeface="Consolas" panose="020B0609020204030204" pitchFamily="49" charset="0"/>
              </a:rPr>
              <a:t>include</a:t>
            </a:r>
            <a:r>
              <a:rPr lang="en-AU" sz="1500" b="0">
                <a:solidFill>
                  <a:srgbClr val="948AE3"/>
                </a:solidFill>
                <a:effectLst/>
                <a:latin typeface="Consolas" panose="020B0609020204030204" pitchFamily="49" charset="0"/>
              </a:rPr>
              <a:t> </a:t>
            </a:r>
            <a:r>
              <a:rPr lang="en-AU" sz="1500" b="0">
                <a:solidFill>
                  <a:srgbClr val="8B888F"/>
                </a:solidFill>
                <a:effectLst/>
                <a:latin typeface="Consolas" panose="020B0609020204030204" pitchFamily="49" charset="0"/>
              </a:rPr>
              <a:t>&lt;</a:t>
            </a:r>
            <a:r>
              <a:rPr lang="en-AU" sz="1500" b="0">
                <a:solidFill>
                  <a:srgbClr val="FCE566"/>
                </a:solidFill>
                <a:effectLst/>
                <a:latin typeface="Consolas" panose="020B0609020204030204" pitchFamily="49" charset="0"/>
              </a:rPr>
              <a:t>iterator</a:t>
            </a:r>
            <a:r>
              <a:rPr lang="en-AU" sz="1500" b="0">
                <a:solidFill>
                  <a:srgbClr val="8B888F"/>
                </a:solidFill>
                <a:effectLst/>
                <a:latin typeface="Consolas" panose="020B0609020204030204" pitchFamily="49" charset="0"/>
              </a:rPr>
              <a:t>&gt;</a:t>
            </a:r>
            <a:endParaRPr lang="en-AU" sz="1500" b="0">
              <a:solidFill>
                <a:srgbClr val="F7F1FF"/>
              </a:solidFill>
              <a:effectLst/>
              <a:latin typeface="Consolas" panose="020B0609020204030204" pitchFamily="49" charset="0"/>
            </a:endParaRPr>
          </a:p>
          <a:p>
            <a:br>
              <a:rPr lang="en-AU" sz="1500" b="0">
                <a:solidFill>
                  <a:srgbClr val="F7F1FF"/>
                </a:solidFill>
                <a:effectLst/>
                <a:latin typeface="Consolas" panose="020B0609020204030204" pitchFamily="49" charset="0"/>
              </a:rPr>
            </a:br>
            <a:r>
              <a:rPr lang="en-AU" sz="1500" b="0" i="1">
                <a:solidFill>
                  <a:srgbClr val="5AD4E6"/>
                </a:solidFill>
                <a:effectLst/>
                <a:latin typeface="Consolas" panose="020B0609020204030204" pitchFamily="49" charset="0"/>
              </a:rPr>
              <a:t>auto</a:t>
            </a:r>
            <a:r>
              <a:rPr lang="en-AU" sz="1500" b="0">
                <a:solidFill>
                  <a:srgbClr val="F7F1FF"/>
                </a:solidFill>
                <a:effectLst/>
                <a:latin typeface="Consolas" panose="020B0609020204030204" pitchFamily="49" charset="0"/>
              </a:rPr>
              <a:t> </a:t>
            </a:r>
            <a:r>
              <a:rPr lang="en-AU" sz="1500" b="0">
                <a:solidFill>
                  <a:srgbClr val="7BD88F"/>
                </a:solidFill>
                <a:effectLst/>
                <a:latin typeface="Consolas" panose="020B0609020204030204" pitchFamily="49" charset="0"/>
              </a:rPr>
              <a:t>main</a:t>
            </a:r>
            <a:r>
              <a:rPr lang="en-AU" sz="1500" b="0">
                <a:solidFill>
                  <a:srgbClr val="8B888F"/>
                </a:solidFill>
                <a:effectLst/>
                <a:latin typeface="Consolas" panose="020B0609020204030204" pitchFamily="49" charset="0"/>
              </a:rPr>
              <a:t>()</a:t>
            </a:r>
            <a:r>
              <a:rPr lang="en-AU" sz="1500" b="0">
                <a:solidFill>
                  <a:srgbClr val="F7F1FF"/>
                </a:solidFill>
                <a:effectLst/>
                <a:latin typeface="Consolas" panose="020B0609020204030204" pitchFamily="49" charset="0"/>
              </a:rPr>
              <a:t> </a:t>
            </a:r>
            <a:r>
              <a:rPr lang="en-AU" sz="1500" b="0">
                <a:solidFill>
                  <a:srgbClr val="8B888F"/>
                </a:solidFill>
                <a:effectLst/>
                <a:latin typeface="Consolas" panose="020B0609020204030204" pitchFamily="49" charset="0"/>
              </a:rPr>
              <a:t>-&gt;</a:t>
            </a:r>
            <a:r>
              <a:rPr lang="en-AU" sz="1500" b="0">
                <a:solidFill>
                  <a:srgbClr val="F7F1FF"/>
                </a:solidFill>
                <a:effectLst/>
                <a:latin typeface="Consolas" panose="020B0609020204030204" pitchFamily="49" charset="0"/>
              </a:rPr>
              <a:t> </a:t>
            </a:r>
            <a:r>
              <a:rPr lang="en-AU" sz="1500" b="0" i="1">
                <a:solidFill>
                  <a:srgbClr val="5AD4E6"/>
                </a:solidFill>
                <a:effectLst/>
                <a:latin typeface="Consolas" panose="020B0609020204030204" pitchFamily="49" charset="0"/>
              </a:rPr>
              <a:t>int</a:t>
            </a:r>
            <a:endParaRPr lang="en-AU" sz="1500" b="0">
              <a:solidFill>
                <a:srgbClr val="F7F1FF"/>
              </a:solidFill>
              <a:effectLst/>
              <a:latin typeface="Consolas" panose="020B0609020204030204" pitchFamily="49" charset="0"/>
            </a:endParaRPr>
          </a:p>
          <a:p>
            <a:r>
              <a:rPr lang="en-AU" sz="1500" b="0">
                <a:solidFill>
                  <a:srgbClr val="8B888F"/>
                </a:solidFill>
                <a:effectLst/>
                <a:latin typeface="Consolas" panose="020B0609020204030204" pitchFamily="49" charset="0"/>
              </a:rPr>
              <a:t>{</a:t>
            </a:r>
            <a:endParaRPr lang="en-AU" sz="1500" b="0">
              <a:solidFill>
                <a:srgbClr val="F7F1FF"/>
              </a:solidFill>
              <a:effectLst/>
              <a:latin typeface="Consolas" panose="020B0609020204030204" pitchFamily="49" charset="0"/>
            </a:endParaRPr>
          </a:p>
          <a:p>
            <a:r>
              <a:rPr lang="en-AU" sz="1500" b="0">
                <a:solidFill>
                  <a:srgbClr val="F7F1FF"/>
                </a:solidFill>
                <a:effectLst/>
                <a:latin typeface="Consolas" panose="020B0609020204030204" pitchFamily="49" charset="0"/>
              </a:rPr>
              <a:t>    </a:t>
            </a:r>
            <a:r>
              <a:rPr lang="en-AU" sz="1500" b="0" i="1">
                <a:solidFill>
                  <a:srgbClr val="5AD4E6"/>
                </a:solidFill>
                <a:effectLst/>
                <a:latin typeface="Consolas" panose="020B0609020204030204" pitchFamily="49" charset="0"/>
              </a:rPr>
              <a:t>auto</a:t>
            </a:r>
            <a:r>
              <a:rPr lang="en-AU" sz="1500" b="0">
                <a:solidFill>
                  <a:srgbClr val="F7F1FF"/>
                </a:solidFill>
                <a:effectLst/>
                <a:latin typeface="Consolas" panose="020B0609020204030204" pitchFamily="49" charset="0"/>
              </a:rPr>
              <a:t> a </a:t>
            </a:r>
            <a:r>
              <a:rPr lang="en-AU" sz="1500" b="0">
                <a:solidFill>
                  <a:srgbClr val="FC618D"/>
                </a:solidFill>
                <a:effectLst/>
                <a:latin typeface="Consolas" panose="020B0609020204030204" pitchFamily="49" charset="0"/>
              </a:rPr>
              <a:t>=</a:t>
            </a:r>
            <a:r>
              <a:rPr lang="en-AU" sz="1500" b="0">
                <a:solidFill>
                  <a:srgbClr val="F7F1FF"/>
                </a:solidFill>
                <a:effectLst/>
                <a:latin typeface="Consolas" panose="020B0609020204030204" pitchFamily="49" charset="0"/>
              </a:rPr>
              <a:t> </a:t>
            </a:r>
            <a:r>
              <a:rPr lang="en-AU" sz="1500" b="0">
                <a:solidFill>
                  <a:srgbClr val="7BD88F"/>
                </a:solidFill>
                <a:effectLst/>
                <a:latin typeface="Consolas" panose="020B0609020204030204" pitchFamily="49" charset="0"/>
              </a:rPr>
              <a:t>std</a:t>
            </a:r>
            <a:r>
              <a:rPr lang="en-AU" sz="1500" b="0">
                <a:solidFill>
                  <a:srgbClr val="8B888F"/>
                </a:solidFill>
                <a:effectLst/>
                <a:latin typeface="Consolas" panose="020B0609020204030204" pitchFamily="49" charset="0"/>
              </a:rPr>
              <a:t>::</a:t>
            </a:r>
            <a:r>
              <a:rPr lang="en-AU" sz="1500" b="0">
                <a:solidFill>
                  <a:srgbClr val="7BD88F"/>
                </a:solidFill>
                <a:effectLst/>
                <a:latin typeface="Consolas" panose="020B0609020204030204" pitchFamily="49" charset="0"/>
              </a:rPr>
              <a:t>to_array</a:t>
            </a:r>
            <a:r>
              <a:rPr lang="en-AU" sz="1500" b="0">
                <a:solidFill>
                  <a:srgbClr val="8B888F"/>
                </a:solidFill>
                <a:effectLst/>
                <a:latin typeface="Consolas" panose="020B0609020204030204" pitchFamily="49" charset="0"/>
              </a:rPr>
              <a:t>&lt;</a:t>
            </a:r>
            <a:r>
              <a:rPr lang="en-AU" sz="1500" b="0" i="1">
                <a:solidFill>
                  <a:srgbClr val="5AD4E6"/>
                </a:solidFill>
                <a:effectLst/>
                <a:latin typeface="Consolas" panose="020B0609020204030204" pitchFamily="49" charset="0"/>
              </a:rPr>
              <a:t>int</a:t>
            </a:r>
            <a:r>
              <a:rPr lang="en-AU" sz="1500" b="0">
                <a:solidFill>
                  <a:srgbClr val="8B888F"/>
                </a:solidFill>
                <a:effectLst/>
                <a:latin typeface="Consolas" panose="020B0609020204030204" pitchFamily="49" charset="0"/>
              </a:rPr>
              <a:t>&gt;(</a:t>
            </a:r>
            <a:r>
              <a:rPr lang="en-AU" sz="1500" b="0">
                <a:solidFill>
                  <a:srgbClr val="F7F1FF"/>
                </a:solidFill>
                <a:effectLst/>
                <a:latin typeface="Consolas" panose="020B0609020204030204" pitchFamily="49" charset="0"/>
              </a:rPr>
              <a:t>{</a:t>
            </a:r>
            <a:r>
              <a:rPr lang="en-AU" sz="1500" b="0">
                <a:solidFill>
                  <a:srgbClr val="948AE3"/>
                </a:solidFill>
                <a:effectLst/>
                <a:latin typeface="Consolas" panose="020B0609020204030204" pitchFamily="49" charset="0"/>
              </a:rPr>
              <a:t>1</a:t>
            </a:r>
            <a:r>
              <a:rPr lang="en-AU" sz="1500" b="0">
                <a:solidFill>
                  <a:srgbClr val="8B888F"/>
                </a:solidFill>
                <a:effectLst/>
                <a:latin typeface="Consolas" panose="020B0609020204030204" pitchFamily="49" charset="0"/>
              </a:rPr>
              <a:t>,</a:t>
            </a:r>
            <a:r>
              <a:rPr lang="en-AU" sz="1500" b="0">
                <a:solidFill>
                  <a:srgbClr val="F7F1FF"/>
                </a:solidFill>
                <a:effectLst/>
                <a:latin typeface="Consolas" panose="020B0609020204030204" pitchFamily="49" charset="0"/>
              </a:rPr>
              <a:t> </a:t>
            </a:r>
            <a:r>
              <a:rPr lang="en-AU" sz="1500" b="0">
                <a:solidFill>
                  <a:srgbClr val="948AE3"/>
                </a:solidFill>
                <a:effectLst/>
                <a:latin typeface="Consolas" panose="020B0609020204030204" pitchFamily="49" charset="0"/>
              </a:rPr>
              <a:t>3</a:t>
            </a:r>
            <a:r>
              <a:rPr lang="en-AU" sz="1500" b="0">
                <a:solidFill>
                  <a:srgbClr val="8B888F"/>
                </a:solidFill>
                <a:effectLst/>
                <a:latin typeface="Consolas" panose="020B0609020204030204" pitchFamily="49" charset="0"/>
              </a:rPr>
              <a:t>,</a:t>
            </a:r>
            <a:r>
              <a:rPr lang="en-AU" sz="1500" b="0">
                <a:solidFill>
                  <a:srgbClr val="F7F1FF"/>
                </a:solidFill>
                <a:effectLst/>
                <a:latin typeface="Consolas" panose="020B0609020204030204" pitchFamily="49" charset="0"/>
              </a:rPr>
              <a:t> </a:t>
            </a:r>
            <a:r>
              <a:rPr lang="en-AU" sz="1500" b="0">
                <a:solidFill>
                  <a:srgbClr val="948AE3"/>
                </a:solidFill>
                <a:effectLst/>
                <a:latin typeface="Consolas" panose="020B0609020204030204" pitchFamily="49" charset="0"/>
              </a:rPr>
              <a:t>4</a:t>
            </a:r>
            <a:r>
              <a:rPr lang="en-AU" sz="1500" b="0">
                <a:solidFill>
                  <a:srgbClr val="8B888F"/>
                </a:solidFill>
                <a:effectLst/>
                <a:latin typeface="Consolas" panose="020B0609020204030204" pitchFamily="49" charset="0"/>
              </a:rPr>
              <a:t>,</a:t>
            </a:r>
            <a:r>
              <a:rPr lang="en-AU" sz="1500" b="0">
                <a:solidFill>
                  <a:srgbClr val="F7F1FF"/>
                </a:solidFill>
                <a:effectLst/>
                <a:latin typeface="Consolas" panose="020B0609020204030204" pitchFamily="49" charset="0"/>
              </a:rPr>
              <a:t> </a:t>
            </a:r>
            <a:r>
              <a:rPr lang="en-AU" sz="1500" b="0">
                <a:solidFill>
                  <a:srgbClr val="948AE3"/>
                </a:solidFill>
                <a:effectLst/>
                <a:latin typeface="Consolas" panose="020B0609020204030204" pitchFamily="49" charset="0"/>
              </a:rPr>
              <a:t>565</a:t>
            </a:r>
            <a:r>
              <a:rPr lang="en-AU" sz="1500" b="0">
                <a:solidFill>
                  <a:srgbClr val="8B888F"/>
                </a:solidFill>
                <a:effectLst/>
                <a:latin typeface="Consolas" panose="020B0609020204030204" pitchFamily="49" charset="0"/>
              </a:rPr>
              <a:t>,</a:t>
            </a:r>
            <a:r>
              <a:rPr lang="en-AU" sz="1500" b="0">
                <a:solidFill>
                  <a:srgbClr val="F7F1FF"/>
                </a:solidFill>
                <a:effectLst/>
                <a:latin typeface="Consolas" panose="020B0609020204030204" pitchFamily="49" charset="0"/>
              </a:rPr>
              <a:t> </a:t>
            </a:r>
            <a:r>
              <a:rPr lang="en-AU" sz="1500" b="0">
                <a:solidFill>
                  <a:srgbClr val="948AE3"/>
                </a:solidFill>
                <a:effectLst/>
                <a:latin typeface="Consolas" panose="020B0609020204030204" pitchFamily="49" charset="0"/>
              </a:rPr>
              <a:t>868</a:t>
            </a:r>
            <a:r>
              <a:rPr lang="en-AU" sz="1500" b="0">
                <a:solidFill>
                  <a:srgbClr val="8B888F"/>
                </a:solidFill>
                <a:effectLst/>
                <a:latin typeface="Consolas" panose="020B0609020204030204" pitchFamily="49" charset="0"/>
              </a:rPr>
              <a:t>,</a:t>
            </a:r>
            <a:r>
              <a:rPr lang="en-AU" sz="1500" b="0">
                <a:solidFill>
                  <a:srgbClr val="F7F1FF"/>
                </a:solidFill>
                <a:effectLst/>
                <a:latin typeface="Consolas" panose="020B0609020204030204" pitchFamily="49" charset="0"/>
              </a:rPr>
              <a:t> </a:t>
            </a:r>
            <a:r>
              <a:rPr lang="en-AU" sz="1500" b="0">
                <a:solidFill>
                  <a:srgbClr val="948AE3"/>
                </a:solidFill>
                <a:effectLst/>
                <a:latin typeface="Consolas" panose="020B0609020204030204" pitchFamily="49" charset="0"/>
              </a:rPr>
              <a:t>5</a:t>
            </a:r>
            <a:r>
              <a:rPr lang="en-AU" sz="1500" b="0">
                <a:solidFill>
                  <a:srgbClr val="8B888F"/>
                </a:solidFill>
                <a:effectLst/>
                <a:latin typeface="Consolas" panose="020B0609020204030204" pitchFamily="49" charset="0"/>
              </a:rPr>
              <a:t>,</a:t>
            </a:r>
            <a:r>
              <a:rPr lang="en-AU" sz="1500" b="0">
                <a:solidFill>
                  <a:srgbClr val="F7F1FF"/>
                </a:solidFill>
                <a:effectLst/>
                <a:latin typeface="Consolas" panose="020B0609020204030204" pitchFamily="49" charset="0"/>
              </a:rPr>
              <a:t> </a:t>
            </a:r>
            <a:r>
              <a:rPr lang="en-AU" sz="1500" b="0">
                <a:solidFill>
                  <a:srgbClr val="948AE3"/>
                </a:solidFill>
                <a:effectLst/>
                <a:latin typeface="Consolas" panose="020B0609020204030204" pitchFamily="49" charset="0"/>
              </a:rPr>
              <a:t>46</a:t>
            </a:r>
            <a:r>
              <a:rPr lang="en-AU" sz="1500" b="0">
                <a:solidFill>
                  <a:srgbClr val="F7F1FF"/>
                </a:solidFill>
                <a:effectLst/>
                <a:latin typeface="Consolas" panose="020B0609020204030204" pitchFamily="49" charset="0"/>
              </a:rPr>
              <a:t>}</a:t>
            </a:r>
            <a:r>
              <a:rPr lang="en-AU" sz="1500" b="0">
                <a:solidFill>
                  <a:srgbClr val="8B888F"/>
                </a:solidFill>
                <a:effectLst/>
                <a:latin typeface="Consolas" panose="020B0609020204030204" pitchFamily="49" charset="0"/>
              </a:rPr>
              <a:t>);</a:t>
            </a:r>
            <a:endParaRPr lang="en-AU" sz="1500" b="0">
              <a:solidFill>
                <a:srgbClr val="F7F1FF"/>
              </a:solidFill>
              <a:effectLst/>
              <a:latin typeface="Consolas" panose="020B0609020204030204" pitchFamily="49" charset="0"/>
            </a:endParaRPr>
          </a:p>
          <a:p>
            <a:r>
              <a:rPr lang="en-AU" sz="1500" b="0">
                <a:solidFill>
                  <a:srgbClr val="F7F1FF"/>
                </a:solidFill>
                <a:effectLst/>
                <a:latin typeface="Consolas" panose="020B0609020204030204" pitchFamily="49" charset="0"/>
              </a:rPr>
              <a:t>    </a:t>
            </a:r>
          </a:p>
          <a:p>
            <a:r>
              <a:rPr lang="en-AU" sz="1500" b="0">
                <a:solidFill>
                  <a:srgbClr val="F7F1FF"/>
                </a:solidFill>
                <a:effectLst/>
                <a:latin typeface="Consolas" panose="020B0609020204030204" pitchFamily="49" charset="0"/>
              </a:rPr>
              <a:t>    </a:t>
            </a:r>
            <a:r>
              <a:rPr lang="en-AU" sz="1500" b="0">
                <a:solidFill>
                  <a:srgbClr val="7BD88F"/>
                </a:solidFill>
                <a:effectLst/>
                <a:latin typeface="Consolas" panose="020B0609020204030204" pitchFamily="49" charset="0"/>
              </a:rPr>
              <a:t>std</a:t>
            </a:r>
            <a:r>
              <a:rPr lang="en-AU" sz="1500" b="0">
                <a:solidFill>
                  <a:srgbClr val="8B888F"/>
                </a:solidFill>
                <a:effectLst/>
                <a:latin typeface="Consolas" panose="020B0609020204030204" pitchFamily="49" charset="0"/>
              </a:rPr>
              <a:t>::</a:t>
            </a:r>
            <a:r>
              <a:rPr lang="en-AU" sz="1500" b="0">
                <a:solidFill>
                  <a:srgbClr val="F7F1FF"/>
                </a:solidFill>
                <a:effectLst/>
                <a:latin typeface="Consolas" panose="020B0609020204030204" pitchFamily="49" charset="0"/>
              </a:rPr>
              <a:t>cout </a:t>
            </a:r>
            <a:r>
              <a:rPr lang="en-AU" sz="1500" b="0">
                <a:solidFill>
                  <a:srgbClr val="FC618D"/>
                </a:solidFill>
                <a:effectLst/>
                <a:latin typeface="Consolas" panose="020B0609020204030204" pitchFamily="49" charset="0"/>
              </a:rPr>
              <a:t>&lt;&lt;</a:t>
            </a:r>
            <a:r>
              <a:rPr lang="en-AU" sz="1500" b="0">
                <a:solidFill>
                  <a:srgbClr val="F7F1FF"/>
                </a:solidFill>
                <a:effectLst/>
                <a:latin typeface="Consolas" panose="020B0609020204030204" pitchFamily="49" charset="0"/>
              </a:rPr>
              <a:t> </a:t>
            </a:r>
            <a:r>
              <a:rPr lang="en-AU" sz="1500" b="0">
                <a:solidFill>
                  <a:srgbClr val="7BD88F"/>
                </a:solidFill>
                <a:effectLst/>
                <a:latin typeface="Consolas" panose="020B0609020204030204" pitchFamily="49" charset="0"/>
              </a:rPr>
              <a:t>std</a:t>
            </a:r>
            <a:r>
              <a:rPr lang="en-AU" sz="1500" b="0">
                <a:solidFill>
                  <a:srgbClr val="8B888F"/>
                </a:solidFill>
                <a:effectLst/>
                <a:latin typeface="Consolas" panose="020B0609020204030204" pitchFamily="49" charset="0"/>
              </a:rPr>
              <a:t>::</a:t>
            </a:r>
            <a:r>
              <a:rPr lang="en-AU" sz="1500" b="0">
                <a:solidFill>
                  <a:srgbClr val="7BD88F"/>
                </a:solidFill>
                <a:effectLst/>
                <a:latin typeface="Consolas" panose="020B0609020204030204" pitchFamily="49" charset="0"/>
              </a:rPr>
              <a:t>begin</a:t>
            </a:r>
            <a:r>
              <a:rPr lang="en-AU" sz="1500" b="0">
                <a:solidFill>
                  <a:srgbClr val="8B888F"/>
                </a:solidFill>
                <a:effectLst/>
                <a:latin typeface="Consolas" panose="020B0609020204030204" pitchFamily="49" charset="0"/>
              </a:rPr>
              <a:t>(</a:t>
            </a:r>
            <a:r>
              <a:rPr lang="en-AU" sz="1500" b="0">
                <a:solidFill>
                  <a:srgbClr val="F7F1FF"/>
                </a:solidFill>
                <a:effectLst/>
                <a:latin typeface="Consolas" panose="020B0609020204030204" pitchFamily="49" charset="0"/>
              </a:rPr>
              <a:t>a</a:t>
            </a:r>
            <a:r>
              <a:rPr lang="en-AU" sz="1500" b="0">
                <a:solidFill>
                  <a:srgbClr val="8B888F"/>
                </a:solidFill>
                <a:effectLst/>
                <a:latin typeface="Consolas" panose="020B0609020204030204" pitchFamily="49" charset="0"/>
              </a:rPr>
              <a:t>)</a:t>
            </a:r>
            <a:r>
              <a:rPr lang="en-AU" sz="1500" b="0">
                <a:solidFill>
                  <a:srgbClr val="F7F1FF"/>
                </a:solidFill>
                <a:effectLst/>
                <a:latin typeface="Consolas" panose="020B0609020204030204" pitchFamily="49" charset="0"/>
              </a:rPr>
              <a:t> </a:t>
            </a:r>
            <a:r>
              <a:rPr lang="en-AU" sz="1500" b="0">
                <a:solidFill>
                  <a:srgbClr val="FC618D"/>
                </a:solidFill>
                <a:effectLst/>
                <a:latin typeface="Consolas" panose="020B0609020204030204" pitchFamily="49" charset="0"/>
              </a:rPr>
              <a:t>&lt;&lt;</a:t>
            </a:r>
            <a:r>
              <a:rPr lang="en-AU" sz="1500" b="0">
                <a:solidFill>
                  <a:srgbClr val="F7F1FF"/>
                </a:solidFill>
                <a:effectLst/>
                <a:latin typeface="Consolas" panose="020B0609020204030204" pitchFamily="49" charset="0"/>
              </a:rPr>
              <a:t> </a:t>
            </a:r>
            <a:r>
              <a:rPr lang="en-AU" sz="1500" b="0">
                <a:solidFill>
                  <a:srgbClr val="7BD88F"/>
                </a:solidFill>
                <a:effectLst/>
                <a:latin typeface="Consolas" panose="020B0609020204030204" pitchFamily="49" charset="0"/>
              </a:rPr>
              <a:t>std</a:t>
            </a:r>
            <a:r>
              <a:rPr lang="en-AU" sz="1500" b="0">
                <a:solidFill>
                  <a:srgbClr val="8B888F"/>
                </a:solidFill>
                <a:effectLst/>
                <a:latin typeface="Consolas" panose="020B0609020204030204" pitchFamily="49" charset="0"/>
              </a:rPr>
              <a:t>::</a:t>
            </a:r>
            <a:r>
              <a:rPr lang="en-AU" sz="1500" b="0">
                <a:solidFill>
                  <a:srgbClr val="F7F1FF"/>
                </a:solidFill>
                <a:effectLst/>
                <a:latin typeface="Consolas" panose="020B0609020204030204" pitchFamily="49" charset="0"/>
              </a:rPr>
              <a:t>endl</a:t>
            </a:r>
            <a:r>
              <a:rPr lang="en-AU" sz="1500" b="0">
                <a:solidFill>
                  <a:srgbClr val="8B888F"/>
                </a:solidFill>
                <a:effectLst/>
                <a:latin typeface="Consolas" panose="020B0609020204030204" pitchFamily="49" charset="0"/>
              </a:rPr>
              <a:t>;</a:t>
            </a:r>
            <a:endParaRPr lang="en-AU" sz="1500" b="0">
              <a:solidFill>
                <a:srgbClr val="F7F1FF"/>
              </a:solidFill>
              <a:effectLst/>
              <a:latin typeface="Consolas" panose="020B0609020204030204" pitchFamily="49" charset="0"/>
            </a:endParaRPr>
          </a:p>
          <a:p>
            <a:r>
              <a:rPr lang="en-AU" sz="1500" b="0">
                <a:solidFill>
                  <a:srgbClr val="F7F1FF"/>
                </a:solidFill>
                <a:effectLst/>
                <a:latin typeface="Consolas" panose="020B0609020204030204" pitchFamily="49" charset="0"/>
              </a:rPr>
              <a:t>    </a:t>
            </a:r>
            <a:r>
              <a:rPr lang="en-AU" sz="1500" b="0">
                <a:solidFill>
                  <a:srgbClr val="7BD88F"/>
                </a:solidFill>
                <a:effectLst/>
                <a:latin typeface="Consolas" panose="020B0609020204030204" pitchFamily="49" charset="0"/>
              </a:rPr>
              <a:t>std</a:t>
            </a:r>
            <a:r>
              <a:rPr lang="en-AU" sz="1500" b="0">
                <a:solidFill>
                  <a:srgbClr val="8B888F"/>
                </a:solidFill>
                <a:effectLst/>
                <a:latin typeface="Consolas" panose="020B0609020204030204" pitchFamily="49" charset="0"/>
              </a:rPr>
              <a:t>::</a:t>
            </a:r>
            <a:r>
              <a:rPr lang="en-AU" sz="1500" b="0">
                <a:solidFill>
                  <a:srgbClr val="F7F1FF"/>
                </a:solidFill>
                <a:effectLst/>
                <a:latin typeface="Consolas" panose="020B0609020204030204" pitchFamily="49" charset="0"/>
              </a:rPr>
              <a:t>cout </a:t>
            </a:r>
            <a:r>
              <a:rPr lang="en-AU" sz="1500" b="0">
                <a:solidFill>
                  <a:srgbClr val="FC618D"/>
                </a:solidFill>
                <a:effectLst/>
                <a:latin typeface="Consolas" panose="020B0609020204030204" pitchFamily="49" charset="0"/>
              </a:rPr>
              <a:t>&lt;&lt;</a:t>
            </a:r>
            <a:r>
              <a:rPr lang="en-AU" sz="1500" b="0">
                <a:solidFill>
                  <a:srgbClr val="F7F1FF"/>
                </a:solidFill>
                <a:effectLst/>
                <a:latin typeface="Consolas" panose="020B0609020204030204" pitchFamily="49" charset="0"/>
              </a:rPr>
              <a:t> </a:t>
            </a:r>
            <a:r>
              <a:rPr lang="en-AU" sz="1500" b="0">
                <a:solidFill>
                  <a:srgbClr val="FC618D"/>
                </a:solidFill>
                <a:effectLst/>
                <a:latin typeface="Consolas" panose="020B0609020204030204" pitchFamily="49" charset="0"/>
              </a:rPr>
              <a:t>*</a:t>
            </a:r>
            <a:r>
              <a:rPr lang="en-AU" sz="1500" b="0">
                <a:solidFill>
                  <a:srgbClr val="7BD88F"/>
                </a:solidFill>
                <a:effectLst/>
                <a:latin typeface="Consolas" panose="020B0609020204030204" pitchFamily="49" charset="0"/>
              </a:rPr>
              <a:t>std</a:t>
            </a:r>
            <a:r>
              <a:rPr lang="en-AU" sz="1500" b="0">
                <a:solidFill>
                  <a:srgbClr val="8B888F"/>
                </a:solidFill>
                <a:effectLst/>
                <a:latin typeface="Consolas" panose="020B0609020204030204" pitchFamily="49" charset="0"/>
              </a:rPr>
              <a:t>::</a:t>
            </a:r>
            <a:r>
              <a:rPr lang="en-AU" sz="1500" b="0">
                <a:solidFill>
                  <a:srgbClr val="7BD88F"/>
                </a:solidFill>
                <a:effectLst/>
                <a:latin typeface="Consolas" panose="020B0609020204030204" pitchFamily="49" charset="0"/>
              </a:rPr>
              <a:t>begin</a:t>
            </a:r>
            <a:r>
              <a:rPr lang="en-AU" sz="1500" b="0">
                <a:solidFill>
                  <a:srgbClr val="8B888F"/>
                </a:solidFill>
                <a:effectLst/>
                <a:latin typeface="Consolas" panose="020B0609020204030204" pitchFamily="49" charset="0"/>
              </a:rPr>
              <a:t>(</a:t>
            </a:r>
            <a:r>
              <a:rPr lang="en-AU" sz="1500" b="0">
                <a:solidFill>
                  <a:srgbClr val="F7F1FF"/>
                </a:solidFill>
                <a:effectLst/>
                <a:latin typeface="Consolas" panose="020B0609020204030204" pitchFamily="49" charset="0"/>
              </a:rPr>
              <a:t>a</a:t>
            </a:r>
            <a:r>
              <a:rPr lang="en-AU" sz="1500" b="0">
                <a:solidFill>
                  <a:srgbClr val="8B888F"/>
                </a:solidFill>
                <a:effectLst/>
                <a:latin typeface="Consolas" panose="020B0609020204030204" pitchFamily="49" charset="0"/>
              </a:rPr>
              <a:t>)</a:t>
            </a:r>
            <a:r>
              <a:rPr lang="en-AU" sz="1500" b="0">
                <a:solidFill>
                  <a:srgbClr val="F7F1FF"/>
                </a:solidFill>
                <a:effectLst/>
                <a:latin typeface="Consolas" panose="020B0609020204030204" pitchFamily="49" charset="0"/>
              </a:rPr>
              <a:t> </a:t>
            </a:r>
            <a:r>
              <a:rPr lang="en-AU" sz="1500" b="0">
                <a:solidFill>
                  <a:srgbClr val="FC618D"/>
                </a:solidFill>
                <a:effectLst/>
                <a:latin typeface="Consolas" panose="020B0609020204030204" pitchFamily="49" charset="0"/>
              </a:rPr>
              <a:t>&lt;&lt;</a:t>
            </a:r>
            <a:r>
              <a:rPr lang="en-AU" sz="1500" b="0">
                <a:solidFill>
                  <a:srgbClr val="F7F1FF"/>
                </a:solidFill>
                <a:effectLst/>
                <a:latin typeface="Consolas" panose="020B0609020204030204" pitchFamily="49" charset="0"/>
              </a:rPr>
              <a:t> </a:t>
            </a:r>
            <a:r>
              <a:rPr lang="en-AU" sz="1500" b="0">
                <a:solidFill>
                  <a:srgbClr val="7BD88F"/>
                </a:solidFill>
                <a:effectLst/>
                <a:latin typeface="Consolas" panose="020B0609020204030204" pitchFamily="49" charset="0"/>
              </a:rPr>
              <a:t>std</a:t>
            </a:r>
            <a:r>
              <a:rPr lang="en-AU" sz="1500" b="0">
                <a:solidFill>
                  <a:srgbClr val="8B888F"/>
                </a:solidFill>
                <a:effectLst/>
                <a:latin typeface="Consolas" panose="020B0609020204030204" pitchFamily="49" charset="0"/>
              </a:rPr>
              <a:t>::</a:t>
            </a:r>
            <a:r>
              <a:rPr lang="en-AU" sz="1500" b="0">
                <a:solidFill>
                  <a:srgbClr val="F7F1FF"/>
                </a:solidFill>
                <a:effectLst/>
                <a:latin typeface="Consolas" panose="020B0609020204030204" pitchFamily="49" charset="0"/>
              </a:rPr>
              <a:t>endl</a:t>
            </a:r>
            <a:r>
              <a:rPr lang="en-AU" sz="1500" b="0">
                <a:solidFill>
                  <a:srgbClr val="8B888F"/>
                </a:solidFill>
                <a:effectLst/>
                <a:latin typeface="Consolas" panose="020B0609020204030204" pitchFamily="49" charset="0"/>
              </a:rPr>
              <a:t>;</a:t>
            </a:r>
            <a:endParaRPr lang="en-AU" sz="1500" b="0">
              <a:solidFill>
                <a:srgbClr val="F7F1FF"/>
              </a:solidFill>
              <a:effectLst/>
              <a:latin typeface="Consolas" panose="020B0609020204030204" pitchFamily="49" charset="0"/>
            </a:endParaRPr>
          </a:p>
          <a:p>
            <a:r>
              <a:rPr lang="en-AU" sz="1500" b="0">
                <a:solidFill>
                  <a:srgbClr val="F7F1FF"/>
                </a:solidFill>
                <a:effectLst/>
                <a:latin typeface="Consolas" panose="020B0609020204030204" pitchFamily="49" charset="0"/>
              </a:rPr>
              <a:t>    </a:t>
            </a:r>
            <a:r>
              <a:rPr lang="en-AU" sz="1500" b="0">
                <a:solidFill>
                  <a:srgbClr val="7BD88F"/>
                </a:solidFill>
                <a:effectLst/>
                <a:latin typeface="Consolas" panose="020B0609020204030204" pitchFamily="49" charset="0"/>
              </a:rPr>
              <a:t>std</a:t>
            </a:r>
            <a:r>
              <a:rPr lang="en-AU" sz="1500" b="0">
                <a:solidFill>
                  <a:srgbClr val="8B888F"/>
                </a:solidFill>
                <a:effectLst/>
                <a:latin typeface="Consolas" panose="020B0609020204030204" pitchFamily="49" charset="0"/>
              </a:rPr>
              <a:t>::</a:t>
            </a:r>
            <a:r>
              <a:rPr lang="en-AU" sz="1500" b="0">
                <a:solidFill>
                  <a:srgbClr val="F7F1FF"/>
                </a:solidFill>
                <a:effectLst/>
                <a:latin typeface="Consolas" panose="020B0609020204030204" pitchFamily="49" charset="0"/>
              </a:rPr>
              <a:t>cout </a:t>
            </a:r>
            <a:r>
              <a:rPr lang="en-AU" sz="1500" b="0">
                <a:solidFill>
                  <a:srgbClr val="FC618D"/>
                </a:solidFill>
                <a:effectLst/>
                <a:latin typeface="Consolas" panose="020B0609020204030204" pitchFamily="49" charset="0"/>
              </a:rPr>
              <a:t>&lt;&lt;</a:t>
            </a:r>
            <a:r>
              <a:rPr lang="en-AU" sz="1500" b="0">
                <a:solidFill>
                  <a:srgbClr val="F7F1FF"/>
                </a:solidFill>
                <a:effectLst/>
                <a:latin typeface="Consolas" panose="020B0609020204030204" pitchFamily="49" charset="0"/>
              </a:rPr>
              <a:t> </a:t>
            </a:r>
            <a:r>
              <a:rPr lang="en-AU" sz="1500" b="0">
                <a:solidFill>
                  <a:srgbClr val="7BD88F"/>
                </a:solidFill>
                <a:effectLst/>
                <a:latin typeface="Consolas" panose="020B0609020204030204" pitchFamily="49" charset="0"/>
              </a:rPr>
              <a:t>std</a:t>
            </a:r>
            <a:r>
              <a:rPr lang="en-AU" sz="1500" b="0">
                <a:solidFill>
                  <a:srgbClr val="8B888F"/>
                </a:solidFill>
                <a:effectLst/>
                <a:latin typeface="Consolas" panose="020B0609020204030204" pitchFamily="49" charset="0"/>
              </a:rPr>
              <a:t>::</a:t>
            </a:r>
            <a:r>
              <a:rPr lang="en-AU" sz="1500" b="0">
                <a:solidFill>
                  <a:srgbClr val="7BD88F"/>
                </a:solidFill>
                <a:effectLst/>
                <a:latin typeface="Consolas" panose="020B0609020204030204" pitchFamily="49" charset="0"/>
              </a:rPr>
              <a:t>end</a:t>
            </a:r>
            <a:r>
              <a:rPr lang="en-AU" sz="1500" b="0">
                <a:solidFill>
                  <a:srgbClr val="8B888F"/>
                </a:solidFill>
                <a:effectLst/>
                <a:latin typeface="Consolas" panose="020B0609020204030204" pitchFamily="49" charset="0"/>
              </a:rPr>
              <a:t>(</a:t>
            </a:r>
            <a:r>
              <a:rPr lang="en-AU" sz="1500" b="0">
                <a:solidFill>
                  <a:srgbClr val="F7F1FF"/>
                </a:solidFill>
                <a:effectLst/>
                <a:latin typeface="Consolas" panose="020B0609020204030204" pitchFamily="49" charset="0"/>
              </a:rPr>
              <a:t>a</a:t>
            </a:r>
            <a:r>
              <a:rPr lang="en-AU" sz="1500" b="0">
                <a:solidFill>
                  <a:srgbClr val="8B888F"/>
                </a:solidFill>
                <a:effectLst/>
                <a:latin typeface="Consolas" panose="020B0609020204030204" pitchFamily="49" charset="0"/>
              </a:rPr>
              <a:t>)</a:t>
            </a:r>
            <a:r>
              <a:rPr lang="en-AU" sz="1500" b="0">
                <a:solidFill>
                  <a:srgbClr val="F7F1FF"/>
                </a:solidFill>
                <a:effectLst/>
                <a:latin typeface="Consolas" panose="020B0609020204030204" pitchFamily="49" charset="0"/>
              </a:rPr>
              <a:t> </a:t>
            </a:r>
            <a:r>
              <a:rPr lang="en-AU" sz="1500" b="0">
                <a:solidFill>
                  <a:srgbClr val="FC618D"/>
                </a:solidFill>
                <a:effectLst/>
                <a:latin typeface="Consolas" panose="020B0609020204030204" pitchFamily="49" charset="0"/>
              </a:rPr>
              <a:t>&lt;&lt;</a:t>
            </a:r>
            <a:r>
              <a:rPr lang="en-AU" sz="1500" b="0">
                <a:solidFill>
                  <a:srgbClr val="F7F1FF"/>
                </a:solidFill>
                <a:effectLst/>
                <a:latin typeface="Consolas" panose="020B0609020204030204" pitchFamily="49" charset="0"/>
              </a:rPr>
              <a:t> </a:t>
            </a:r>
            <a:r>
              <a:rPr lang="en-AU" sz="1500" b="0">
                <a:solidFill>
                  <a:srgbClr val="7BD88F"/>
                </a:solidFill>
                <a:effectLst/>
                <a:latin typeface="Consolas" panose="020B0609020204030204" pitchFamily="49" charset="0"/>
              </a:rPr>
              <a:t>std</a:t>
            </a:r>
            <a:r>
              <a:rPr lang="en-AU" sz="1500" b="0">
                <a:solidFill>
                  <a:srgbClr val="8B888F"/>
                </a:solidFill>
                <a:effectLst/>
                <a:latin typeface="Consolas" panose="020B0609020204030204" pitchFamily="49" charset="0"/>
              </a:rPr>
              <a:t>::</a:t>
            </a:r>
            <a:r>
              <a:rPr lang="en-AU" sz="1500" b="0">
                <a:solidFill>
                  <a:srgbClr val="F7F1FF"/>
                </a:solidFill>
                <a:effectLst/>
                <a:latin typeface="Consolas" panose="020B0609020204030204" pitchFamily="49" charset="0"/>
              </a:rPr>
              <a:t>endl</a:t>
            </a:r>
            <a:r>
              <a:rPr lang="en-AU" sz="1500" b="0">
                <a:solidFill>
                  <a:srgbClr val="8B888F"/>
                </a:solidFill>
                <a:effectLst/>
                <a:latin typeface="Consolas" panose="020B0609020204030204" pitchFamily="49" charset="0"/>
              </a:rPr>
              <a:t>;</a:t>
            </a:r>
            <a:endParaRPr lang="en-AU" sz="1500" b="0">
              <a:solidFill>
                <a:srgbClr val="F7F1FF"/>
              </a:solidFill>
              <a:effectLst/>
              <a:latin typeface="Consolas" panose="020B0609020204030204" pitchFamily="49" charset="0"/>
            </a:endParaRPr>
          </a:p>
          <a:p>
            <a:r>
              <a:rPr lang="en-AU" sz="1500" b="0">
                <a:solidFill>
                  <a:srgbClr val="F7F1FF"/>
                </a:solidFill>
                <a:effectLst/>
                <a:latin typeface="Consolas" panose="020B0609020204030204" pitchFamily="49" charset="0"/>
              </a:rPr>
              <a:t>    </a:t>
            </a:r>
            <a:r>
              <a:rPr lang="en-AU" sz="1500" b="0">
                <a:solidFill>
                  <a:srgbClr val="7BD88F"/>
                </a:solidFill>
                <a:effectLst/>
                <a:latin typeface="Consolas" panose="020B0609020204030204" pitchFamily="49" charset="0"/>
              </a:rPr>
              <a:t>std</a:t>
            </a:r>
            <a:r>
              <a:rPr lang="en-AU" sz="1500" b="0">
                <a:solidFill>
                  <a:srgbClr val="8B888F"/>
                </a:solidFill>
                <a:effectLst/>
                <a:latin typeface="Consolas" panose="020B0609020204030204" pitchFamily="49" charset="0"/>
              </a:rPr>
              <a:t>::</a:t>
            </a:r>
            <a:r>
              <a:rPr lang="en-AU" sz="1500" b="0">
                <a:solidFill>
                  <a:srgbClr val="F7F1FF"/>
                </a:solidFill>
                <a:effectLst/>
                <a:latin typeface="Consolas" panose="020B0609020204030204" pitchFamily="49" charset="0"/>
              </a:rPr>
              <a:t>cout </a:t>
            </a:r>
            <a:r>
              <a:rPr lang="en-AU" sz="1500" b="0">
                <a:solidFill>
                  <a:srgbClr val="FC618D"/>
                </a:solidFill>
                <a:effectLst/>
                <a:latin typeface="Consolas" panose="020B0609020204030204" pitchFamily="49" charset="0"/>
              </a:rPr>
              <a:t>&lt;&lt;</a:t>
            </a:r>
            <a:r>
              <a:rPr lang="en-AU" sz="1500" b="0">
                <a:solidFill>
                  <a:srgbClr val="F7F1FF"/>
                </a:solidFill>
                <a:effectLst/>
                <a:latin typeface="Consolas" panose="020B0609020204030204" pitchFamily="49" charset="0"/>
              </a:rPr>
              <a:t> </a:t>
            </a:r>
            <a:r>
              <a:rPr lang="en-AU" sz="1500" b="0">
                <a:solidFill>
                  <a:srgbClr val="FC618D"/>
                </a:solidFill>
                <a:effectLst/>
                <a:latin typeface="Consolas" panose="020B0609020204030204" pitchFamily="49" charset="0"/>
              </a:rPr>
              <a:t>*</a:t>
            </a:r>
            <a:r>
              <a:rPr lang="en-AU" sz="1500" b="0">
                <a:solidFill>
                  <a:srgbClr val="8B888F"/>
                </a:solidFill>
                <a:effectLst/>
                <a:latin typeface="Consolas" panose="020B0609020204030204" pitchFamily="49" charset="0"/>
              </a:rPr>
              <a:t>(</a:t>
            </a:r>
            <a:r>
              <a:rPr lang="en-AU" sz="1500" b="0">
                <a:solidFill>
                  <a:srgbClr val="7BD88F"/>
                </a:solidFill>
                <a:effectLst/>
                <a:latin typeface="Consolas" panose="020B0609020204030204" pitchFamily="49" charset="0"/>
              </a:rPr>
              <a:t>std</a:t>
            </a:r>
            <a:r>
              <a:rPr lang="en-AU" sz="1500" b="0">
                <a:solidFill>
                  <a:srgbClr val="8B888F"/>
                </a:solidFill>
                <a:effectLst/>
                <a:latin typeface="Consolas" panose="020B0609020204030204" pitchFamily="49" charset="0"/>
              </a:rPr>
              <a:t>::</a:t>
            </a:r>
            <a:r>
              <a:rPr lang="en-AU" sz="1500" b="0">
                <a:solidFill>
                  <a:srgbClr val="7BD88F"/>
                </a:solidFill>
                <a:effectLst/>
                <a:latin typeface="Consolas" panose="020B0609020204030204" pitchFamily="49" charset="0"/>
              </a:rPr>
              <a:t>end</a:t>
            </a:r>
            <a:r>
              <a:rPr lang="en-AU" sz="1500" b="0">
                <a:solidFill>
                  <a:srgbClr val="8B888F"/>
                </a:solidFill>
                <a:effectLst/>
                <a:latin typeface="Consolas" panose="020B0609020204030204" pitchFamily="49" charset="0"/>
              </a:rPr>
              <a:t>(</a:t>
            </a:r>
            <a:r>
              <a:rPr lang="en-AU" sz="1500" b="0">
                <a:solidFill>
                  <a:srgbClr val="F7F1FF"/>
                </a:solidFill>
                <a:effectLst/>
                <a:latin typeface="Consolas" panose="020B0609020204030204" pitchFamily="49" charset="0"/>
              </a:rPr>
              <a:t>a</a:t>
            </a:r>
            <a:r>
              <a:rPr lang="en-AU" sz="1500" b="0">
                <a:solidFill>
                  <a:srgbClr val="8B888F"/>
                </a:solidFill>
                <a:effectLst/>
                <a:latin typeface="Consolas" panose="020B0609020204030204" pitchFamily="49" charset="0"/>
              </a:rPr>
              <a:t>)</a:t>
            </a:r>
            <a:r>
              <a:rPr lang="en-AU" sz="1500" b="0">
                <a:solidFill>
                  <a:srgbClr val="F7F1FF"/>
                </a:solidFill>
                <a:effectLst/>
                <a:latin typeface="Consolas" panose="020B0609020204030204" pitchFamily="49" charset="0"/>
              </a:rPr>
              <a:t> </a:t>
            </a:r>
            <a:r>
              <a:rPr lang="en-AU" sz="1500" b="0">
                <a:solidFill>
                  <a:srgbClr val="FC618D"/>
                </a:solidFill>
                <a:effectLst/>
                <a:latin typeface="Consolas" panose="020B0609020204030204" pitchFamily="49" charset="0"/>
              </a:rPr>
              <a:t>-</a:t>
            </a:r>
            <a:r>
              <a:rPr lang="en-AU" sz="1500" b="0">
                <a:solidFill>
                  <a:srgbClr val="F7F1FF"/>
                </a:solidFill>
                <a:effectLst/>
                <a:latin typeface="Consolas" panose="020B0609020204030204" pitchFamily="49" charset="0"/>
              </a:rPr>
              <a:t> </a:t>
            </a:r>
            <a:r>
              <a:rPr lang="en-AU" sz="1500" b="0">
                <a:solidFill>
                  <a:srgbClr val="948AE3"/>
                </a:solidFill>
                <a:effectLst/>
                <a:latin typeface="Consolas" panose="020B0609020204030204" pitchFamily="49" charset="0"/>
              </a:rPr>
              <a:t>1</a:t>
            </a:r>
            <a:r>
              <a:rPr lang="en-AU" sz="1500" b="0">
                <a:solidFill>
                  <a:srgbClr val="8B888F"/>
                </a:solidFill>
                <a:effectLst/>
                <a:latin typeface="Consolas" panose="020B0609020204030204" pitchFamily="49" charset="0"/>
              </a:rPr>
              <a:t>)</a:t>
            </a:r>
            <a:r>
              <a:rPr lang="en-AU" sz="1500" b="0">
                <a:solidFill>
                  <a:srgbClr val="F7F1FF"/>
                </a:solidFill>
                <a:effectLst/>
                <a:latin typeface="Consolas" panose="020B0609020204030204" pitchFamily="49" charset="0"/>
              </a:rPr>
              <a:t> </a:t>
            </a:r>
            <a:r>
              <a:rPr lang="en-AU" sz="1500" b="0">
                <a:solidFill>
                  <a:srgbClr val="FC618D"/>
                </a:solidFill>
                <a:effectLst/>
                <a:latin typeface="Consolas" panose="020B0609020204030204" pitchFamily="49" charset="0"/>
              </a:rPr>
              <a:t>&lt;&lt;</a:t>
            </a:r>
            <a:r>
              <a:rPr lang="en-AU" sz="1500" b="0">
                <a:solidFill>
                  <a:srgbClr val="F7F1FF"/>
                </a:solidFill>
                <a:effectLst/>
                <a:latin typeface="Consolas" panose="020B0609020204030204" pitchFamily="49" charset="0"/>
              </a:rPr>
              <a:t> </a:t>
            </a:r>
            <a:r>
              <a:rPr lang="en-AU" sz="1500" b="0">
                <a:solidFill>
                  <a:srgbClr val="7BD88F"/>
                </a:solidFill>
                <a:effectLst/>
                <a:latin typeface="Consolas" panose="020B0609020204030204" pitchFamily="49" charset="0"/>
              </a:rPr>
              <a:t>std</a:t>
            </a:r>
            <a:r>
              <a:rPr lang="en-AU" sz="1500" b="0">
                <a:solidFill>
                  <a:srgbClr val="8B888F"/>
                </a:solidFill>
                <a:effectLst/>
                <a:latin typeface="Consolas" panose="020B0609020204030204" pitchFamily="49" charset="0"/>
              </a:rPr>
              <a:t>::</a:t>
            </a:r>
            <a:r>
              <a:rPr lang="en-AU" sz="1500" b="0">
                <a:solidFill>
                  <a:srgbClr val="F7F1FF"/>
                </a:solidFill>
                <a:effectLst/>
                <a:latin typeface="Consolas" panose="020B0609020204030204" pitchFamily="49" charset="0"/>
              </a:rPr>
              <a:t>endl</a:t>
            </a:r>
            <a:r>
              <a:rPr lang="en-AU" sz="1500" b="0">
                <a:solidFill>
                  <a:srgbClr val="8B888F"/>
                </a:solidFill>
                <a:effectLst/>
                <a:latin typeface="Consolas" panose="020B0609020204030204" pitchFamily="49" charset="0"/>
              </a:rPr>
              <a:t>;</a:t>
            </a:r>
            <a:endParaRPr lang="en-AU" sz="1500" b="0">
              <a:solidFill>
                <a:srgbClr val="F7F1FF"/>
              </a:solidFill>
              <a:effectLst/>
              <a:latin typeface="Consolas" panose="020B0609020204030204" pitchFamily="49" charset="0"/>
            </a:endParaRPr>
          </a:p>
          <a:p>
            <a:br>
              <a:rPr lang="en-AU" sz="1500" b="0">
                <a:solidFill>
                  <a:srgbClr val="F7F1FF"/>
                </a:solidFill>
                <a:effectLst/>
                <a:latin typeface="Consolas" panose="020B0609020204030204" pitchFamily="49" charset="0"/>
              </a:rPr>
            </a:br>
            <a:r>
              <a:rPr lang="en-AU" sz="1500" b="0">
                <a:solidFill>
                  <a:srgbClr val="F7F1FF"/>
                </a:solidFill>
                <a:effectLst/>
                <a:latin typeface="Consolas" panose="020B0609020204030204" pitchFamily="49" charset="0"/>
              </a:rPr>
              <a:t>    </a:t>
            </a:r>
            <a:r>
              <a:rPr lang="en-AU" sz="1500" b="0">
                <a:solidFill>
                  <a:srgbClr val="FC618D"/>
                </a:solidFill>
                <a:effectLst/>
                <a:latin typeface="Consolas" panose="020B0609020204030204" pitchFamily="49" charset="0"/>
              </a:rPr>
              <a:t>return</a:t>
            </a:r>
            <a:r>
              <a:rPr lang="en-AU" sz="1500" b="0">
                <a:solidFill>
                  <a:srgbClr val="F7F1FF"/>
                </a:solidFill>
                <a:effectLst/>
                <a:latin typeface="Consolas" panose="020B0609020204030204" pitchFamily="49" charset="0"/>
              </a:rPr>
              <a:t> </a:t>
            </a:r>
            <a:r>
              <a:rPr lang="en-AU" sz="1500" b="0">
                <a:solidFill>
                  <a:srgbClr val="948AE3"/>
                </a:solidFill>
                <a:effectLst/>
                <a:latin typeface="Consolas" panose="020B0609020204030204" pitchFamily="49" charset="0"/>
              </a:rPr>
              <a:t>0</a:t>
            </a:r>
            <a:r>
              <a:rPr lang="en-AU" sz="1500" b="0">
                <a:solidFill>
                  <a:srgbClr val="8B888F"/>
                </a:solidFill>
                <a:effectLst/>
                <a:latin typeface="Consolas" panose="020B0609020204030204" pitchFamily="49" charset="0"/>
              </a:rPr>
              <a:t>;</a:t>
            </a:r>
            <a:endParaRPr lang="en-AU" sz="1500" b="0">
              <a:solidFill>
                <a:srgbClr val="F7F1FF"/>
              </a:solidFill>
              <a:effectLst/>
              <a:latin typeface="Consolas" panose="020B0609020204030204" pitchFamily="49" charset="0"/>
            </a:endParaRPr>
          </a:p>
          <a:p>
            <a:r>
              <a:rPr lang="en-AU" sz="1500" b="0">
                <a:solidFill>
                  <a:srgbClr val="8B888F"/>
                </a:solidFill>
                <a:effectLst/>
                <a:latin typeface="Consolas" panose="020B0609020204030204" pitchFamily="49" charset="0"/>
              </a:rPr>
              <a:t>}</a:t>
            </a:r>
            <a:endParaRPr lang="en-AU" sz="1500" b="0">
              <a:solidFill>
                <a:srgbClr val="F7F1FF"/>
              </a:solidFill>
              <a:effectLst/>
              <a:latin typeface="Consolas" panose="020B0609020204030204" pitchFamily="49" charset="0"/>
            </a:endParaRPr>
          </a:p>
        </p:txBody>
      </p:sp>
    </p:spTree>
    <p:extLst>
      <p:ext uri="{BB962C8B-B14F-4D97-AF65-F5344CB8AC3E}">
        <p14:creationId xmlns:p14="http://schemas.microsoft.com/office/powerpoint/2010/main" val="3532804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772675"/>
          </a:xfrm>
        </p:spPr>
        <p:txBody>
          <a:bodyPr>
            <a:normAutofit/>
          </a:bodyPr>
          <a:lstStyle/>
          <a:p>
            <a:r>
              <a:rPr lang="en-US" dirty="0"/>
              <a:t>Iterator Operators</a:t>
            </a:r>
          </a:p>
        </p:txBody>
      </p:sp>
      <p:graphicFrame>
        <p:nvGraphicFramePr>
          <p:cNvPr id="4" name="Table 8">
            <a:extLst>
              <a:ext uri="{FF2B5EF4-FFF2-40B4-BE49-F238E27FC236}">
                <a16:creationId xmlns:a16="http://schemas.microsoft.com/office/drawing/2014/main" id="{FBFE7D3C-4077-68D9-2682-286DC20560D9}"/>
              </a:ext>
            </a:extLst>
          </p:cNvPr>
          <p:cNvGraphicFramePr>
            <a:graphicFrameLocks noGrp="1"/>
          </p:cNvGraphicFramePr>
          <p:nvPr>
            <p:ph sz="half" idx="2"/>
            <p:extLst>
              <p:ext uri="{D42A27DB-BD31-4B8C-83A1-F6EECF244321}">
                <p14:modId xmlns:p14="http://schemas.microsoft.com/office/powerpoint/2010/main" val="2288749663"/>
              </p:ext>
            </p:extLst>
          </p:nvPr>
        </p:nvGraphicFramePr>
        <p:xfrm>
          <a:off x="503672" y="3501051"/>
          <a:ext cx="4640016" cy="2834640"/>
        </p:xfrm>
        <a:graphic>
          <a:graphicData uri="http://schemas.openxmlformats.org/drawingml/2006/table">
            <a:tbl>
              <a:tblPr firstRow="1" bandRow="1">
                <a:tableStyleId>{5C22544A-7EE6-4342-B048-85BDC9FD1C3A}</a:tableStyleId>
              </a:tblPr>
              <a:tblGrid>
                <a:gridCol w="1417897">
                  <a:extLst>
                    <a:ext uri="{9D8B030D-6E8A-4147-A177-3AD203B41FA5}">
                      <a16:colId xmlns:a16="http://schemas.microsoft.com/office/drawing/2014/main" val="1341517241"/>
                    </a:ext>
                  </a:extLst>
                </a:gridCol>
                <a:gridCol w="902111">
                  <a:extLst>
                    <a:ext uri="{9D8B030D-6E8A-4147-A177-3AD203B41FA5}">
                      <a16:colId xmlns:a16="http://schemas.microsoft.com/office/drawing/2014/main" val="1640302559"/>
                    </a:ext>
                  </a:extLst>
                </a:gridCol>
                <a:gridCol w="1160004">
                  <a:extLst>
                    <a:ext uri="{9D8B030D-6E8A-4147-A177-3AD203B41FA5}">
                      <a16:colId xmlns:a16="http://schemas.microsoft.com/office/drawing/2014/main" val="33221927"/>
                    </a:ext>
                  </a:extLst>
                </a:gridCol>
                <a:gridCol w="1160004">
                  <a:extLst>
                    <a:ext uri="{9D8B030D-6E8A-4147-A177-3AD203B41FA5}">
                      <a16:colId xmlns:a16="http://schemas.microsoft.com/office/drawing/2014/main" val="3507876615"/>
                    </a:ext>
                  </a:extLst>
                </a:gridCol>
              </a:tblGrid>
              <a:tr h="2973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b="1" dirty="0">
                          <a:effectLst/>
                        </a:rPr>
                        <a:t>Operation</a:t>
                      </a:r>
                    </a:p>
                    <a:p>
                      <a:endParaRPr lang="en-AU" dirty="0"/>
                    </a:p>
                  </a:txBody>
                  <a:tcPr/>
                </a:tc>
                <a:tc>
                  <a:txBody>
                    <a:bodyPr/>
                    <a:lstStyle/>
                    <a:p>
                      <a:endParaRPr lang="en-AU"/>
                    </a:p>
                  </a:txBody>
                  <a:tcPr/>
                </a:tc>
                <a:tc>
                  <a:txBody>
                    <a:bodyPr/>
                    <a:lstStyle/>
                    <a:p>
                      <a:endParaRPr lang="en-AU"/>
                    </a:p>
                  </a:txBody>
                  <a:tcPr/>
                </a:tc>
                <a:tc>
                  <a:txBody>
                    <a:bodyPr/>
                    <a:lstStyle/>
                    <a:p>
                      <a:endParaRPr lang="en-AU"/>
                    </a:p>
                  </a:txBody>
                  <a:tcPr/>
                </a:tc>
                <a:extLst>
                  <a:ext uri="{0D108BD9-81ED-4DB2-BD59-A6C34878D82A}">
                    <a16:rowId xmlns:a16="http://schemas.microsoft.com/office/drawing/2014/main" val="3787320731"/>
                  </a:ext>
                </a:extLst>
              </a:tr>
              <a:tr h="297352">
                <a:tc>
                  <a:txBody>
                    <a:bodyPr/>
                    <a:lstStyle/>
                    <a:p>
                      <a:pPr algn="ctr"/>
                      <a:r>
                        <a:rPr lang="en-AU" dirty="0">
                          <a:effectLst/>
                        </a:rPr>
                        <a:t>dereference</a:t>
                      </a:r>
                    </a:p>
                  </a:txBody>
                  <a:tcPr marL="99060" marR="99060" anchor="ctr"/>
                </a:tc>
                <a:tc>
                  <a:txBody>
                    <a:bodyPr/>
                    <a:lstStyle/>
                    <a:p>
                      <a:pPr algn="ctr"/>
                      <a:r>
                        <a:rPr lang="en-AU" sz="1800" b="0" dirty="0">
                          <a:solidFill>
                            <a:srgbClr val="FC618D"/>
                          </a:solidFill>
                          <a:effectLst/>
                          <a:latin typeface="Consolas" panose="020B0609020204030204" pitchFamily="49" charset="0"/>
                        </a:rPr>
                        <a:t>*</a:t>
                      </a:r>
                      <a:r>
                        <a:rPr lang="en-AU" sz="1800" b="0" dirty="0" err="1">
                          <a:solidFill>
                            <a:schemeClr val="bg1"/>
                          </a:solidFill>
                          <a:effectLst/>
                          <a:latin typeface="Consolas" panose="020B0609020204030204" pitchFamily="49" charset="0"/>
                        </a:rPr>
                        <a:t>i</a:t>
                      </a:r>
                      <a:endParaRPr lang="en-AU" dirty="0">
                        <a:effectLst/>
                      </a:endParaRPr>
                    </a:p>
                  </a:txBody>
                  <a:tcPr marL="99060" marR="99060" anchor="ctr"/>
                </a:tc>
                <a:tc>
                  <a:txBody>
                    <a:bodyPr/>
                    <a:lstStyle/>
                    <a:p>
                      <a:pPr algn="ctr"/>
                      <a:r>
                        <a:rPr lang="en-AU" sz="1800" b="0" dirty="0">
                          <a:solidFill>
                            <a:srgbClr val="FC618D"/>
                          </a:solidFill>
                          <a:effectLst/>
                          <a:latin typeface="Consolas" panose="020B0609020204030204" pitchFamily="49" charset="0"/>
                        </a:rPr>
                        <a:t>*</a:t>
                      </a:r>
                      <a:r>
                        <a:rPr lang="en-AU" sz="1800" b="0" dirty="0" err="1">
                          <a:solidFill>
                            <a:schemeClr val="bg1"/>
                          </a:solidFill>
                          <a:effectLst/>
                          <a:latin typeface="Consolas" panose="020B0609020204030204" pitchFamily="49" charset="0"/>
                        </a:rPr>
                        <a:t>i</a:t>
                      </a:r>
                      <a:r>
                        <a:rPr lang="en-AU" dirty="0">
                          <a:effectLst/>
                        </a:rPr>
                        <a:t> </a:t>
                      </a:r>
                      <a:r>
                        <a:rPr lang="en-AU" sz="1800" b="0" dirty="0">
                          <a:solidFill>
                            <a:srgbClr val="FC618D"/>
                          </a:solidFill>
                          <a:effectLst/>
                          <a:latin typeface="Consolas" panose="020B0609020204030204" pitchFamily="49" charset="0"/>
                        </a:rPr>
                        <a:t>=</a:t>
                      </a:r>
                      <a:r>
                        <a:rPr lang="en-AU" dirty="0">
                          <a:effectLst/>
                        </a:rPr>
                        <a:t> </a:t>
                      </a:r>
                      <a:r>
                        <a:rPr lang="en-AU" sz="1800" b="0" dirty="0">
                          <a:solidFill>
                            <a:schemeClr val="bg1"/>
                          </a:solidFill>
                          <a:effectLst/>
                          <a:latin typeface="Consolas" panose="020B0609020204030204" pitchFamily="49" charset="0"/>
                        </a:rPr>
                        <a:t>v</a:t>
                      </a:r>
                      <a:endParaRPr lang="en-AU" dirty="0">
                        <a:effectLst/>
                      </a:endParaRPr>
                    </a:p>
                  </a:txBody>
                  <a:tcPr marL="99060" marR="99060" anchor="ctr"/>
                </a:tc>
                <a:tc>
                  <a:txBody>
                    <a:bodyPr/>
                    <a:lstStyle/>
                    <a:p>
                      <a:pPr algn="ctr"/>
                      <a:r>
                        <a:rPr lang="en-AU" sz="1800" b="0" dirty="0">
                          <a:solidFill>
                            <a:schemeClr val="bg1"/>
                          </a:solidFill>
                          <a:effectLst/>
                          <a:latin typeface="Consolas" panose="020B0609020204030204" pitchFamily="49" charset="0"/>
                        </a:rPr>
                        <a:t>v</a:t>
                      </a:r>
                      <a:r>
                        <a:rPr lang="en-AU" sz="1800" b="0" dirty="0">
                          <a:solidFill>
                            <a:schemeClr val="bg1"/>
                          </a:solidFill>
                          <a:effectLst/>
                          <a:latin typeface="+mn-lt"/>
                        </a:rPr>
                        <a:t> </a:t>
                      </a:r>
                      <a:r>
                        <a:rPr lang="en-AU" sz="1800" b="0" dirty="0">
                          <a:solidFill>
                            <a:srgbClr val="FC618D"/>
                          </a:solidFill>
                          <a:effectLst/>
                          <a:latin typeface="Consolas" panose="020B0609020204030204" pitchFamily="49" charset="0"/>
                        </a:rPr>
                        <a:t>=</a:t>
                      </a:r>
                      <a:r>
                        <a:rPr lang="en-AU" sz="1800" b="0" dirty="0">
                          <a:solidFill>
                            <a:srgbClr val="FC618D"/>
                          </a:solidFill>
                          <a:effectLst/>
                          <a:latin typeface="+mn-lt"/>
                        </a:rPr>
                        <a:t> </a:t>
                      </a:r>
                      <a:r>
                        <a:rPr lang="en-AU" sz="1800" b="0" dirty="0">
                          <a:solidFill>
                            <a:srgbClr val="FC618D"/>
                          </a:solidFill>
                          <a:effectLst/>
                          <a:latin typeface="Consolas" panose="020B0609020204030204" pitchFamily="49" charset="0"/>
                        </a:rPr>
                        <a:t>*</a:t>
                      </a:r>
                      <a:r>
                        <a:rPr lang="en-AU" sz="1800" b="0" dirty="0" err="1">
                          <a:solidFill>
                            <a:schemeClr val="bg1"/>
                          </a:solidFill>
                          <a:effectLst/>
                          <a:latin typeface="Consolas" panose="020B0609020204030204" pitchFamily="49" charset="0"/>
                        </a:rPr>
                        <a:t>i</a:t>
                      </a:r>
                      <a:r>
                        <a:rPr lang="en-AU" sz="1800" b="0" dirty="0">
                          <a:solidFill>
                            <a:schemeClr val="bg1"/>
                          </a:solidFill>
                          <a:effectLst/>
                          <a:latin typeface="Consolas" panose="020B0609020204030204" pitchFamily="49" charset="0"/>
                        </a:rPr>
                        <a:t> </a:t>
                      </a:r>
                      <a:endParaRPr lang="en-AU" dirty="0">
                        <a:effectLst/>
                      </a:endParaRPr>
                    </a:p>
                  </a:txBody>
                  <a:tcPr marL="99060" marR="99060" anchor="ctr"/>
                </a:tc>
                <a:extLst>
                  <a:ext uri="{0D108BD9-81ED-4DB2-BD59-A6C34878D82A}">
                    <a16:rowId xmlns:a16="http://schemas.microsoft.com/office/drawing/2014/main" val="3649415548"/>
                  </a:ext>
                </a:extLst>
              </a:tr>
              <a:tr h="297352">
                <a:tc>
                  <a:txBody>
                    <a:bodyPr/>
                    <a:lstStyle/>
                    <a:p>
                      <a:pPr algn="ctr"/>
                      <a:r>
                        <a:rPr lang="en-AU" dirty="0">
                          <a:effectLst/>
                        </a:rPr>
                        <a:t>increment</a:t>
                      </a:r>
                    </a:p>
                  </a:txBody>
                  <a:tcPr marL="99060" marR="99060" anchor="ctr"/>
                </a:tc>
                <a:tc>
                  <a:txBody>
                    <a:bodyPr/>
                    <a:lstStyle/>
                    <a:p>
                      <a:pPr algn="ctr"/>
                      <a:r>
                        <a:rPr lang="en-AU" sz="1800" b="0" dirty="0" err="1">
                          <a:solidFill>
                            <a:schemeClr val="bg1"/>
                          </a:solidFill>
                          <a:effectLst/>
                          <a:latin typeface="Consolas" panose="020B0609020204030204" pitchFamily="49" charset="0"/>
                        </a:rPr>
                        <a:t>i</a:t>
                      </a:r>
                      <a:r>
                        <a:rPr lang="en-AU" sz="1800" b="0" dirty="0">
                          <a:solidFill>
                            <a:srgbClr val="FC618D"/>
                          </a:solidFill>
                          <a:effectLst/>
                          <a:latin typeface="Consolas" panose="020B0609020204030204" pitchFamily="49" charset="0"/>
                        </a:rPr>
                        <a:t>++</a:t>
                      </a:r>
                      <a:endParaRPr lang="en-AU" dirty="0">
                        <a:effectLst/>
                      </a:endParaRPr>
                    </a:p>
                  </a:txBody>
                  <a:tcPr marL="99060" marR="99060" anchor="ctr"/>
                </a:tc>
                <a:tc>
                  <a:txBody>
                    <a:bodyPr/>
                    <a:lstStyle/>
                    <a:p>
                      <a:pPr algn="ctr"/>
                      <a:r>
                        <a:rPr lang="en-AU" sz="1800" b="0" dirty="0">
                          <a:solidFill>
                            <a:srgbClr val="FC618D"/>
                          </a:solidFill>
                          <a:effectLst/>
                          <a:latin typeface="Consolas" panose="020B0609020204030204" pitchFamily="49" charset="0"/>
                        </a:rPr>
                        <a:t>++</a:t>
                      </a:r>
                      <a:r>
                        <a:rPr lang="en-AU" sz="1800" b="0" dirty="0" err="1">
                          <a:solidFill>
                            <a:schemeClr val="bg1"/>
                          </a:solidFill>
                          <a:effectLst/>
                          <a:latin typeface="Consolas" panose="020B0609020204030204" pitchFamily="49" charset="0"/>
                        </a:rPr>
                        <a:t>i</a:t>
                      </a:r>
                      <a:endParaRPr lang="en-AU" dirty="0">
                        <a:effectLst/>
                      </a:endParaRPr>
                    </a:p>
                  </a:txBody>
                  <a:tcPr marL="99060" marR="99060" anchor="ctr"/>
                </a:tc>
                <a:tc>
                  <a:txBody>
                    <a:bodyPr/>
                    <a:lstStyle/>
                    <a:p>
                      <a:pPr algn="ctr"/>
                      <a:endParaRPr lang="en-AU">
                        <a:effectLst/>
                      </a:endParaRPr>
                    </a:p>
                  </a:txBody>
                  <a:tcPr marL="99060" marR="99060" anchor="ctr"/>
                </a:tc>
                <a:extLst>
                  <a:ext uri="{0D108BD9-81ED-4DB2-BD59-A6C34878D82A}">
                    <a16:rowId xmlns:a16="http://schemas.microsoft.com/office/drawing/2014/main" val="2525561790"/>
                  </a:ext>
                </a:extLst>
              </a:tr>
              <a:tr h="297352">
                <a:tc>
                  <a:txBody>
                    <a:bodyPr/>
                    <a:lstStyle/>
                    <a:p>
                      <a:pPr algn="ctr"/>
                      <a:r>
                        <a:rPr lang="en-AU">
                          <a:effectLst/>
                        </a:rPr>
                        <a:t>decrement</a:t>
                      </a:r>
                    </a:p>
                  </a:txBody>
                  <a:tcPr marL="99060" marR="99060" anchor="ctr"/>
                </a:tc>
                <a:tc>
                  <a:txBody>
                    <a:bodyPr/>
                    <a:lstStyle/>
                    <a:p>
                      <a:pPr algn="ctr"/>
                      <a:r>
                        <a:rPr lang="en-AU" sz="1800" b="0" dirty="0" err="1">
                          <a:solidFill>
                            <a:schemeClr val="bg1"/>
                          </a:solidFill>
                          <a:effectLst/>
                          <a:latin typeface="Consolas" panose="020B0609020204030204" pitchFamily="49" charset="0"/>
                        </a:rPr>
                        <a:t>i</a:t>
                      </a:r>
                      <a:r>
                        <a:rPr lang="en-AU" sz="1800" b="0" dirty="0">
                          <a:solidFill>
                            <a:srgbClr val="FC618D"/>
                          </a:solidFill>
                          <a:effectLst/>
                          <a:latin typeface="Consolas" panose="020B0609020204030204" pitchFamily="49" charset="0"/>
                        </a:rPr>
                        <a:t>--</a:t>
                      </a:r>
                      <a:endParaRPr lang="en-AU" dirty="0">
                        <a:effectLst/>
                      </a:endParaRPr>
                    </a:p>
                  </a:txBody>
                  <a:tcPr marL="99060" marR="99060" anchor="ctr"/>
                </a:tc>
                <a:tc>
                  <a:txBody>
                    <a:bodyPr/>
                    <a:lstStyle/>
                    <a:p>
                      <a:pPr algn="ctr"/>
                      <a:r>
                        <a:rPr lang="en-AU" sz="1800" b="0" dirty="0">
                          <a:solidFill>
                            <a:srgbClr val="FC618D"/>
                          </a:solidFill>
                          <a:effectLst/>
                          <a:latin typeface="Consolas" panose="020B0609020204030204" pitchFamily="49" charset="0"/>
                        </a:rPr>
                        <a:t>--</a:t>
                      </a:r>
                      <a:r>
                        <a:rPr lang="en-AU" sz="1800" b="0" dirty="0" err="1">
                          <a:solidFill>
                            <a:schemeClr val="bg1"/>
                          </a:solidFill>
                          <a:effectLst/>
                          <a:latin typeface="Consolas" panose="020B0609020204030204" pitchFamily="49" charset="0"/>
                        </a:rPr>
                        <a:t>i</a:t>
                      </a:r>
                      <a:endParaRPr lang="en-AU" dirty="0">
                        <a:effectLst/>
                      </a:endParaRPr>
                    </a:p>
                  </a:txBody>
                  <a:tcPr marL="99060" marR="99060" anchor="ctr"/>
                </a:tc>
                <a:tc>
                  <a:txBody>
                    <a:bodyPr/>
                    <a:lstStyle/>
                    <a:p>
                      <a:pPr algn="ctr"/>
                      <a:endParaRPr lang="en-AU">
                        <a:effectLst/>
                      </a:endParaRPr>
                    </a:p>
                  </a:txBody>
                  <a:tcPr marL="99060" marR="99060" anchor="ctr"/>
                </a:tc>
                <a:extLst>
                  <a:ext uri="{0D108BD9-81ED-4DB2-BD59-A6C34878D82A}">
                    <a16:rowId xmlns:a16="http://schemas.microsoft.com/office/drawing/2014/main" val="3800002017"/>
                  </a:ext>
                </a:extLst>
              </a:tr>
              <a:tr h="297352">
                <a:tc>
                  <a:txBody>
                    <a:bodyPr/>
                    <a:lstStyle/>
                    <a:p>
                      <a:pPr algn="ctr"/>
                      <a:r>
                        <a:rPr lang="en-AU">
                          <a:effectLst/>
                        </a:rPr>
                        <a:t>difference</a:t>
                      </a:r>
                    </a:p>
                  </a:txBody>
                  <a:tcPr marL="99060" marR="99060" anchor="ctr"/>
                </a:tc>
                <a:tc>
                  <a:txBody>
                    <a:bodyPr/>
                    <a:lstStyle/>
                    <a:p>
                      <a:pPr algn="ctr"/>
                      <a:r>
                        <a:rPr lang="en-AU" sz="1800" b="0" dirty="0" err="1">
                          <a:solidFill>
                            <a:schemeClr val="bg1"/>
                          </a:solidFill>
                          <a:effectLst/>
                          <a:latin typeface="Consolas" panose="020B0609020204030204" pitchFamily="49" charset="0"/>
                        </a:rPr>
                        <a:t>i</a:t>
                      </a:r>
                      <a:r>
                        <a:rPr lang="en-AU" dirty="0">
                          <a:effectLst/>
                        </a:rPr>
                        <a:t> </a:t>
                      </a:r>
                      <a:r>
                        <a:rPr lang="en-AU" sz="1800" b="0" dirty="0">
                          <a:solidFill>
                            <a:srgbClr val="FC618D"/>
                          </a:solidFill>
                          <a:effectLst/>
                          <a:latin typeface="Consolas" panose="020B0609020204030204" pitchFamily="49" charset="0"/>
                        </a:rPr>
                        <a:t>-</a:t>
                      </a:r>
                      <a:r>
                        <a:rPr lang="en-AU" dirty="0">
                          <a:effectLst/>
                        </a:rPr>
                        <a:t> </a:t>
                      </a:r>
                      <a:r>
                        <a:rPr lang="en-AU" sz="1800" b="0" dirty="0">
                          <a:solidFill>
                            <a:schemeClr val="bg1"/>
                          </a:solidFill>
                          <a:effectLst/>
                          <a:latin typeface="Consolas" panose="020B0609020204030204" pitchFamily="49" charset="0"/>
                        </a:rPr>
                        <a:t>j</a:t>
                      </a:r>
                      <a:endParaRPr lang="en-AU" dirty="0">
                        <a:effectLst/>
                      </a:endParaRPr>
                    </a:p>
                  </a:txBody>
                  <a:tcPr marL="99060" marR="99060" anchor="ctr"/>
                </a:tc>
                <a:tc>
                  <a:txBody>
                    <a:bodyPr/>
                    <a:lstStyle/>
                    <a:p>
                      <a:pPr algn="ctr"/>
                      <a:endParaRPr lang="en-AU" dirty="0">
                        <a:effectLst/>
                      </a:endParaRPr>
                    </a:p>
                  </a:txBody>
                  <a:tcPr marL="99060" marR="99060" anchor="ctr"/>
                </a:tc>
                <a:tc>
                  <a:txBody>
                    <a:bodyPr/>
                    <a:lstStyle/>
                    <a:p>
                      <a:pPr algn="ctr"/>
                      <a:endParaRPr lang="en-AU" dirty="0">
                        <a:effectLst/>
                      </a:endParaRPr>
                    </a:p>
                  </a:txBody>
                  <a:tcPr marL="99060" marR="99060" anchor="ctr"/>
                </a:tc>
                <a:extLst>
                  <a:ext uri="{0D108BD9-81ED-4DB2-BD59-A6C34878D82A}">
                    <a16:rowId xmlns:a16="http://schemas.microsoft.com/office/drawing/2014/main" val="1359049574"/>
                  </a:ext>
                </a:extLst>
              </a:tr>
              <a:tr h="297352">
                <a:tc>
                  <a:txBody>
                    <a:bodyPr/>
                    <a:lstStyle/>
                    <a:p>
                      <a:pPr algn="ctr"/>
                      <a:r>
                        <a:rPr lang="en-AU" dirty="0">
                          <a:effectLst/>
                        </a:rPr>
                        <a:t>advance</a:t>
                      </a:r>
                    </a:p>
                  </a:txBody>
                  <a:tcPr marL="99060" marR="99060" anchor="ctr"/>
                </a:tc>
                <a:tc>
                  <a:txBody>
                    <a:bodyPr/>
                    <a:lstStyle/>
                    <a:p>
                      <a:pPr algn="ctr"/>
                      <a:r>
                        <a:rPr lang="en-AU" sz="1800" b="0" dirty="0" err="1">
                          <a:solidFill>
                            <a:schemeClr val="bg1"/>
                          </a:solidFill>
                          <a:effectLst/>
                          <a:latin typeface="Consolas" panose="020B0609020204030204" pitchFamily="49" charset="0"/>
                        </a:rPr>
                        <a:t>i</a:t>
                      </a:r>
                      <a:r>
                        <a:rPr lang="en-AU" dirty="0">
                          <a:effectLst/>
                        </a:rPr>
                        <a:t> + </a:t>
                      </a:r>
                      <a:r>
                        <a:rPr lang="en-AU" sz="1800" b="0" dirty="0">
                          <a:solidFill>
                            <a:srgbClr val="948AE3"/>
                          </a:solidFill>
                          <a:effectLst/>
                          <a:latin typeface="Consolas" panose="020B0609020204030204" pitchFamily="49" charset="0"/>
                        </a:rPr>
                        <a:t>n</a:t>
                      </a:r>
                      <a:endParaRPr lang="en-AU" dirty="0">
                        <a:effectLst/>
                      </a:endParaRPr>
                    </a:p>
                  </a:txBody>
                  <a:tcPr marL="99060" marR="99060" anchor="ctr"/>
                </a:tc>
                <a:tc>
                  <a:txBody>
                    <a:bodyPr/>
                    <a:lstStyle/>
                    <a:p>
                      <a:pPr algn="ctr"/>
                      <a:r>
                        <a:rPr lang="en-AU" sz="1800" b="0" dirty="0" err="1">
                          <a:solidFill>
                            <a:schemeClr val="bg1"/>
                          </a:solidFill>
                          <a:effectLst/>
                          <a:latin typeface="Consolas" panose="020B0609020204030204" pitchFamily="49" charset="0"/>
                        </a:rPr>
                        <a:t>i</a:t>
                      </a:r>
                      <a:r>
                        <a:rPr lang="en-AU" dirty="0">
                          <a:effectLst/>
                        </a:rPr>
                        <a:t> </a:t>
                      </a:r>
                      <a:r>
                        <a:rPr lang="en-AU" sz="1800" b="0" dirty="0">
                          <a:solidFill>
                            <a:srgbClr val="FC618D"/>
                          </a:solidFill>
                          <a:effectLst/>
                          <a:latin typeface="Consolas" panose="020B0609020204030204" pitchFamily="49" charset="0"/>
                        </a:rPr>
                        <a:t>-</a:t>
                      </a:r>
                      <a:r>
                        <a:rPr lang="en-AU" dirty="0">
                          <a:effectLst/>
                        </a:rPr>
                        <a:t> </a:t>
                      </a:r>
                      <a:r>
                        <a:rPr lang="en-AU" sz="1800" b="0" dirty="0">
                          <a:solidFill>
                            <a:srgbClr val="948AE3"/>
                          </a:solidFill>
                          <a:effectLst/>
                          <a:latin typeface="Consolas" panose="020B0609020204030204" pitchFamily="49" charset="0"/>
                        </a:rPr>
                        <a:t>n</a:t>
                      </a:r>
                      <a:endParaRPr lang="en-AU" dirty="0">
                        <a:effectLst/>
                      </a:endParaRPr>
                    </a:p>
                  </a:txBody>
                  <a:tcPr marL="99060" marR="99060" anchor="ctr"/>
                </a:tc>
                <a:tc>
                  <a:txBody>
                    <a:bodyPr/>
                    <a:lstStyle/>
                    <a:p>
                      <a:pPr algn="ctr"/>
                      <a:endParaRPr lang="en-AU">
                        <a:effectLst/>
                      </a:endParaRPr>
                    </a:p>
                  </a:txBody>
                  <a:tcPr marL="99060" marR="99060" anchor="ctr"/>
                </a:tc>
                <a:extLst>
                  <a:ext uri="{0D108BD9-81ED-4DB2-BD59-A6C34878D82A}">
                    <a16:rowId xmlns:a16="http://schemas.microsoft.com/office/drawing/2014/main" val="67402912"/>
                  </a:ext>
                </a:extLst>
              </a:tr>
              <a:tr h="297352">
                <a:tc>
                  <a:txBody>
                    <a:bodyPr/>
                    <a:lstStyle/>
                    <a:p>
                      <a:pPr algn="ctr"/>
                      <a:r>
                        <a:rPr lang="en-AU">
                          <a:effectLst/>
                        </a:rPr>
                        <a:t>index</a:t>
                      </a:r>
                    </a:p>
                  </a:txBody>
                  <a:tcPr marL="99060" marR="99060" anchor="ctr"/>
                </a:tc>
                <a:tc>
                  <a:txBody>
                    <a:bodyPr/>
                    <a:lstStyle/>
                    <a:p>
                      <a:pPr algn="ctr"/>
                      <a:r>
                        <a:rPr lang="en-AU" sz="1800" b="0" dirty="0" err="1">
                          <a:solidFill>
                            <a:schemeClr val="bg1"/>
                          </a:solidFill>
                          <a:effectLst/>
                          <a:latin typeface="Consolas" panose="020B0609020204030204" pitchFamily="49" charset="0"/>
                        </a:rPr>
                        <a:t>i</a:t>
                      </a:r>
                      <a:r>
                        <a:rPr lang="en-AU" sz="1800" b="0" dirty="0">
                          <a:solidFill>
                            <a:srgbClr val="8B888F"/>
                          </a:solidFill>
                          <a:effectLst/>
                          <a:latin typeface="Consolas" panose="020B0609020204030204" pitchFamily="49" charset="0"/>
                        </a:rPr>
                        <a:t>[</a:t>
                      </a:r>
                      <a:r>
                        <a:rPr lang="en-AU" sz="1800" b="0" dirty="0">
                          <a:solidFill>
                            <a:srgbClr val="948AE3"/>
                          </a:solidFill>
                          <a:effectLst/>
                          <a:latin typeface="Consolas" panose="020B0609020204030204" pitchFamily="49" charset="0"/>
                        </a:rPr>
                        <a:t>n</a:t>
                      </a:r>
                      <a:r>
                        <a:rPr lang="en-AU" sz="1800" b="0" dirty="0">
                          <a:solidFill>
                            <a:srgbClr val="8B888F"/>
                          </a:solidFill>
                          <a:effectLst/>
                          <a:latin typeface="Consolas" panose="020B0609020204030204" pitchFamily="49" charset="0"/>
                        </a:rPr>
                        <a:t>]</a:t>
                      </a:r>
                      <a:endParaRPr lang="en-AU" dirty="0">
                        <a:effectLst/>
                      </a:endParaRPr>
                    </a:p>
                  </a:txBody>
                  <a:tcPr marL="99060" marR="99060" anchor="ctr"/>
                </a:tc>
                <a:tc>
                  <a:txBody>
                    <a:bodyPr/>
                    <a:lstStyle/>
                    <a:p>
                      <a:endParaRPr lang="en-AU" dirty="0"/>
                    </a:p>
                  </a:txBody>
                  <a:tcPr/>
                </a:tc>
                <a:tc>
                  <a:txBody>
                    <a:bodyPr/>
                    <a:lstStyle/>
                    <a:p>
                      <a:endParaRPr lang="en-AU" dirty="0"/>
                    </a:p>
                  </a:txBody>
                  <a:tcPr/>
                </a:tc>
                <a:extLst>
                  <a:ext uri="{0D108BD9-81ED-4DB2-BD59-A6C34878D82A}">
                    <a16:rowId xmlns:a16="http://schemas.microsoft.com/office/drawing/2014/main" val="185882413"/>
                  </a:ext>
                </a:extLst>
              </a:tr>
            </a:tbl>
          </a:graphicData>
        </a:graphic>
      </p:graphicFrame>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7</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extBox 1">
            <a:extLst>
              <a:ext uri="{FF2B5EF4-FFF2-40B4-BE49-F238E27FC236}">
                <a16:creationId xmlns:a16="http://schemas.microsoft.com/office/drawing/2014/main" id="{206E2EDB-14F4-821E-05C5-8B3CC614A00B}"/>
              </a:ext>
            </a:extLst>
          </p:cNvPr>
          <p:cNvSpPr txBox="1"/>
          <p:nvPr/>
        </p:nvSpPr>
        <p:spPr>
          <a:xfrm>
            <a:off x="6096000" y="1651518"/>
            <a:ext cx="5592328" cy="4893647"/>
          </a:xfrm>
          <a:prstGeom prst="rect">
            <a:avLst/>
          </a:prstGeom>
          <a:noFill/>
        </p:spPr>
        <p:txBody>
          <a:bodyPr wrap="square" rtlCol="0">
            <a:spAutoFit/>
          </a:bodyPr>
          <a:lstStyle/>
          <a:p>
            <a:r>
              <a:rPr lang="en-AU" sz="1200" b="0" dirty="0">
                <a:solidFill>
                  <a:srgbClr val="8B888F"/>
                </a:solidFill>
                <a:effectLst/>
                <a:latin typeface="Consolas" panose="020B0609020204030204" pitchFamily="49" charset="0"/>
              </a:rPr>
              <a:t>#</a:t>
            </a:r>
            <a:r>
              <a:rPr lang="en-AU" sz="1200" b="0" dirty="0">
                <a:solidFill>
                  <a:srgbClr val="FC618D"/>
                </a:solidFill>
                <a:effectLst/>
                <a:latin typeface="Consolas" panose="020B0609020204030204" pitchFamily="49" charset="0"/>
              </a:rPr>
              <a:t>include</a:t>
            </a:r>
            <a:r>
              <a:rPr lang="en-AU" sz="1200" b="0" dirty="0">
                <a:solidFill>
                  <a:srgbClr val="948AE3"/>
                </a:solidFill>
                <a:effectLst/>
                <a:latin typeface="Consolas" panose="020B0609020204030204" pitchFamily="49" charset="0"/>
              </a:rPr>
              <a:t> </a:t>
            </a:r>
            <a:r>
              <a:rPr lang="en-AU" sz="1200" b="0" dirty="0">
                <a:solidFill>
                  <a:srgbClr val="8B888F"/>
                </a:solidFill>
                <a:effectLst/>
                <a:latin typeface="Consolas" panose="020B0609020204030204" pitchFamily="49" charset="0"/>
              </a:rPr>
              <a:t>&lt;</a:t>
            </a:r>
            <a:r>
              <a:rPr lang="en-AU" sz="1200" b="0" dirty="0">
                <a:solidFill>
                  <a:srgbClr val="FCE566"/>
                </a:solidFill>
                <a:effectLst/>
                <a:latin typeface="Consolas" panose="020B0609020204030204" pitchFamily="49" charset="0"/>
              </a:rPr>
              <a:t>array</a:t>
            </a:r>
            <a:r>
              <a:rPr lang="en-AU" sz="1200" b="0" dirty="0">
                <a:solidFill>
                  <a:srgbClr val="8B888F"/>
                </a:solidFill>
                <a:effectLst/>
                <a:latin typeface="Consolas" panose="020B0609020204030204" pitchFamily="49" charset="0"/>
              </a:rPr>
              <a:t>&gt;</a:t>
            </a:r>
            <a:endParaRPr lang="en-AU" sz="1200" b="0" dirty="0">
              <a:solidFill>
                <a:srgbClr val="F7F1FF"/>
              </a:solidFill>
              <a:effectLst/>
              <a:latin typeface="Consolas" panose="020B0609020204030204" pitchFamily="49" charset="0"/>
            </a:endParaRPr>
          </a:p>
          <a:p>
            <a:r>
              <a:rPr lang="en-AU" sz="1200" b="0" dirty="0">
                <a:solidFill>
                  <a:srgbClr val="8B888F"/>
                </a:solidFill>
                <a:effectLst/>
                <a:latin typeface="Consolas" panose="020B0609020204030204" pitchFamily="49" charset="0"/>
              </a:rPr>
              <a:t>#</a:t>
            </a:r>
            <a:r>
              <a:rPr lang="en-AU" sz="1200" b="0" dirty="0">
                <a:solidFill>
                  <a:srgbClr val="FC618D"/>
                </a:solidFill>
                <a:effectLst/>
                <a:latin typeface="Consolas" panose="020B0609020204030204" pitchFamily="49" charset="0"/>
              </a:rPr>
              <a:t>include</a:t>
            </a:r>
            <a:r>
              <a:rPr lang="en-AU" sz="1200" b="0" dirty="0">
                <a:solidFill>
                  <a:srgbClr val="948AE3"/>
                </a:solidFill>
                <a:effectLst/>
                <a:latin typeface="Consolas" panose="020B0609020204030204" pitchFamily="49" charset="0"/>
              </a:rPr>
              <a:t> </a:t>
            </a:r>
            <a:r>
              <a:rPr lang="en-AU" sz="1200" b="0" dirty="0">
                <a:solidFill>
                  <a:srgbClr val="8B888F"/>
                </a:solidFill>
                <a:effectLst/>
                <a:latin typeface="Consolas" panose="020B0609020204030204" pitchFamily="49" charset="0"/>
              </a:rPr>
              <a:t>&lt;</a:t>
            </a:r>
            <a:r>
              <a:rPr lang="en-AU" sz="1200" b="0" dirty="0">
                <a:solidFill>
                  <a:srgbClr val="FCE566"/>
                </a:solidFill>
                <a:effectLst/>
                <a:latin typeface="Consolas" panose="020B0609020204030204" pitchFamily="49" charset="0"/>
              </a:rPr>
              <a:t>iostream</a:t>
            </a:r>
            <a:r>
              <a:rPr lang="en-AU" sz="1200" b="0" dirty="0">
                <a:solidFill>
                  <a:srgbClr val="8B888F"/>
                </a:solidFill>
                <a:effectLst/>
                <a:latin typeface="Consolas" panose="020B0609020204030204" pitchFamily="49" charset="0"/>
              </a:rPr>
              <a:t>&gt;</a:t>
            </a:r>
            <a:endParaRPr lang="en-AU" sz="1200" b="0" dirty="0">
              <a:solidFill>
                <a:srgbClr val="F7F1FF"/>
              </a:solidFill>
              <a:effectLst/>
              <a:latin typeface="Consolas" panose="020B0609020204030204" pitchFamily="49" charset="0"/>
            </a:endParaRPr>
          </a:p>
          <a:p>
            <a:r>
              <a:rPr lang="en-AU" sz="1200" b="0" dirty="0">
                <a:solidFill>
                  <a:srgbClr val="8B888F"/>
                </a:solidFill>
                <a:effectLst/>
                <a:latin typeface="Consolas" panose="020B0609020204030204" pitchFamily="49" charset="0"/>
              </a:rPr>
              <a:t>#</a:t>
            </a:r>
            <a:r>
              <a:rPr lang="en-AU" sz="1200" b="0" dirty="0">
                <a:solidFill>
                  <a:srgbClr val="FC618D"/>
                </a:solidFill>
                <a:effectLst/>
                <a:latin typeface="Consolas" panose="020B0609020204030204" pitchFamily="49" charset="0"/>
              </a:rPr>
              <a:t>include</a:t>
            </a:r>
            <a:r>
              <a:rPr lang="en-AU" sz="1200" b="0" dirty="0">
                <a:solidFill>
                  <a:srgbClr val="948AE3"/>
                </a:solidFill>
                <a:effectLst/>
                <a:latin typeface="Consolas" panose="020B0609020204030204" pitchFamily="49" charset="0"/>
              </a:rPr>
              <a:t> </a:t>
            </a:r>
            <a:r>
              <a:rPr lang="en-AU" sz="1200" b="0" dirty="0">
                <a:solidFill>
                  <a:srgbClr val="8B888F"/>
                </a:solidFill>
                <a:effectLst/>
                <a:latin typeface="Consolas" panose="020B0609020204030204" pitchFamily="49" charset="0"/>
              </a:rPr>
              <a:t>&lt;</a:t>
            </a:r>
            <a:r>
              <a:rPr lang="en-AU" sz="1200" b="0" dirty="0">
                <a:solidFill>
                  <a:srgbClr val="FCE566"/>
                </a:solidFill>
                <a:effectLst/>
                <a:latin typeface="Consolas" panose="020B0609020204030204" pitchFamily="49" charset="0"/>
              </a:rPr>
              <a:t>iterator</a:t>
            </a:r>
            <a:r>
              <a:rPr lang="en-AU" sz="1200" b="0" dirty="0">
                <a:solidFill>
                  <a:srgbClr val="8B888F"/>
                </a:solidFill>
                <a:effectLst/>
                <a:latin typeface="Consolas" panose="020B0609020204030204" pitchFamily="49" charset="0"/>
              </a:rPr>
              <a:t>&gt;</a:t>
            </a:r>
            <a:endParaRPr lang="en-AU" sz="1200" b="0" dirty="0">
              <a:solidFill>
                <a:srgbClr val="F7F1FF"/>
              </a:solidFill>
              <a:effectLst/>
              <a:latin typeface="Consolas" panose="020B0609020204030204" pitchFamily="49" charset="0"/>
            </a:endParaRPr>
          </a:p>
          <a:p>
            <a:br>
              <a:rPr lang="en-AU" sz="1200" b="0" dirty="0">
                <a:solidFill>
                  <a:srgbClr val="F7F1FF"/>
                </a:solidFill>
                <a:effectLst/>
                <a:latin typeface="Consolas" panose="020B0609020204030204" pitchFamily="49" charset="0"/>
              </a:rPr>
            </a:br>
            <a:r>
              <a:rPr lang="en-AU" sz="1200" b="0" i="1" dirty="0">
                <a:solidFill>
                  <a:srgbClr val="5AD4E6"/>
                </a:solidFill>
                <a:effectLst/>
                <a:latin typeface="Consolas" panose="020B0609020204030204" pitchFamily="49" charset="0"/>
              </a:rPr>
              <a:t>auto</a:t>
            </a: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main</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8B888F"/>
                </a:solidFill>
                <a:effectLst/>
                <a:latin typeface="Consolas" panose="020B0609020204030204" pitchFamily="49" charset="0"/>
              </a:rPr>
              <a:t>-&gt;</a:t>
            </a:r>
            <a:r>
              <a:rPr lang="en-AU" sz="1200" b="0" dirty="0">
                <a:solidFill>
                  <a:srgbClr val="F7F1FF"/>
                </a:solidFill>
                <a:effectLst/>
                <a:latin typeface="Consolas" panose="020B0609020204030204" pitchFamily="49" charset="0"/>
              </a:rPr>
              <a:t> </a:t>
            </a:r>
            <a:r>
              <a:rPr lang="en-AU" sz="1200" b="0" i="1" dirty="0">
                <a:solidFill>
                  <a:srgbClr val="5AD4E6"/>
                </a:solidFill>
                <a:effectLst/>
                <a:latin typeface="Consolas" panose="020B0609020204030204" pitchFamily="49" charset="0"/>
              </a:rPr>
              <a:t>int</a:t>
            </a:r>
            <a:endParaRPr lang="en-AU" sz="1200" b="0" dirty="0">
              <a:solidFill>
                <a:srgbClr val="F7F1FF"/>
              </a:solidFill>
              <a:effectLst/>
              <a:latin typeface="Consolas" panose="020B0609020204030204" pitchFamily="49" charset="0"/>
            </a:endParaRPr>
          </a:p>
          <a:p>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r>
              <a:rPr lang="en-AU" sz="1200" b="0" dirty="0">
                <a:solidFill>
                  <a:srgbClr val="F7F1FF"/>
                </a:solidFill>
                <a:effectLst/>
                <a:latin typeface="Consolas" panose="020B0609020204030204" pitchFamily="49" charset="0"/>
              </a:rPr>
              <a:t>    </a:t>
            </a:r>
            <a:r>
              <a:rPr lang="en-AU" sz="1200" b="0" i="1" dirty="0">
                <a:solidFill>
                  <a:srgbClr val="5AD4E6"/>
                </a:solidFill>
                <a:effectLst/>
                <a:latin typeface="Consolas" panose="020B0609020204030204" pitchFamily="49" charset="0"/>
              </a:rPr>
              <a:t>auto</a:t>
            </a:r>
            <a:r>
              <a:rPr lang="en-AU" sz="1200" b="0" dirty="0">
                <a:solidFill>
                  <a:srgbClr val="F7F1FF"/>
                </a:solidFill>
                <a:effectLst/>
                <a:latin typeface="Consolas" panose="020B0609020204030204" pitchFamily="49" charset="0"/>
              </a:rPr>
              <a:t> a  </a:t>
            </a:r>
            <a:r>
              <a:rPr lang="en-AU" sz="1200" b="0" dirty="0">
                <a:solidFill>
                  <a:srgbClr val="FC618D"/>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err="1">
                <a:solidFill>
                  <a:srgbClr val="7BD88F"/>
                </a:solidFill>
                <a:effectLst/>
                <a:latin typeface="Consolas" panose="020B0609020204030204" pitchFamily="49" charset="0"/>
              </a:rPr>
              <a:t>to_array</a:t>
            </a:r>
            <a:r>
              <a:rPr lang="en-AU" sz="1200" b="0" dirty="0">
                <a:solidFill>
                  <a:srgbClr val="8B888F"/>
                </a:solidFill>
                <a:effectLst/>
                <a:latin typeface="Consolas" panose="020B0609020204030204" pitchFamily="49" charset="0"/>
              </a:rPr>
              <a:t>&lt;</a:t>
            </a:r>
            <a:r>
              <a:rPr lang="en-AU" sz="1200" b="0" i="1" dirty="0">
                <a:solidFill>
                  <a:srgbClr val="5AD4E6"/>
                </a:solidFill>
                <a:effectLst/>
                <a:latin typeface="Consolas" panose="020B0609020204030204" pitchFamily="49" charset="0"/>
              </a:rPr>
              <a:t>int</a:t>
            </a:r>
            <a:r>
              <a:rPr lang="en-AU" sz="1200" b="0" dirty="0">
                <a:solidFill>
                  <a:srgbClr val="8B888F"/>
                </a:solidFill>
                <a:effectLst/>
                <a:latin typeface="Consolas" panose="020B0609020204030204" pitchFamily="49" charset="0"/>
              </a:rPr>
              <a:t>&gt;(</a:t>
            </a:r>
            <a:r>
              <a:rPr lang="en-AU" sz="1200" b="0" dirty="0">
                <a:solidFill>
                  <a:srgbClr val="F7F1FF"/>
                </a:solidFill>
                <a:effectLst/>
                <a:latin typeface="Consolas" panose="020B0609020204030204" pitchFamily="49" charset="0"/>
              </a:rPr>
              <a:t>{</a:t>
            </a:r>
            <a:r>
              <a:rPr lang="en-AU" sz="1200" b="0" dirty="0">
                <a:solidFill>
                  <a:srgbClr val="948AE3"/>
                </a:solidFill>
                <a:effectLst/>
                <a:latin typeface="Consolas" panose="020B0609020204030204" pitchFamily="49" charset="0"/>
              </a:rPr>
              <a:t>1</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948AE3"/>
                </a:solidFill>
                <a:effectLst/>
                <a:latin typeface="Consolas" panose="020B0609020204030204" pitchFamily="49" charset="0"/>
              </a:rPr>
              <a:t>3</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948AE3"/>
                </a:solidFill>
                <a:effectLst/>
                <a:latin typeface="Consolas" panose="020B0609020204030204" pitchFamily="49" charset="0"/>
              </a:rPr>
              <a:t>4</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948AE3"/>
                </a:solidFill>
                <a:effectLst/>
                <a:latin typeface="Consolas" panose="020B0609020204030204" pitchFamily="49" charset="0"/>
              </a:rPr>
              <a:t>565</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948AE3"/>
                </a:solidFill>
                <a:effectLst/>
                <a:latin typeface="Consolas" panose="020B0609020204030204" pitchFamily="49" charset="0"/>
              </a:rPr>
              <a:t>868</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948AE3"/>
                </a:solidFill>
                <a:effectLst/>
                <a:latin typeface="Consolas" panose="020B0609020204030204" pitchFamily="49" charset="0"/>
              </a:rPr>
              <a:t>5</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948AE3"/>
                </a:solidFill>
                <a:effectLst/>
                <a:latin typeface="Consolas" panose="020B0609020204030204" pitchFamily="49" charset="0"/>
              </a:rPr>
              <a:t>46</a:t>
            </a:r>
            <a:r>
              <a:rPr lang="en-AU" sz="1200" b="0" dirty="0">
                <a:solidFill>
                  <a:srgbClr val="F7F1FF"/>
                </a:solidFill>
                <a:effectLst/>
                <a:latin typeface="Consolas" panose="020B0609020204030204" pitchFamily="49" charset="0"/>
              </a:rPr>
              <a:t>}</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r>
              <a:rPr lang="en-AU" sz="1200" b="0" dirty="0">
                <a:solidFill>
                  <a:srgbClr val="F7F1FF"/>
                </a:solidFill>
                <a:effectLst/>
                <a:latin typeface="Consolas" panose="020B0609020204030204" pitchFamily="49" charset="0"/>
              </a:rPr>
              <a:t>    </a:t>
            </a:r>
            <a:r>
              <a:rPr lang="en-AU" sz="1200" b="0" i="1" dirty="0">
                <a:solidFill>
                  <a:srgbClr val="5AD4E6"/>
                </a:solidFill>
                <a:effectLst/>
                <a:latin typeface="Consolas" panose="020B0609020204030204" pitchFamily="49" charset="0"/>
              </a:rPr>
              <a:t>auto</a:t>
            </a:r>
            <a:r>
              <a:rPr lang="en-AU" sz="1200" b="0" dirty="0">
                <a:solidFill>
                  <a:srgbClr val="F7F1FF"/>
                </a:solidFill>
                <a:effectLst/>
                <a:latin typeface="Consolas" panose="020B0609020204030204" pitchFamily="49" charset="0"/>
              </a:rPr>
              <a:t> it </a:t>
            </a:r>
            <a:r>
              <a:rPr lang="en-AU" sz="1200" b="0" dirty="0">
                <a:solidFill>
                  <a:srgbClr val="FC618D"/>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7BD88F"/>
                </a:solidFill>
                <a:effectLst/>
                <a:latin typeface="Consolas" panose="020B0609020204030204" pitchFamily="49" charset="0"/>
              </a:rPr>
              <a:t>begin</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a</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br>
              <a:rPr lang="en-AU" sz="1200" b="0" dirty="0">
                <a:solidFill>
                  <a:srgbClr val="F7F1FF"/>
                </a:solidFill>
                <a:effectLst/>
                <a:latin typeface="Consolas" panose="020B0609020204030204" pitchFamily="49" charset="0"/>
              </a:rPr>
            </a:b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cout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a:t>
            </a:r>
            <a:r>
              <a:rPr lang="en-AU" sz="1200" b="0" dirty="0">
                <a:solidFill>
                  <a:srgbClr val="F7F1FF"/>
                </a:solidFill>
                <a:effectLst/>
                <a:latin typeface="Consolas" panose="020B0609020204030204" pitchFamily="49" charset="0"/>
              </a:rPr>
              <a:t>it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endl</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cout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it</a:t>
            </a:r>
            <a:r>
              <a:rPr lang="en-AU" sz="1200" b="0" dirty="0">
                <a:solidFill>
                  <a:srgbClr val="FC618D"/>
                </a:solidFill>
                <a:effectLst/>
                <a:latin typeface="Consolas" panose="020B0609020204030204" pitchFamily="49" charset="0"/>
              </a:rPr>
              <a:t>++</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endl</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cout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a:t>
            </a:r>
            <a:r>
              <a:rPr lang="en-AU" sz="1200" b="0" dirty="0">
                <a:solidFill>
                  <a:srgbClr val="8B888F"/>
                </a:solidFill>
                <a:effectLst/>
                <a:latin typeface="Consolas" panose="020B0609020204030204" pitchFamily="49" charset="0"/>
              </a:rPr>
              <a:t>(</a:t>
            </a:r>
            <a:r>
              <a:rPr lang="en-AU" sz="1200" b="0" dirty="0">
                <a:solidFill>
                  <a:srgbClr val="FC618D"/>
                </a:solidFill>
                <a:effectLst/>
                <a:latin typeface="Consolas" panose="020B0609020204030204" pitchFamily="49" charset="0"/>
              </a:rPr>
              <a:t>++</a:t>
            </a:r>
            <a:r>
              <a:rPr lang="en-AU" sz="1200" b="0" dirty="0">
                <a:solidFill>
                  <a:srgbClr val="F7F1FF"/>
                </a:solidFill>
                <a:effectLst/>
                <a:latin typeface="Consolas" panose="020B0609020204030204" pitchFamily="49" charset="0"/>
              </a:rPr>
              <a:t>it</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endl</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cout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it</a:t>
            </a:r>
            <a:r>
              <a:rPr lang="en-AU" sz="1200" b="0" dirty="0">
                <a:solidFill>
                  <a:srgbClr val="FC618D"/>
                </a:solidFill>
                <a:effectLst/>
                <a:latin typeface="Consolas" panose="020B0609020204030204" pitchFamily="49" charset="0"/>
              </a:rPr>
              <a:t>--</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endl</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cout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a:t>
            </a:r>
            <a:r>
              <a:rPr lang="en-AU" sz="1200" b="0" dirty="0">
                <a:solidFill>
                  <a:srgbClr val="8B888F"/>
                </a:solidFill>
                <a:effectLst/>
                <a:latin typeface="Consolas" panose="020B0609020204030204" pitchFamily="49" charset="0"/>
              </a:rPr>
              <a:t>(</a:t>
            </a:r>
            <a:r>
              <a:rPr lang="en-AU" sz="1200" b="0" dirty="0">
                <a:solidFill>
                  <a:srgbClr val="FC618D"/>
                </a:solidFill>
                <a:effectLst/>
                <a:latin typeface="Consolas" panose="020B0609020204030204" pitchFamily="49" charset="0"/>
              </a:rPr>
              <a:t>--</a:t>
            </a:r>
            <a:r>
              <a:rPr lang="en-AU" sz="1200" b="0" dirty="0">
                <a:solidFill>
                  <a:srgbClr val="F7F1FF"/>
                </a:solidFill>
                <a:effectLst/>
                <a:latin typeface="Consolas" panose="020B0609020204030204" pitchFamily="49" charset="0"/>
              </a:rPr>
              <a:t>it</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endl</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cout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it </a:t>
            </a:r>
            <a:r>
              <a:rPr lang="en-AU" sz="1200" b="0" dirty="0">
                <a:solidFill>
                  <a:srgbClr val="FC618D"/>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948AE3"/>
                </a:solidFill>
                <a:effectLst/>
                <a:latin typeface="Consolas" panose="020B0609020204030204" pitchFamily="49" charset="0"/>
              </a:rPr>
              <a:t>4</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endl</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cout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a:t>
            </a:r>
            <a:r>
              <a:rPr lang="en-AU" sz="1200" b="0" dirty="0">
                <a:solidFill>
                  <a:srgbClr val="8B888F"/>
                </a:solidFill>
                <a:effectLst/>
                <a:latin typeface="Consolas" panose="020B0609020204030204" pitchFamily="49" charset="0"/>
              </a:rPr>
              <a:t>(</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7BD88F"/>
                </a:solidFill>
                <a:effectLst/>
                <a:latin typeface="Consolas" panose="020B0609020204030204" pitchFamily="49" charset="0"/>
              </a:rPr>
              <a:t>end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a</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948AE3"/>
                </a:solidFill>
                <a:effectLst/>
                <a:latin typeface="Consolas" panose="020B0609020204030204" pitchFamily="49" charset="0"/>
              </a:rPr>
              <a:t>4</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endl</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cout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it</a:t>
            </a:r>
            <a:r>
              <a:rPr lang="en-AU" sz="1200" b="0" dirty="0">
                <a:solidFill>
                  <a:srgbClr val="8B888F"/>
                </a:solidFill>
                <a:effectLst/>
                <a:latin typeface="Consolas" panose="020B0609020204030204" pitchFamily="49" charset="0"/>
              </a:rPr>
              <a:t>[</a:t>
            </a:r>
            <a:r>
              <a:rPr lang="en-AU" sz="1200" b="0" dirty="0">
                <a:solidFill>
                  <a:srgbClr val="948AE3"/>
                </a:solidFill>
                <a:effectLst/>
                <a:latin typeface="Consolas" panose="020B0609020204030204" pitchFamily="49" charset="0"/>
              </a:rPr>
              <a:t>6</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endl</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br>
              <a:rPr lang="en-AU" sz="1200" b="0" dirty="0">
                <a:solidFill>
                  <a:srgbClr val="F7F1FF"/>
                </a:solidFill>
                <a:effectLst/>
                <a:latin typeface="Consolas" panose="020B0609020204030204" pitchFamily="49" charset="0"/>
              </a:rPr>
            </a:br>
            <a:r>
              <a:rPr lang="en-AU" sz="1200" b="0" dirty="0">
                <a:solidFill>
                  <a:srgbClr val="F7F1FF"/>
                </a:solidFill>
                <a:effectLst/>
                <a:latin typeface="Consolas" panose="020B0609020204030204" pitchFamily="49" charset="0"/>
              </a:rPr>
              <a:t>    </a:t>
            </a:r>
            <a:r>
              <a:rPr lang="en-AU" sz="1200" b="0" i="1" dirty="0">
                <a:solidFill>
                  <a:srgbClr val="5AD4E6"/>
                </a:solidFill>
                <a:effectLst/>
                <a:latin typeface="Consolas" panose="020B0609020204030204" pitchFamily="49" charset="0"/>
              </a:rPr>
              <a:t>auto</a:t>
            </a:r>
            <a:r>
              <a:rPr lang="en-AU" sz="1200" b="0" dirty="0">
                <a:solidFill>
                  <a:srgbClr val="F7F1FF"/>
                </a:solidFill>
                <a:effectLst/>
                <a:latin typeface="Consolas" panose="020B0609020204030204" pitchFamily="49" charset="0"/>
              </a:rPr>
              <a:t> v </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a:t>
            </a:r>
            <a:r>
              <a:rPr lang="en-AU" sz="1200" b="0" dirty="0">
                <a:solidFill>
                  <a:srgbClr val="F7F1FF"/>
                </a:solidFill>
                <a:effectLst/>
                <a:latin typeface="Consolas" panose="020B0609020204030204" pitchFamily="49" charset="0"/>
              </a:rPr>
              <a:t>it </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a:t>
            </a:r>
            <a:r>
              <a:rPr lang="en-AU" sz="1200" b="0" dirty="0">
                <a:solidFill>
                  <a:srgbClr val="F7F1FF"/>
                </a:solidFill>
                <a:effectLst/>
                <a:latin typeface="Consolas" panose="020B0609020204030204" pitchFamily="49" charset="0"/>
              </a:rPr>
              <a:t>it </a:t>
            </a:r>
            <a:r>
              <a:rPr lang="en-AU" sz="1200" b="0" dirty="0">
                <a:solidFill>
                  <a:srgbClr val="FC618D"/>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948AE3"/>
                </a:solidFill>
                <a:effectLst/>
                <a:latin typeface="Consolas" panose="020B0609020204030204" pitchFamily="49" charset="0"/>
              </a:rPr>
              <a:t>757657</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cout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v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endl</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cout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a:t>
            </a:r>
            <a:r>
              <a:rPr lang="en-AU" sz="1200" b="0" dirty="0">
                <a:solidFill>
                  <a:srgbClr val="F7F1FF"/>
                </a:solidFill>
                <a:effectLst/>
                <a:latin typeface="Consolas" panose="020B0609020204030204" pitchFamily="49" charset="0"/>
              </a:rPr>
              <a:t>it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endl</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br>
              <a:rPr lang="en-AU" sz="1200" b="0" dirty="0">
                <a:solidFill>
                  <a:srgbClr val="F7F1FF"/>
                </a:solidFill>
                <a:effectLst/>
                <a:latin typeface="Consolas" panose="020B0609020204030204" pitchFamily="49" charset="0"/>
              </a:rPr>
            </a:b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return</a:t>
            </a:r>
            <a:r>
              <a:rPr lang="en-AU" sz="1200" b="0" dirty="0">
                <a:solidFill>
                  <a:srgbClr val="F7F1FF"/>
                </a:solidFill>
                <a:effectLst/>
                <a:latin typeface="Consolas" panose="020B0609020204030204" pitchFamily="49" charset="0"/>
              </a:rPr>
              <a:t> </a:t>
            </a:r>
            <a:r>
              <a:rPr lang="en-AU" sz="1200" b="0" dirty="0">
                <a:solidFill>
                  <a:srgbClr val="948AE3"/>
                </a:solidFill>
                <a:effectLst/>
                <a:latin typeface="Consolas" panose="020B0609020204030204" pitchFamily="49" charset="0"/>
              </a:rPr>
              <a:t>0</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endParaRPr lang="en-AU" sz="1200" dirty="0"/>
          </a:p>
        </p:txBody>
      </p:sp>
      <p:sp>
        <p:nvSpPr>
          <p:cNvPr id="3" name="Content Placeholder 9">
            <a:extLst>
              <a:ext uri="{FF2B5EF4-FFF2-40B4-BE49-F238E27FC236}">
                <a16:creationId xmlns:a16="http://schemas.microsoft.com/office/drawing/2014/main" id="{5EC6E0AE-8C50-6DC7-2706-8B77F2A355DC}"/>
              </a:ext>
            </a:extLst>
          </p:cNvPr>
          <p:cNvSpPr txBox="1">
            <a:spLocks/>
          </p:cNvSpPr>
          <p:nvPr/>
        </p:nvSpPr>
        <p:spPr>
          <a:xfrm>
            <a:off x="550862" y="1780648"/>
            <a:ext cx="4592826" cy="1548882"/>
          </a:xfrm>
          <a:prstGeom prst="rect">
            <a:avLst/>
          </a:prstGeom>
        </p:spPr>
        <p:txBody>
          <a:bodyPr vert="horz" wrap="square" lIns="0" tIns="0" rIns="0" bIns="0" rtlCol="0">
            <a:normAutofit fontScale="92500" lnSpcReduction="20000"/>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Most iterators; depending on there iterator category, support the same set of operators used by pointers to dereference, increment, decrement etc.</a:t>
            </a:r>
          </a:p>
        </p:txBody>
      </p:sp>
    </p:spTree>
    <p:extLst>
      <p:ext uri="{BB962C8B-B14F-4D97-AF65-F5344CB8AC3E}">
        <p14:creationId xmlns:p14="http://schemas.microsoft.com/office/powerpoint/2010/main" val="14823486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772675"/>
          </a:xfrm>
        </p:spPr>
        <p:txBody>
          <a:bodyPr>
            <a:normAutofit/>
          </a:bodyPr>
          <a:lstStyle/>
          <a:p>
            <a:r>
              <a:rPr lang="en-US" dirty="0"/>
              <a:t>Iterator Functions</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4" y="1651518"/>
            <a:ext cx="4189088" cy="4291407"/>
          </a:xfrm>
        </p:spPr>
        <p:txBody>
          <a:bodyPr>
            <a:normAutofit/>
          </a:bodyPr>
          <a:lstStyle/>
          <a:p>
            <a:r>
              <a:rPr lang="en-US" dirty="0"/>
              <a:t>There are also standard interfaces that allow for the manipulation of iterators.</a:t>
            </a:r>
          </a:p>
          <a:p>
            <a:r>
              <a:rPr lang="en-US" dirty="0"/>
              <a:t>These are able to find the correct set of operations for the general functionality (say moving to the </a:t>
            </a:r>
            <a:r>
              <a:rPr lang="en-US" i="1" dirty="0"/>
              <a:t>nth</a:t>
            </a:r>
            <a:r>
              <a:rPr lang="en-US" dirty="0"/>
              <a:t> next element) for a given iterator depending on its category.</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8</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TextBox 8">
            <a:extLst>
              <a:ext uri="{FF2B5EF4-FFF2-40B4-BE49-F238E27FC236}">
                <a16:creationId xmlns:a16="http://schemas.microsoft.com/office/drawing/2014/main" id="{F473D762-FCD2-4D96-A338-1A6350F655BA}"/>
              </a:ext>
            </a:extLst>
          </p:cNvPr>
          <p:cNvSpPr txBox="1"/>
          <p:nvPr/>
        </p:nvSpPr>
        <p:spPr>
          <a:xfrm>
            <a:off x="5197151" y="1651518"/>
            <a:ext cx="6491177" cy="4708981"/>
          </a:xfrm>
          <a:prstGeom prst="rect">
            <a:avLst/>
          </a:prstGeom>
          <a:noFill/>
        </p:spPr>
        <p:txBody>
          <a:bodyPr wrap="square" rtlCol="0">
            <a:spAutoFit/>
          </a:bodyPr>
          <a:lstStyle/>
          <a:p>
            <a:r>
              <a:rPr lang="en-AU" sz="1200" b="0">
                <a:solidFill>
                  <a:srgbClr val="8B888F"/>
                </a:solidFill>
                <a:effectLst/>
                <a:latin typeface="Consolas" panose="020B0609020204030204" pitchFamily="49" charset="0"/>
              </a:rPr>
              <a:t>#</a:t>
            </a:r>
            <a:r>
              <a:rPr lang="en-AU" sz="1200" b="0">
                <a:solidFill>
                  <a:srgbClr val="FC618D"/>
                </a:solidFill>
                <a:effectLst/>
                <a:latin typeface="Consolas" panose="020B0609020204030204" pitchFamily="49" charset="0"/>
              </a:rPr>
              <a:t>include</a:t>
            </a:r>
            <a:r>
              <a:rPr lang="en-AU" sz="1200" b="0">
                <a:solidFill>
                  <a:srgbClr val="948AE3"/>
                </a:solidFill>
                <a:effectLst/>
                <a:latin typeface="Consolas" panose="020B0609020204030204" pitchFamily="49" charset="0"/>
              </a:rPr>
              <a:t> </a:t>
            </a:r>
            <a:r>
              <a:rPr lang="en-AU" sz="1200" b="0">
                <a:solidFill>
                  <a:srgbClr val="8B888F"/>
                </a:solidFill>
                <a:effectLst/>
                <a:latin typeface="Consolas" panose="020B0609020204030204" pitchFamily="49" charset="0"/>
              </a:rPr>
              <a:t>&lt;</a:t>
            </a:r>
            <a:r>
              <a:rPr lang="en-AU" sz="1200" b="0">
                <a:solidFill>
                  <a:srgbClr val="FCE566"/>
                </a:solidFill>
                <a:effectLst/>
                <a:latin typeface="Consolas" panose="020B0609020204030204" pitchFamily="49" charset="0"/>
              </a:rPr>
              <a:t>array</a:t>
            </a:r>
            <a:r>
              <a:rPr lang="en-AU" sz="1200" b="0">
                <a:solidFill>
                  <a:srgbClr val="8B888F"/>
                </a:solidFill>
                <a:effectLst/>
                <a:latin typeface="Consolas" panose="020B0609020204030204" pitchFamily="49" charset="0"/>
              </a:rPr>
              <a:t>&gt;</a:t>
            </a:r>
            <a:endParaRPr lang="en-AU" sz="1200" b="0">
              <a:solidFill>
                <a:srgbClr val="F7F1FF"/>
              </a:solidFill>
              <a:effectLst/>
              <a:latin typeface="Consolas" panose="020B0609020204030204" pitchFamily="49" charset="0"/>
            </a:endParaRPr>
          </a:p>
          <a:p>
            <a:r>
              <a:rPr lang="en-AU" sz="1200" b="0">
                <a:solidFill>
                  <a:srgbClr val="8B888F"/>
                </a:solidFill>
                <a:effectLst/>
                <a:latin typeface="Consolas" panose="020B0609020204030204" pitchFamily="49" charset="0"/>
              </a:rPr>
              <a:t>#</a:t>
            </a:r>
            <a:r>
              <a:rPr lang="en-AU" sz="1200" b="0">
                <a:solidFill>
                  <a:srgbClr val="FC618D"/>
                </a:solidFill>
                <a:effectLst/>
                <a:latin typeface="Consolas" panose="020B0609020204030204" pitchFamily="49" charset="0"/>
              </a:rPr>
              <a:t>include</a:t>
            </a:r>
            <a:r>
              <a:rPr lang="en-AU" sz="1200" b="0">
                <a:solidFill>
                  <a:srgbClr val="948AE3"/>
                </a:solidFill>
                <a:effectLst/>
                <a:latin typeface="Consolas" panose="020B0609020204030204" pitchFamily="49" charset="0"/>
              </a:rPr>
              <a:t> </a:t>
            </a:r>
            <a:r>
              <a:rPr lang="en-AU" sz="1200" b="0">
                <a:solidFill>
                  <a:srgbClr val="8B888F"/>
                </a:solidFill>
                <a:effectLst/>
                <a:latin typeface="Consolas" panose="020B0609020204030204" pitchFamily="49" charset="0"/>
              </a:rPr>
              <a:t>&lt;</a:t>
            </a:r>
            <a:r>
              <a:rPr lang="en-AU" sz="1200" b="0">
                <a:solidFill>
                  <a:srgbClr val="FCE566"/>
                </a:solidFill>
                <a:effectLst/>
                <a:latin typeface="Consolas" panose="020B0609020204030204" pitchFamily="49" charset="0"/>
              </a:rPr>
              <a:t>iostream</a:t>
            </a:r>
            <a:r>
              <a:rPr lang="en-AU" sz="1200" b="0">
                <a:solidFill>
                  <a:srgbClr val="8B888F"/>
                </a:solidFill>
                <a:effectLst/>
                <a:latin typeface="Consolas" panose="020B0609020204030204" pitchFamily="49" charset="0"/>
              </a:rPr>
              <a:t>&gt;</a:t>
            </a:r>
            <a:endParaRPr lang="en-AU" sz="1200" b="0">
              <a:solidFill>
                <a:srgbClr val="F7F1FF"/>
              </a:solidFill>
              <a:effectLst/>
              <a:latin typeface="Consolas" panose="020B0609020204030204" pitchFamily="49" charset="0"/>
            </a:endParaRPr>
          </a:p>
          <a:p>
            <a:r>
              <a:rPr lang="en-AU" sz="1200" b="0">
                <a:solidFill>
                  <a:srgbClr val="8B888F"/>
                </a:solidFill>
                <a:effectLst/>
                <a:latin typeface="Consolas" panose="020B0609020204030204" pitchFamily="49" charset="0"/>
              </a:rPr>
              <a:t>#</a:t>
            </a:r>
            <a:r>
              <a:rPr lang="en-AU" sz="1200" b="0">
                <a:solidFill>
                  <a:srgbClr val="FC618D"/>
                </a:solidFill>
                <a:effectLst/>
                <a:latin typeface="Consolas" panose="020B0609020204030204" pitchFamily="49" charset="0"/>
              </a:rPr>
              <a:t>include</a:t>
            </a:r>
            <a:r>
              <a:rPr lang="en-AU" sz="1200" b="0">
                <a:solidFill>
                  <a:srgbClr val="948AE3"/>
                </a:solidFill>
                <a:effectLst/>
                <a:latin typeface="Consolas" panose="020B0609020204030204" pitchFamily="49" charset="0"/>
              </a:rPr>
              <a:t> </a:t>
            </a:r>
            <a:r>
              <a:rPr lang="en-AU" sz="1200" b="0">
                <a:solidFill>
                  <a:srgbClr val="8B888F"/>
                </a:solidFill>
                <a:effectLst/>
                <a:latin typeface="Consolas" panose="020B0609020204030204" pitchFamily="49" charset="0"/>
              </a:rPr>
              <a:t>&lt;</a:t>
            </a:r>
            <a:r>
              <a:rPr lang="en-AU" sz="1200" b="0">
                <a:solidFill>
                  <a:srgbClr val="FCE566"/>
                </a:solidFill>
                <a:effectLst/>
                <a:latin typeface="Consolas" panose="020B0609020204030204" pitchFamily="49" charset="0"/>
              </a:rPr>
              <a:t>iterator</a:t>
            </a:r>
            <a:r>
              <a:rPr lang="en-AU" sz="1200" b="0">
                <a:solidFill>
                  <a:srgbClr val="8B888F"/>
                </a:solidFill>
                <a:effectLst/>
                <a:latin typeface="Consolas" panose="020B0609020204030204" pitchFamily="49" charset="0"/>
              </a:rPr>
              <a:t>&gt;</a:t>
            </a:r>
            <a:endParaRPr lang="en-AU" sz="1200" b="0">
              <a:solidFill>
                <a:srgbClr val="F7F1FF"/>
              </a:solidFill>
              <a:effectLst/>
              <a:latin typeface="Consolas" panose="020B0609020204030204" pitchFamily="49" charset="0"/>
            </a:endParaRPr>
          </a:p>
          <a:p>
            <a:br>
              <a:rPr lang="en-AU" sz="1200" b="0">
                <a:solidFill>
                  <a:srgbClr val="F7F1FF"/>
                </a:solidFill>
                <a:effectLst/>
                <a:latin typeface="Consolas" panose="020B0609020204030204" pitchFamily="49" charset="0"/>
              </a:rPr>
            </a:br>
            <a:r>
              <a:rPr lang="en-AU" sz="1200" b="0" i="1">
                <a:solidFill>
                  <a:srgbClr val="5AD4E6"/>
                </a:solidFill>
                <a:effectLst/>
                <a:latin typeface="Consolas" panose="020B0609020204030204" pitchFamily="49" charset="0"/>
              </a:rPr>
              <a:t>auto</a:t>
            </a:r>
            <a:r>
              <a:rPr lang="en-AU" sz="1200" b="0">
                <a:solidFill>
                  <a:srgbClr val="F7F1FF"/>
                </a:solidFill>
                <a:effectLst/>
                <a:latin typeface="Consolas" panose="020B0609020204030204" pitchFamily="49" charset="0"/>
              </a:rPr>
              <a:t> </a:t>
            </a:r>
            <a:r>
              <a:rPr lang="en-AU" sz="1200" b="0">
                <a:solidFill>
                  <a:srgbClr val="7BD88F"/>
                </a:solidFill>
                <a:effectLst/>
                <a:latin typeface="Consolas" panose="020B0609020204030204" pitchFamily="49" charset="0"/>
              </a:rPr>
              <a:t>main</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 </a:t>
            </a:r>
            <a:r>
              <a:rPr lang="en-AU" sz="1200" b="0">
                <a:solidFill>
                  <a:srgbClr val="8B888F"/>
                </a:solidFill>
                <a:effectLst/>
                <a:latin typeface="Consolas" panose="020B0609020204030204" pitchFamily="49" charset="0"/>
              </a:rPr>
              <a:t>-&gt;</a:t>
            </a:r>
            <a:r>
              <a:rPr lang="en-AU" sz="1200" b="0">
                <a:solidFill>
                  <a:srgbClr val="F7F1FF"/>
                </a:solidFill>
                <a:effectLst/>
                <a:latin typeface="Consolas" panose="020B0609020204030204" pitchFamily="49" charset="0"/>
              </a:rPr>
              <a:t> </a:t>
            </a:r>
            <a:r>
              <a:rPr lang="en-AU" sz="1200" b="0" i="1">
                <a:solidFill>
                  <a:srgbClr val="5AD4E6"/>
                </a:solidFill>
                <a:effectLst/>
                <a:latin typeface="Consolas" panose="020B0609020204030204" pitchFamily="49" charset="0"/>
              </a:rPr>
              <a:t>int</a:t>
            </a:r>
            <a:endParaRPr lang="en-AU" sz="1200" b="0">
              <a:solidFill>
                <a:srgbClr val="F7F1FF"/>
              </a:solidFill>
              <a:effectLst/>
              <a:latin typeface="Consolas" panose="020B0609020204030204" pitchFamily="49" charset="0"/>
            </a:endParaRPr>
          </a:p>
          <a:p>
            <a:r>
              <a:rPr lang="en-AU" sz="1200" b="0">
                <a:solidFill>
                  <a:srgbClr val="8B888F"/>
                </a:solidFill>
                <a:effectLst/>
                <a:latin typeface="Consolas" panose="020B0609020204030204" pitchFamily="49" charset="0"/>
              </a:rPr>
              <a:t>{</a:t>
            </a:r>
            <a:endParaRPr lang="en-AU" sz="1200" b="0">
              <a:solidFill>
                <a:srgbClr val="F7F1FF"/>
              </a:solidFill>
              <a:effectLst/>
              <a:latin typeface="Consolas" panose="020B0609020204030204" pitchFamily="49" charset="0"/>
            </a:endParaRPr>
          </a:p>
          <a:p>
            <a:r>
              <a:rPr lang="en-AU" sz="1200" b="0">
                <a:solidFill>
                  <a:srgbClr val="F7F1FF"/>
                </a:solidFill>
                <a:effectLst/>
                <a:latin typeface="Consolas" panose="020B0609020204030204" pitchFamily="49" charset="0"/>
              </a:rPr>
              <a:t>    </a:t>
            </a:r>
            <a:r>
              <a:rPr lang="en-AU" sz="1200" b="0" i="1">
                <a:solidFill>
                  <a:srgbClr val="5AD4E6"/>
                </a:solidFill>
                <a:effectLst/>
                <a:latin typeface="Consolas" panose="020B0609020204030204" pitchFamily="49" charset="0"/>
              </a:rPr>
              <a:t>auto</a:t>
            </a:r>
            <a:r>
              <a:rPr lang="en-AU" sz="1200" b="0">
                <a:solidFill>
                  <a:srgbClr val="F7F1FF"/>
                </a:solidFill>
                <a:effectLst/>
                <a:latin typeface="Consolas" panose="020B0609020204030204" pitchFamily="49" charset="0"/>
              </a:rPr>
              <a:t> a  </a:t>
            </a:r>
            <a:r>
              <a:rPr lang="en-AU" sz="1200" b="0">
                <a:solidFill>
                  <a:srgbClr val="FC618D"/>
                </a:solidFill>
                <a:effectLst/>
                <a:latin typeface="Consolas" panose="020B0609020204030204" pitchFamily="49" charset="0"/>
              </a:rPr>
              <a:t>=</a:t>
            </a:r>
            <a:r>
              <a:rPr lang="en-AU" sz="1200" b="0">
                <a:solidFill>
                  <a:srgbClr val="F7F1FF"/>
                </a:solidFill>
                <a:effectLst/>
                <a:latin typeface="Consolas" panose="020B0609020204030204" pitchFamily="49" charset="0"/>
              </a:rPr>
              <a:t> </a:t>
            </a:r>
            <a:r>
              <a:rPr lang="en-AU" sz="1200" b="0">
                <a:solidFill>
                  <a:srgbClr val="7BD88F"/>
                </a:solidFill>
                <a:effectLst/>
                <a:latin typeface="Consolas" panose="020B0609020204030204" pitchFamily="49" charset="0"/>
              </a:rPr>
              <a:t>std</a:t>
            </a:r>
            <a:r>
              <a:rPr lang="en-AU" sz="1200" b="0">
                <a:solidFill>
                  <a:srgbClr val="8B888F"/>
                </a:solidFill>
                <a:effectLst/>
                <a:latin typeface="Consolas" panose="020B0609020204030204" pitchFamily="49" charset="0"/>
              </a:rPr>
              <a:t>::</a:t>
            </a:r>
            <a:r>
              <a:rPr lang="en-AU" sz="1200" b="0">
                <a:solidFill>
                  <a:srgbClr val="7BD88F"/>
                </a:solidFill>
                <a:effectLst/>
                <a:latin typeface="Consolas" panose="020B0609020204030204" pitchFamily="49" charset="0"/>
              </a:rPr>
              <a:t>to_array</a:t>
            </a:r>
            <a:r>
              <a:rPr lang="en-AU" sz="1200" b="0">
                <a:solidFill>
                  <a:srgbClr val="8B888F"/>
                </a:solidFill>
                <a:effectLst/>
                <a:latin typeface="Consolas" panose="020B0609020204030204" pitchFamily="49" charset="0"/>
              </a:rPr>
              <a:t>&lt;</a:t>
            </a:r>
            <a:r>
              <a:rPr lang="en-AU" sz="1200" b="0" i="1">
                <a:solidFill>
                  <a:srgbClr val="5AD4E6"/>
                </a:solidFill>
                <a:effectLst/>
                <a:latin typeface="Consolas" panose="020B0609020204030204" pitchFamily="49" charset="0"/>
              </a:rPr>
              <a:t>int</a:t>
            </a:r>
            <a:r>
              <a:rPr lang="en-AU" sz="1200" b="0">
                <a:solidFill>
                  <a:srgbClr val="8B888F"/>
                </a:solidFill>
                <a:effectLst/>
                <a:latin typeface="Consolas" panose="020B0609020204030204" pitchFamily="49" charset="0"/>
              </a:rPr>
              <a:t>&gt;(</a:t>
            </a:r>
            <a:r>
              <a:rPr lang="en-AU" sz="1200" b="0">
                <a:solidFill>
                  <a:srgbClr val="F7F1FF"/>
                </a:solidFill>
                <a:effectLst/>
                <a:latin typeface="Consolas" panose="020B0609020204030204" pitchFamily="49" charset="0"/>
              </a:rPr>
              <a:t>{</a:t>
            </a:r>
            <a:r>
              <a:rPr lang="en-AU" sz="1200" b="0">
                <a:solidFill>
                  <a:srgbClr val="948AE3"/>
                </a:solidFill>
                <a:effectLst/>
                <a:latin typeface="Consolas" panose="020B0609020204030204" pitchFamily="49" charset="0"/>
              </a:rPr>
              <a:t>1</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 </a:t>
            </a:r>
            <a:r>
              <a:rPr lang="en-AU" sz="1200" b="0">
                <a:solidFill>
                  <a:srgbClr val="948AE3"/>
                </a:solidFill>
                <a:effectLst/>
                <a:latin typeface="Consolas" panose="020B0609020204030204" pitchFamily="49" charset="0"/>
              </a:rPr>
              <a:t>3</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 </a:t>
            </a:r>
            <a:r>
              <a:rPr lang="en-AU" sz="1200" b="0">
                <a:solidFill>
                  <a:srgbClr val="948AE3"/>
                </a:solidFill>
                <a:effectLst/>
                <a:latin typeface="Consolas" panose="020B0609020204030204" pitchFamily="49" charset="0"/>
              </a:rPr>
              <a:t>4</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 </a:t>
            </a:r>
            <a:r>
              <a:rPr lang="en-AU" sz="1200" b="0">
                <a:solidFill>
                  <a:srgbClr val="948AE3"/>
                </a:solidFill>
                <a:effectLst/>
                <a:latin typeface="Consolas" panose="020B0609020204030204" pitchFamily="49" charset="0"/>
              </a:rPr>
              <a:t>565</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 </a:t>
            </a:r>
            <a:r>
              <a:rPr lang="en-AU" sz="1200" b="0">
                <a:solidFill>
                  <a:srgbClr val="948AE3"/>
                </a:solidFill>
                <a:effectLst/>
                <a:latin typeface="Consolas" panose="020B0609020204030204" pitchFamily="49" charset="0"/>
              </a:rPr>
              <a:t>868</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 </a:t>
            </a:r>
            <a:r>
              <a:rPr lang="en-AU" sz="1200" b="0">
                <a:solidFill>
                  <a:srgbClr val="948AE3"/>
                </a:solidFill>
                <a:effectLst/>
                <a:latin typeface="Consolas" panose="020B0609020204030204" pitchFamily="49" charset="0"/>
              </a:rPr>
              <a:t>5</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 </a:t>
            </a:r>
            <a:r>
              <a:rPr lang="en-AU" sz="1200" b="0">
                <a:solidFill>
                  <a:srgbClr val="948AE3"/>
                </a:solidFill>
                <a:effectLst/>
                <a:latin typeface="Consolas" panose="020B0609020204030204" pitchFamily="49" charset="0"/>
              </a:rPr>
              <a:t>46</a:t>
            </a:r>
            <a:r>
              <a:rPr lang="en-AU" sz="1200" b="0">
                <a:solidFill>
                  <a:srgbClr val="F7F1FF"/>
                </a:solidFill>
                <a:effectLst/>
                <a:latin typeface="Consolas" panose="020B0609020204030204" pitchFamily="49" charset="0"/>
              </a:rPr>
              <a:t>}</a:t>
            </a:r>
            <a:r>
              <a:rPr lang="en-AU" sz="1200" b="0">
                <a:solidFill>
                  <a:srgbClr val="8B888F"/>
                </a:solidFill>
                <a:effectLst/>
                <a:latin typeface="Consolas" panose="020B0609020204030204" pitchFamily="49" charset="0"/>
              </a:rPr>
              <a:t>);</a:t>
            </a:r>
            <a:endParaRPr lang="en-AU" sz="1200" b="0">
              <a:solidFill>
                <a:srgbClr val="F7F1FF"/>
              </a:solidFill>
              <a:effectLst/>
              <a:latin typeface="Consolas" panose="020B0609020204030204" pitchFamily="49" charset="0"/>
            </a:endParaRPr>
          </a:p>
          <a:p>
            <a:r>
              <a:rPr lang="en-AU" sz="1200" b="0">
                <a:solidFill>
                  <a:srgbClr val="F7F1FF"/>
                </a:solidFill>
                <a:effectLst/>
                <a:latin typeface="Consolas" panose="020B0609020204030204" pitchFamily="49" charset="0"/>
              </a:rPr>
              <a:t>    </a:t>
            </a:r>
            <a:r>
              <a:rPr lang="en-AU" sz="1200" b="0" i="1">
                <a:solidFill>
                  <a:srgbClr val="5AD4E6"/>
                </a:solidFill>
                <a:effectLst/>
                <a:latin typeface="Consolas" panose="020B0609020204030204" pitchFamily="49" charset="0"/>
              </a:rPr>
              <a:t>auto</a:t>
            </a:r>
            <a:r>
              <a:rPr lang="en-AU" sz="1200" b="0">
                <a:solidFill>
                  <a:srgbClr val="F7F1FF"/>
                </a:solidFill>
                <a:effectLst/>
                <a:latin typeface="Consolas" panose="020B0609020204030204" pitchFamily="49" charset="0"/>
              </a:rPr>
              <a:t> it </a:t>
            </a:r>
            <a:r>
              <a:rPr lang="en-AU" sz="1200" b="0">
                <a:solidFill>
                  <a:srgbClr val="FC618D"/>
                </a:solidFill>
                <a:effectLst/>
                <a:latin typeface="Consolas" panose="020B0609020204030204" pitchFamily="49" charset="0"/>
              </a:rPr>
              <a:t>=</a:t>
            </a:r>
            <a:r>
              <a:rPr lang="en-AU" sz="1200" b="0">
                <a:solidFill>
                  <a:srgbClr val="F7F1FF"/>
                </a:solidFill>
                <a:effectLst/>
                <a:latin typeface="Consolas" panose="020B0609020204030204" pitchFamily="49" charset="0"/>
              </a:rPr>
              <a:t> </a:t>
            </a:r>
            <a:r>
              <a:rPr lang="en-AU" sz="1200" b="0">
                <a:solidFill>
                  <a:srgbClr val="7BD88F"/>
                </a:solidFill>
                <a:effectLst/>
                <a:latin typeface="Consolas" panose="020B0609020204030204" pitchFamily="49" charset="0"/>
              </a:rPr>
              <a:t>std</a:t>
            </a:r>
            <a:r>
              <a:rPr lang="en-AU" sz="1200" b="0">
                <a:solidFill>
                  <a:srgbClr val="8B888F"/>
                </a:solidFill>
                <a:effectLst/>
                <a:latin typeface="Consolas" panose="020B0609020204030204" pitchFamily="49" charset="0"/>
              </a:rPr>
              <a:t>::</a:t>
            </a:r>
            <a:r>
              <a:rPr lang="en-AU" sz="1200" b="0">
                <a:solidFill>
                  <a:srgbClr val="7BD88F"/>
                </a:solidFill>
                <a:effectLst/>
                <a:latin typeface="Consolas" panose="020B0609020204030204" pitchFamily="49" charset="0"/>
              </a:rPr>
              <a:t>begin</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a</a:t>
            </a:r>
            <a:r>
              <a:rPr lang="en-AU" sz="1200" b="0">
                <a:solidFill>
                  <a:srgbClr val="8B888F"/>
                </a:solidFill>
                <a:effectLst/>
                <a:latin typeface="Consolas" panose="020B0609020204030204" pitchFamily="49" charset="0"/>
              </a:rPr>
              <a:t>);</a:t>
            </a:r>
            <a:endParaRPr lang="en-AU" sz="1200" b="0">
              <a:solidFill>
                <a:srgbClr val="F7F1FF"/>
              </a:solidFill>
              <a:effectLst/>
              <a:latin typeface="Consolas" panose="020B0609020204030204" pitchFamily="49" charset="0"/>
            </a:endParaRPr>
          </a:p>
          <a:p>
            <a:br>
              <a:rPr lang="en-AU" sz="1200" b="0">
                <a:solidFill>
                  <a:srgbClr val="F7F1FF"/>
                </a:solidFill>
                <a:effectLst/>
                <a:latin typeface="Consolas" panose="020B0609020204030204" pitchFamily="49" charset="0"/>
              </a:rPr>
            </a:br>
            <a:r>
              <a:rPr lang="en-AU" sz="1200" b="0">
                <a:solidFill>
                  <a:srgbClr val="F7F1FF"/>
                </a:solidFill>
                <a:effectLst/>
                <a:latin typeface="Consolas" panose="020B0609020204030204" pitchFamily="49" charset="0"/>
              </a:rPr>
              <a:t>    </a:t>
            </a:r>
            <a:r>
              <a:rPr lang="en-AU" sz="1200" b="0">
                <a:solidFill>
                  <a:srgbClr val="7BD88F"/>
                </a:solidFill>
                <a:effectLst/>
                <a:latin typeface="Consolas" panose="020B0609020204030204" pitchFamily="49" charset="0"/>
              </a:rPr>
              <a:t>std</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cout </a:t>
            </a:r>
            <a:r>
              <a:rPr lang="en-AU" sz="1200" b="0">
                <a:solidFill>
                  <a:srgbClr val="FC618D"/>
                </a:solidFill>
                <a:effectLst/>
                <a:latin typeface="Consolas" panose="020B0609020204030204" pitchFamily="49" charset="0"/>
              </a:rPr>
              <a:t>&lt;&lt;</a:t>
            </a:r>
            <a:r>
              <a:rPr lang="en-AU" sz="1200" b="0">
                <a:solidFill>
                  <a:srgbClr val="F7F1FF"/>
                </a:solidFill>
                <a:effectLst/>
                <a:latin typeface="Consolas" panose="020B0609020204030204" pitchFamily="49" charset="0"/>
              </a:rPr>
              <a:t> </a:t>
            </a:r>
            <a:r>
              <a:rPr lang="en-AU" sz="1200" b="0">
                <a:solidFill>
                  <a:srgbClr val="FC618D"/>
                </a:solidFill>
                <a:effectLst/>
                <a:latin typeface="Consolas" panose="020B0609020204030204" pitchFamily="49" charset="0"/>
              </a:rPr>
              <a:t>*</a:t>
            </a:r>
            <a:r>
              <a:rPr lang="en-AU" sz="1200" b="0">
                <a:solidFill>
                  <a:srgbClr val="F7F1FF"/>
                </a:solidFill>
                <a:effectLst/>
                <a:latin typeface="Consolas" panose="020B0609020204030204" pitchFamily="49" charset="0"/>
              </a:rPr>
              <a:t>it </a:t>
            </a:r>
            <a:r>
              <a:rPr lang="en-AU" sz="1200" b="0">
                <a:solidFill>
                  <a:srgbClr val="FC618D"/>
                </a:solidFill>
                <a:effectLst/>
                <a:latin typeface="Consolas" panose="020B0609020204030204" pitchFamily="49" charset="0"/>
              </a:rPr>
              <a:t>&lt;&lt;</a:t>
            </a:r>
            <a:r>
              <a:rPr lang="en-AU" sz="1200" b="0">
                <a:solidFill>
                  <a:srgbClr val="F7F1FF"/>
                </a:solidFill>
                <a:effectLst/>
                <a:latin typeface="Consolas" panose="020B0609020204030204" pitchFamily="49" charset="0"/>
              </a:rPr>
              <a:t> </a:t>
            </a:r>
            <a:r>
              <a:rPr lang="en-AU" sz="1200" b="0">
                <a:solidFill>
                  <a:srgbClr val="7BD88F"/>
                </a:solidFill>
                <a:effectLst/>
                <a:latin typeface="Consolas" panose="020B0609020204030204" pitchFamily="49" charset="0"/>
              </a:rPr>
              <a:t>std</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endl</a:t>
            </a:r>
            <a:r>
              <a:rPr lang="en-AU" sz="1200" b="0">
                <a:solidFill>
                  <a:srgbClr val="8B888F"/>
                </a:solidFill>
                <a:effectLst/>
                <a:latin typeface="Consolas" panose="020B0609020204030204" pitchFamily="49" charset="0"/>
              </a:rPr>
              <a:t>;</a:t>
            </a:r>
            <a:endParaRPr lang="en-AU" sz="1200" b="0">
              <a:solidFill>
                <a:srgbClr val="F7F1FF"/>
              </a:solidFill>
              <a:effectLst/>
              <a:latin typeface="Consolas" panose="020B0609020204030204" pitchFamily="49" charset="0"/>
            </a:endParaRPr>
          </a:p>
          <a:p>
            <a:r>
              <a:rPr lang="en-AU" sz="1200" b="0">
                <a:solidFill>
                  <a:srgbClr val="F7F1FF"/>
                </a:solidFill>
                <a:effectLst/>
                <a:latin typeface="Consolas" panose="020B0609020204030204" pitchFamily="49" charset="0"/>
              </a:rPr>
              <a:t>    </a:t>
            </a:r>
            <a:r>
              <a:rPr lang="en-AU" sz="1200" b="0">
                <a:solidFill>
                  <a:srgbClr val="7BD88F"/>
                </a:solidFill>
                <a:effectLst/>
                <a:latin typeface="Consolas" panose="020B0609020204030204" pitchFamily="49" charset="0"/>
              </a:rPr>
              <a:t>std</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cout </a:t>
            </a:r>
            <a:r>
              <a:rPr lang="en-AU" sz="1200" b="0">
                <a:solidFill>
                  <a:srgbClr val="FC618D"/>
                </a:solidFill>
                <a:effectLst/>
                <a:latin typeface="Consolas" panose="020B0609020204030204" pitchFamily="49" charset="0"/>
              </a:rPr>
              <a:t>&lt;&lt;</a:t>
            </a:r>
            <a:r>
              <a:rPr lang="en-AU" sz="1200" b="0">
                <a:solidFill>
                  <a:srgbClr val="F7F1FF"/>
                </a:solidFill>
                <a:effectLst/>
                <a:latin typeface="Consolas" panose="020B0609020204030204" pitchFamily="49" charset="0"/>
              </a:rPr>
              <a:t> </a:t>
            </a:r>
            <a:r>
              <a:rPr lang="en-AU" sz="1200" b="0">
                <a:solidFill>
                  <a:srgbClr val="FC618D"/>
                </a:solidFill>
                <a:effectLst/>
                <a:latin typeface="Consolas" panose="020B0609020204030204" pitchFamily="49" charset="0"/>
              </a:rPr>
              <a:t>*</a:t>
            </a:r>
            <a:r>
              <a:rPr lang="en-AU" sz="1200" b="0">
                <a:solidFill>
                  <a:srgbClr val="7BD88F"/>
                </a:solidFill>
                <a:effectLst/>
                <a:latin typeface="Consolas" panose="020B0609020204030204" pitchFamily="49" charset="0"/>
              </a:rPr>
              <a:t>std</a:t>
            </a:r>
            <a:r>
              <a:rPr lang="en-AU" sz="1200" b="0">
                <a:solidFill>
                  <a:srgbClr val="8B888F"/>
                </a:solidFill>
                <a:effectLst/>
                <a:latin typeface="Consolas" panose="020B0609020204030204" pitchFamily="49" charset="0"/>
              </a:rPr>
              <a:t>::</a:t>
            </a:r>
            <a:r>
              <a:rPr lang="en-AU" sz="1200" b="0">
                <a:solidFill>
                  <a:srgbClr val="7BD88F"/>
                </a:solidFill>
                <a:effectLst/>
                <a:latin typeface="Consolas" panose="020B0609020204030204" pitchFamily="49" charset="0"/>
              </a:rPr>
              <a:t>next</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it</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 </a:t>
            </a:r>
            <a:r>
              <a:rPr lang="en-AU" sz="1200" b="0">
                <a:solidFill>
                  <a:srgbClr val="FC618D"/>
                </a:solidFill>
                <a:effectLst/>
                <a:latin typeface="Consolas" panose="020B0609020204030204" pitchFamily="49" charset="0"/>
              </a:rPr>
              <a:t>&lt;&lt;</a:t>
            </a:r>
            <a:r>
              <a:rPr lang="en-AU" sz="1200" b="0">
                <a:solidFill>
                  <a:srgbClr val="F7F1FF"/>
                </a:solidFill>
                <a:effectLst/>
                <a:latin typeface="Consolas" panose="020B0609020204030204" pitchFamily="49" charset="0"/>
              </a:rPr>
              <a:t> </a:t>
            </a:r>
            <a:r>
              <a:rPr lang="en-AU" sz="1200" b="0">
                <a:solidFill>
                  <a:srgbClr val="7BD88F"/>
                </a:solidFill>
                <a:effectLst/>
                <a:latin typeface="Consolas" panose="020B0609020204030204" pitchFamily="49" charset="0"/>
              </a:rPr>
              <a:t>std</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endl</a:t>
            </a:r>
            <a:r>
              <a:rPr lang="en-AU" sz="1200" b="0">
                <a:solidFill>
                  <a:srgbClr val="8B888F"/>
                </a:solidFill>
                <a:effectLst/>
                <a:latin typeface="Consolas" panose="020B0609020204030204" pitchFamily="49" charset="0"/>
              </a:rPr>
              <a:t>;</a:t>
            </a:r>
            <a:endParaRPr lang="en-AU" sz="1200" b="0">
              <a:solidFill>
                <a:srgbClr val="F7F1FF"/>
              </a:solidFill>
              <a:effectLst/>
              <a:latin typeface="Consolas" panose="020B0609020204030204" pitchFamily="49" charset="0"/>
            </a:endParaRPr>
          </a:p>
          <a:p>
            <a:r>
              <a:rPr lang="en-AU" sz="1200" b="0">
                <a:solidFill>
                  <a:srgbClr val="F7F1FF"/>
                </a:solidFill>
                <a:effectLst/>
                <a:latin typeface="Consolas" panose="020B0609020204030204" pitchFamily="49" charset="0"/>
              </a:rPr>
              <a:t>    </a:t>
            </a:r>
            <a:r>
              <a:rPr lang="en-AU" sz="1200" b="0">
                <a:solidFill>
                  <a:srgbClr val="7BD88F"/>
                </a:solidFill>
                <a:effectLst/>
                <a:latin typeface="Consolas" panose="020B0609020204030204" pitchFamily="49" charset="0"/>
              </a:rPr>
              <a:t>std</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cout </a:t>
            </a:r>
            <a:r>
              <a:rPr lang="en-AU" sz="1200" b="0">
                <a:solidFill>
                  <a:srgbClr val="FC618D"/>
                </a:solidFill>
                <a:effectLst/>
                <a:latin typeface="Consolas" panose="020B0609020204030204" pitchFamily="49" charset="0"/>
              </a:rPr>
              <a:t>&lt;&lt;</a:t>
            </a:r>
            <a:r>
              <a:rPr lang="en-AU" sz="1200" b="0">
                <a:solidFill>
                  <a:srgbClr val="F7F1FF"/>
                </a:solidFill>
                <a:effectLst/>
                <a:latin typeface="Consolas" panose="020B0609020204030204" pitchFamily="49" charset="0"/>
              </a:rPr>
              <a:t> </a:t>
            </a:r>
            <a:r>
              <a:rPr lang="en-AU" sz="1200" b="0">
                <a:solidFill>
                  <a:srgbClr val="FC618D"/>
                </a:solidFill>
                <a:effectLst/>
                <a:latin typeface="Consolas" panose="020B0609020204030204" pitchFamily="49" charset="0"/>
              </a:rPr>
              <a:t>*</a:t>
            </a:r>
            <a:r>
              <a:rPr lang="en-AU" sz="1200" b="0">
                <a:solidFill>
                  <a:srgbClr val="7BD88F"/>
                </a:solidFill>
                <a:effectLst/>
                <a:latin typeface="Consolas" panose="020B0609020204030204" pitchFamily="49" charset="0"/>
              </a:rPr>
              <a:t>std</a:t>
            </a:r>
            <a:r>
              <a:rPr lang="en-AU" sz="1200" b="0">
                <a:solidFill>
                  <a:srgbClr val="8B888F"/>
                </a:solidFill>
                <a:effectLst/>
                <a:latin typeface="Consolas" panose="020B0609020204030204" pitchFamily="49" charset="0"/>
              </a:rPr>
              <a:t>::</a:t>
            </a:r>
            <a:r>
              <a:rPr lang="en-AU" sz="1200" b="0">
                <a:solidFill>
                  <a:srgbClr val="7BD88F"/>
                </a:solidFill>
                <a:effectLst/>
                <a:latin typeface="Consolas" panose="020B0609020204030204" pitchFamily="49" charset="0"/>
              </a:rPr>
              <a:t>prev</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it</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 </a:t>
            </a:r>
            <a:r>
              <a:rPr lang="en-AU" sz="1200" b="0">
                <a:solidFill>
                  <a:srgbClr val="FC618D"/>
                </a:solidFill>
                <a:effectLst/>
                <a:latin typeface="Consolas" panose="020B0609020204030204" pitchFamily="49" charset="0"/>
              </a:rPr>
              <a:t>&lt;&lt;</a:t>
            </a:r>
            <a:r>
              <a:rPr lang="en-AU" sz="1200" b="0">
                <a:solidFill>
                  <a:srgbClr val="F7F1FF"/>
                </a:solidFill>
                <a:effectLst/>
                <a:latin typeface="Consolas" panose="020B0609020204030204" pitchFamily="49" charset="0"/>
              </a:rPr>
              <a:t> </a:t>
            </a:r>
            <a:r>
              <a:rPr lang="en-AU" sz="1200" b="0">
                <a:solidFill>
                  <a:srgbClr val="7BD88F"/>
                </a:solidFill>
                <a:effectLst/>
                <a:latin typeface="Consolas" panose="020B0609020204030204" pitchFamily="49" charset="0"/>
              </a:rPr>
              <a:t>std</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endl</a:t>
            </a:r>
            <a:r>
              <a:rPr lang="en-AU" sz="1200" b="0">
                <a:solidFill>
                  <a:srgbClr val="8B888F"/>
                </a:solidFill>
                <a:effectLst/>
                <a:latin typeface="Consolas" panose="020B0609020204030204" pitchFamily="49" charset="0"/>
              </a:rPr>
              <a:t>;</a:t>
            </a:r>
            <a:endParaRPr lang="en-AU" sz="1200" b="0">
              <a:solidFill>
                <a:srgbClr val="F7F1FF"/>
              </a:solidFill>
              <a:effectLst/>
              <a:latin typeface="Consolas" panose="020B0609020204030204" pitchFamily="49" charset="0"/>
            </a:endParaRPr>
          </a:p>
          <a:p>
            <a:r>
              <a:rPr lang="en-AU" sz="1200" b="0">
                <a:solidFill>
                  <a:srgbClr val="F7F1FF"/>
                </a:solidFill>
                <a:effectLst/>
                <a:latin typeface="Consolas" panose="020B0609020204030204" pitchFamily="49" charset="0"/>
              </a:rPr>
              <a:t>    </a:t>
            </a:r>
            <a:r>
              <a:rPr lang="en-AU" sz="1200" b="0">
                <a:solidFill>
                  <a:srgbClr val="7BD88F"/>
                </a:solidFill>
                <a:effectLst/>
                <a:latin typeface="Consolas" panose="020B0609020204030204" pitchFamily="49" charset="0"/>
              </a:rPr>
              <a:t>std</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cout </a:t>
            </a:r>
            <a:r>
              <a:rPr lang="en-AU" sz="1200" b="0">
                <a:solidFill>
                  <a:srgbClr val="FC618D"/>
                </a:solidFill>
                <a:effectLst/>
                <a:latin typeface="Consolas" panose="020B0609020204030204" pitchFamily="49" charset="0"/>
              </a:rPr>
              <a:t>&lt;&lt;</a:t>
            </a:r>
            <a:r>
              <a:rPr lang="en-AU" sz="1200" b="0">
                <a:solidFill>
                  <a:srgbClr val="F7F1FF"/>
                </a:solidFill>
                <a:effectLst/>
                <a:latin typeface="Consolas" panose="020B0609020204030204" pitchFamily="49" charset="0"/>
              </a:rPr>
              <a:t> </a:t>
            </a:r>
            <a:r>
              <a:rPr lang="en-AU" sz="1200" b="0">
                <a:solidFill>
                  <a:srgbClr val="FC618D"/>
                </a:solidFill>
                <a:effectLst/>
                <a:latin typeface="Consolas" panose="020B0609020204030204" pitchFamily="49" charset="0"/>
              </a:rPr>
              <a:t>*</a:t>
            </a:r>
            <a:r>
              <a:rPr lang="en-AU" sz="1200" b="0">
                <a:solidFill>
                  <a:srgbClr val="7BD88F"/>
                </a:solidFill>
                <a:effectLst/>
                <a:latin typeface="Consolas" panose="020B0609020204030204" pitchFamily="49" charset="0"/>
              </a:rPr>
              <a:t>std</a:t>
            </a:r>
            <a:r>
              <a:rPr lang="en-AU" sz="1200" b="0">
                <a:solidFill>
                  <a:srgbClr val="8B888F"/>
                </a:solidFill>
                <a:effectLst/>
                <a:latin typeface="Consolas" panose="020B0609020204030204" pitchFamily="49" charset="0"/>
              </a:rPr>
              <a:t>::</a:t>
            </a:r>
            <a:r>
              <a:rPr lang="en-AU" sz="1200" b="0">
                <a:solidFill>
                  <a:srgbClr val="7BD88F"/>
                </a:solidFill>
                <a:effectLst/>
                <a:latin typeface="Consolas" panose="020B0609020204030204" pitchFamily="49" charset="0"/>
              </a:rPr>
              <a:t>next</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it</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 </a:t>
            </a:r>
            <a:r>
              <a:rPr lang="en-AU" sz="1200" b="0">
                <a:solidFill>
                  <a:srgbClr val="948AE3"/>
                </a:solidFill>
                <a:effectLst/>
                <a:latin typeface="Consolas" panose="020B0609020204030204" pitchFamily="49" charset="0"/>
              </a:rPr>
              <a:t>4</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 </a:t>
            </a:r>
            <a:r>
              <a:rPr lang="en-AU" sz="1200" b="0">
                <a:solidFill>
                  <a:srgbClr val="FC618D"/>
                </a:solidFill>
                <a:effectLst/>
                <a:latin typeface="Consolas" panose="020B0609020204030204" pitchFamily="49" charset="0"/>
              </a:rPr>
              <a:t>&lt;&lt;</a:t>
            </a:r>
            <a:r>
              <a:rPr lang="en-AU" sz="1200" b="0">
                <a:solidFill>
                  <a:srgbClr val="F7F1FF"/>
                </a:solidFill>
                <a:effectLst/>
                <a:latin typeface="Consolas" panose="020B0609020204030204" pitchFamily="49" charset="0"/>
              </a:rPr>
              <a:t> </a:t>
            </a:r>
            <a:r>
              <a:rPr lang="en-AU" sz="1200" b="0">
                <a:solidFill>
                  <a:srgbClr val="7BD88F"/>
                </a:solidFill>
                <a:effectLst/>
                <a:latin typeface="Consolas" panose="020B0609020204030204" pitchFamily="49" charset="0"/>
              </a:rPr>
              <a:t>std</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endl</a:t>
            </a:r>
            <a:r>
              <a:rPr lang="en-AU" sz="1200" b="0">
                <a:solidFill>
                  <a:srgbClr val="8B888F"/>
                </a:solidFill>
                <a:effectLst/>
                <a:latin typeface="Consolas" panose="020B0609020204030204" pitchFamily="49" charset="0"/>
              </a:rPr>
              <a:t>;</a:t>
            </a:r>
            <a:endParaRPr lang="en-AU" sz="1200" b="0">
              <a:solidFill>
                <a:srgbClr val="F7F1FF"/>
              </a:solidFill>
              <a:effectLst/>
              <a:latin typeface="Consolas" panose="020B0609020204030204" pitchFamily="49" charset="0"/>
            </a:endParaRPr>
          </a:p>
          <a:p>
            <a:br>
              <a:rPr lang="en-AU" sz="1200" b="0">
                <a:solidFill>
                  <a:srgbClr val="F7F1FF"/>
                </a:solidFill>
                <a:effectLst/>
                <a:latin typeface="Consolas" panose="020B0609020204030204" pitchFamily="49" charset="0"/>
              </a:rPr>
            </a:br>
            <a:r>
              <a:rPr lang="en-AU" sz="1200" b="0">
                <a:solidFill>
                  <a:srgbClr val="F7F1FF"/>
                </a:solidFill>
                <a:effectLst/>
                <a:latin typeface="Consolas" panose="020B0609020204030204" pitchFamily="49" charset="0"/>
              </a:rPr>
              <a:t>    </a:t>
            </a:r>
            <a:r>
              <a:rPr lang="en-AU" sz="1200" b="0" i="1">
                <a:solidFill>
                  <a:srgbClr val="5AD4E6"/>
                </a:solidFill>
                <a:effectLst/>
                <a:latin typeface="Consolas" panose="020B0609020204030204" pitchFamily="49" charset="0"/>
              </a:rPr>
              <a:t>auto</a:t>
            </a:r>
            <a:r>
              <a:rPr lang="en-AU" sz="1200" b="0">
                <a:solidFill>
                  <a:srgbClr val="F7F1FF"/>
                </a:solidFill>
                <a:effectLst/>
                <a:latin typeface="Consolas" panose="020B0609020204030204" pitchFamily="49" charset="0"/>
              </a:rPr>
              <a:t> end </a:t>
            </a:r>
            <a:r>
              <a:rPr lang="en-AU" sz="1200" b="0">
                <a:solidFill>
                  <a:srgbClr val="FC618D"/>
                </a:solidFill>
                <a:effectLst/>
                <a:latin typeface="Consolas" panose="020B0609020204030204" pitchFamily="49" charset="0"/>
              </a:rPr>
              <a:t>=</a:t>
            </a:r>
            <a:r>
              <a:rPr lang="en-AU" sz="1200" b="0">
                <a:solidFill>
                  <a:srgbClr val="F7F1FF"/>
                </a:solidFill>
                <a:effectLst/>
                <a:latin typeface="Consolas" panose="020B0609020204030204" pitchFamily="49" charset="0"/>
              </a:rPr>
              <a:t> </a:t>
            </a:r>
            <a:r>
              <a:rPr lang="en-AU" sz="1200" b="0">
                <a:solidFill>
                  <a:srgbClr val="7BD88F"/>
                </a:solidFill>
                <a:effectLst/>
                <a:latin typeface="Consolas" panose="020B0609020204030204" pitchFamily="49" charset="0"/>
              </a:rPr>
              <a:t>std</a:t>
            </a:r>
            <a:r>
              <a:rPr lang="en-AU" sz="1200" b="0">
                <a:solidFill>
                  <a:srgbClr val="8B888F"/>
                </a:solidFill>
                <a:effectLst/>
                <a:latin typeface="Consolas" panose="020B0609020204030204" pitchFamily="49" charset="0"/>
              </a:rPr>
              <a:t>::</a:t>
            </a:r>
            <a:r>
              <a:rPr lang="en-AU" sz="1200" b="0">
                <a:solidFill>
                  <a:srgbClr val="7BD88F"/>
                </a:solidFill>
                <a:effectLst/>
                <a:latin typeface="Consolas" panose="020B0609020204030204" pitchFamily="49" charset="0"/>
              </a:rPr>
              <a:t>end</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a</a:t>
            </a:r>
            <a:r>
              <a:rPr lang="en-AU" sz="1200" b="0">
                <a:solidFill>
                  <a:srgbClr val="8B888F"/>
                </a:solidFill>
                <a:effectLst/>
                <a:latin typeface="Consolas" panose="020B0609020204030204" pitchFamily="49" charset="0"/>
              </a:rPr>
              <a:t>);</a:t>
            </a:r>
            <a:endParaRPr lang="en-AU" sz="1200" b="0">
              <a:solidFill>
                <a:srgbClr val="F7F1FF"/>
              </a:solidFill>
              <a:effectLst/>
              <a:latin typeface="Consolas" panose="020B0609020204030204" pitchFamily="49" charset="0"/>
            </a:endParaRPr>
          </a:p>
          <a:p>
            <a:br>
              <a:rPr lang="en-AU" sz="1200" b="0">
                <a:solidFill>
                  <a:srgbClr val="F7F1FF"/>
                </a:solidFill>
                <a:effectLst/>
                <a:latin typeface="Consolas" panose="020B0609020204030204" pitchFamily="49" charset="0"/>
              </a:rPr>
            </a:br>
            <a:r>
              <a:rPr lang="en-AU" sz="1200" b="0">
                <a:solidFill>
                  <a:srgbClr val="F7F1FF"/>
                </a:solidFill>
                <a:effectLst/>
                <a:latin typeface="Consolas" panose="020B0609020204030204" pitchFamily="49" charset="0"/>
              </a:rPr>
              <a:t>    </a:t>
            </a:r>
            <a:r>
              <a:rPr lang="en-AU" sz="1200" b="0">
                <a:solidFill>
                  <a:srgbClr val="7BD88F"/>
                </a:solidFill>
                <a:effectLst/>
                <a:latin typeface="Consolas" panose="020B0609020204030204" pitchFamily="49" charset="0"/>
              </a:rPr>
              <a:t>std</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cout </a:t>
            </a:r>
            <a:r>
              <a:rPr lang="en-AU" sz="1200" b="0">
                <a:solidFill>
                  <a:srgbClr val="FC618D"/>
                </a:solidFill>
                <a:effectLst/>
                <a:latin typeface="Consolas" panose="020B0609020204030204" pitchFamily="49" charset="0"/>
              </a:rPr>
              <a:t>&lt;&lt;</a:t>
            </a:r>
            <a:r>
              <a:rPr lang="en-AU" sz="1200" b="0">
                <a:solidFill>
                  <a:srgbClr val="F7F1FF"/>
                </a:solidFill>
                <a:effectLst/>
                <a:latin typeface="Consolas" panose="020B0609020204030204" pitchFamily="49" charset="0"/>
              </a:rPr>
              <a:t> </a:t>
            </a:r>
            <a:r>
              <a:rPr lang="en-AU" sz="1200" b="0">
                <a:solidFill>
                  <a:srgbClr val="FC618D"/>
                </a:solidFill>
                <a:effectLst/>
                <a:latin typeface="Consolas" panose="020B0609020204030204" pitchFamily="49" charset="0"/>
              </a:rPr>
              <a:t>*</a:t>
            </a:r>
            <a:r>
              <a:rPr lang="en-AU" sz="1200" b="0">
                <a:solidFill>
                  <a:srgbClr val="7BD88F"/>
                </a:solidFill>
                <a:effectLst/>
                <a:latin typeface="Consolas" panose="020B0609020204030204" pitchFamily="49" charset="0"/>
              </a:rPr>
              <a:t>std</a:t>
            </a:r>
            <a:r>
              <a:rPr lang="en-AU" sz="1200" b="0">
                <a:solidFill>
                  <a:srgbClr val="8B888F"/>
                </a:solidFill>
                <a:effectLst/>
                <a:latin typeface="Consolas" panose="020B0609020204030204" pitchFamily="49" charset="0"/>
              </a:rPr>
              <a:t>::</a:t>
            </a:r>
            <a:r>
              <a:rPr lang="en-AU" sz="1200" b="0">
                <a:solidFill>
                  <a:srgbClr val="7BD88F"/>
                </a:solidFill>
                <a:effectLst/>
                <a:latin typeface="Consolas" panose="020B0609020204030204" pitchFamily="49" charset="0"/>
              </a:rPr>
              <a:t>next</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end</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 </a:t>
            </a:r>
            <a:r>
              <a:rPr lang="en-AU" sz="1200" b="0">
                <a:solidFill>
                  <a:srgbClr val="FC618D"/>
                </a:solidFill>
                <a:effectLst/>
                <a:latin typeface="Consolas" panose="020B0609020204030204" pitchFamily="49" charset="0"/>
              </a:rPr>
              <a:t>-</a:t>
            </a:r>
            <a:r>
              <a:rPr lang="en-AU" sz="1200" b="0">
                <a:solidFill>
                  <a:srgbClr val="948AE3"/>
                </a:solidFill>
                <a:effectLst/>
                <a:latin typeface="Consolas" panose="020B0609020204030204" pitchFamily="49" charset="0"/>
              </a:rPr>
              <a:t>4</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 </a:t>
            </a:r>
            <a:r>
              <a:rPr lang="en-AU" sz="1200" b="0">
                <a:solidFill>
                  <a:srgbClr val="FC618D"/>
                </a:solidFill>
                <a:effectLst/>
                <a:latin typeface="Consolas" panose="020B0609020204030204" pitchFamily="49" charset="0"/>
              </a:rPr>
              <a:t>&lt;&lt;</a:t>
            </a:r>
            <a:r>
              <a:rPr lang="en-AU" sz="1200" b="0">
                <a:solidFill>
                  <a:srgbClr val="F7F1FF"/>
                </a:solidFill>
                <a:effectLst/>
                <a:latin typeface="Consolas" panose="020B0609020204030204" pitchFamily="49" charset="0"/>
              </a:rPr>
              <a:t> </a:t>
            </a:r>
            <a:r>
              <a:rPr lang="en-AU" sz="1200" b="0">
                <a:solidFill>
                  <a:srgbClr val="7BD88F"/>
                </a:solidFill>
                <a:effectLst/>
                <a:latin typeface="Consolas" panose="020B0609020204030204" pitchFamily="49" charset="0"/>
              </a:rPr>
              <a:t>std</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endl</a:t>
            </a:r>
            <a:r>
              <a:rPr lang="en-AU" sz="1200" b="0">
                <a:solidFill>
                  <a:srgbClr val="8B888F"/>
                </a:solidFill>
                <a:effectLst/>
                <a:latin typeface="Consolas" panose="020B0609020204030204" pitchFamily="49" charset="0"/>
              </a:rPr>
              <a:t>;</a:t>
            </a:r>
            <a:endParaRPr lang="en-AU" sz="1200" b="0">
              <a:solidFill>
                <a:srgbClr val="F7F1FF"/>
              </a:solidFill>
              <a:effectLst/>
              <a:latin typeface="Consolas" panose="020B0609020204030204" pitchFamily="49" charset="0"/>
            </a:endParaRPr>
          </a:p>
          <a:p>
            <a:br>
              <a:rPr lang="en-AU" sz="1200" b="0">
                <a:solidFill>
                  <a:srgbClr val="F7F1FF"/>
                </a:solidFill>
                <a:effectLst/>
                <a:latin typeface="Consolas" panose="020B0609020204030204" pitchFamily="49" charset="0"/>
              </a:rPr>
            </a:br>
            <a:r>
              <a:rPr lang="en-AU" sz="1200" b="0">
                <a:solidFill>
                  <a:srgbClr val="F7F1FF"/>
                </a:solidFill>
                <a:effectLst/>
                <a:latin typeface="Consolas" panose="020B0609020204030204" pitchFamily="49" charset="0"/>
              </a:rPr>
              <a:t>    </a:t>
            </a:r>
            <a:r>
              <a:rPr lang="en-AU" sz="1200" b="0">
                <a:solidFill>
                  <a:srgbClr val="7BD88F"/>
                </a:solidFill>
                <a:effectLst/>
                <a:latin typeface="Consolas" panose="020B0609020204030204" pitchFamily="49" charset="0"/>
              </a:rPr>
              <a:t>std</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cout </a:t>
            </a:r>
            <a:r>
              <a:rPr lang="en-AU" sz="1200" b="0">
                <a:solidFill>
                  <a:srgbClr val="FC618D"/>
                </a:solidFill>
                <a:effectLst/>
                <a:latin typeface="Consolas" panose="020B0609020204030204" pitchFamily="49" charset="0"/>
              </a:rPr>
              <a:t>&lt;&lt;</a:t>
            </a:r>
            <a:r>
              <a:rPr lang="en-AU" sz="1200" b="0">
                <a:solidFill>
                  <a:srgbClr val="F7F1FF"/>
                </a:solidFill>
                <a:effectLst/>
                <a:latin typeface="Consolas" panose="020B0609020204030204" pitchFamily="49" charset="0"/>
              </a:rPr>
              <a:t> </a:t>
            </a:r>
            <a:r>
              <a:rPr lang="en-AU" sz="1200" b="0">
                <a:solidFill>
                  <a:srgbClr val="7BD88F"/>
                </a:solidFill>
                <a:effectLst/>
                <a:latin typeface="Consolas" panose="020B0609020204030204" pitchFamily="49" charset="0"/>
              </a:rPr>
              <a:t>std</a:t>
            </a:r>
            <a:r>
              <a:rPr lang="en-AU" sz="1200" b="0">
                <a:solidFill>
                  <a:srgbClr val="8B888F"/>
                </a:solidFill>
                <a:effectLst/>
                <a:latin typeface="Consolas" panose="020B0609020204030204" pitchFamily="49" charset="0"/>
              </a:rPr>
              <a:t>::</a:t>
            </a:r>
            <a:r>
              <a:rPr lang="en-AU" sz="1200" b="0">
                <a:solidFill>
                  <a:srgbClr val="7BD88F"/>
                </a:solidFill>
                <a:effectLst/>
                <a:latin typeface="Consolas" panose="020B0609020204030204" pitchFamily="49" charset="0"/>
              </a:rPr>
              <a:t>distance</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it</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 end </a:t>
            </a:r>
            <a:r>
              <a:rPr lang="en-AU" sz="1200" b="0">
                <a:solidFill>
                  <a:srgbClr val="FC618D"/>
                </a:solidFill>
                <a:effectLst/>
                <a:latin typeface="Consolas" panose="020B0609020204030204" pitchFamily="49" charset="0"/>
              </a:rPr>
              <a:t>-</a:t>
            </a:r>
            <a:r>
              <a:rPr lang="en-AU" sz="1200" b="0">
                <a:solidFill>
                  <a:srgbClr val="F7F1FF"/>
                </a:solidFill>
                <a:effectLst/>
                <a:latin typeface="Consolas" panose="020B0609020204030204" pitchFamily="49" charset="0"/>
              </a:rPr>
              <a:t> </a:t>
            </a:r>
            <a:r>
              <a:rPr lang="en-AU" sz="1200" b="0">
                <a:solidFill>
                  <a:srgbClr val="948AE3"/>
                </a:solidFill>
                <a:effectLst/>
                <a:latin typeface="Consolas" panose="020B0609020204030204" pitchFamily="49" charset="0"/>
              </a:rPr>
              <a:t>3</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 </a:t>
            </a:r>
            <a:r>
              <a:rPr lang="en-AU" sz="1200" b="0">
                <a:solidFill>
                  <a:srgbClr val="FC618D"/>
                </a:solidFill>
                <a:effectLst/>
                <a:latin typeface="Consolas" panose="020B0609020204030204" pitchFamily="49" charset="0"/>
              </a:rPr>
              <a:t>&lt;&lt;</a:t>
            </a:r>
            <a:r>
              <a:rPr lang="en-AU" sz="1200" b="0">
                <a:solidFill>
                  <a:srgbClr val="F7F1FF"/>
                </a:solidFill>
                <a:effectLst/>
                <a:latin typeface="Consolas" panose="020B0609020204030204" pitchFamily="49" charset="0"/>
              </a:rPr>
              <a:t> </a:t>
            </a:r>
            <a:r>
              <a:rPr lang="en-AU" sz="1200" b="0">
                <a:solidFill>
                  <a:srgbClr val="7BD88F"/>
                </a:solidFill>
                <a:effectLst/>
                <a:latin typeface="Consolas" panose="020B0609020204030204" pitchFamily="49" charset="0"/>
              </a:rPr>
              <a:t>std</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endl</a:t>
            </a:r>
            <a:r>
              <a:rPr lang="en-AU" sz="1200" b="0">
                <a:solidFill>
                  <a:srgbClr val="8B888F"/>
                </a:solidFill>
                <a:effectLst/>
                <a:latin typeface="Consolas" panose="020B0609020204030204" pitchFamily="49" charset="0"/>
              </a:rPr>
              <a:t>;</a:t>
            </a:r>
            <a:endParaRPr lang="en-AU" sz="1200" b="0">
              <a:solidFill>
                <a:srgbClr val="F7F1FF"/>
              </a:solidFill>
              <a:effectLst/>
              <a:latin typeface="Consolas" panose="020B0609020204030204" pitchFamily="49" charset="0"/>
            </a:endParaRPr>
          </a:p>
          <a:p>
            <a:br>
              <a:rPr lang="en-AU" sz="1200" b="0">
                <a:solidFill>
                  <a:srgbClr val="F7F1FF"/>
                </a:solidFill>
                <a:effectLst/>
                <a:latin typeface="Consolas" panose="020B0609020204030204" pitchFamily="49" charset="0"/>
              </a:rPr>
            </a:br>
            <a:r>
              <a:rPr lang="en-AU" sz="1200" b="0">
                <a:solidFill>
                  <a:srgbClr val="F7F1FF"/>
                </a:solidFill>
                <a:effectLst/>
                <a:latin typeface="Consolas" panose="020B0609020204030204" pitchFamily="49" charset="0"/>
              </a:rPr>
              <a:t>    </a:t>
            </a:r>
            <a:r>
              <a:rPr lang="en-AU" sz="1200" b="0">
                <a:solidFill>
                  <a:srgbClr val="7BD88F"/>
                </a:solidFill>
                <a:effectLst/>
                <a:latin typeface="Consolas" panose="020B0609020204030204" pitchFamily="49" charset="0"/>
              </a:rPr>
              <a:t>std</a:t>
            </a:r>
            <a:r>
              <a:rPr lang="en-AU" sz="1200" b="0">
                <a:solidFill>
                  <a:srgbClr val="8B888F"/>
                </a:solidFill>
                <a:effectLst/>
                <a:latin typeface="Consolas" panose="020B0609020204030204" pitchFamily="49" charset="0"/>
              </a:rPr>
              <a:t>::</a:t>
            </a:r>
            <a:r>
              <a:rPr lang="en-AU" sz="1200" b="0">
                <a:solidFill>
                  <a:srgbClr val="7BD88F"/>
                </a:solidFill>
                <a:effectLst/>
                <a:latin typeface="Consolas" panose="020B0609020204030204" pitchFamily="49" charset="0"/>
              </a:rPr>
              <a:t>advance</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it</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 </a:t>
            </a:r>
            <a:r>
              <a:rPr lang="en-AU" sz="1200" b="0">
                <a:solidFill>
                  <a:srgbClr val="948AE3"/>
                </a:solidFill>
                <a:effectLst/>
                <a:latin typeface="Consolas" panose="020B0609020204030204" pitchFamily="49" charset="0"/>
              </a:rPr>
              <a:t>3</a:t>
            </a:r>
            <a:r>
              <a:rPr lang="en-AU" sz="1200" b="0">
                <a:solidFill>
                  <a:srgbClr val="8B888F"/>
                </a:solidFill>
                <a:effectLst/>
                <a:latin typeface="Consolas" panose="020B0609020204030204" pitchFamily="49" charset="0"/>
              </a:rPr>
              <a:t>);</a:t>
            </a:r>
            <a:endParaRPr lang="en-AU" sz="1200" b="0">
              <a:solidFill>
                <a:srgbClr val="F7F1FF"/>
              </a:solidFill>
              <a:effectLst/>
              <a:latin typeface="Consolas" panose="020B0609020204030204" pitchFamily="49" charset="0"/>
            </a:endParaRPr>
          </a:p>
          <a:p>
            <a:r>
              <a:rPr lang="en-AU" sz="1200" b="0">
                <a:solidFill>
                  <a:srgbClr val="F7F1FF"/>
                </a:solidFill>
                <a:effectLst/>
                <a:latin typeface="Consolas" panose="020B0609020204030204" pitchFamily="49" charset="0"/>
              </a:rPr>
              <a:t>    </a:t>
            </a:r>
            <a:r>
              <a:rPr lang="en-AU" sz="1200" b="0">
                <a:solidFill>
                  <a:srgbClr val="7BD88F"/>
                </a:solidFill>
                <a:effectLst/>
                <a:latin typeface="Consolas" panose="020B0609020204030204" pitchFamily="49" charset="0"/>
              </a:rPr>
              <a:t>std</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cout </a:t>
            </a:r>
            <a:r>
              <a:rPr lang="en-AU" sz="1200" b="0">
                <a:solidFill>
                  <a:srgbClr val="FC618D"/>
                </a:solidFill>
                <a:effectLst/>
                <a:latin typeface="Consolas" panose="020B0609020204030204" pitchFamily="49" charset="0"/>
              </a:rPr>
              <a:t>&lt;&lt;</a:t>
            </a:r>
            <a:r>
              <a:rPr lang="en-AU" sz="1200" b="0">
                <a:solidFill>
                  <a:srgbClr val="F7F1FF"/>
                </a:solidFill>
                <a:effectLst/>
                <a:latin typeface="Consolas" panose="020B0609020204030204" pitchFamily="49" charset="0"/>
              </a:rPr>
              <a:t> </a:t>
            </a:r>
            <a:r>
              <a:rPr lang="en-AU" sz="1200" b="0">
                <a:solidFill>
                  <a:srgbClr val="FC618D"/>
                </a:solidFill>
                <a:effectLst/>
                <a:latin typeface="Consolas" panose="020B0609020204030204" pitchFamily="49" charset="0"/>
              </a:rPr>
              <a:t>*</a:t>
            </a:r>
            <a:r>
              <a:rPr lang="en-AU" sz="1200" b="0">
                <a:solidFill>
                  <a:srgbClr val="F7F1FF"/>
                </a:solidFill>
                <a:effectLst/>
                <a:latin typeface="Consolas" panose="020B0609020204030204" pitchFamily="49" charset="0"/>
              </a:rPr>
              <a:t>it </a:t>
            </a:r>
            <a:r>
              <a:rPr lang="en-AU" sz="1200" b="0">
                <a:solidFill>
                  <a:srgbClr val="FC618D"/>
                </a:solidFill>
                <a:effectLst/>
                <a:latin typeface="Consolas" panose="020B0609020204030204" pitchFamily="49" charset="0"/>
              </a:rPr>
              <a:t>&lt;&lt;</a:t>
            </a:r>
            <a:r>
              <a:rPr lang="en-AU" sz="1200" b="0">
                <a:solidFill>
                  <a:srgbClr val="F7F1FF"/>
                </a:solidFill>
                <a:effectLst/>
                <a:latin typeface="Consolas" panose="020B0609020204030204" pitchFamily="49" charset="0"/>
              </a:rPr>
              <a:t> </a:t>
            </a:r>
            <a:r>
              <a:rPr lang="en-AU" sz="1200" b="0">
                <a:solidFill>
                  <a:srgbClr val="7BD88F"/>
                </a:solidFill>
                <a:effectLst/>
                <a:latin typeface="Consolas" panose="020B0609020204030204" pitchFamily="49" charset="0"/>
              </a:rPr>
              <a:t>std</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endl</a:t>
            </a:r>
            <a:r>
              <a:rPr lang="en-AU" sz="1200" b="0">
                <a:solidFill>
                  <a:srgbClr val="8B888F"/>
                </a:solidFill>
                <a:effectLst/>
                <a:latin typeface="Consolas" panose="020B0609020204030204" pitchFamily="49" charset="0"/>
              </a:rPr>
              <a:t>;</a:t>
            </a:r>
            <a:endParaRPr lang="en-AU" sz="1200" b="0">
              <a:solidFill>
                <a:srgbClr val="F7F1FF"/>
              </a:solidFill>
              <a:effectLst/>
              <a:latin typeface="Consolas" panose="020B0609020204030204" pitchFamily="49" charset="0"/>
            </a:endParaRPr>
          </a:p>
          <a:p>
            <a:br>
              <a:rPr lang="en-AU" sz="1200" b="0">
                <a:solidFill>
                  <a:srgbClr val="F7F1FF"/>
                </a:solidFill>
                <a:effectLst/>
                <a:latin typeface="Consolas" panose="020B0609020204030204" pitchFamily="49" charset="0"/>
              </a:rPr>
            </a:br>
            <a:r>
              <a:rPr lang="en-AU" sz="1200" b="0">
                <a:solidFill>
                  <a:srgbClr val="F7F1FF"/>
                </a:solidFill>
                <a:effectLst/>
                <a:latin typeface="Consolas" panose="020B0609020204030204" pitchFamily="49" charset="0"/>
              </a:rPr>
              <a:t>    </a:t>
            </a:r>
            <a:r>
              <a:rPr lang="en-AU" sz="1200" b="0">
                <a:solidFill>
                  <a:srgbClr val="FC618D"/>
                </a:solidFill>
                <a:effectLst/>
                <a:latin typeface="Consolas" panose="020B0609020204030204" pitchFamily="49" charset="0"/>
              </a:rPr>
              <a:t>return</a:t>
            </a:r>
            <a:r>
              <a:rPr lang="en-AU" sz="1200" b="0">
                <a:solidFill>
                  <a:srgbClr val="F7F1FF"/>
                </a:solidFill>
                <a:effectLst/>
                <a:latin typeface="Consolas" panose="020B0609020204030204" pitchFamily="49" charset="0"/>
              </a:rPr>
              <a:t> </a:t>
            </a:r>
            <a:r>
              <a:rPr lang="en-AU" sz="1200" b="0">
                <a:solidFill>
                  <a:srgbClr val="948AE3"/>
                </a:solidFill>
                <a:effectLst/>
                <a:latin typeface="Consolas" panose="020B0609020204030204" pitchFamily="49" charset="0"/>
              </a:rPr>
              <a:t>0</a:t>
            </a:r>
            <a:r>
              <a:rPr lang="en-AU" sz="1200" b="0">
                <a:solidFill>
                  <a:srgbClr val="8B888F"/>
                </a:solidFill>
                <a:effectLst/>
                <a:latin typeface="Consolas" panose="020B0609020204030204" pitchFamily="49" charset="0"/>
              </a:rPr>
              <a:t>;</a:t>
            </a:r>
            <a:endParaRPr lang="en-AU" sz="1200" b="0">
              <a:solidFill>
                <a:srgbClr val="F7F1FF"/>
              </a:solidFill>
              <a:effectLst/>
              <a:latin typeface="Consolas" panose="020B0609020204030204" pitchFamily="49" charset="0"/>
            </a:endParaRPr>
          </a:p>
          <a:p>
            <a:r>
              <a:rPr lang="en-AU" sz="1200" b="0">
                <a:solidFill>
                  <a:srgbClr val="8B888F"/>
                </a:solidFill>
                <a:effectLst/>
                <a:latin typeface="Consolas" panose="020B0609020204030204" pitchFamily="49" charset="0"/>
              </a:rPr>
              <a:t>}</a:t>
            </a:r>
            <a:endParaRPr lang="en-AU" sz="1200" b="0">
              <a:solidFill>
                <a:srgbClr val="F7F1FF"/>
              </a:solidFill>
              <a:effectLst/>
              <a:latin typeface="Consolas" panose="020B0609020204030204" pitchFamily="49" charset="0"/>
            </a:endParaRPr>
          </a:p>
        </p:txBody>
      </p:sp>
    </p:spTree>
    <p:extLst>
      <p:ext uri="{BB962C8B-B14F-4D97-AF65-F5344CB8AC3E}">
        <p14:creationId xmlns:p14="http://schemas.microsoft.com/office/powerpoint/2010/main" val="36984341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887639"/>
          </a:xfrm>
        </p:spPr>
        <p:txBody>
          <a:bodyPr>
            <a:normAutofit/>
          </a:bodyPr>
          <a:lstStyle/>
          <a:p>
            <a:r>
              <a:rPr lang="en-US" dirty="0"/>
              <a:t>Sentinels </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1614196"/>
            <a:ext cx="11196378" cy="4328729"/>
          </a:xfrm>
        </p:spPr>
        <p:txBody>
          <a:bodyPr/>
          <a:lstStyle/>
          <a:p>
            <a:r>
              <a:rPr lang="en-US" dirty="0"/>
              <a:t>Iterators have no internal notion of the end of a sequence they traverse through, much like pointers.</a:t>
            </a:r>
          </a:p>
          <a:p>
            <a:r>
              <a:rPr lang="en-US" dirty="0"/>
              <a:t>Sentinels are a marker that indicate the end of a sequence. A common sentinel that is used by any language that does string processing is the literal character </a:t>
            </a:r>
            <a:r>
              <a:rPr lang="en-AU" b="0" dirty="0">
                <a:solidFill>
                  <a:srgbClr val="948AE3"/>
                </a:solidFill>
                <a:effectLst/>
                <a:latin typeface="Consolas" panose="020B0609020204030204" pitchFamily="49" charset="0"/>
              </a:rPr>
              <a:t>\0</a:t>
            </a:r>
            <a:r>
              <a:rPr lang="en-US" dirty="0"/>
              <a:t> which denotes the end of string.</a:t>
            </a:r>
          </a:p>
          <a:p>
            <a:r>
              <a:rPr lang="en-US" dirty="0"/>
              <a:t>In C++, the ‘end’ iterator is used as a sentinel, indicating there are no more values that can be yielded by an iterator.</a:t>
            </a:r>
          </a:p>
          <a:p>
            <a:r>
              <a:rPr lang="en-US" dirty="0"/>
              <a:t>Any iterator can be used as a sentinel for a sequence of values if it doesn’t mark the true end of the sequence.</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9</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4882608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3.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{CF449EBA-2598-4A74-855D-7222D41B0849}tf33713516_win32</Template>
  <TotalTime>3282</TotalTime>
  <Words>4728</Words>
  <Application>Microsoft Office PowerPoint</Application>
  <PresentationFormat>Widescreen</PresentationFormat>
  <Paragraphs>733</Paragraphs>
  <Slides>33</Slides>
  <Notes>28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Arial</vt:lpstr>
      <vt:lpstr>Calibri</vt:lpstr>
      <vt:lpstr>Cambria Math</vt:lpstr>
      <vt:lpstr>Consolas</vt:lpstr>
      <vt:lpstr>Gill Sans MT</vt:lpstr>
      <vt:lpstr>Walbaum Display</vt:lpstr>
      <vt:lpstr>3DFloatVTI</vt:lpstr>
      <vt:lpstr>Part 6</vt:lpstr>
      <vt:lpstr>Agenda</vt:lpstr>
      <vt:lpstr>Iterators</vt:lpstr>
      <vt:lpstr>Iterators </vt:lpstr>
      <vt:lpstr>Iterator Categories</vt:lpstr>
      <vt:lpstr>Obtaining Iterators </vt:lpstr>
      <vt:lpstr>Iterator Operators</vt:lpstr>
      <vt:lpstr>Iterator Functions</vt:lpstr>
      <vt:lpstr>Sentinels </vt:lpstr>
      <vt:lpstr>Data Structures</vt:lpstr>
      <vt:lpstr>Data Structures</vt:lpstr>
      <vt:lpstr>C++ Standard Containers</vt:lpstr>
      <vt:lpstr>Arrays vs Linked-Lists</vt:lpstr>
      <vt:lpstr>OO Arrays vs C++ Vector</vt:lpstr>
      <vt:lpstr>Bitset</vt:lpstr>
      <vt:lpstr>Any</vt:lpstr>
      <vt:lpstr>Algorithms</vt:lpstr>
      <vt:lpstr>Algorithms</vt:lpstr>
      <vt:lpstr>C++ Standard Algorithms</vt:lpstr>
      <vt:lpstr>C++ Standard Algorithms cont.</vt:lpstr>
      <vt:lpstr>C++ Standard Algorithms cont.</vt:lpstr>
      <vt:lpstr>C++ Standard Algorithms cont.</vt:lpstr>
      <vt:lpstr>Reductions</vt:lpstr>
      <vt:lpstr>Ranges</vt:lpstr>
      <vt:lpstr>Ranges</vt:lpstr>
      <vt:lpstr>Range Categories</vt:lpstr>
      <vt:lpstr>Views</vt:lpstr>
      <vt:lpstr>Views</vt:lpstr>
      <vt:lpstr>Factories</vt:lpstr>
      <vt:lpstr>Range Adaptor Views</vt:lpstr>
      <vt:lpstr>Discussion</vt:lpstr>
      <vt:lpstr>Next Week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Tyler Swann</dc:creator>
  <cp:lastModifiedBy>Tyler Swann</cp:lastModifiedBy>
  <cp:revision>84</cp:revision>
  <dcterms:created xsi:type="dcterms:W3CDTF">2022-11-08T05:35:40Z</dcterms:created>
  <dcterms:modified xsi:type="dcterms:W3CDTF">2023-01-22T07:34:54Z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