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2"/>
  </p:notesMasterIdLst>
  <p:handoutMasterIdLst>
    <p:handoutMasterId r:id="rId43"/>
  </p:handoutMasterIdLst>
  <p:sldIdLst>
    <p:sldId id="417" r:id="rId5"/>
    <p:sldId id="416" r:id="rId6"/>
    <p:sldId id="317" r:id="rId7"/>
    <p:sldId id="423" r:id="rId8"/>
    <p:sldId id="459" r:id="rId9"/>
    <p:sldId id="422" r:id="rId10"/>
    <p:sldId id="460" r:id="rId11"/>
    <p:sldId id="463" r:id="rId12"/>
    <p:sldId id="462" r:id="rId13"/>
    <p:sldId id="418" r:id="rId14"/>
    <p:sldId id="464" r:id="rId15"/>
    <p:sldId id="510" r:id="rId16"/>
    <p:sldId id="516" r:id="rId17"/>
    <p:sldId id="517" r:id="rId18"/>
    <p:sldId id="476" r:id="rId19"/>
    <p:sldId id="477" r:id="rId20"/>
    <p:sldId id="419" r:id="rId21"/>
    <p:sldId id="478" r:id="rId22"/>
    <p:sldId id="511" r:id="rId23"/>
    <p:sldId id="512" r:id="rId24"/>
    <p:sldId id="513" r:id="rId25"/>
    <p:sldId id="514" r:id="rId26"/>
    <p:sldId id="515" r:id="rId27"/>
    <p:sldId id="420" r:id="rId28"/>
    <p:sldId id="421" r:id="rId29"/>
    <p:sldId id="415" r:id="rId30"/>
    <p:sldId id="414" r:id="rId31"/>
    <p:sldId id="391" r:id="rId32"/>
    <p:sldId id="384" r:id="rId33"/>
    <p:sldId id="277" r:id="rId34"/>
    <p:sldId id="278" r:id="rId35"/>
    <p:sldId id="279" r:id="rId36"/>
    <p:sldId id="268" r:id="rId37"/>
    <p:sldId id="272" r:id="rId38"/>
    <p:sldId id="270" r:id="rId39"/>
    <p:sldId id="281" r:id="rId40"/>
    <p:sldId id="32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177077-5D49-4B96-8FBB-C57C06D3B0E2}">
          <p14:sldIdLst>
            <p14:sldId id="417"/>
            <p14:sldId id="416"/>
            <p14:sldId id="317"/>
            <p14:sldId id="423"/>
            <p14:sldId id="459"/>
            <p14:sldId id="422"/>
            <p14:sldId id="460"/>
            <p14:sldId id="463"/>
            <p14:sldId id="462"/>
            <p14:sldId id="418"/>
            <p14:sldId id="464"/>
            <p14:sldId id="510"/>
            <p14:sldId id="516"/>
            <p14:sldId id="517"/>
            <p14:sldId id="476"/>
            <p14:sldId id="477"/>
            <p14:sldId id="419"/>
            <p14:sldId id="478"/>
            <p14:sldId id="511"/>
            <p14:sldId id="512"/>
            <p14:sldId id="513"/>
            <p14:sldId id="514"/>
            <p14:sldId id="515"/>
            <p14:sldId id="420"/>
            <p14:sldId id="421"/>
            <p14:sldId id="415"/>
            <p14:sldId id="414"/>
            <p14:sldId id="391"/>
            <p14:sldId id="384"/>
            <p14:sldId id="277"/>
            <p14:sldId id="278"/>
            <p14:sldId id="279"/>
            <p14:sldId id="268"/>
            <p14:sldId id="272"/>
            <p14:sldId id="270"/>
            <p14:sldId id="281"/>
            <p14:sldId id="32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A3AB"/>
    <a:srgbClr val="565564"/>
    <a:srgbClr val="2A2747"/>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p:scale>
          <a:sx n="200" d="100"/>
          <a:sy n="200" d="100"/>
        </p:scale>
        <p:origin x="-4690" y="-518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Parallel Algorithms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Atomics</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Threads</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Mutexes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Semaphores</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6903335B-AF90-41B6-86B7-1EC5E92160AD}">
      <dgm:prSet/>
      <dgm:spPr/>
      <dgm:t>
        <a:bodyPr/>
        <a:lstStyle/>
        <a:p>
          <a:r>
            <a:rPr lang="en-AU" dirty="0"/>
            <a:t>Async/Await</a:t>
          </a:r>
        </a:p>
      </dgm:t>
    </dgm:pt>
    <dgm:pt modelId="{A5D04F89-9B0A-463F-847F-86702B6051F2}" type="parTrans" cxnId="{B6B011FC-1CF0-45D2-83F2-88823FEABB87}">
      <dgm:prSet/>
      <dgm:spPr/>
      <dgm:t>
        <a:bodyPr/>
        <a:lstStyle/>
        <a:p>
          <a:endParaRPr lang="en-AU"/>
        </a:p>
      </dgm:t>
    </dgm:pt>
    <dgm:pt modelId="{5225AD70-A246-4726-80E9-13EA605CB3AD}" type="sibTrans" cxnId="{B6B011FC-1CF0-45D2-83F2-88823FEABB87}">
      <dgm:prSet/>
      <dgm:spPr/>
      <dgm:t>
        <a:bodyPr/>
        <a:lstStyle/>
        <a:p>
          <a:endParaRPr lang="en-AU"/>
        </a:p>
      </dgm:t>
    </dgm:pt>
    <dgm:pt modelId="{D1C119F3-C827-438E-9885-E47E71E2174D}" type="pres">
      <dgm:prSet presAssocID="{E5B2E815-0D19-41DC-B01B-4D608769620A}" presName="vert0" presStyleCnt="0">
        <dgm:presLayoutVars>
          <dgm:dir/>
          <dgm:animOne val="branch"/>
          <dgm:animLvl val="lvl"/>
        </dgm:presLayoutVars>
      </dgm:prSet>
      <dgm:spPr/>
    </dgm:pt>
    <dgm:pt modelId="{8CF611E0-D60F-4FD8-A908-9AF785BFC4B5}" type="pres">
      <dgm:prSet presAssocID="{E7159AE6-0A19-4F0D-9BFA-EBB89C5A666A}" presName="thickLine" presStyleLbl="alignNode1" presStyleIdx="0" presStyleCnt="6"/>
      <dgm:spPr/>
    </dgm:pt>
    <dgm:pt modelId="{7A3E38F1-0732-4BB6-AF46-EBB947EBB608}" type="pres">
      <dgm:prSet presAssocID="{E7159AE6-0A19-4F0D-9BFA-EBB89C5A666A}" presName="horz1" presStyleCnt="0"/>
      <dgm:spPr/>
    </dgm:pt>
    <dgm:pt modelId="{DB2A3831-4F7B-4F6C-9EF0-FE249AE330B0}" type="pres">
      <dgm:prSet presAssocID="{E7159AE6-0A19-4F0D-9BFA-EBB89C5A666A}" presName="tx1" presStyleLbl="revTx" presStyleIdx="0" presStyleCnt="6"/>
      <dgm:spPr/>
    </dgm:pt>
    <dgm:pt modelId="{C3A6678B-719D-4BDD-9E8E-D1E75C0570E0}" type="pres">
      <dgm:prSet presAssocID="{E7159AE6-0A19-4F0D-9BFA-EBB89C5A666A}" presName="vert1" presStyleCnt="0"/>
      <dgm:spPr/>
    </dgm:pt>
    <dgm:pt modelId="{0897D902-47C7-457E-B008-BD0A4476DED9}" type="pres">
      <dgm:prSet presAssocID="{79B94552-1D5A-458A-86F5-0F5378B27D88}" presName="thickLine" presStyleLbl="alignNode1" presStyleIdx="1" presStyleCnt="6"/>
      <dgm:spPr/>
    </dgm:pt>
    <dgm:pt modelId="{06F66611-B2A2-4088-AE49-2CAE471596D4}" type="pres">
      <dgm:prSet presAssocID="{79B94552-1D5A-458A-86F5-0F5378B27D88}" presName="horz1" presStyleCnt="0"/>
      <dgm:spPr/>
    </dgm:pt>
    <dgm:pt modelId="{EDA981EF-2FFB-4F50-9364-9349758360FF}" type="pres">
      <dgm:prSet presAssocID="{79B94552-1D5A-458A-86F5-0F5378B27D88}" presName="tx1" presStyleLbl="revTx" presStyleIdx="1" presStyleCnt="6"/>
      <dgm:spPr/>
    </dgm:pt>
    <dgm:pt modelId="{27E8EF11-22B5-4155-B1F9-969EDF419757}" type="pres">
      <dgm:prSet presAssocID="{79B94552-1D5A-458A-86F5-0F5378B27D88}" presName="vert1" presStyleCnt="0"/>
      <dgm:spPr/>
    </dgm:pt>
    <dgm:pt modelId="{92E130E9-A39D-429A-B26B-1B7E70D97B3E}" type="pres">
      <dgm:prSet presAssocID="{981C94AE-8EB1-4574-AAAC-F76D78E2E311}" presName="thickLine" presStyleLbl="alignNode1" presStyleIdx="2" presStyleCnt="6"/>
      <dgm:spPr/>
    </dgm:pt>
    <dgm:pt modelId="{7FD7D9EF-7212-47C1-BD18-6E68CDF24569}" type="pres">
      <dgm:prSet presAssocID="{981C94AE-8EB1-4574-AAAC-F76D78E2E311}" presName="horz1" presStyleCnt="0"/>
      <dgm:spPr/>
    </dgm:pt>
    <dgm:pt modelId="{6FECE100-B42D-4849-9611-1D792E94B893}" type="pres">
      <dgm:prSet presAssocID="{981C94AE-8EB1-4574-AAAC-F76D78E2E311}" presName="tx1" presStyleLbl="revTx" presStyleIdx="2" presStyleCnt="6"/>
      <dgm:spPr/>
    </dgm:pt>
    <dgm:pt modelId="{CD7699DB-A5DA-463E-B9C5-42C8A7823192}" type="pres">
      <dgm:prSet presAssocID="{981C94AE-8EB1-4574-AAAC-F76D78E2E311}" presName="vert1" presStyleCnt="0"/>
      <dgm:spPr/>
    </dgm:pt>
    <dgm:pt modelId="{78BC4557-602B-4324-A970-5E23EEB03816}" type="pres">
      <dgm:prSet presAssocID="{8A6BE036-6A3F-44A7-8605-1FD9A8835744}" presName="thickLine" presStyleLbl="alignNode1" presStyleIdx="3" presStyleCnt="6"/>
      <dgm:spPr/>
    </dgm:pt>
    <dgm:pt modelId="{E7C9204C-EC70-4F1B-A273-88C5FAB2760B}" type="pres">
      <dgm:prSet presAssocID="{8A6BE036-6A3F-44A7-8605-1FD9A8835744}" presName="horz1" presStyleCnt="0"/>
      <dgm:spPr/>
    </dgm:pt>
    <dgm:pt modelId="{938C5F02-2D6B-4F00-A79C-DFBDAA185CAE}" type="pres">
      <dgm:prSet presAssocID="{8A6BE036-6A3F-44A7-8605-1FD9A8835744}" presName="tx1" presStyleLbl="revTx" presStyleIdx="3" presStyleCnt="6"/>
      <dgm:spPr/>
    </dgm:pt>
    <dgm:pt modelId="{C206CC5E-ECCD-4343-8578-F9903D18B8CC}" type="pres">
      <dgm:prSet presAssocID="{8A6BE036-6A3F-44A7-8605-1FD9A8835744}" presName="vert1" presStyleCnt="0"/>
      <dgm:spPr/>
    </dgm:pt>
    <dgm:pt modelId="{82BC986A-8FEA-4578-88DE-4F7F0C5E671D}" type="pres">
      <dgm:prSet presAssocID="{DEF27B33-6D08-44AC-970F-1EFCDD2220B3}" presName="thickLine" presStyleLbl="alignNode1" presStyleIdx="4" presStyleCnt="6"/>
      <dgm:spPr/>
    </dgm:pt>
    <dgm:pt modelId="{1D019270-DC4E-46BE-9341-EACB60394B54}" type="pres">
      <dgm:prSet presAssocID="{DEF27B33-6D08-44AC-970F-1EFCDD2220B3}" presName="horz1" presStyleCnt="0"/>
      <dgm:spPr/>
    </dgm:pt>
    <dgm:pt modelId="{84FCB67D-552B-4893-A69C-0548D9F6C595}" type="pres">
      <dgm:prSet presAssocID="{DEF27B33-6D08-44AC-970F-1EFCDD2220B3}" presName="tx1" presStyleLbl="revTx" presStyleIdx="4" presStyleCnt="6"/>
      <dgm:spPr/>
    </dgm:pt>
    <dgm:pt modelId="{5EAD11D6-AD70-469E-AC88-9A7089511061}" type="pres">
      <dgm:prSet presAssocID="{DEF27B33-6D08-44AC-970F-1EFCDD2220B3}" presName="vert1" presStyleCnt="0"/>
      <dgm:spPr/>
    </dgm:pt>
    <dgm:pt modelId="{630B2036-74E0-4AD1-A202-2CA9E4BE0986}" type="pres">
      <dgm:prSet presAssocID="{6903335B-AF90-41B6-86B7-1EC5E92160AD}" presName="thickLine" presStyleLbl="alignNode1" presStyleIdx="5" presStyleCnt="6"/>
      <dgm:spPr/>
    </dgm:pt>
    <dgm:pt modelId="{C6B6F2C6-F026-45E7-99F8-DC757D57F08C}" type="pres">
      <dgm:prSet presAssocID="{6903335B-AF90-41B6-86B7-1EC5E92160AD}" presName="horz1" presStyleCnt="0"/>
      <dgm:spPr/>
    </dgm:pt>
    <dgm:pt modelId="{DACFE19A-C7BD-4B07-9A42-CA2479E2EC62}" type="pres">
      <dgm:prSet presAssocID="{6903335B-AF90-41B6-86B7-1EC5E92160AD}" presName="tx1" presStyleLbl="revTx" presStyleIdx="5" presStyleCnt="6"/>
      <dgm:spPr/>
    </dgm:pt>
    <dgm:pt modelId="{9B8AD626-C1F0-432B-9D89-623D493FFD47}" type="pres">
      <dgm:prSet presAssocID="{6903335B-AF90-41B6-86B7-1EC5E92160AD}" presName="vert1" presStyleCnt="0"/>
      <dgm:spPr/>
    </dgm:pt>
  </dgm:ptLst>
  <dgm:cxnLst>
    <dgm:cxn modelId="{E1B50A38-05EC-4A50-90FA-582E72C931B8}" type="presOf" srcId="{6903335B-AF90-41B6-86B7-1EC5E92160AD}" destId="{DACFE19A-C7BD-4B07-9A42-CA2479E2EC62}" srcOrd="0" destOrd="0" presId="urn:microsoft.com/office/officeart/2008/layout/LinedList"/>
    <dgm:cxn modelId="{17CEDC43-E879-45AE-8E97-2C03A7495E4A}" srcId="{E5B2E815-0D19-41DC-B01B-4D608769620A}" destId="{981C94AE-8EB1-4574-AAAC-F76D78E2E311}" srcOrd="2" destOrd="0" parTransId="{E960941D-CD01-4959-8436-EDF8E696226C}" sibTransId="{C6536976-AF16-4780-971D-9CD223FA9AE2}"/>
    <dgm:cxn modelId="{1E0F6E69-9825-43BD-B212-F0BA3C415CDC}" type="presOf" srcId="{79B94552-1D5A-458A-86F5-0F5378B27D88}" destId="{EDA981EF-2FFB-4F50-9364-9349758360FF}" srcOrd="0" destOrd="0" presId="urn:microsoft.com/office/officeart/2008/layout/LinedList"/>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2730BD93-C5A3-4CEB-8951-C7A148293643}" type="presOf" srcId="{E5B2E815-0D19-41DC-B01B-4D608769620A}" destId="{D1C119F3-C827-438E-9885-E47E71E2174D}" srcOrd="0" destOrd="0" presId="urn:microsoft.com/office/officeart/2008/layout/LinedList"/>
    <dgm:cxn modelId="{EA133AAA-0771-4462-A11C-9BC345C7E680}" type="presOf" srcId="{DEF27B33-6D08-44AC-970F-1EFCDD2220B3}" destId="{84FCB67D-552B-4893-A69C-0548D9F6C595}" srcOrd="0" destOrd="0" presId="urn:microsoft.com/office/officeart/2008/layout/LinedList"/>
    <dgm:cxn modelId="{C26C60AD-2132-4C3E-BB1F-557DCBE30FF2}" type="presOf" srcId="{981C94AE-8EB1-4574-AAAC-F76D78E2E311}" destId="{6FECE100-B42D-4849-9611-1D792E94B893}" srcOrd="0" destOrd="0" presId="urn:microsoft.com/office/officeart/2008/layout/LinedList"/>
    <dgm:cxn modelId="{C6A0BEB4-8356-4C53-95AE-D5B48ACDD83A}" type="presOf" srcId="{8A6BE036-6A3F-44A7-8605-1FD9A8835744}" destId="{938C5F02-2D6B-4F00-A79C-DFBDAA185CAE}" srcOrd="0" destOrd="0" presId="urn:microsoft.com/office/officeart/2008/layout/LinedList"/>
    <dgm:cxn modelId="{4A24DEEF-E33F-4B18-A6E9-32B7223A72DC}" type="presOf" srcId="{E7159AE6-0A19-4F0D-9BFA-EBB89C5A666A}" destId="{DB2A3831-4F7B-4F6C-9EF0-FE249AE330B0}" srcOrd="0" destOrd="0" presId="urn:microsoft.com/office/officeart/2008/layout/LinedList"/>
    <dgm:cxn modelId="{C4C7DDF3-E405-471D-861C-BCC1E1763E12}" srcId="{E5B2E815-0D19-41DC-B01B-4D608769620A}" destId="{79B94552-1D5A-458A-86F5-0F5378B27D88}" srcOrd="1" destOrd="0" parTransId="{D7CC604E-DB87-454C-8338-A83F7E85C92C}" sibTransId="{ABCEF359-CCFC-47AA-9F06-33452FC56CCA}"/>
    <dgm:cxn modelId="{B6B011FC-1CF0-45D2-83F2-88823FEABB87}" srcId="{E5B2E815-0D19-41DC-B01B-4D608769620A}" destId="{6903335B-AF90-41B6-86B7-1EC5E92160AD}" srcOrd="5" destOrd="0" parTransId="{A5D04F89-9B0A-463F-847F-86702B6051F2}" sibTransId="{5225AD70-A246-4726-80E9-13EA605CB3AD}"/>
    <dgm:cxn modelId="{A22B2FED-B39F-4683-81BB-50830AE81FC3}" type="presParOf" srcId="{D1C119F3-C827-438E-9885-E47E71E2174D}" destId="{8CF611E0-D60F-4FD8-A908-9AF785BFC4B5}" srcOrd="0" destOrd="0" presId="urn:microsoft.com/office/officeart/2008/layout/LinedList"/>
    <dgm:cxn modelId="{625908D6-7348-45E4-9CF1-0788676E0548}" type="presParOf" srcId="{D1C119F3-C827-438E-9885-E47E71E2174D}" destId="{7A3E38F1-0732-4BB6-AF46-EBB947EBB608}" srcOrd="1" destOrd="0" presId="urn:microsoft.com/office/officeart/2008/layout/LinedList"/>
    <dgm:cxn modelId="{89AACFEE-C924-44FF-B00A-33175A8DA391}" type="presParOf" srcId="{7A3E38F1-0732-4BB6-AF46-EBB947EBB608}" destId="{DB2A3831-4F7B-4F6C-9EF0-FE249AE330B0}" srcOrd="0" destOrd="0" presId="urn:microsoft.com/office/officeart/2008/layout/LinedList"/>
    <dgm:cxn modelId="{87D0BE85-106D-446D-812F-2F63DB34E7FA}" type="presParOf" srcId="{7A3E38F1-0732-4BB6-AF46-EBB947EBB608}" destId="{C3A6678B-719D-4BDD-9E8E-D1E75C0570E0}" srcOrd="1" destOrd="0" presId="urn:microsoft.com/office/officeart/2008/layout/LinedList"/>
    <dgm:cxn modelId="{20464C7F-01A4-4708-BC62-08847AF0D091}" type="presParOf" srcId="{D1C119F3-C827-438E-9885-E47E71E2174D}" destId="{0897D902-47C7-457E-B008-BD0A4476DED9}" srcOrd="2" destOrd="0" presId="urn:microsoft.com/office/officeart/2008/layout/LinedList"/>
    <dgm:cxn modelId="{59A2555E-2577-474B-9C5F-02CBF920183F}" type="presParOf" srcId="{D1C119F3-C827-438E-9885-E47E71E2174D}" destId="{06F66611-B2A2-4088-AE49-2CAE471596D4}" srcOrd="3" destOrd="0" presId="urn:microsoft.com/office/officeart/2008/layout/LinedList"/>
    <dgm:cxn modelId="{777FB162-6EE8-4E4E-AC4F-5CA5336470E3}" type="presParOf" srcId="{06F66611-B2A2-4088-AE49-2CAE471596D4}" destId="{EDA981EF-2FFB-4F50-9364-9349758360FF}" srcOrd="0" destOrd="0" presId="urn:microsoft.com/office/officeart/2008/layout/LinedList"/>
    <dgm:cxn modelId="{2CAFC3AB-1D55-4193-8F7D-678BCC1F201F}" type="presParOf" srcId="{06F66611-B2A2-4088-AE49-2CAE471596D4}" destId="{27E8EF11-22B5-4155-B1F9-969EDF419757}" srcOrd="1" destOrd="0" presId="urn:microsoft.com/office/officeart/2008/layout/LinedList"/>
    <dgm:cxn modelId="{B6F60A62-23D4-44F6-9F64-6F8D6D9D43AE}" type="presParOf" srcId="{D1C119F3-C827-438E-9885-E47E71E2174D}" destId="{92E130E9-A39D-429A-B26B-1B7E70D97B3E}" srcOrd="4" destOrd="0" presId="urn:microsoft.com/office/officeart/2008/layout/LinedList"/>
    <dgm:cxn modelId="{9591AA3A-9DF3-4491-9DCD-9D74019587B0}" type="presParOf" srcId="{D1C119F3-C827-438E-9885-E47E71E2174D}" destId="{7FD7D9EF-7212-47C1-BD18-6E68CDF24569}" srcOrd="5" destOrd="0" presId="urn:microsoft.com/office/officeart/2008/layout/LinedList"/>
    <dgm:cxn modelId="{0464473E-6E27-4680-AAA0-7538F99747D5}" type="presParOf" srcId="{7FD7D9EF-7212-47C1-BD18-6E68CDF24569}" destId="{6FECE100-B42D-4849-9611-1D792E94B893}" srcOrd="0" destOrd="0" presId="urn:microsoft.com/office/officeart/2008/layout/LinedList"/>
    <dgm:cxn modelId="{8E9F86D0-D700-4AF8-9430-17EF1A4340B4}" type="presParOf" srcId="{7FD7D9EF-7212-47C1-BD18-6E68CDF24569}" destId="{CD7699DB-A5DA-463E-B9C5-42C8A7823192}" srcOrd="1" destOrd="0" presId="urn:microsoft.com/office/officeart/2008/layout/LinedList"/>
    <dgm:cxn modelId="{D2650A91-804F-45C6-B0F1-9BF1C0C07AD0}" type="presParOf" srcId="{D1C119F3-C827-438E-9885-E47E71E2174D}" destId="{78BC4557-602B-4324-A970-5E23EEB03816}" srcOrd="6" destOrd="0" presId="urn:microsoft.com/office/officeart/2008/layout/LinedList"/>
    <dgm:cxn modelId="{6D13B6CB-D146-4F3D-A241-713EED419AC6}" type="presParOf" srcId="{D1C119F3-C827-438E-9885-E47E71E2174D}" destId="{E7C9204C-EC70-4F1B-A273-88C5FAB2760B}" srcOrd="7" destOrd="0" presId="urn:microsoft.com/office/officeart/2008/layout/LinedList"/>
    <dgm:cxn modelId="{67B26254-8C7C-4475-8D7B-0E8044263529}" type="presParOf" srcId="{E7C9204C-EC70-4F1B-A273-88C5FAB2760B}" destId="{938C5F02-2D6B-4F00-A79C-DFBDAA185CAE}" srcOrd="0" destOrd="0" presId="urn:microsoft.com/office/officeart/2008/layout/LinedList"/>
    <dgm:cxn modelId="{078E1E5A-9044-4943-82B2-43FD2FEBD649}" type="presParOf" srcId="{E7C9204C-EC70-4F1B-A273-88C5FAB2760B}" destId="{C206CC5E-ECCD-4343-8578-F9903D18B8CC}" srcOrd="1" destOrd="0" presId="urn:microsoft.com/office/officeart/2008/layout/LinedList"/>
    <dgm:cxn modelId="{6B4591EB-824F-42B9-83E6-174FA63F7F74}" type="presParOf" srcId="{D1C119F3-C827-438E-9885-E47E71E2174D}" destId="{82BC986A-8FEA-4578-88DE-4F7F0C5E671D}" srcOrd="8" destOrd="0" presId="urn:microsoft.com/office/officeart/2008/layout/LinedList"/>
    <dgm:cxn modelId="{8F95BD3D-FBF3-4997-A3F9-C09C2676435B}" type="presParOf" srcId="{D1C119F3-C827-438E-9885-E47E71E2174D}" destId="{1D019270-DC4E-46BE-9341-EACB60394B54}" srcOrd="9" destOrd="0" presId="urn:microsoft.com/office/officeart/2008/layout/LinedList"/>
    <dgm:cxn modelId="{848698C2-ED20-461F-97C0-92A6F8FEA986}" type="presParOf" srcId="{1D019270-DC4E-46BE-9341-EACB60394B54}" destId="{84FCB67D-552B-4893-A69C-0548D9F6C595}" srcOrd="0" destOrd="0" presId="urn:microsoft.com/office/officeart/2008/layout/LinedList"/>
    <dgm:cxn modelId="{C90A3206-C99F-4D3E-AD5F-B846BE9104A1}" type="presParOf" srcId="{1D019270-DC4E-46BE-9341-EACB60394B54}" destId="{5EAD11D6-AD70-469E-AC88-9A7089511061}" srcOrd="1" destOrd="0" presId="urn:microsoft.com/office/officeart/2008/layout/LinedList"/>
    <dgm:cxn modelId="{7B1E3FF0-2F3C-4F0E-B3CB-1540876E5197}" type="presParOf" srcId="{D1C119F3-C827-438E-9885-E47E71E2174D}" destId="{630B2036-74E0-4AD1-A202-2CA9E4BE0986}" srcOrd="10" destOrd="0" presId="urn:microsoft.com/office/officeart/2008/layout/LinedList"/>
    <dgm:cxn modelId="{2ABA7397-B5B7-4C38-B749-0CCB8746E62C}" type="presParOf" srcId="{D1C119F3-C827-438E-9885-E47E71E2174D}" destId="{C6B6F2C6-F026-45E7-99F8-DC757D57F08C}" srcOrd="11" destOrd="0" presId="urn:microsoft.com/office/officeart/2008/layout/LinedList"/>
    <dgm:cxn modelId="{7EFB16F6-987D-4546-92AB-329D737EDAC9}" type="presParOf" srcId="{C6B6F2C6-F026-45E7-99F8-DC757D57F08C}" destId="{DACFE19A-C7BD-4B07-9A42-CA2479E2EC62}" srcOrd="0" destOrd="0" presId="urn:microsoft.com/office/officeart/2008/layout/LinedList"/>
    <dgm:cxn modelId="{639D1AF6-6810-4541-9689-0663FDC5A3BF}" type="presParOf" srcId="{C6B6F2C6-F026-45E7-99F8-DC757D57F08C}" destId="{9B8AD626-C1F0-432B-9D89-623D493FFD4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11E0-D60F-4FD8-A908-9AF785BFC4B5}">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A3831-4F7B-4F6C-9EF0-FE249AE330B0}">
      <dsp:nvSpPr>
        <dsp:cNvPr id="0" name=""/>
        <dsp:cNvSpPr/>
      </dsp:nvSpPr>
      <dsp:spPr>
        <a:xfrm>
          <a:off x="0" y="2812"/>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Parallel Algorithms</a:t>
          </a:r>
        </a:p>
      </dsp:txBody>
      <dsp:txXfrm>
        <a:off x="0" y="2812"/>
        <a:ext cx="6373813" cy="958970"/>
      </dsp:txXfrm>
    </dsp:sp>
    <dsp:sp modelId="{0897D902-47C7-457E-B008-BD0A4476DED9}">
      <dsp:nvSpPr>
        <dsp:cNvPr id="0" name=""/>
        <dsp:cNvSpPr/>
      </dsp:nvSpPr>
      <dsp:spPr>
        <a:xfrm>
          <a:off x="0" y="961783"/>
          <a:ext cx="6373813" cy="0"/>
        </a:xfrm>
        <a:prstGeom prst="line">
          <a:avLst/>
        </a:prstGeom>
        <a:solidFill>
          <a:schemeClr val="accent2">
            <a:hueOff val="1538576"/>
            <a:satOff val="1641"/>
            <a:lumOff val="510"/>
            <a:alphaOff val="0"/>
          </a:schemeClr>
        </a:solidFill>
        <a:ln w="12700" cap="flat" cmpd="sng" algn="ctr">
          <a:solidFill>
            <a:schemeClr val="accent2">
              <a:hueOff val="1538576"/>
              <a:satOff val="1641"/>
              <a:lumOff val="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981EF-2FFB-4F50-9364-9349758360FF}">
      <dsp:nvSpPr>
        <dsp:cNvPr id="0" name=""/>
        <dsp:cNvSpPr/>
      </dsp:nvSpPr>
      <dsp:spPr>
        <a:xfrm>
          <a:off x="0" y="961783"/>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Atomics</a:t>
          </a:r>
        </a:p>
      </dsp:txBody>
      <dsp:txXfrm>
        <a:off x="0" y="961783"/>
        <a:ext cx="6373813" cy="958970"/>
      </dsp:txXfrm>
    </dsp:sp>
    <dsp:sp modelId="{92E130E9-A39D-429A-B26B-1B7E70D97B3E}">
      <dsp:nvSpPr>
        <dsp:cNvPr id="0" name=""/>
        <dsp:cNvSpPr/>
      </dsp:nvSpPr>
      <dsp:spPr>
        <a:xfrm>
          <a:off x="0" y="1920754"/>
          <a:ext cx="6373813" cy="0"/>
        </a:xfrm>
        <a:prstGeom prst="line">
          <a:avLst/>
        </a:prstGeom>
        <a:solidFill>
          <a:schemeClr val="accent2">
            <a:hueOff val="3077152"/>
            <a:satOff val="3282"/>
            <a:lumOff val="1020"/>
            <a:alphaOff val="0"/>
          </a:schemeClr>
        </a:solidFill>
        <a:ln w="12700" cap="flat" cmpd="sng" algn="ctr">
          <a:solidFill>
            <a:schemeClr val="accent2">
              <a:hueOff val="3077152"/>
              <a:satOff val="3282"/>
              <a:lumOff val="1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CE100-B42D-4849-9611-1D792E94B893}">
      <dsp:nvSpPr>
        <dsp:cNvPr id="0" name=""/>
        <dsp:cNvSpPr/>
      </dsp:nvSpPr>
      <dsp:spPr>
        <a:xfrm>
          <a:off x="0" y="1920754"/>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Threads</a:t>
          </a:r>
        </a:p>
      </dsp:txBody>
      <dsp:txXfrm>
        <a:off x="0" y="1920754"/>
        <a:ext cx="6373813" cy="958970"/>
      </dsp:txXfrm>
    </dsp:sp>
    <dsp:sp modelId="{78BC4557-602B-4324-A970-5E23EEB03816}">
      <dsp:nvSpPr>
        <dsp:cNvPr id="0" name=""/>
        <dsp:cNvSpPr/>
      </dsp:nvSpPr>
      <dsp:spPr>
        <a:xfrm>
          <a:off x="0" y="2879725"/>
          <a:ext cx="6373813" cy="0"/>
        </a:xfrm>
        <a:prstGeom prst="line">
          <a:avLst/>
        </a:prstGeom>
        <a:solidFill>
          <a:schemeClr val="accent2">
            <a:hueOff val="4615728"/>
            <a:satOff val="4923"/>
            <a:lumOff val="1531"/>
            <a:alphaOff val="0"/>
          </a:schemeClr>
        </a:solidFill>
        <a:ln w="12700" cap="flat" cmpd="sng" algn="ctr">
          <a:solidFill>
            <a:schemeClr val="accent2">
              <a:hueOff val="4615728"/>
              <a:satOff val="4923"/>
              <a:lumOff val="1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C5F02-2D6B-4F00-A79C-DFBDAA185CAE}">
      <dsp:nvSpPr>
        <dsp:cNvPr id="0" name=""/>
        <dsp:cNvSpPr/>
      </dsp:nvSpPr>
      <dsp:spPr>
        <a:xfrm>
          <a:off x="0" y="287972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Mutexes</a:t>
          </a:r>
        </a:p>
      </dsp:txBody>
      <dsp:txXfrm>
        <a:off x="0" y="2879725"/>
        <a:ext cx="6373813" cy="958970"/>
      </dsp:txXfrm>
    </dsp:sp>
    <dsp:sp modelId="{82BC986A-8FEA-4578-88DE-4F7F0C5E671D}">
      <dsp:nvSpPr>
        <dsp:cNvPr id="0" name=""/>
        <dsp:cNvSpPr/>
      </dsp:nvSpPr>
      <dsp:spPr>
        <a:xfrm>
          <a:off x="0" y="3838695"/>
          <a:ext cx="6373813" cy="0"/>
        </a:xfrm>
        <a:prstGeom prst="line">
          <a:avLst/>
        </a:prstGeom>
        <a:solidFill>
          <a:schemeClr val="accent2">
            <a:hueOff val="6154304"/>
            <a:satOff val="6564"/>
            <a:lumOff val="2041"/>
            <a:alphaOff val="0"/>
          </a:schemeClr>
        </a:solidFill>
        <a:ln w="12700" cap="flat" cmpd="sng" algn="ctr">
          <a:solidFill>
            <a:schemeClr val="accent2">
              <a:hueOff val="6154304"/>
              <a:satOff val="6564"/>
              <a:lumOff val="2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FCB67D-552B-4893-A69C-0548D9F6C595}">
      <dsp:nvSpPr>
        <dsp:cNvPr id="0" name=""/>
        <dsp:cNvSpPr/>
      </dsp:nvSpPr>
      <dsp:spPr>
        <a:xfrm>
          <a:off x="0" y="383869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Semaphores</a:t>
          </a:r>
        </a:p>
      </dsp:txBody>
      <dsp:txXfrm>
        <a:off x="0" y="3838695"/>
        <a:ext cx="6373813" cy="958970"/>
      </dsp:txXfrm>
    </dsp:sp>
    <dsp:sp modelId="{630B2036-74E0-4AD1-A202-2CA9E4BE0986}">
      <dsp:nvSpPr>
        <dsp:cNvPr id="0" name=""/>
        <dsp:cNvSpPr/>
      </dsp:nvSpPr>
      <dsp:spPr>
        <a:xfrm>
          <a:off x="0" y="4797666"/>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FE19A-C7BD-4B07-9A42-CA2479E2EC62}">
      <dsp:nvSpPr>
        <dsp:cNvPr id="0" name=""/>
        <dsp:cNvSpPr/>
      </dsp:nvSpPr>
      <dsp:spPr>
        <a:xfrm>
          <a:off x="0" y="4797666"/>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Async/Await</a:t>
          </a:r>
        </a:p>
      </dsp:txBody>
      <dsp:txXfrm>
        <a:off x="0" y="4797666"/>
        <a:ext cx="6373813" cy="958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7335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09166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48549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469562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9122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3262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48082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564351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98660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96745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559922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85269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648353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999745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27</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3263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44140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7720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3816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11674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23704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4.svg"/></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6</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Structures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53408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Data Structures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85000" lnSpcReduction="10000"/>
          </a:bodyPr>
          <a:lstStyle/>
          <a:p>
            <a:r>
              <a:rPr lang="en-US" dirty="0"/>
              <a:t>Data structures are a fundamental concept in all of Computer Science.</a:t>
            </a:r>
          </a:p>
          <a:p>
            <a:r>
              <a:rPr lang="en-US" dirty="0"/>
              <a:t>They are used to arrange and organize data into different shapes, memory layouts and access patterns.</a:t>
            </a:r>
          </a:p>
          <a:p>
            <a:r>
              <a:rPr lang="en-US" dirty="0"/>
              <a:t>Different data structures offer different complexities for reading, writing, insertion and erasure.</a:t>
            </a:r>
          </a:p>
          <a:p>
            <a:r>
              <a:rPr lang="en-US" dirty="0"/>
              <a:t>There are three main categories of data structures in C++; sequence, associative and unordered associative.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Blockchain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658" y="1417397"/>
            <a:ext cx="4023205" cy="4023205"/>
          </a:xfrm>
          <a:prstGeom prst="rect">
            <a:avLst/>
          </a:prstGeom>
        </p:spPr>
      </p:pic>
    </p:spTree>
    <p:extLst>
      <p:ext uri="{BB962C8B-B14F-4D97-AF65-F5344CB8AC3E}">
        <p14:creationId xmlns:p14="http://schemas.microsoft.com/office/powerpoint/2010/main" val="267593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Containers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60774831"/>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37084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37084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pPr algn="ctr"/>
                          <a14:m>
                            <m:oMathPara xmlns:m="http://schemas.openxmlformats.org/officeDocument/2006/math">
                              <m:oMathParaPr>
                                <m:jc m:val="centerGroup"/>
                              </m:oMathParaPr>
                              <m:oMath xmlns:m="http://schemas.openxmlformats.org/officeDocument/2006/math">
                                <m:r>
                                  <a:rPr lang="en-AU" sz="1100" b="0" i="1" smtClean="0">
                                    <a:solidFill>
                                      <a:schemeClr val="tx1"/>
                                    </a:solidFill>
                                    <a:latin typeface="Cambria Math" panose="02040503050406030204" pitchFamily="18" charset="0"/>
                                  </a:rPr>
                                  <m:t>𝑂</m:t>
                                </m:r>
                                <m:r>
                                  <a:rPr lang="en-AU" sz="1100" b="0" i="1" smtClean="0">
                                    <a:solidFill>
                                      <a:schemeClr val="tx1"/>
                                    </a:solidFill>
                                    <a:latin typeface="Cambria Math" panose="02040503050406030204" pitchFamily="18" charset="0"/>
                                  </a:rPr>
                                  <m:t>(</m:t>
                                </m:r>
                                <m:r>
                                  <a:rPr lang="en-AU" sz="1100" b="0" i="1" smtClean="0">
                                    <a:solidFill>
                                      <a:schemeClr val="tx1"/>
                                    </a:solidFill>
                                    <a:latin typeface="Cambria Math" panose="02040503050406030204" pitchFamily="18" charset="0"/>
                                  </a:rPr>
                                  <m:t>𝑛</m:t>
                                </m:r>
                                <m:r>
                                  <a:rPr lang="en-AU" sz="1100" b="0" i="1" smtClean="0">
                                    <a:solidFill>
                                      <a:schemeClr val="tx1"/>
                                    </a:solidFill>
                                    <a:latin typeface="Cambria Math" panose="02040503050406030204" pitchFamily="18" charset="0"/>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38651211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4021213937"/>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a14:m>
                          <a:endParaRPr lang="en-AU" sz="1100" dirty="0">
                            <a:solidFill>
                              <a:schemeClr val="tx1"/>
                            </a:solidFill>
                          </a:endParaRPr>
                        </a:p>
                      </a:txBody>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Choice>
        <mc:Fallback>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60774831"/>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45720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59436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endParaRPr lang="en-US"/>
                        </a:p>
                      </a:txBody>
                      <a:tcPr>
                        <a:blipFill>
                          <a:blip r:embed="rId3"/>
                          <a:stretch>
                            <a:fillRect l="-371292" t="-76531" r="-401914" b="-776531"/>
                          </a:stretch>
                        </a:blipFill>
                      </a:tcPr>
                    </a:tc>
                    <a:tc>
                      <a:txBody>
                        <a:bodyPr/>
                        <a:lstStyle/>
                        <a:p>
                          <a:endParaRPr lang="en-US"/>
                        </a:p>
                      </a:txBody>
                      <a:tcPr>
                        <a:blipFill>
                          <a:blip r:embed="rId3"/>
                          <a:stretch>
                            <a:fillRect l="-471292" t="-76531" r="-301914" b="-776531"/>
                          </a:stretch>
                        </a:blipFill>
                      </a:tcPr>
                    </a:tc>
                    <a:tc>
                      <a:txBody>
                        <a:bodyPr/>
                        <a:lstStyle/>
                        <a:p>
                          <a:endParaRPr lang="en-US"/>
                        </a:p>
                      </a:txBody>
                      <a:tcPr>
                        <a:blipFill>
                          <a:blip r:embed="rId3"/>
                          <a:stretch>
                            <a:fillRect l="-568571" t="-76531" r="-200476" b="-776531"/>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76531" r="-1435" b="-776531"/>
                          </a:stretch>
                        </a:blipFill>
                      </a:tcPr>
                    </a:tc>
                    <a:extLst>
                      <a:ext uri="{0D108BD9-81ED-4DB2-BD59-A6C34878D82A}">
                        <a16:rowId xmlns:a16="http://schemas.microsoft.com/office/drawing/2014/main" val="386512116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endParaRPr lang="en-US"/>
                        </a:p>
                      </a:txBody>
                      <a:tcPr>
                        <a:blipFill>
                          <a:blip r:embed="rId3"/>
                          <a:stretch>
                            <a:fillRect l="-371292" t="-178351" r="-401914" b="-684536"/>
                          </a:stretch>
                        </a:blipFill>
                      </a:tcPr>
                    </a:tc>
                    <a:tc>
                      <a:txBody>
                        <a:bodyPr/>
                        <a:lstStyle/>
                        <a:p>
                          <a:endParaRPr lang="en-US"/>
                        </a:p>
                      </a:txBody>
                      <a:tcPr>
                        <a:blipFill>
                          <a:blip r:embed="rId3"/>
                          <a:stretch>
                            <a:fillRect l="-471292" t="-178351" r="-301914" b="-684536"/>
                          </a:stretch>
                        </a:blipFill>
                      </a:tcPr>
                    </a:tc>
                    <a:tc>
                      <a:txBody>
                        <a:bodyPr/>
                        <a:lstStyle/>
                        <a:p>
                          <a:endParaRPr lang="en-US"/>
                        </a:p>
                      </a:txBody>
                      <a:tcPr>
                        <a:blipFill>
                          <a:blip r:embed="rId3"/>
                          <a:stretch>
                            <a:fillRect l="-568571" t="-178351" r="-200476" b="-684536"/>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178351" r="-1435" b="-684536"/>
                          </a:stretch>
                        </a:blipFill>
                      </a:tcPr>
                    </a:tc>
                    <a:extLst>
                      <a:ext uri="{0D108BD9-81ED-4DB2-BD59-A6C34878D82A}">
                        <a16:rowId xmlns:a16="http://schemas.microsoft.com/office/drawing/2014/main" val="4021213937"/>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endParaRPr lang="en-US"/>
                        </a:p>
                      </a:txBody>
                      <a:tcPr>
                        <a:blipFill>
                          <a:blip r:embed="rId3"/>
                          <a:stretch>
                            <a:fillRect l="-371292" t="-385714" r="-401914" b="-848571"/>
                          </a:stretch>
                        </a:blipFill>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endParaRPr lang="en-US"/>
                        </a:p>
                      </a:txBody>
                      <a:tcPr>
                        <a:blipFill>
                          <a:blip r:embed="rId3"/>
                          <a:stretch>
                            <a:fillRect l="-371292" t="-346939" r="-401914" b="-506122"/>
                          </a:stretch>
                        </a:blipFill>
                      </a:tcPr>
                    </a:tc>
                    <a:tc>
                      <a:txBody>
                        <a:bodyPr/>
                        <a:lstStyle/>
                        <a:p>
                          <a:endParaRPr lang="en-US"/>
                        </a:p>
                      </a:txBody>
                      <a:tcPr>
                        <a:blipFill>
                          <a:blip r:embed="rId3"/>
                          <a:stretch>
                            <a:fillRect l="-471292" t="-346939" r="-301914" b="-506122"/>
                          </a:stretch>
                        </a:blipFill>
                      </a:tcPr>
                    </a:tc>
                    <a:tc>
                      <a:txBody>
                        <a:bodyPr/>
                        <a:lstStyle/>
                        <a:p>
                          <a:endParaRPr lang="en-US"/>
                        </a:p>
                      </a:txBody>
                      <a:tcPr>
                        <a:blipFill>
                          <a:blip r:embed="rId3"/>
                          <a:stretch>
                            <a:fillRect l="-568571" t="-346939" r="-200476" b="-506122"/>
                          </a:stretch>
                        </a:blipFill>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endParaRPr lang="en-US"/>
                        </a:p>
                      </a:txBody>
                      <a:tcPr>
                        <a:blipFill>
                          <a:blip r:embed="rId3"/>
                          <a:stretch>
                            <a:fillRect l="-371292" t="-718033" r="-401914" b="-713115"/>
                          </a:stretch>
                        </a:blipFill>
                      </a:tcPr>
                    </a:tc>
                    <a:tc>
                      <a:txBody>
                        <a:bodyPr/>
                        <a:lstStyle/>
                        <a:p>
                          <a:endParaRPr lang="en-US"/>
                        </a:p>
                      </a:txBody>
                      <a:tcPr>
                        <a:blipFill>
                          <a:blip r:embed="rId3"/>
                          <a:stretch>
                            <a:fillRect l="-471292" t="-718033" r="-301914" b="-713115"/>
                          </a:stretch>
                        </a:blipFill>
                      </a:tcPr>
                    </a:tc>
                    <a:tc>
                      <a:txBody>
                        <a:bodyPr/>
                        <a:lstStyle/>
                        <a:p>
                          <a:endParaRPr lang="en-US"/>
                        </a:p>
                      </a:txBody>
                      <a:tcPr>
                        <a:blipFill>
                          <a:blip r:embed="rId3"/>
                          <a:stretch>
                            <a:fillRect l="-568571" t="-718033" r="-200476" b="-713115"/>
                          </a:stretch>
                        </a:blipFill>
                      </a:tcPr>
                    </a:tc>
                    <a:tc>
                      <a:txBody>
                        <a:bodyPr/>
                        <a:lstStyle/>
                        <a:p>
                          <a:endParaRPr lang="en-US"/>
                        </a:p>
                      </a:txBody>
                      <a:tcPr>
                        <a:blipFill>
                          <a:blip r:embed="rId3"/>
                          <a:stretch>
                            <a:fillRect l="-671770" t="-718033" r="-101435" b="-71311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endParaRPr lang="en-US"/>
                        </a:p>
                      </a:txBody>
                      <a:tcPr>
                        <a:blipFill>
                          <a:blip r:embed="rId3"/>
                          <a:stretch>
                            <a:fillRect l="-371292" t="-818033" r="-401914" b="-613115"/>
                          </a:stretch>
                        </a:blipFill>
                      </a:tcPr>
                    </a:tc>
                    <a:tc>
                      <a:txBody>
                        <a:bodyPr/>
                        <a:lstStyle/>
                        <a:p>
                          <a:endParaRPr lang="en-US"/>
                        </a:p>
                      </a:txBody>
                      <a:tcPr>
                        <a:blipFill>
                          <a:blip r:embed="rId3"/>
                          <a:stretch>
                            <a:fillRect l="-471292" t="-818033" r="-301914" b="-613115"/>
                          </a:stretch>
                        </a:blipFill>
                      </a:tcPr>
                    </a:tc>
                    <a:tc>
                      <a:txBody>
                        <a:bodyPr/>
                        <a:lstStyle/>
                        <a:p>
                          <a:endParaRPr lang="en-US"/>
                        </a:p>
                      </a:txBody>
                      <a:tcPr>
                        <a:blipFill>
                          <a:blip r:embed="rId3"/>
                          <a:stretch>
                            <a:fillRect l="-568571" t="-818033" r="-200476" b="-613115"/>
                          </a:stretch>
                        </a:blipFill>
                      </a:tcPr>
                    </a:tc>
                    <a:tc>
                      <a:txBody>
                        <a:bodyPr/>
                        <a:lstStyle/>
                        <a:p>
                          <a:endParaRPr lang="en-US"/>
                        </a:p>
                      </a:txBody>
                      <a:tcPr>
                        <a:blipFill>
                          <a:blip r:embed="rId3"/>
                          <a:stretch>
                            <a:fillRect l="-671770" t="-818033" r="-101435" b="-613115"/>
                          </a:stretch>
                        </a:blipFill>
                      </a:tcPr>
                    </a:tc>
                    <a:tc>
                      <a:txBody>
                        <a:bodyPr/>
                        <a:lstStyle/>
                        <a:p>
                          <a:endParaRPr lang="en-US"/>
                        </a:p>
                      </a:txBody>
                      <a:tcPr>
                        <a:blipFill>
                          <a:blip r:embed="rId3"/>
                          <a:stretch>
                            <a:fillRect l="-771770" t="-818033" r="-1435" b="-613115"/>
                          </a:stretch>
                        </a:blipFill>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endParaRPr lang="en-US"/>
                        </a:p>
                      </a:txBody>
                      <a:tcPr>
                        <a:blipFill>
                          <a:blip r:embed="rId3"/>
                          <a:stretch>
                            <a:fillRect l="-371292" t="-933333" r="-401914" b="-523333"/>
                          </a:stretch>
                        </a:blipFill>
                      </a:tcPr>
                    </a:tc>
                    <a:tc>
                      <a:txBody>
                        <a:bodyPr/>
                        <a:lstStyle/>
                        <a:p>
                          <a:endParaRPr lang="en-US"/>
                        </a:p>
                      </a:txBody>
                      <a:tcPr>
                        <a:blipFill>
                          <a:blip r:embed="rId3"/>
                          <a:stretch>
                            <a:fillRect l="-471292" t="-933333" r="-301914" b="-523333"/>
                          </a:stretch>
                        </a:blipFill>
                      </a:tcPr>
                    </a:tc>
                    <a:tc>
                      <a:txBody>
                        <a:bodyPr/>
                        <a:lstStyle/>
                        <a:p>
                          <a:endParaRPr lang="en-US"/>
                        </a:p>
                      </a:txBody>
                      <a:tcPr>
                        <a:blipFill>
                          <a:blip r:embed="rId3"/>
                          <a:stretch>
                            <a:fillRect l="-568571" t="-933333" r="-200476" b="-523333"/>
                          </a:stretch>
                        </a:blipFill>
                      </a:tcPr>
                    </a:tc>
                    <a:tc>
                      <a:txBody>
                        <a:bodyPr/>
                        <a:lstStyle/>
                        <a:p>
                          <a:endParaRPr lang="en-US"/>
                        </a:p>
                      </a:txBody>
                      <a:tcPr>
                        <a:blipFill>
                          <a:blip r:embed="rId3"/>
                          <a:stretch>
                            <a:fillRect l="-671770" t="-933333" r="-101435" b="-523333"/>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endParaRPr lang="en-US"/>
                        </a:p>
                      </a:txBody>
                      <a:tcPr>
                        <a:blipFill>
                          <a:blip r:embed="rId3"/>
                          <a:stretch>
                            <a:fillRect l="-371292" t="-1016393" r="-401914" b="-414754"/>
                          </a:stretch>
                        </a:blipFill>
                      </a:tcPr>
                    </a:tc>
                    <a:tc>
                      <a:txBody>
                        <a:bodyPr/>
                        <a:lstStyle/>
                        <a:p>
                          <a:endParaRPr lang="en-US"/>
                        </a:p>
                      </a:txBody>
                      <a:tcPr>
                        <a:blipFill>
                          <a:blip r:embed="rId3"/>
                          <a:stretch>
                            <a:fillRect l="-471292" t="-1016393" r="-301914" b="-414754"/>
                          </a:stretch>
                        </a:blipFill>
                      </a:tcPr>
                    </a:tc>
                    <a:tc>
                      <a:txBody>
                        <a:bodyPr/>
                        <a:lstStyle/>
                        <a:p>
                          <a:endParaRPr lang="en-US"/>
                        </a:p>
                      </a:txBody>
                      <a:tcPr>
                        <a:blipFill>
                          <a:blip r:embed="rId3"/>
                          <a:stretch>
                            <a:fillRect l="-568571" t="-1016393" r="-200476" b="-414754"/>
                          </a:stretch>
                        </a:blipFill>
                      </a:tcPr>
                    </a:tc>
                    <a:tc>
                      <a:txBody>
                        <a:bodyPr/>
                        <a:lstStyle/>
                        <a:p>
                          <a:endParaRPr lang="en-US"/>
                        </a:p>
                      </a:txBody>
                      <a:tcPr>
                        <a:blipFill>
                          <a:blip r:embed="rId3"/>
                          <a:stretch>
                            <a:fillRect l="-671770" t="-1016393" r="-101435" b="-4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endParaRPr lang="en-US"/>
                        </a:p>
                      </a:txBody>
                      <a:tcPr>
                        <a:blipFill>
                          <a:blip r:embed="rId3"/>
                          <a:stretch>
                            <a:fillRect l="-371292" t="-1116393" r="-401914" b="-314754"/>
                          </a:stretch>
                        </a:blipFill>
                      </a:tcPr>
                    </a:tc>
                    <a:tc>
                      <a:txBody>
                        <a:bodyPr/>
                        <a:lstStyle/>
                        <a:p>
                          <a:endParaRPr lang="en-US"/>
                        </a:p>
                      </a:txBody>
                      <a:tcPr>
                        <a:blipFill>
                          <a:blip r:embed="rId3"/>
                          <a:stretch>
                            <a:fillRect l="-471292" t="-1116393" r="-301914" b="-314754"/>
                          </a:stretch>
                        </a:blipFill>
                      </a:tcPr>
                    </a:tc>
                    <a:tc>
                      <a:txBody>
                        <a:bodyPr/>
                        <a:lstStyle/>
                        <a:p>
                          <a:endParaRPr lang="en-US"/>
                        </a:p>
                      </a:txBody>
                      <a:tcPr>
                        <a:blipFill>
                          <a:blip r:embed="rId3"/>
                          <a:stretch>
                            <a:fillRect l="-568571" t="-1116393" r="-200476" b="-314754"/>
                          </a:stretch>
                        </a:blipFill>
                      </a:tcPr>
                    </a:tc>
                    <a:tc>
                      <a:txBody>
                        <a:bodyPr/>
                        <a:lstStyle/>
                        <a:p>
                          <a:endParaRPr lang="en-US"/>
                        </a:p>
                      </a:txBody>
                      <a:tcPr>
                        <a:blipFill>
                          <a:blip r:embed="rId3"/>
                          <a:stretch>
                            <a:fillRect l="-671770" t="-1116393" r="-101435" b="-3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endParaRPr lang="en-US"/>
                        </a:p>
                      </a:txBody>
                      <a:tcPr>
                        <a:blipFill>
                          <a:blip r:embed="rId3"/>
                          <a:stretch>
                            <a:fillRect l="-371292" t="-1060000" r="-401914" b="-174286"/>
                          </a:stretch>
                        </a:blipFill>
                      </a:tcPr>
                    </a:tc>
                    <a:tc>
                      <a:txBody>
                        <a:bodyPr/>
                        <a:lstStyle/>
                        <a:p>
                          <a:endParaRPr lang="en-US"/>
                        </a:p>
                      </a:txBody>
                      <a:tcPr>
                        <a:blipFill>
                          <a:blip r:embed="rId3"/>
                          <a:stretch>
                            <a:fillRect l="-471292" t="-1060000" r="-301914" b="-174286"/>
                          </a:stretch>
                        </a:blipFill>
                      </a:tcPr>
                    </a:tc>
                    <a:tc>
                      <a:txBody>
                        <a:bodyPr/>
                        <a:lstStyle/>
                        <a:p>
                          <a:endParaRPr lang="en-US"/>
                        </a:p>
                      </a:txBody>
                      <a:tcPr>
                        <a:blipFill>
                          <a:blip r:embed="rId3"/>
                          <a:stretch>
                            <a:fillRect l="-568571" t="-1060000" r="-200476" b="-174286"/>
                          </a:stretch>
                        </a:blipFill>
                      </a:tcPr>
                    </a:tc>
                    <a:tc>
                      <a:txBody>
                        <a:bodyPr/>
                        <a:lstStyle/>
                        <a:p>
                          <a:endParaRPr lang="en-US"/>
                        </a:p>
                      </a:txBody>
                      <a:tcPr>
                        <a:blipFill>
                          <a:blip r:embed="rId3"/>
                          <a:stretch>
                            <a:fillRect l="-671770" t="-1060000" r="-101435" b="-174286"/>
                          </a:stretch>
                        </a:blipFill>
                      </a:tcPr>
                    </a:tc>
                    <a:tc>
                      <a:txBody>
                        <a:bodyPr/>
                        <a:lstStyle/>
                        <a:p>
                          <a:endParaRPr lang="en-US"/>
                        </a:p>
                      </a:txBody>
                      <a:tcPr>
                        <a:blipFill>
                          <a:blip r:embed="rId3"/>
                          <a:stretch>
                            <a:fillRect l="-771770" t="-1060000" r="-1435" b="-174286"/>
                          </a:stretch>
                        </a:blipFill>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endParaRPr lang="en-US"/>
                        </a:p>
                      </a:txBody>
                      <a:tcPr>
                        <a:blipFill>
                          <a:blip r:embed="rId3"/>
                          <a:stretch>
                            <a:fillRect l="-371292" t="-1331148" r="-401914" b="-100000"/>
                          </a:stretch>
                        </a:blipFill>
                      </a:tcPr>
                    </a:tc>
                    <a:tc>
                      <a:txBody>
                        <a:bodyPr/>
                        <a:lstStyle/>
                        <a:p>
                          <a:endParaRPr lang="en-US"/>
                        </a:p>
                      </a:txBody>
                      <a:tcPr>
                        <a:blipFill>
                          <a:blip r:embed="rId3"/>
                          <a:stretch>
                            <a:fillRect l="-471292" t="-1331148" r="-301914" b="-100000"/>
                          </a:stretch>
                        </a:blipFill>
                      </a:tcPr>
                    </a:tc>
                    <a:tc>
                      <a:txBody>
                        <a:bodyPr/>
                        <a:lstStyle/>
                        <a:p>
                          <a:endParaRPr lang="en-US"/>
                        </a:p>
                      </a:txBody>
                      <a:tcPr>
                        <a:blipFill>
                          <a:blip r:embed="rId3"/>
                          <a:stretch>
                            <a:fillRect l="-568571" t="-1331148" r="-200476" b="-100000"/>
                          </a:stretch>
                        </a:blipFill>
                      </a:tcPr>
                    </a:tc>
                    <a:tc>
                      <a:txBody>
                        <a:bodyPr/>
                        <a:lstStyle/>
                        <a:p>
                          <a:endParaRPr lang="en-US"/>
                        </a:p>
                      </a:txBody>
                      <a:tcPr>
                        <a:blipFill>
                          <a:blip r:embed="rId3"/>
                          <a:stretch>
                            <a:fillRect l="-671770" t="-1331148" r="-101435" b="-100000"/>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endParaRPr lang="en-US"/>
                        </a:p>
                      </a:txBody>
                      <a:tcPr>
                        <a:blipFill>
                          <a:blip r:embed="rId3"/>
                          <a:stretch>
                            <a:fillRect l="-371292" t="-1431148" r="-401914"/>
                          </a:stretch>
                        </a:blipFill>
                      </a:tcPr>
                    </a:tc>
                    <a:tc>
                      <a:txBody>
                        <a:bodyPr/>
                        <a:lstStyle/>
                        <a:p>
                          <a:endParaRPr lang="en-US"/>
                        </a:p>
                      </a:txBody>
                      <a:tcPr>
                        <a:blipFill>
                          <a:blip r:embed="rId3"/>
                          <a:stretch>
                            <a:fillRect l="-471292" t="-1431148" r="-301914"/>
                          </a:stretch>
                        </a:blipFill>
                      </a:tcPr>
                    </a:tc>
                    <a:tc>
                      <a:txBody>
                        <a:bodyPr/>
                        <a:lstStyle/>
                        <a:p>
                          <a:endParaRPr lang="en-US"/>
                        </a:p>
                      </a:txBody>
                      <a:tcPr>
                        <a:blipFill>
                          <a:blip r:embed="rId3"/>
                          <a:stretch>
                            <a:fillRect l="-568571" t="-1431148" r="-200476"/>
                          </a:stretch>
                        </a:blipFill>
                      </a:tcPr>
                    </a:tc>
                    <a:tc>
                      <a:txBody>
                        <a:bodyPr/>
                        <a:lstStyle/>
                        <a:p>
                          <a:endParaRPr lang="en-US"/>
                        </a:p>
                      </a:txBody>
                      <a:tcPr>
                        <a:blipFill>
                          <a:blip r:embed="rId3"/>
                          <a:stretch>
                            <a:fillRect l="-671770" t="-1431148" r="-10143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Fallback>
      </mc:AlternateContent>
    </p:spTree>
    <p:extLst>
      <p:ext uri="{BB962C8B-B14F-4D97-AF65-F5344CB8AC3E}">
        <p14:creationId xmlns:p14="http://schemas.microsoft.com/office/powerpoint/2010/main" val="189638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300038"/>
            <a:ext cx="11097551" cy="546100"/>
          </a:xfrm>
        </p:spPr>
        <p:txBody>
          <a:bodyPr>
            <a:normAutofit/>
          </a:bodyPr>
          <a:lstStyle/>
          <a:p>
            <a:r>
              <a:rPr lang="en-US" sz="3600" dirty="0"/>
              <a:t>Arrays vs Linked-Lists</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871538"/>
                <a:ext cx="6954838" cy="5437187"/>
              </a:xfrm>
            </p:spPr>
            <p:txBody>
              <a:bodyPr>
                <a:noAutofit/>
              </a:bodyPr>
              <a:lstStyle/>
              <a:p>
                <a:pPr>
                  <a:spcBef>
                    <a:spcPts val="500"/>
                  </a:spcBef>
                  <a:spcAft>
                    <a:spcPts val="400"/>
                  </a:spcAft>
                </a:pPr>
                <a:r>
                  <a:rPr lang="en-US" sz="1200" dirty="0"/>
                  <a:t>One big debate in Computer Science is; are Linked-Lists actually useful. The answer is, it depends. The biggest (and most naïve) argument made for linked-lists is that are great for inserting and erasing elements in the middle of the structure because you only need to allocate the nodes and correctly link the node for lists, but vectors need to move </a:t>
                </a:r>
                <a14:m>
                  <m:oMath xmlns:m="http://schemas.openxmlformats.org/officeDocument/2006/math">
                    <m:r>
                      <a:rPr kumimoji="0" lang="en-AU" sz="1200" b="0" i="1" u="none" strike="noStrike" kern="1200" cap="none" spc="0" normalizeH="0" baseline="0" noProof="0" smtClean="0">
                        <a:ln>
                          <a:noFill/>
                        </a:ln>
                        <a:solidFill>
                          <a:srgbClr val="A4A3AB"/>
                        </a:solidFill>
                        <a:effectLst/>
                        <a:uLnTx/>
                        <a:uFillTx/>
                        <a:latin typeface="Cambria Math" panose="02040503050406030204" pitchFamily="18" charset="0"/>
                        <a:ea typeface="+mn-ea"/>
                        <a:cs typeface="+mn-cs"/>
                      </a:rPr>
                      <m:t>𝑛</m:t>
                    </m:r>
                  </m:oMath>
                </a14:m>
                <a:r>
                  <a:rPr lang="en-US" sz="1200" dirty="0"/>
                  <a:t> elements back in the array possibly causing reallocation. </a:t>
                </a:r>
              </a:p>
              <a:p>
                <a:pPr>
                  <a:spcBef>
                    <a:spcPts val="500"/>
                  </a:spcBef>
                  <a:spcAft>
                    <a:spcPts val="400"/>
                  </a:spcAft>
                </a:pPr>
                <a:r>
                  <a:rPr lang="en-US" sz="1200" dirty="0"/>
                  <a:t>The issue with this argument is that this doesn’t really apply to modern hardware. Due to arrays and vectors being contiguous in memory it makes it very easy for the CPU to operate and manipulate vectors. Even if insertion or erasure causes reallocation or copying of elements from a vector to a new memory location, because the CPU is often able to vectorize the operation causing the entire copy to occur in a single SIMD instruction.  The reason it can do this is CPU caching. CPU’s will try to prefetch data it might need for future operations. Rather than getting a few elements it will page a whole chunk of memory into the cache. This means that vectors will often have a large amount or even all their data in the cache all at once meaning it save cycles on the most expensive operations, IO (fetching).</a:t>
                </a:r>
              </a:p>
              <a:p>
                <a:pPr>
                  <a:spcBef>
                    <a:spcPts val="500"/>
                  </a:spcBef>
                  <a:spcAft>
                    <a:spcPts val="400"/>
                  </a:spcAft>
                </a:pPr>
                <a:r>
                  <a:rPr lang="en-US" sz="1200" dirty="0"/>
                  <a:t>This means that allocation is often trivial for modern CPU’s to efficiently reallocate, insert or erase and copy elements from a vector. Linked lists can never benefit from this kind of optimization due entirely to the fundamental nature of a list. Because the list’s elements are broken into nodes that are spread randomly throughout memory, the CPU has no way of finding most or all of the list in one fetch without reading through the list (which is </a:t>
                </a:r>
                <a14:m>
                  <m:oMath xmlns:m="http://schemas.openxmlformats.org/officeDocument/2006/math">
                    <m:r>
                      <a:rPr lang="en-AU" sz="1200" b="0" i="1" kern="1200" spc="0" baseline="0" smtClean="0">
                        <a:ln>
                          <a:noFill/>
                        </a:ln>
                        <a:solidFill>
                          <a:srgbClr val="A4A3AB"/>
                        </a:solidFill>
                        <a:effectLst/>
                        <a:latin typeface="Cambria Math" panose="02040503050406030204" pitchFamily="18" charset="0"/>
                        <a:ea typeface="+mn-ea"/>
                        <a:cs typeface="+mn-cs"/>
                      </a:rPr>
                      <m:t>𝑂</m:t>
                    </m:r>
                    <m:r>
                      <a:rPr lang="en-AU" sz="1200" b="0" i="1" kern="1200" spc="0" baseline="0" smtClean="0">
                        <a:ln>
                          <a:noFill/>
                        </a:ln>
                        <a:solidFill>
                          <a:srgbClr val="A4A3AB"/>
                        </a:solidFill>
                        <a:effectLst/>
                        <a:latin typeface="Cambria Math" panose="02040503050406030204" pitchFamily="18" charset="0"/>
                        <a:ea typeface="+mn-ea"/>
                        <a:cs typeface="+mn-cs"/>
                      </a:rPr>
                      <m:t>(</m:t>
                    </m:r>
                    <m:r>
                      <a:rPr lang="en-AU" sz="1200" b="0" i="1" kern="1200" spc="0" baseline="0" smtClean="0">
                        <a:ln>
                          <a:noFill/>
                        </a:ln>
                        <a:solidFill>
                          <a:srgbClr val="A4A3AB"/>
                        </a:solidFill>
                        <a:effectLst/>
                        <a:latin typeface="Cambria Math" panose="02040503050406030204" pitchFamily="18" charset="0"/>
                        <a:ea typeface="+mn-ea"/>
                        <a:cs typeface="+mn-cs"/>
                      </a:rPr>
                      <m:t>𝑛</m:t>
                    </m:r>
                    <m:r>
                      <a:rPr lang="en-AU" sz="1200" b="0" i="1" kern="1200" spc="0" baseline="0" smtClean="0">
                        <a:ln>
                          <a:noFill/>
                        </a:ln>
                        <a:solidFill>
                          <a:srgbClr val="A4A3AB"/>
                        </a:solidFill>
                        <a:effectLst/>
                        <a:latin typeface="Cambria Math" panose="02040503050406030204" pitchFamily="18" charset="0"/>
                        <a:ea typeface="+mn-ea"/>
                        <a:cs typeface="+mn-cs"/>
                      </a:rPr>
                      <m:t>)</m:t>
                    </m:r>
                  </m:oMath>
                </a14:m>
                <a:r>
                  <a:rPr lang="en-US" sz="1200" dirty="0"/>
                  <a:t>) to get each the next element. Because each element in a list must be fetched this maximizes the amount of cache misses that will occur. This is because if the next node does happen to randomly be in the cache, it must free some space in the cache, go through some pointer indirections and copy the node into the cache. It must repeat this for every node essentially performing </a:t>
                </a:r>
                <a14:m>
                  <m:oMath xmlns:m="http://schemas.openxmlformats.org/officeDocument/2006/math">
                    <m:r>
                      <a:rPr lang="en-AU" sz="1200" i="1">
                        <a:solidFill>
                          <a:srgbClr val="A4A3AB"/>
                        </a:solidFill>
                        <a:latin typeface="Cambria Math" panose="02040503050406030204" pitchFamily="18" charset="0"/>
                      </a:rPr>
                      <m:t>𝑛</m:t>
                    </m:r>
                  </m:oMath>
                </a14:m>
                <a:r>
                  <a:rPr lang="en-US" sz="1200" dirty="0"/>
                  <a:t> fetch cycles.</a:t>
                </a:r>
              </a:p>
              <a:p>
                <a:pPr>
                  <a:spcBef>
                    <a:spcPts val="500"/>
                  </a:spcBef>
                  <a:spcAft>
                    <a:spcPts val="400"/>
                  </a:spcAft>
                </a:pPr>
                <a:r>
                  <a:rPr lang="en-US" sz="1200" dirty="0"/>
                  <a:t>Linked this do have their uses though. You need to store very large elements an they need to be stored for a long time where the fetching of only a few nodes is needed at a time and you need to maintain a linked relationship between data, linked lists are a great choice. The Linux kernel uses a generic linked list structure to connect different data across the kernel. Linked lists are also used in memory paging applications at the OS level.</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3" y="871538"/>
                <a:ext cx="6954838" cy="5437187"/>
              </a:xfrm>
              <a:blipFill>
                <a:blip r:embed="rId3"/>
                <a:stretch>
                  <a:fillRect l="-1227" t="-785" r="-2016" b="-224"/>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descr="Chart, line chart&#10;&#10;Description automatically generated">
            <a:extLst>
              <a:ext uri="{FF2B5EF4-FFF2-40B4-BE49-F238E27FC236}">
                <a16:creationId xmlns:a16="http://schemas.microsoft.com/office/drawing/2014/main" id="{ADF99C99-CEF2-3BC6-431E-9AFBC61136DE}"/>
              </a:ext>
            </a:extLst>
          </p:cNvPr>
          <p:cNvPicPr>
            <a:picLocks noChangeAspect="1"/>
          </p:cNvPicPr>
          <p:nvPr/>
        </p:nvPicPr>
        <p:blipFill>
          <a:blip r:embed="rId4"/>
          <a:stretch>
            <a:fillRect/>
          </a:stretch>
        </p:blipFill>
        <p:spPr>
          <a:xfrm>
            <a:off x="7969746" y="2116383"/>
            <a:ext cx="3958233" cy="2625234"/>
          </a:xfrm>
          <a:prstGeom prst="rect">
            <a:avLst/>
          </a:prstGeom>
        </p:spPr>
      </p:pic>
    </p:spTree>
    <p:extLst>
      <p:ext uri="{BB962C8B-B14F-4D97-AF65-F5344CB8AC3E}">
        <p14:creationId xmlns:p14="http://schemas.microsoft.com/office/powerpoint/2010/main" val="252316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OO Arrays vs C++ Vector</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27584"/>
            <a:ext cx="3527759" cy="4881141"/>
          </a:xfrm>
        </p:spPr>
        <p:txBody>
          <a:bodyPr>
            <a:normAutofit fontScale="85000" lnSpcReduction="20000"/>
          </a:bodyPr>
          <a:lstStyle/>
          <a:p>
            <a:r>
              <a:rPr lang="en-US" dirty="0"/>
              <a:t>One reason people think linked lists perform better then dynamic arrays is that most languages with dynamic array like structures use an OO design. C++ does not.</a:t>
            </a:r>
          </a:p>
          <a:p>
            <a:r>
              <a:rPr lang="en-US" dirty="0"/>
              <a:t>C++ focuses on zero-cost abstraction. That is, you don’t pay for what you don’t use and there is often lots you don’t need.</a:t>
            </a:r>
          </a:p>
          <a:p>
            <a:r>
              <a:rPr lang="en-US" dirty="0"/>
              <a:t>With all of the indirections used in indirections and sub-objects used OO style arrays, a linked list doesn’t look so bad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TextBox 33">
            <a:extLst>
              <a:ext uri="{FF2B5EF4-FFF2-40B4-BE49-F238E27FC236}">
                <a16:creationId xmlns:a16="http://schemas.microsoft.com/office/drawing/2014/main" id="{D11DF068-ED3A-3A99-EBC4-3D8FAD981E89}"/>
              </a:ext>
            </a:extLst>
          </p:cNvPr>
          <p:cNvSpPr txBox="1"/>
          <p:nvPr/>
        </p:nvSpPr>
        <p:spPr>
          <a:xfrm>
            <a:off x="7118917" y="1213410"/>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vector</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sp>
        <p:nvSpPr>
          <p:cNvPr id="88" name="TextBox 87">
            <a:extLst>
              <a:ext uri="{FF2B5EF4-FFF2-40B4-BE49-F238E27FC236}">
                <a16:creationId xmlns:a16="http://schemas.microsoft.com/office/drawing/2014/main" id="{C6149D7F-A5EC-834A-F76E-D2DA5B95A31C}"/>
              </a:ext>
            </a:extLst>
          </p:cNvPr>
          <p:cNvSpPr txBox="1"/>
          <p:nvPr/>
        </p:nvSpPr>
        <p:spPr>
          <a:xfrm>
            <a:off x="9068111" y="4973897"/>
            <a:ext cx="1340498" cy="369332"/>
          </a:xfrm>
          <a:prstGeom prst="rect">
            <a:avLst/>
          </a:prstGeom>
          <a:noFill/>
        </p:spPr>
        <p:txBody>
          <a:bodyPr wrap="square" rtlCol="0">
            <a:spAutoFit/>
          </a:bodyPr>
          <a:lstStyle/>
          <a:p>
            <a:r>
              <a:rPr lang="en-AU" dirty="0"/>
              <a:t>OO Style</a:t>
            </a:r>
          </a:p>
        </p:txBody>
      </p:sp>
      <p:grpSp>
        <p:nvGrpSpPr>
          <p:cNvPr id="107" name="Group 106">
            <a:extLst>
              <a:ext uri="{FF2B5EF4-FFF2-40B4-BE49-F238E27FC236}">
                <a16:creationId xmlns:a16="http://schemas.microsoft.com/office/drawing/2014/main" id="{10C7EF51-73E5-A364-443C-762B997ED0E0}"/>
              </a:ext>
            </a:extLst>
          </p:cNvPr>
          <p:cNvGrpSpPr/>
          <p:nvPr/>
        </p:nvGrpSpPr>
        <p:grpSpPr>
          <a:xfrm>
            <a:off x="4322135" y="4964226"/>
            <a:ext cx="5004745" cy="1205074"/>
            <a:chOff x="4376159" y="3564831"/>
            <a:chExt cx="7583791" cy="3072061"/>
          </a:xfrm>
        </p:grpSpPr>
        <p:sp>
          <p:nvSpPr>
            <p:cNvPr id="36" name="Rectangle 35">
              <a:extLst>
                <a:ext uri="{FF2B5EF4-FFF2-40B4-BE49-F238E27FC236}">
                  <a16:creationId xmlns:a16="http://schemas.microsoft.com/office/drawing/2014/main" id="{B3BD78D5-423B-EDF2-B35A-6F31B542C35F}"/>
                </a:ext>
              </a:extLst>
            </p:cNvPr>
            <p:cNvSpPr/>
            <p:nvPr/>
          </p:nvSpPr>
          <p:spPr>
            <a:xfrm>
              <a:off x="4376159" y="3564831"/>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40" name="Group 39">
              <a:extLst>
                <a:ext uri="{FF2B5EF4-FFF2-40B4-BE49-F238E27FC236}">
                  <a16:creationId xmlns:a16="http://schemas.microsoft.com/office/drawing/2014/main" id="{16A047ED-F3C5-8E2C-D689-A7AC176A5568}"/>
                </a:ext>
              </a:extLst>
            </p:cNvPr>
            <p:cNvGrpSpPr/>
            <p:nvPr/>
          </p:nvGrpSpPr>
          <p:grpSpPr>
            <a:xfrm>
              <a:off x="4758713" y="4194660"/>
              <a:ext cx="2239347" cy="330922"/>
              <a:chOff x="6469225" y="4577535"/>
              <a:chExt cx="2239347" cy="330922"/>
            </a:xfrm>
          </p:grpSpPr>
          <p:sp>
            <p:nvSpPr>
              <p:cNvPr id="37" name="Rectangle 36">
                <a:extLst>
                  <a:ext uri="{FF2B5EF4-FFF2-40B4-BE49-F238E27FC236}">
                    <a16:creationId xmlns:a16="http://schemas.microsoft.com/office/drawing/2014/main" id="{35BC2975-7BA7-BF19-1DE8-488424BAE3C9}"/>
                  </a:ext>
                </a:extLst>
              </p:cNvPr>
              <p:cNvSpPr/>
              <p:nvPr/>
            </p:nvSpPr>
            <p:spPr>
              <a:xfrm>
                <a:off x="6469225" y="4577535"/>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solidFill>
                    <a:schemeClr val="tx1"/>
                  </a:solidFill>
                </a:endParaRPr>
              </a:p>
            </p:txBody>
          </p:sp>
          <p:sp>
            <p:nvSpPr>
              <p:cNvPr id="38" name="Rectangle 37">
                <a:extLst>
                  <a:ext uri="{FF2B5EF4-FFF2-40B4-BE49-F238E27FC236}">
                    <a16:creationId xmlns:a16="http://schemas.microsoft.com/office/drawing/2014/main" id="{1F809BE3-656C-E219-5512-77C30F0F3EE8}"/>
                  </a:ext>
                </a:extLst>
              </p:cNvPr>
              <p:cNvSpPr/>
              <p:nvPr/>
            </p:nvSpPr>
            <p:spPr>
              <a:xfrm>
                <a:off x="7962123"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Size: 6</a:t>
                </a:r>
              </a:p>
            </p:txBody>
          </p:sp>
          <p:sp>
            <p:nvSpPr>
              <p:cNvPr id="39" name="Rectangle 38">
                <a:extLst>
                  <a:ext uri="{FF2B5EF4-FFF2-40B4-BE49-F238E27FC236}">
                    <a16:creationId xmlns:a16="http://schemas.microsoft.com/office/drawing/2014/main" id="{85B18011-BF49-6A72-BF46-9AD034EB98AE}"/>
                  </a:ext>
                </a:extLst>
              </p:cNvPr>
              <p:cNvSpPr/>
              <p:nvPr/>
            </p:nvSpPr>
            <p:spPr>
              <a:xfrm>
                <a:off x="7215674"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42" name="Straight Arrow Connector 41">
              <a:extLst>
                <a:ext uri="{FF2B5EF4-FFF2-40B4-BE49-F238E27FC236}">
                  <a16:creationId xmlns:a16="http://schemas.microsoft.com/office/drawing/2014/main" id="{9003E887-6D91-D27D-5589-362905A12F88}"/>
                </a:ext>
              </a:extLst>
            </p:cNvPr>
            <p:cNvCxnSpPr>
              <a:cxnSpLocks/>
              <a:endCxn id="37" idx="0"/>
            </p:cNvCxnSpPr>
            <p:nvPr/>
          </p:nvCxnSpPr>
          <p:spPr>
            <a:xfrm>
              <a:off x="4749383" y="3730292"/>
              <a:ext cx="382555" cy="46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58191DF-79E0-2D99-31E7-5D22AEF5A78B}"/>
                </a:ext>
              </a:extLst>
            </p:cNvPr>
            <p:cNvGrpSpPr/>
            <p:nvPr/>
          </p:nvGrpSpPr>
          <p:grpSpPr>
            <a:xfrm>
              <a:off x="5028209" y="4360121"/>
              <a:ext cx="3732245" cy="1358321"/>
              <a:chOff x="5470169" y="4360121"/>
              <a:chExt cx="3732245" cy="1358321"/>
            </a:xfrm>
          </p:grpSpPr>
          <p:grpSp>
            <p:nvGrpSpPr>
              <p:cNvPr id="52" name="Group 51">
                <a:extLst>
                  <a:ext uri="{FF2B5EF4-FFF2-40B4-BE49-F238E27FC236}">
                    <a16:creationId xmlns:a16="http://schemas.microsoft.com/office/drawing/2014/main" id="{0FF46E9B-B1D5-6553-EAA4-087786DA40AF}"/>
                  </a:ext>
                </a:extLst>
              </p:cNvPr>
              <p:cNvGrpSpPr/>
              <p:nvPr/>
            </p:nvGrpSpPr>
            <p:grpSpPr>
              <a:xfrm>
                <a:off x="5470169" y="5387520"/>
                <a:ext cx="3732245" cy="330922"/>
                <a:chOff x="5470169" y="5387520"/>
                <a:chExt cx="3732245" cy="330922"/>
              </a:xfrm>
            </p:grpSpPr>
            <p:sp>
              <p:nvSpPr>
                <p:cNvPr id="46" name="Rectangle 45">
                  <a:extLst>
                    <a:ext uri="{FF2B5EF4-FFF2-40B4-BE49-F238E27FC236}">
                      <a16:creationId xmlns:a16="http://schemas.microsoft.com/office/drawing/2014/main" id="{EE768C18-66B1-2229-475B-3B053C728C04}"/>
                    </a:ext>
                  </a:extLst>
                </p:cNvPr>
                <p:cNvSpPr/>
                <p:nvPr/>
              </p:nvSpPr>
              <p:spPr>
                <a:xfrm>
                  <a:off x="5470169" y="538752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47" name="Rectangle 46">
                  <a:extLst>
                    <a:ext uri="{FF2B5EF4-FFF2-40B4-BE49-F238E27FC236}">
                      <a16:creationId xmlns:a16="http://schemas.microsoft.com/office/drawing/2014/main" id="{5799837A-6D67-BFDA-78CA-5325D6055257}"/>
                    </a:ext>
                  </a:extLst>
                </p:cNvPr>
                <p:cNvSpPr/>
                <p:nvPr/>
              </p:nvSpPr>
              <p:spPr>
                <a:xfrm>
                  <a:off x="6216618"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8" name="Rectangle 47">
                  <a:extLst>
                    <a:ext uri="{FF2B5EF4-FFF2-40B4-BE49-F238E27FC236}">
                      <a16:creationId xmlns:a16="http://schemas.microsoft.com/office/drawing/2014/main" id="{CF936102-227E-D05F-9C10-0AE2EA12F068}"/>
                    </a:ext>
                  </a:extLst>
                </p:cNvPr>
                <p:cNvSpPr/>
                <p:nvPr/>
              </p:nvSpPr>
              <p:spPr>
                <a:xfrm>
                  <a:off x="696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9" name="Rectangle 48">
                  <a:extLst>
                    <a:ext uri="{FF2B5EF4-FFF2-40B4-BE49-F238E27FC236}">
                      <a16:creationId xmlns:a16="http://schemas.microsoft.com/office/drawing/2014/main" id="{A2818FC0-FBF0-E611-DB3E-E881ABB48D1E}"/>
                    </a:ext>
                  </a:extLst>
                </p:cNvPr>
                <p:cNvSpPr/>
                <p:nvPr/>
              </p:nvSpPr>
              <p:spPr>
                <a:xfrm>
                  <a:off x="7709516"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50" name="Rectangle 49">
                  <a:extLst>
                    <a:ext uri="{FF2B5EF4-FFF2-40B4-BE49-F238E27FC236}">
                      <a16:creationId xmlns:a16="http://schemas.microsoft.com/office/drawing/2014/main" id="{762ABAC1-561F-4C90-A816-EE4A83E9A443}"/>
                    </a:ext>
                  </a:extLst>
                </p:cNvPr>
                <p:cNvSpPr/>
                <p:nvPr/>
              </p:nvSpPr>
              <p:spPr>
                <a:xfrm>
                  <a:off x="8455965"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53" name="Straight Arrow Connector 52">
                <a:extLst>
                  <a:ext uri="{FF2B5EF4-FFF2-40B4-BE49-F238E27FC236}">
                    <a16:creationId xmlns:a16="http://schemas.microsoft.com/office/drawing/2014/main" id="{55F50FFC-AA1D-F4CB-D3F8-D7004B9D5677}"/>
                  </a:ext>
                </a:extLst>
              </p:cNvPr>
              <p:cNvCxnSpPr>
                <a:cxnSpLocks/>
                <a:endCxn id="47" idx="0"/>
              </p:cNvCxnSpPr>
              <p:nvPr/>
            </p:nvCxnSpPr>
            <p:spPr>
              <a:xfrm>
                <a:off x="6257962" y="4360121"/>
                <a:ext cx="331881" cy="1027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7F9F5964-E7BF-9799-C77F-C67798B492A7}"/>
                </a:ext>
              </a:extLst>
            </p:cNvPr>
            <p:cNvGrpSpPr/>
            <p:nvPr/>
          </p:nvGrpSpPr>
          <p:grpSpPr>
            <a:xfrm>
              <a:off x="5321250" y="5561045"/>
              <a:ext cx="1492898" cy="946167"/>
              <a:chOff x="5763210" y="5561045"/>
              <a:chExt cx="1492898" cy="946167"/>
            </a:xfrm>
          </p:grpSpPr>
          <p:sp>
            <p:nvSpPr>
              <p:cNvPr id="57" name="Rectangle 56">
                <a:extLst>
                  <a:ext uri="{FF2B5EF4-FFF2-40B4-BE49-F238E27FC236}">
                    <a16:creationId xmlns:a16="http://schemas.microsoft.com/office/drawing/2014/main" id="{9540819C-5CB2-4CB5-3480-F0F72AC3E5B0}"/>
                  </a:ext>
                </a:extLst>
              </p:cNvPr>
              <p:cNvSpPr/>
              <p:nvPr/>
            </p:nvSpPr>
            <p:spPr>
              <a:xfrm>
                <a:off x="5763210" y="617629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8" name="Rectangle 57">
                <a:extLst>
                  <a:ext uri="{FF2B5EF4-FFF2-40B4-BE49-F238E27FC236}">
                    <a16:creationId xmlns:a16="http://schemas.microsoft.com/office/drawing/2014/main" id="{69A705ED-256C-D56B-2E23-D19FB65DF29F}"/>
                  </a:ext>
                </a:extLst>
              </p:cNvPr>
              <p:cNvSpPr/>
              <p:nvPr/>
            </p:nvSpPr>
            <p:spPr>
              <a:xfrm>
                <a:off x="6509659" y="617629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cxnSp>
            <p:nvCxnSpPr>
              <p:cNvPr id="65" name="Straight Arrow Connector 64">
                <a:extLst>
                  <a:ext uri="{FF2B5EF4-FFF2-40B4-BE49-F238E27FC236}">
                    <a16:creationId xmlns:a16="http://schemas.microsoft.com/office/drawing/2014/main" id="{77794C14-72BA-393C-771F-1730533D2B3F}"/>
                  </a:ext>
                </a:extLst>
              </p:cNvPr>
              <p:cNvCxnSpPr>
                <a:cxnSpLocks/>
                <a:endCxn id="58" idx="0"/>
              </p:cNvCxnSpPr>
              <p:nvPr/>
            </p:nvCxnSpPr>
            <p:spPr>
              <a:xfrm>
                <a:off x="6574364" y="5561045"/>
                <a:ext cx="308521" cy="615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380381D9-BDB7-52FA-C53C-12F45291A731}"/>
                </a:ext>
              </a:extLst>
            </p:cNvPr>
            <p:cNvGrpSpPr/>
            <p:nvPr/>
          </p:nvGrpSpPr>
          <p:grpSpPr>
            <a:xfrm>
              <a:off x="6764388" y="4705100"/>
              <a:ext cx="1492898" cy="855945"/>
              <a:chOff x="7206348" y="4705100"/>
              <a:chExt cx="1492898" cy="855945"/>
            </a:xfrm>
          </p:grpSpPr>
          <p:sp>
            <p:nvSpPr>
              <p:cNvPr id="55" name="Rectangle 54">
                <a:extLst>
                  <a:ext uri="{FF2B5EF4-FFF2-40B4-BE49-F238E27FC236}">
                    <a16:creationId xmlns:a16="http://schemas.microsoft.com/office/drawing/2014/main" id="{F163AF82-1BBD-4086-588E-E1B192C31067}"/>
                  </a:ext>
                </a:extLst>
              </p:cNvPr>
              <p:cNvSpPr/>
              <p:nvPr/>
            </p:nvSpPr>
            <p:spPr>
              <a:xfrm>
                <a:off x="7206348" y="470510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6" name="Rectangle 55">
                <a:extLst>
                  <a:ext uri="{FF2B5EF4-FFF2-40B4-BE49-F238E27FC236}">
                    <a16:creationId xmlns:a16="http://schemas.microsoft.com/office/drawing/2014/main" id="{0F780379-9A3A-7C8C-0724-271DC9CC8D9F}"/>
                  </a:ext>
                </a:extLst>
              </p:cNvPr>
              <p:cNvSpPr/>
              <p:nvPr/>
            </p:nvSpPr>
            <p:spPr>
              <a:xfrm>
                <a:off x="7952797" y="470510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cxnSp>
            <p:nvCxnSpPr>
              <p:cNvPr id="70" name="Straight Arrow Connector 69">
                <a:extLst>
                  <a:ext uri="{FF2B5EF4-FFF2-40B4-BE49-F238E27FC236}">
                    <a16:creationId xmlns:a16="http://schemas.microsoft.com/office/drawing/2014/main" id="{5D70C8EE-E613-5933-0CD9-8099ACC3F9F3}"/>
                  </a:ext>
                </a:extLst>
              </p:cNvPr>
              <p:cNvCxnSpPr>
                <a:cxnSpLocks/>
                <a:endCxn id="56" idx="2"/>
              </p:cNvCxnSpPr>
              <p:nvPr/>
            </p:nvCxnSpPr>
            <p:spPr>
              <a:xfrm flipV="1">
                <a:off x="7318398" y="5036023"/>
                <a:ext cx="1007624" cy="525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524C259F-7E83-3F80-E47C-D22795E86189}"/>
                </a:ext>
              </a:extLst>
            </p:cNvPr>
            <p:cNvGrpSpPr/>
            <p:nvPr/>
          </p:nvGrpSpPr>
          <p:grpSpPr>
            <a:xfrm>
              <a:off x="7129502" y="5552981"/>
              <a:ext cx="1492898" cy="1083911"/>
              <a:chOff x="8168794" y="5390275"/>
              <a:chExt cx="1492898" cy="1083911"/>
            </a:xfrm>
          </p:grpSpPr>
          <p:sp>
            <p:nvSpPr>
              <p:cNvPr id="59" name="Rectangle 58">
                <a:extLst>
                  <a:ext uri="{FF2B5EF4-FFF2-40B4-BE49-F238E27FC236}">
                    <a16:creationId xmlns:a16="http://schemas.microsoft.com/office/drawing/2014/main" id="{9A85C405-E458-33CE-B852-598E47B7602C}"/>
                  </a:ext>
                </a:extLst>
              </p:cNvPr>
              <p:cNvSpPr/>
              <p:nvPr/>
            </p:nvSpPr>
            <p:spPr>
              <a:xfrm>
                <a:off x="8168794" y="6143264"/>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0" name="Rectangle 59">
                <a:extLst>
                  <a:ext uri="{FF2B5EF4-FFF2-40B4-BE49-F238E27FC236}">
                    <a16:creationId xmlns:a16="http://schemas.microsoft.com/office/drawing/2014/main" id="{706D424D-48CF-FC85-9697-CAA2DE7D9EFF}"/>
                  </a:ext>
                </a:extLst>
              </p:cNvPr>
              <p:cNvSpPr/>
              <p:nvPr/>
            </p:nvSpPr>
            <p:spPr>
              <a:xfrm>
                <a:off x="8915243" y="6143264"/>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cxnSp>
            <p:nvCxnSpPr>
              <p:cNvPr id="77" name="Straight Arrow Connector 76">
                <a:extLst>
                  <a:ext uri="{FF2B5EF4-FFF2-40B4-BE49-F238E27FC236}">
                    <a16:creationId xmlns:a16="http://schemas.microsoft.com/office/drawing/2014/main" id="{4384D099-D9FD-5502-1D66-6E3C5A027FE3}"/>
                  </a:ext>
                </a:extLst>
              </p:cNvPr>
              <p:cNvCxnSpPr>
                <a:cxnSpLocks/>
                <a:endCxn id="60" idx="0"/>
              </p:cNvCxnSpPr>
              <p:nvPr/>
            </p:nvCxnSpPr>
            <p:spPr>
              <a:xfrm>
                <a:off x="8680072" y="5390275"/>
                <a:ext cx="608397" cy="75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D7722497-4A50-A3EB-FF15-045B970021EE}"/>
                </a:ext>
              </a:extLst>
            </p:cNvPr>
            <p:cNvGrpSpPr/>
            <p:nvPr/>
          </p:nvGrpSpPr>
          <p:grpSpPr>
            <a:xfrm>
              <a:off x="8387229" y="4464371"/>
              <a:ext cx="1908855" cy="1096674"/>
              <a:chOff x="9184098" y="4702097"/>
              <a:chExt cx="1908855" cy="1096674"/>
            </a:xfrm>
          </p:grpSpPr>
          <p:sp>
            <p:nvSpPr>
              <p:cNvPr id="63" name="Rectangle 62">
                <a:extLst>
                  <a:ext uri="{FF2B5EF4-FFF2-40B4-BE49-F238E27FC236}">
                    <a16:creationId xmlns:a16="http://schemas.microsoft.com/office/drawing/2014/main" id="{D5601553-5D80-0BB1-50DE-F3DCE8DEF257}"/>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4" name="Rectangle 63">
                <a:extLst>
                  <a:ext uri="{FF2B5EF4-FFF2-40B4-BE49-F238E27FC236}">
                    <a16:creationId xmlns:a16="http://schemas.microsoft.com/office/drawing/2014/main" id="{D312E93D-F11A-2057-F1F8-D563264C45FB}"/>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cxnSp>
            <p:nvCxnSpPr>
              <p:cNvPr id="80" name="Straight Arrow Connector 79">
                <a:extLst>
                  <a:ext uri="{FF2B5EF4-FFF2-40B4-BE49-F238E27FC236}">
                    <a16:creationId xmlns:a16="http://schemas.microsoft.com/office/drawing/2014/main" id="{BA395A4F-A310-FD10-B947-8AE07835D76C}"/>
                  </a:ext>
                </a:extLst>
              </p:cNvPr>
              <p:cNvCxnSpPr>
                <a:cxnSpLocks/>
                <a:endCxn id="64" idx="2"/>
              </p:cNvCxnSpPr>
              <p:nvPr/>
            </p:nvCxnSpPr>
            <p:spPr>
              <a:xfrm flipV="1">
                <a:off x="9184098" y="5033018"/>
                <a:ext cx="1535632" cy="765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Rectangle 89">
              <a:extLst>
                <a:ext uri="{FF2B5EF4-FFF2-40B4-BE49-F238E27FC236}">
                  <a16:creationId xmlns:a16="http://schemas.microsoft.com/office/drawing/2014/main" id="{B56E9FF9-2F98-9E88-2396-96B86FC5DE04}"/>
                </a:ext>
              </a:extLst>
            </p:cNvPr>
            <p:cNvSpPr/>
            <p:nvPr/>
          </p:nvSpPr>
          <p:spPr>
            <a:xfrm>
              <a:off x="8762780"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91" name="Rectangle 90">
              <a:extLst>
                <a:ext uri="{FF2B5EF4-FFF2-40B4-BE49-F238E27FC236}">
                  <a16:creationId xmlns:a16="http://schemas.microsoft.com/office/drawing/2014/main" id="{4DD4EA6F-6D6C-7EA6-3E22-92E32E135B5F}"/>
                </a:ext>
              </a:extLst>
            </p:cNvPr>
            <p:cNvSpPr/>
            <p:nvPr/>
          </p:nvSpPr>
          <p:spPr>
            <a:xfrm>
              <a:off x="951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95" name="Group 94">
              <a:extLst>
                <a:ext uri="{FF2B5EF4-FFF2-40B4-BE49-F238E27FC236}">
                  <a16:creationId xmlns:a16="http://schemas.microsoft.com/office/drawing/2014/main" id="{81A48C96-2819-1D9A-C259-12CDC92B5D52}"/>
                </a:ext>
              </a:extLst>
            </p:cNvPr>
            <p:cNvGrpSpPr/>
            <p:nvPr/>
          </p:nvGrpSpPr>
          <p:grpSpPr>
            <a:xfrm>
              <a:off x="9880127" y="4909450"/>
              <a:ext cx="2079823" cy="651595"/>
              <a:chOff x="9212654" y="5124158"/>
              <a:chExt cx="2079823" cy="651595"/>
            </a:xfrm>
          </p:grpSpPr>
          <p:sp>
            <p:nvSpPr>
              <p:cNvPr id="96" name="Rectangle 95">
                <a:extLst>
                  <a:ext uri="{FF2B5EF4-FFF2-40B4-BE49-F238E27FC236}">
                    <a16:creationId xmlns:a16="http://schemas.microsoft.com/office/drawing/2014/main" id="{B64C69EC-4ACC-72A4-994A-AE1C7EF7563B}"/>
                  </a:ext>
                </a:extLst>
              </p:cNvPr>
              <p:cNvSpPr/>
              <p:nvPr/>
            </p:nvSpPr>
            <p:spPr>
              <a:xfrm>
                <a:off x="9799579" y="5124158"/>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97" name="Rectangle 96">
                <a:extLst>
                  <a:ext uri="{FF2B5EF4-FFF2-40B4-BE49-F238E27FC236}">
                    <a16:creationId xmlns:a16="http://schemas.microsoft.com/office/drawing/2014/main" id="{878DB566-5823-0F19-49A7-9DC8EDE20675}"/>
                  </a:ext>
                </a:extLst>
              </p:cNvPr>
              <p:cNvSpPr/>
              <p:nvPr/>
            </p:nvSpPr>
            <p:spPr>
              <a:xfrm>
                <a:off x="10546028" y="5124158"/>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98" name="Straight Arrow Connector 97">
                <a:extLst>
                  <a:ext uri="{FF2B5EF4-FFF2-40B4-BE49-F238E27FC236}">
                    <a16:creationId xmlns:a16="http://schemas.microsoft.com/office/drawing/2014/main" id="{677A4942-FC08-6CFA-0393-045A27068ED8}"/>
                  </a:ext>
                </a:extLst>
              </p:cNvPr>
              <p:cNvCxnSpPr>
                <a:cxnSpLocks/>
                <a:endCxn id="97" idx="2"/>
              </p:cNvCxnSpPr>
              <p:nvPr/>
            </p:nvCxnSpPr>
            <p:spPr>
              <a:xfrm flipV="1">
                <a:off x="9212654" y="5455080"/>
                <a:ext cx="1706600" cy="320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F0595EA-6FFC-F17E-F223-D533AC150F1D}"/>
                </a:ext>
              </a:extLst>
            </p:cNvPr>
            <p:cNvGrpSpPr/>
            <p:nvPr/>
          </p:nvGrpSpPr>
          <p:grpSpPr>
            <a:xfrm>
              <a:off x="9131300" y="5584063"/>
              <a:ext cx="1528455" cy="1029067"/>
              <a:chOff x="9564498" y="4003952"/>
              <a:chExt cx="1528455" cy="1029067"/>
            </a:xfrm>
          </p:grpSpPr>
          <p:sp>
            <p:nvSpPr>
              <p:cNvPr id="101" name="Rectangle 100">
                <a:extLst>
                  <a:ext uri="{FF2B5EF4-FFF2-40B4-BE49-F238E27FC236}">
                    <a16:creationId xmlns:a16="http://schemas.microsoft.com/office/drawing/2014/main" id="{3A76D133-BDDB-3CDE-52ED-01C80BC30C16}"/>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102" name="Rectangle 101">
                <a:extLst>
                  <a:ext uri="{FF2B5EF4-FFF2-40B4-BE49-F238E27FC236}">
                    <a16:creationId xmlns:a16="http://schemas.microsoft.com/office/drawing/2014/main" id="{DB081745-B7FF-21C3-F71C-BCF30318916C}"/>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cxnSp>
            <p:nvCxnSpPr>
              <p:cNvPr id="103" name="Straight Arrow Connector 102">
                <a:extLst>
                  <a:ext uri="{FF2B5EF4-FFF2-40B4-BE49-F238E27FC236}">
                    <a16:creationId xmlns:a16="http://schemas.microsoft.com/office/drawing/2014/main" id="{57A03011-CF1B-987B-D37E-F23D97D994ED}"/>
                  </a:ext>
                </a:extLst>
              </p:cNvPr>
              <p:cNvCxnSpPr>
                <a:cxnSpLocks/>
                <a:endCxn id="102" idx="0"/>
              </p:cNvCxnSpPr>
              <p:nvPr/>
            </p:nvCxnSpPr>
            <p:spPr>
              <a:xfrm>
                <a:off x="9564498" y="4003952"/>
                <a:ext cx="1155232" cy="69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36" name="TextBox 235">
            <a:extLst>
              <a:ext uri="{FF2B5EF4-FFF2-40B4-BE49-F238E27FC236}">
                <a16:creationId xmlns:a16="http://schemas.microsoft.com/office/drawing/2014/main" id="{4037DD2D-B856-A324-5E37-B4DC0008A12A}"/>
              </a:ext>
            </a:extLst>
          </p:cNvPr>
          <p:cNvSpPr txBox="1"/>
          <p:nvPr/>
        </p:nvSpPr>
        <p:spPr>
          <a:xfrm>
            <a:off x="9713757" y="3252879"/>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list</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grpSp>
        <p:nvGrpSpPr>
          <p:cNvPr id="353" name="Group 352">
            <a:extLst>
              <a:ext uri="{FF2B5EF4-FFF2-40B4-BE49-F238E27FC236}">
                <a16:creationId xmlns:a16="http://schemas.microsoft.com/office/drawing/2014/main" id="{7756ED82-6601-2FA9-50B8-76CB23726589}"/>
              </a:ext>
            </a:extLst>
          </p:cNvPr>
          <p:cNvGrpSpPr/>
          <p:nvPr/>
        </p:nvGrpSpPr>
        <p:grpSpPr>
          <a:xfrm>
            <a:off x="4568435" y="2485933"/>
            <a:ext cx="4902136" cy="1952223"/>
            <a:chOff x="4684237" y="2400046"/>
            <a:chExt cx="4457330" cy="2260697"/>
          </a:xfrm>
        </p:grpSpPr>
        <p:grpSp>
          <p:nvGrpSpPr>
            <p:cNvPr id="150" name="Group 149">
              <a:extLst>
                <a:ext uri="{FF2B5EF4-FFF2-40B4-BE49-F238E27FC236}">
                  <a16:creationId xmlns:a16="http://schemas.microsoft.com/office/drawing/2014/main" id="{5E66A5C2-324D-8B62-A080-DCE45B28383F}"/>
                </a:ext>
              </a:extLst>
            </p:cNvPr>
            <p:cNvGrpSpPr/>
            <p:nvPr/>
          </p:nvGrpSpPr>
          <p:grpSpPr>
            <a:xfrm>
              <a:off x="6865882" y="2400046"/>
              <a:ext cx="1963652" cy="172787"/>
              <a:chOff x="4338088" y="2869534"/>
              <a:chExt cx="1880955" cy="172787"/>
            </a:xfrm>
          </p:grpSpPr>
          <p:grpSp>
            <p:nvGrpSpPr>
              <p:cNvPr id="151" name="Group 150">
                <a:extLst>
                  <a:ext uri="{FF2B5EF4-FFF2-40B4-BE49-F238E27FC236}">
                    <a16:creationId xmlns:a16="http://schemas.microsoft.com/office/drawing/2014/main" id="{EC6A5888-BEAB-D58B-2E6E-7AEC295AF080}"/>
                  </a:ext>
                </a:extLst>
              </p:cNvPr>
              <p:cNvGrpSpPr/>
              <p:nvPr/>
            </p:nvGrpSpPr>
            <p:grpSpPr>
              <a:xfrm>
                <a:off x="4809154" y="2869534"/>
                <a:ext cx="1409889" cy="172787"/>
                <a:chOff x="3976517" y="2596815"/>
                <a:chExt cx="1409889" cy="172787"/>
              </a:xfrm>
            </p:grpSpPr>
            <p:grpSp>
              <p:nvGrpSpPr>
                <p:cNvPr id="153" name="Group 152">
                  <a:extLst>
                    <a:ext uri="{FF2B5EF4-FFF2-40B4-BE49-F238E27FC236}">
                      <a16:creationId xmlns:a16="http://schemas.microsoft.com/office/drawing/2014/main" id="{A6E43FB1-3CF4-9BE0-27A0-95997078573A}"/>
                    </a:ext>
                  </a:extLst>
                </p:cNvPr>
                <p:cNvGrpSpPr/>
                <p:nvPr/>
              </p:nvGrpSpPr>
              <p:grpSpPr>
                <a:xfrm>
                  <a:off x="4447124" y="2596815"/>
                  <a:ext cx="939282" cy="172787"/>
                  <a:chOff x="4447124" y="2596815"/>
                  <a:chExt cx="939282" cy="172787"/>
                </a:xfrm>
              </p:grpSpPr>
              <p:sp>
                <p:nvSpPr>
                  <p:cNvPr id="155" name="Rectangle 154">
                    <a:extLst>
                      <a:ext uri="{FF2B5EF4-FFF2-40B4-BE49-F238E27FC236}">
                        <a16:creationId xmlns:a16="http://schemas.microsoft.com/office/drawing/2014/main" id="{835DBCE3-B4C1-BC46-C984-F8B79DFB4C9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1</a:t>
                    </a:r>
                  </a:p>
                </p:txBody>
              </p:sp>
              <p:sp>
                <p:nvSpPr>
                  <p:cNvPr id="156" name="Rectangle 155">
                    <a:extLst>
                      <a:ext uri="{FF2B5EF4-FFF2-40B4-BE49-F238E27FC236}">
                        <a16:creationId xmlns:a16="http://schemas.microsoft.com/office/drawing/2014/main" id="{E4DC4B88-3AA7-9062-7940-ECC3A772E72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54" name="Rectangle 153">
                  <a:extLst>
                    <a:ext uri="{FF2B5EF4-FFF2-40B4-BE49-F238E27FC236}">
                      <a16:creationId xmlns:a16="http://schemas.microsoft.com/office/drawing/2014/main" id="{115FC25E-E797-F454-7506-C7B08DCBC354}"/>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52" name="Rectangle 151">
                <a:extLst>
                  <a:ext uri="{FF2B5EF4-FFF2-40B4-BE49-F238E27FC236}">
                    <a16:creationId xmlns:a16="http://schemas.microsoft.com/office/drawing/2014/main" id="{6D15F6D0-175D-C0A4-5029-CE41717D722C}"/>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94" name="Group 193">
              <a:extLst>
                <a:ext uri="{FF2B5EF4-FFF2-40B4-BE49-F238E27FC236}">
                  <a16:creationId xmlns:a16="http://schemas.microsoft.com/office/drawing/2014/main" id="{2CC96501-FFCA-863C-3785-FBA5B6423EE9}"/>
                </a:ext>
              </a:extLst>
            </p:cNvPr>
            <p:cNvGrpSpPr/>
            <p:nvPr/>
          </p:nvGrpSpPr>
          <p:grpSpPr>
            <a:xfrm>
              <a:off x="4684237" y="3703682"/>
              <a:ext cx="1956082" cy="172787"/>
              <a:chOff x="4096316" y="2955249"/>
              <a:chExt cx="1956082" cy="172787"/>
            </a:xfrm>
          </p:grpSpPr>
          <p:grpSp>
            <p:nvGrpSpPr>
              <p:cNvPr id="158" name="Group 157">
                <a:extLst>
                  <a:ext uri="{FF2B5EF4-FFF2-40B4-BE49-F238E27FC236}">
                    <a16:creationId xmlns:a16="http://schemas.microsoft.com/office/drawing/2014/main" id="{35965BF1-6384-CC3A-D1F4-EB309312E80A}"/>
                  </a:ext>
                </a:extLst>
              </p:cNvPr>
              <p:cNvGrpSpPr/>
              <p:nvPr/>
            </p:nvGrpSpPr>
            <p:grpSpPr>
              <a:xfrm>
                <a:off x="4580523" y="2955249"/>
                <a:ext cx="1471875" cy="172787"/>
                <a:chOff x="3976517" y="2596815"/>
                <a:chExt cx="1409889" cy="172787"/>
              </a:xfrm>
            </p:grpSpPr>
            <p:grpSp>
              <p:nvGrpSpPr>
                <p:cNvPr id="160" name="Group 159">
                  <a:extLst>
                    <a:ext uri="{FF2B5EF4-FFF2-40B4-BE49-F238E27FC236}">
                      <a16:creationId xmlns:a16="http://schemas.microsoft.com/office/drawing/2014/main" id="{39BF8E7E-AE32-42E1-E001-90EE782D24E3}"/>
                    </a:ext>
                  </a:extLst>
                </p:cNvPr>
                <p:cNvGrpSpPr/>
                <p:nvPr/>
              </p:nvGrpSpPr>
              <p:grpSpPr>
                <a:xfrm>
                  <a:off x="4447124" y="2596815"/>
                  <a:ext cx="939282" cy="172787"/>
                  <a:chOff x="4447124" y="2596815"/>
                  <a:chExt cx="939282" cy="172787"/>
                </a:xfrm>
              </p:grpSpPr>
              <p:sp>
                <p:nvSpPr>
                  <p:cNvPr id="162" name="Rectangle 161">
                    <a:extLst>
                      <a:ext uri="{FF2B5EF4-FFF2-40B4-BE49-F238E27FC236}">
                        <a16:creationId xmlns:a16="http://schemas.microsoft.com/office/drawing/2014/main" id="{0653616C-8D44-C2E4-F051-652AA19D17DF}"/>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Size: 6</a:t>
                    </a:r>
                  </a:p>
                </p:txBody>
              </p:sp>
              <p:sp>
                <p:nvSpPr>
                  <p:cNvPr id="163" name="Rectangle 162">
                    <a:extLst>
                      <a:ext uri="{FF2B5EF4-FFF2-40B4-BE49-F238E27FC236}">
                        <a16:creationId xmlns:a16="http://schemas.microsoft.com/office/drawing/2014/main" id="{81FF7531-C3EA-3E59-0F5A-5F9E6B9835E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61" name="Rectangle 160">
                  <a:extLst>
                    <a:ext uri="{FF2B5EF4-FFF2-40B4-BE49-F238E27FC236}">
                      <a16:creationId xmlns:a16="http://schemas.microsoft.com/office/drawing/2014/main" id="{93D16F5E-6C66-09CD-F6B7-FC057439A26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75" name="Rectangle 174">
                <a:extLst>
                  <a:ext uri="{FF2B5EF4-FFF2-40B4-BE49-F238E27FC236}">
                    <a16:creationId xmlns:a16="http://schemas.microsoft.com/office/drawing/2014/main" id="{D6C13793-33DA-2A48-D423-41D327E543E1}"/>
                  </a:ext>
                </a:extLst>
              </p:cNvPr>
              <p:cNvSpPr/>
              <p:nvPr/>
            </p:nvSpPr>
            <p:spPr>
              <a:xfrm>
                <a:off x="4096316" y="2955249"/>
                <a:ext cx="490289"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81" name="Group 180">
              <a:extLst>
                <a:ext uri="{FF2B5EF4-FFF2-40B4-BE49-F238E27FC236}">
                  <a16:creationId xmlns:a16="http://schemas.microsoft.com/office/drawing/2014/main" id="{B045809D-81A5-DBB4-B469-67B70FF06C03}"/>
                </a:ext>
              </a:extLst>
            </p:cNvPr>
            <p:cNvGrpSpPr/>
            <p:nvPr/>
          </p:nvGrpSpPr>
          <p:grpSpPr>
            <a:xfrm>
              <a:off x="6929174" y="2868560"/>
              <a:ext cx="1963652" cy="172787"/>
              <a:chOff x="4338088" y="2869534"/>
              <a:chExt cx="1880955" cy="172787"/>
            </a:xfrm>
          </p:grpSpPr>
          <p:grpSp>
            <p:nvGrpSpPr>
              <p:cNvPr id="182" name="Group 181">
                <a:extLst>
                  <a:ext uri="{FF2B5EF4-FFF2-40B4-BE49-F238E27FC236}">
                    <a16:creationId xmlns:a16="http://schemas.microsoft.com/office/drawing/2014/main" id="{FFB955E9-3380-F4FA-9991-8F8603A65AA9}"/>
                  </a:ext>
                </a:extLst>
              </p:cNvPr>
              <p:cNvGrpSpPr/>
              <p:nvPr/>
            </p:nvGrpSpPr>
            <p:grpSpPr>
              <a:xfrm>
                <a:off x="4809154" y="2869534"/>
                <a:ext cx="1409889" cy="172787"/>
                <a:chOff x="3976517" y="2596815"/>
                <a:chExt cx="1409889" cy="172787"/>
              </a:xfrm>
            </p:grpSpPr>
            <p:grpSp>
              <p:nvGrpSpPr>
                <p:cNvPr id="184" name="Group 183">
                  <a:extLst>
                    <a:ext uri="{FF2B5EF4-FFF2-40B4-BE49-F238E27FC236}">
                      <a16:creationId xmlns:a16="http://schemas.microsoft.com/office/drawing/2014/main" id="{A10B977B-BE44-156C-232B-8BE9F144335D}"/>
                    </a:ext>
                  </a:extLst>
                </p:cNvPr>
                <p:cNvGrpSpPr/>
                <p:nvPr/>
              </p:nvGrpSpPr>
              <p:grpSpPr>
                <a:xfrm>
                  <a:off x="4447124" y="2596815"/>
                  <a:ext cx="939282" cy="172787"/>
                  <a:chOff x="4447124" y="2596815"/>
                  <a:chExt cx="939282" cy="172787"/>
                </a:xfrm>
              </p:grpSpPr>
              <p:sp>
                <p:nvSpPr>
                  <p:cNvPr id="186" name="Rectangle 185">
                    <a:extLst>
                      <a:ext uri="{FF2B5EF4-FFF2-40B4-BE49-F238E27FC236}">
                        <a16:creationId xmlns:a16="http://schemas.microsoft.com/office/drawing/2014/main" id="{C06A51DC-68BE-435E-6FD0-37BA2A14B5D1}"/>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2</a:t>
                    </a:r>
                  </a:p>
                </p:txBody>
              </p:sp>
              <p:sp>
                <p:nvSpPr>
                  <p:cNvPr id="187" name="Rectangle 186">
                    <a:extLst>
                      <a:ext uri="{FF2B5EF4-FFF2-40B4-BE49-F238E27FC236}">
                        <a16:creationId xmlns:a16="http://schemas.microsoft.com/office/drawing/2014/main" id="{8EFB9FD4-A612-186E-C4EF-403ADA437754}"/>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85" name="Rectangle 184">
                  <a:extLst>
                    <a:ext uri="{FF2B5EF4-FFF2-40B4-BE49-F238E27FC236}">
                      <a16:creationId xmlns:a16="http://schemas.microsoft.com/office/drawing/2014/main" id="{DB8188FB-CC40-4E0E-D5C9-144A10413A95}"/>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83" name="Rectangle 182">
                <a:extLst>
                  <a:ext uri="{FF2B5EF4-FFF2-40B4-BE49-F238E27FC236}">
                    <a16:creationId xmlns:a16="http://schemas.microsoft.com/office/drawing/2014/main" id="{B3D013F6-7701-0D08-A460-31C05E2ABC34}"/>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188" name="Straight Arrow Connector 187">
              <a:extLst>
                <a:ext uri="{FF2B5EF4-FFF2-40B4-BE49-F238E27FC236}">
                  <a16:creationId xmlns:a16="http://schemas.microsoft.com/office/drawing/2014/main" id="{E595F2F4-7235-82FA-5FDC-B3E1C6E5B14D}"/>
                </a:ext>
              </a:extLst>
            </p:cNvPr>
            <p:cNvCxnSpPr>
              <a:cxnSpLocks/>
              <a:endCxn id="186" idx="0"/>
            </p:cNvCxnSpPr>
            <p:nvPr/>
          </p:nvCxnSpPr>
          <p:spPr>
            <a:xfrm flipH="1">
              <a:off x="8157393" y="2479310"/>
              <a:ext cx="349880" cy="389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AC3E2F63-441C-69D4-6037-2B75AE340DEA}"/>
                </a:ext>
              </a:extLst>
            </p:cNvPr>
            <p:cNvGrpSpPr/>
            <p:nvPr/>
          </p:nvGrpSpPr>
          <p:grpSpPr>
            <a:xfrm>
              <a:off x="7177915" y="3279642"/>
              <a:ext cx="1963652" cy="172787"/>
              <a:chOff x="4338088" y="2869534"/>
              <a:chExt cx="1880955" cy="172787"/>
            </a:xfrm>
          </p:grpSpPr>
          <p:grpSp>
            <p:nvGrpSpPr>
              <p:cNvPr id="199" name="Group 198">
                <a:extLst>
                  <a:ext uri="{FF2B5EF4-FFF2-40B4-BE49-F238E27FC236}">
                    <a16:creationId xmlns:a16="http://schemas.microsoft.com/office/drawing/2014/main" id="{1F19960D-3793-85AE-AF0D-1EDB508161A2}"/>
                  </a:ext>
                </a:extLst>
              </p:cNvPr>
              <p:cNvGrpSpPr/>
              <p:nvPr/>
            </p:nvGrpSpPr>
            <p:grpSpPr>
              <a:xfrm>
                <a:off x="4809154" y="2869534"/>
                <a:ext cx="1409889" cy="172787"/>
                <a:chOff x="3976517" y="2596815"/>
                <a:chExt cx="1409889" cy="172787"/>
              </a:xfrm>
            </p:grpSpPr>
            <p:grpSp>
              <p:nvGrpSpPr>
                <p:cNvPr id="201" name="Group 200">
                  <a:extLst>
                    <a:ext uri="{FF2B5EF4-FFF2-40B4-BE49-F238E27FC236}">
                      <a16:creationId xmlns:a16="http://schemas.microsoft.com/office/drawing/2014/main" id="{A6420B0D-614A-A801-BBA2-391FD84AE027}"/>
                    </a:ext>
                  </a:extLst>
                </p:cNvPr>
                <p:cNvGrpSpPr/>
                <p:nvPr/>
              </p:nvGrpSpPr>
              <p:grpSpPr>
                <a:xfrm>
                  <a:off x="4447124" y="2596815"/>
                  <a:ext cx="939282" cy="172787"/>
                  <a:chOff x="4447124" y="2596815"/>
                  <a:chExt cx="939282" cy="172787"/>
                </a:xfrm>
              </p:grpSpPr>
              <p:sp>
                <p:nvSpPr>
                  <p:cNvPr id="203" name="Rectangle 202">
                    <a:extLst>
                      <a:ext uri="{FF2B5EF4-FFF2-40B4-BE49-F238E27FC236}">
                        <a16:creationId xmlns:a16="http://schemas.microsoft.com/office/drawing/2014/main" id="{9AF8A8B8-6E48-06E3-8DFA-CA2B1414FB9D}"/>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3</a:t>
                    </a:r>
                  </a:p>
                </p:txBody>
              </p:sp>
              <p:sp>
                <p:nvSpPr>
                  <p:cNvPr id="204" name="Rectangle 203">
                    <a:extLst>
                      <a:ext uri="{FF2B5EF4-FFF2-40B4-BE49-F238E27FC236}">
                        <a16:creationId xmlns:a16="http://schemas.microsoft.com/office/drawing/2014/main" id="{599BAF7F-D92F-1DDB-DC0C-8474BA075930}"/>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2" name="Rectangle 201">
                  <a:extLst>
                    <a:ext uri="{FF2B5EF4-FFF2-40B4-BE49-F238E27FC236}">
                      <a16:creationId xmlns:a16="http://schemas.microsoft.com/office/drawing/2014/main" id="{62D525BA-979C-CB56-7E09-523EF42868A8}"/>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0" name="Rectangle 199">
                <a:extLst>
                  <a:ext uri="{FF2B5EF4-FFF2-40B4-BE49-F238E27FC236}">
                    <a16:creationId xmlns:a16="http://schemas.microsoft.com/office/drawing/2014/main" id="{440C47D9-350E-7220-11AD-B01DA255793E}"/>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05" name="Group 204">
              <a:extLst>
                <a:ext uri="{FF2B5EF4-FFF2-40B4-BE49-F238E27FC236}">
                  <a16:creationId xmlns:a16="http://schemas.microsoft.com/office/drawing/2014/main" id="{40896F55-5EBF-8B54-A496-02D3F1813240}"/>
                </a:ext>
              </a:extLst>
            </p:cNvPr>
            <p:cNvGrpSpPr/>
            <p:nvPr/>
          </p:nvGrpSpPr>
          <p:grpSpPr>
            <a:xfrm>
              <a:off x="7152140" y="3661751"/>
              <a:ext cx="1963652" cy="172787"/>
              <a:chOff x="4338088" y="2869534"/>
              <a:chExt cx="1880955" cy="172787"/>
            </a:xfrm>
          </p:grpSpPr>
          <p:grpSp>
            <p:nvGrpSpPr>
              <p:cNvPr id="206" name="Group 205">
                <a:extLst>
                  <a:ext uri="{FF2B5EF4-FFF2-40B4-BE49-F238E27FC236}">
                    <a16:creationId xmlns:a16="http://schemas.microsoft.com/office/drawing/2014/main" id="{E0ECFC36-5016-2E91-27CA-6627E37FECE5}"/>
                  </a:ext>
                </a:extLst>
              </p:cNvPr>
              <p:cNvGrpSpPr/>
              <p:nvPr/>
            </p:nvGrpSpPr>
            <p:grpSpPr>
              <a:xfrm>
                <a:off x="4809154" y="2869534"/>
                <a:ext cx="1409889" cy="172787"/>
                <a:chOff x="3976517" y="2596815"/>
                <a:chExt cx="1409889" cy="172787"/>
              </a:xfrm>
            </p:grpSpPr>
            <p:grpSp>
              <p:nvGrpSpPr>
                <p:cNvPr id="208" name="Group 207">
                  <a:extLst>
                    <a:ext uri="{FF2B5EF4-FFF2-40B4-BE49-F238E27FC236}">
                      <a16:creationId xmlns:a16="http://schemas.microsoft.com/office/drawing/2014/main" id="{BE669AA2-060A-13CC-9C2B-C75C1FF78E1D}"/>
                    </a:ext>
                  </a:extLst>
                </p:cNvPr>
                <p:cNvGrpSpPr/>
                <p:nvPr/>
              </p:nvGrpSpPr>
              <p:grpSpPr>
                <a:xfrm>
                  <a:off x="4447124" y="2596815"/>
                  <a:ext cx="939282" cy="172787"/>
                  <a:chOff x="4447124" y="2596815"/>
                  <a:chExt cx="939282" cy="172787"/>
                </a:xfrm>
              </p:grpSpPr>
              <p:sp>
                <p:nvSpPr>
                  <p:cNvPr id="210" name="Rectangle 209">
                    <a:extLst>
                      <a:ext uri="{FF2B5EF4-FFF2-40B4-BE49-F238E27FC236}">
                        <a16:creationId xmlns:a16="http://schemas.microsoft.com/office/drawing/2014/main" id="{2670BCF0-05C4-09CD-72AE-387A99CF316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4</a:t>
                    </a:r>
                  </a:p>
                </p:txBody>
              </p:sp>
              <p:sp>
                <p:nvSpPr>
                  <p:cNvPr id="211" name="Rectangle 210">
                    <a:extLst>
                      <a:ext uri="{FF2B5EF4-FFF2-40B4-BE49-F238E27FC236}">
                        <a16:creationId xmlns:a16="http://schemas.microsoft.com/office/drawing/2014/main" id="{17633472-D365-297B-1471-4F939327EBC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9" name="Rectangle 208">
                  <a:extLst>
                    <a:ext uri="{FF2B5EF4-FFF2-40B4-BE49-F238E27FC236}">
                      <a16:creationId xmlns:a16="http://schemas.microsoft.com/office/drawing/2014/main" id="{2E3A8A8B-6954-0195-5A03-174C67E2EA7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7" name="Rectangle 206">
                <a:extLst>
                  <a:ext uri="{FF2B5EF4-FFF2-40B4-BE49-F238E27FC236}">
                    <a16:creationId xmlns:a16="http://schemas.microsoft.com/office/drawing/2014/main" id="{B59A0CBC-7025-DD50-4FBA-5AD1FB4146F5}"/>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12" name="Group 211">
              <a:extLst>
                <a:ext uri="{FF2B5EF4-FFF2-40B4-BE49-F238E27FC236}">
                  <a16:creationId xmlns:a16="http://schemas.microsoft.com/office/drawing/2014/main" id="{99D550B8-37E3-2FC2-2934-468161B4775B}"/>
                </a:ext>
              </a:extLst>
            </p:cNvPr>
            <p:cNvGrpSpPr/>
            <p:nvPr/>
          </p:nvGrpSpPr>
          <p:grpSpPr>
            <a:xfrm>
              <a:off x="7111027" y="4086116"/>
              <a:ext cx="1963652" cy="172787"/>
              <a:chOff x="4338088" y="2869534"/>
              <a:chExt cx="1880955" cy="172787"/>
            </a:xfrm>
          </p:grpSpPr>
          <p:grpSp>
            <p:nvGrpSpPr>
              <p:cNvPr id="213" name="Group 212">
                <a:extLst>
                  <a:ext uri="{FF2B5EF4-FFF2-40B4-BE49-F238E27FC236}">
                    <a16:creationId xmlns:a16="http://schemas.microsoft.com/office/drawing/2014/main" id="{602C7A97-0317-0AEB-8E17-D9BC292F8734}"/>
                  </a:ext>
                </a:extLst>
              </p:cNvPr>
              <p:cNvGrpSpPr/>
              <p:nvPr/>
            </p:nvGrpSpPr>
            <p:grpSpPr>
              <a:xfrm>
                <a:off x="4809154" y="2869534"/>
                <a:ext cx="1409889" cy="172787"/>
                <a:chOff x="3976517" y="2596815"/>
                <a:chExt cx="1409889" cy="172787"/>
              </a:xfrm>
            </p:grpSpPr>
            <p:grpSp>
              <p:nvGrpSpPr>
                <p:cNvPr id="215" name="Group 214">
                  <a:extLst>
                    <a:ext uri="{FF2B5EF4-FFF2-40B4-BE49-F238E27FC236}">
                      <a16:creationId xmlns:a16="http://schemas.microsoft.com/office/drawing/2014/main" id="{B065AADB-D388-4795-C8FB-A6975D9420F1}"/>
                    </a:ext>
                  </a:extLst>
                </p:cNvPr>
                <p:cNvGrpSpPr/>
                <p:nvPr/>
              </p:nvGrpSpPr>
              <p:grpSpPr>
                <a:xfrm>
                  <a:off x="4447124" y="2596815"/>
                  <a:ext cx="939282" cy="172787"/>
                  <a:chOff x="4447124" y="2596815"/>
                  <a:chExt cx="939282" cy="172787"/>
                </a:xfrm>
              </p:grpSpPr>
              <p:sp>
                <p:nvSpPr>
                  <p:cNvPr id="217" name="Rectangle 216">
                    <a:extLst>
                      <a:ext uri="{FF2B5EF4-FFF2-40B4-BE49-F238E27FC236}">
                        <a16:creationId xmlns:a16="http://schemas.microsoft.com/office/drawing/2014/main" id="{5003B430-B244-53A6-ED1A-9FC3BB55A5AC}"/>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5</a:t>
                    </a:r>
                  </a:p>
                </p:txBody>
              </p:sp>
              <p:sp>
                <p:nvSpPr>
                  <p:cNvPr id="218" name="Rectangle 217">
                    <a:extLst>
                      <a:ext uri="{FF2B5EF4-FFF2-40B4-BE49-F238E27FC236}">
                        <a16:creationId xmlns:a16="http://schemas.microsoft.com/office/drawing/2014/main" id="{44C4AB72-261E-F08C-B7F1-41581BFDE4A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16" name="Rectangle 215">
                  <a:extLst>
                    <a:ext uri="{FF2B5EF4-FFF2-40B4-BE49-F238E27FC236}">
                      <a16:creationId xmlns:a16="http://schemas.microsoft.com/office/drawing/2014/main" id="{917E668A-2571-B4AC-5DAE-27F4421D87C9}"/>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14" name="Rectangle 213">
                <a:extLst>
                  <a:ext uri="{FF2B5EF4-FFF2-40B4-BE49-F238E27FC236}">
                    <a16:creationId xmlns:a16="http://schemas.microsoft.com/office/drawing/2014/main" id="{A815D088-998A-0B4C-37FE-5466DFA9672D}"/>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19" name="Straight Arrow Connector 218">
              <a:extLst>
                <a:ext uri="{FF2B5EF4-FFF2-40B4-BE49-F238E27FC236}">
                  <a16:creationId xmlns:a16="http://schemas.microsoft.com/office/drawing/2014/main" id="{53EAA5FE-102D-4F1D-569F-DCF89521CC95}"/>
                </a:ext>
              </a:extLst>
            </p:cNvPr>
            <p:cNvCxnSpPr>
              <a:cxnSpLocks/>
              <a:endCxn id="203" idx="0"/>
            </p:cNvCxnSpPr>
            <p:nvPr/>
          </p:nvCxnSpPr>
          <p:spPr>
            <a:xfrm flipH="1">
              <a:off x="8406134" y="2954953"/>
              <a:ext cx="250229" cy="324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C5265D9-FF4F-CE1B-28C0-D978AD274F08}"/>
                </a:ext>
              </a:extLst>
            </p:cNvPr>
            <p:cNvCxnSpPr>
              <a:cxnSpLocks/>
              <a:endCxn id="210" idx="0"/>
            </p:cNvCxnSpPr>
            <p:nvPr/>
          </p:nvCxnSpPr>
          <p:spPr>
            <a:xfrm flipH="1">
              <a:off x="8380359" y="3373454"/>
              <a:ext cx="512467" cy="28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6D7D941-66BC-8B8E-33AE-265DDE6E461A}"/>
                </a:ext>
              </a:extLst>
            </p:cNvPr>
            <p:cNvCxnSpPr>
              <a:cxnSpLocks/>
              <a:endCxn id="217" idx="0"/>
            </p:cNvCxnSpPr>
            <p:nvPr/>
          </p:nvCxnSpPr>
          <p:spPr>
            <a:xfrm flipH="1">
              <a:off x="8339246" y="3735320"/>
              <a:ext cx="553580" cy="350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3B183901-61D1-DCB4-44FD-2FAEA72DFFBD}"/>
                </a:ext>
              </a:extLst>
            </p:cNvPr>
            <p:cNvCxnSpPr>
              <a:cxnSpLocks/>
              <a:endCxn id="210" idx="2"/>
            </p:cNvCxnSpPr>
            <p:nvPr/>
          </p:nvCxnSpPr>
          <p:spPr>
            <a:xfrm flipV="1">
              <a:off x="7834535" y="3834538"/>
              <a:ext cx="545824" cy="329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61B436E-7896-2440-798C-CFA91A14DF08}"/>
                </a:ext>
              </a:extLst>
            </p:cNvPr>
            <p:cNvCxnSpPr>
              <a:cxnSpLocks/>
              <a:endCxn id="186" idx="2"/>
            </p:cNvCxnSpPr>
            <p:nvPr/>
          </p:nvCxnSpPr>
          <p:spPr>
            <a:xfrm flipV="1">
              <a:off x="7915845" y="3041347"/>
              <a:ext cx="241548" cy="316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A6DBC31D-3034-BC15-CB16-428BF5415D35}"/>
                </a:ext>
              </a:extLst>
            </p:cNvPr>
            <p:cNvCxnSpPr>
              <a:cxnSpLocks/>
              <a:endCxn id="203" idx="2"/>
            </p:cNvCxnSpPr>
            <p:nvPr/>
          </p:nvCxnSpPr>
          <p:spPr>
            <a:xfrm flipV="1">
              <a:off x="7862542" y="3452429"/>
              <a:ext cx="543592" cy="300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1439014B-0740-E316-3094-28D9B219A2D9}"/>
                </a:ext>
              </a:extLst>
            </p:cNvPr>
            <p:cNvGrpSpPr/>
            <p:nvPr/>
          </p:nvGrpSpPr>
          <p:grpSpPr>
            <a:xfrm>
              <a:off x="6956794" y="4487956"/>
              <a:ext cx="1963652" cy="172787"/>
              <a:chOff x="4338088" y="2869534"/>
              <a:chExt cx="1880955" cy="172787"/>
            </a:xfrm>
          </p:grpSpPr>
          <p:grpSp>
            <p:nvGrpSpPr>
              <p:cNvPr id="281" name="Group 280">
                <a:extLst>
                  <a:ext uri="{FF2B5EF4-FFF2-40B4-BE49-F238E27FC236}">
                    <a16:creationId xmlns:a16="http://schemas.microsoft.com/office/drawing/2014/main" id="{ED5051E2-8282-57AD-2977-ADB368203A25}"/>
                  </a:ext>
                </a:extLst>
              </p:cNvPr>
              <p:cNvGrpSpPr/>
              <p:nvPr/>
            </p:nvGrpSpPr>
            <p:grpSpPr>
              <a:xfrm>
                <a:off x="4809154" y="2869534"/>
                <a:ext cx="1409889" cy="172787"/>
                <a:chOff x="3976517" y="2596815"/>
                <a:chExt cx="1409889" cy="172787"/>
              </a:xfrm>
            </p:grpSpPr>
            <p:grpSp>
              <p:nvGrpSpPr>
                <p:cNvPr id="283" name="Group 282">
                  <a:extLst>
                    <a:ext uri="{FF2B5EF4-FFF2-40B4-BE49-F238E27FC236}">
                      <a16:creationId xmlns:a16="http://schemas.microsoft.com/office/drawing/2014/main" id="{3C672A59-F09B-7A22-1ED5-FA4758249E8A}"/>
                    </a:ext>
                  </a:extLst>
                </p:cNvPr>
                <p:cNvGrpSpPr/>
                <p:nvPr/>
              </p:nvGrpSpPr>
              <p:grpSpPr>
                <a:xfrm>
                  <a:off x="4447124" y="2596815"/>
                  <a:ext cx="939282" cy="172787"/>
                  <a:chOff x="4447124" y="2596815"/>
                  <a:chExt cx="939282" cy="172787"/>
                </a:xfrm>
              </p:grpSpPr>
              <p:sp>
                <p:nvSpPr>
                  <p:cNvPr id="285" name="Rectangle 284">
                    <a:extLst>
                      <a:ext uri="{FF2B5EF4-FFF2-40B4-BE49-F238E27FC236}">
                        <a16:creationId xmlns:a16="http://schemas.microsoft.com/office/drawing/2014/main" id="{1BFB90A2-3554-7134-7B2B-28968DC265F3}"/>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6</a:t>
                    </a:r>
                  </a:p>
                </p:txBody>
              </p:sp>
              <p:sp>
                <p:nvSpPr>
                  <p:cNvPr id="286" name="Rectangle 285">
                    <a:extLst>
                      <a:ext uri="{FF2B5EF4-FFF2-40B4-BE49-F238E27FC236}">
                        <a16:creationId xmlns:a16="http://schemas.microsoft.com/office/drawing/2014/main" id="{64725C8D-BC7E-0A5C-5408-A96FBABD01A9}"/>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84" name="Rectangle 283">
                  <a:extLst>
                    <a:ext uri="{FF2B5EF4-FFF2-40B4-BE49-F238E27FC236}">
                      <a16:creationId xmlns:a16="http://schemas.microsoft.com/office/drawing/2014/main" id="{FDAE8AE6-A71B-F478-FEE5-F4AA008A2F4D}"/>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82" name="Rectangle 281">
                <a:extLst>
                  <a:ext uri="{FF2B5EF4-FFF2-40B4-BE49-F238E27FC236}">
                    <a16:creationId xmlns:a16="http://schemas.microsoft.com/office/drawing/2014/main" id="{FA8F7C57-4995-E335-BF0C-93C5A24E4F91}"/>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90" name="Connector: Elbow 289">
              <a:extLst>
                <a:ext uri="{FF2B5EF4-FFF2-40B4-BE49-F238E27FC236}">
                  <a16:creationId xmlns:a16="http://schemas.microsoft.com/office/drawing/2014/main" id="{89A11288-9BFE-2A61-5715-00B333C148C9}"/>
                </a:ext>
              </a:extLst>
            </p:cNvPr>
            <p:cNvCxnSpPr>
              <a:cxnSpLocks/>
              <a:stCxn id="286" idx="2"/>
              <a:endCxn id="162" idx="2"/>
            </p:cNvCxnSpPr>
            <p:nvPr/>
          </p:nvCxnSpPr>
          <p:spPr>
            <a:xfrm rot="5400000" flipH="1">
              <a:off x="6897957" y="2883398"/>
              <a:ext cx="784274" cy="2770416"/>
            </a:xfrm>
            <a:prstGeom prst="bentConnector3">
              <a:avLst>
                <a:gd name="adj1" fmla="val -29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CA26B813-5FF5-EF87-1247-752C205D07E2}"/>
                </a:ext>
              </a:extLst>
            </p:cNvPr>
            <p:cNvCxnSpPr>
              <a:cxnSpLocks/>
              <a:endCxn id="285" idx="0"/>
            </p:cNvCxnSpPr>
            <p:nvPr/>
          </p:nvCxnSpPr>
          <p:spPr>
            <a:xfrm flipH="1">
              <a:off x="8185013" y="4175439"/>
              <a:ext cx="644521" cy="31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A068F18-E240-D88E-A5EB-AF0DC7A41A6C}"/>
                </a:ext>
              </a:extLst>
            </p:cNvPr>
            <p:cNvCxnSpPr>
              <a:cxnSpLocks/>
              <a:endCxn id="217" idx="2"/>
            </p:cNvCxnSpPr>
            <p:nvPr/>
          </p:nvCxnSpPr>
          <p:spPr>
            <a:xfrm flipV="1">
              <a:off x="7722344" y="4258903"/>
              <a:ext cx="616902" cy="325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6914D21-0876-EBB1-B3A1-B18DD1D73414}"/>
                </a:ext>
              </a:extLst>
            </p:cNvPr>
            <p:cNvCxnSpPr>
              <a:cxnSpLocks/>
              <a:endCxn id="155" idx="2"/>
            </p:cNvCxnSpPr>
            <p:nvPr/>
          </p:nvCxnSpPr>
          <p:spPr>
            <a:xfrm flipV="1">
              <a:off x="7693715" y="2572833"/>
              <a:ext cx="400386" cy="367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Connector: Elbow 313">
              <a:extLst>
                <a:ext uri="{FF2B5EF4-FFF2-40B4-BE49-F238E27FC236}">
                  <a16:creationId xmlns:a16="http://schemas.microsoft.com/office/drawing/2014/main" id="{5A45293B-9272-DB76-6353-BA87F673638B}"/>
                </a:ext>
              </a:extLst>
            </p:cNvPr>
            <p:cNvCxnSpPr>
              <a:cxnSpLocks/>
              <a:endCxn id="285" idx="2"/>
            </p:cNvCxnSpPr>
            <p:nvPr/>
          </p:nvCxnSpPr>
          <p:spPr>
            <a:xfrm>
              <a:off x="5365144" y="3775463"/>
              <a:ext cx="2819869" cy="885280"/>
            </a:xfrm>
            <a:prstGeom prst="bentConnector4">
              <a:avLst>
                <a:gd name="adj1" fmla="val 39"/>
                <a:gd name="adj2" fmla="val 1402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Connector: Curved 341">
              <a:extLst>
                <a:ext uri="{FF2B5EF4-FFF2-40B4-BE49-F238E27FC236}">
                  <a16:creationId xmlns:a16="http://schemas.microsoft.com/office/drawing/2014/main" id="{117BBEC4-C6F2-9D12-95D8-F24D840D5A64}"/>
                </a:ext>
              </a:extLst>
            </p:cNvPr>
            <p:cNvCxnSpPr>
              <a:cxnSpLocks/>
              <a:stCxn id="163" idx="0"/>
              <a:endCxn id="155" idx="2"/>
            </p:cNvCxnSpPr>
            <p:nvPr/>
          </p:nvCxnSpPr>
          <p:spPr>
            <a:xfrm rot="5400000" flipH="1" flipV="1">
              <a:off x="6679214" y="2288795"/>
              <a:ext cx="1130849" cy="1698926"/>
            </a:xfrm>
            <a:prstGeom prst="curvedConnector3">
              <a:avLst>
                <a:gd name="adj1" fmla="val 893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Connector: Curved 348">
              <a:extLst>
                <a:ext uri="{FF2B5EF4-FFF2-40B4-BE49-F238E27FC236}">
                  <a16:creationId xmlns:a16="http://schemas.microsoft.com/office/drawing/2014/main" id="{5DB9060D-DFC5-657D-928F-95E24E524D71}"/>
                </a:ext>
              </a:extLst>
            </p:cNvPr>
            <p:cNvCxnSpPr>
              <a:cxnSpLocks/>
              <a:endCxn id="162" idx="0"/>
            </p:cNvCxnSpPr>
            <p:nvPr/>
          </p:nvCxnSpPr>
          <p:spPr>
            <a:xfrm rot="10800000" flipV="1">
              <a:off x="5904887" y="2497290"/>
              <a:ext cx="1712511" cy="120639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3" name="Group 362">
            <a:extLst>
              <a:ext uri="{FF2B5EF4-FFF2-40B4-BE49-F238E27FC236}">
                <a16:creationId xmlns:a16="http://schemas.microsoft.com/office/drawing/2014/main" id="{C1C457D5-A812-E249-2226-D0C43D949ACA}"/>
              </a:ext>
            </a:extLst>
          </p:cNvPr>
          <p:cNvGrpSpPr/>
          <p:nvPr/>
        </p:nvGrpSpPr>
        <p:grpSpPr>
          <a:xfrm>
            <a:off x="4651137" y="1362977"/>
            <a:ext cx="4264794" cy="705250"/>
            <a:chOff x="4651137" y="1362977"/>
            <a:chExt cx="4264794" cy="705250"/>
          </a:xfrm>
        </p:grpSpPr>
        <p:grpSp>
          <p:nvGrpSpPr>
            <p:cNvPr id="35" name="Group 34">
              <a:extLst>
                <a:ext uri="{FF2B5EF4-FFF2-40B4-BE49-F238E27FC236}">
                  <a16:creationId xmlns:a16="http://schemas.microsoft.com/office/drawing/2014/main" id="{8F0C7AF6-8D2F-CD4E-75C4-C2CB04E397CC}"/>
                </a:ext>
              </a:extLst>
            </p:cNvPr>
            <p:cNvGrpSpPr/>
            <p:nvPr/>
          </p:nvGrpSpPr>
          <p:grpSpPr>
            <a:xfrm>
              <a:off x="4651137" y="1362977"/>
              <a:ext cx="3287483" cy="705250"/>
              <a:chOff x="6043129" y="1220675"/>
              <a:chExt cx="5225143" cy="1350694"/>
            </a:xfrm>
          </p:grpSpPr>
          <p:grpSp>
            <p:nvGrpSpPr>
              <p:cNvPr id="14" name="Group 13">
                <a:extLst>
                  <a:ext uri="{FF2B5EF4-FFF2-40B4-BE49-F238E27FC236}">
                    <a16:creationId xmlns:a16="http://schemas.microsoft.com/office/drawing/2014/main" id="{C3795C68-6C36-AC0D-7E22-831224E8C702}"/>
                  </a:ext>
                </a:extLst>
              </p:cNvPr>
              <p:cNvGrpSpPr/>
              <p:nvPr/>
            </p:nvGrpSpPr>
            <p:grpSpPr>
              <a:xfrm>
                <a:off x="6793822" y="1220675"/>
                <a:ext cx="1492900" cy="330925"/>
                <a:chOff x="6349060" y="1305164"/>
                <a:chExt cx="1492900" cy="330925"/>
              </a:xfrm>
            </p:grpSpPr>
            <p:sp>
              <p:nvSpPr>
                <p:cNvPr id="2" name="Rectangle 1">
                  <a:extLst>
                    <a:ext uri="{FF2B5EF4-FFF2-40B4-BE49-F238E27FC236}">
                      <a16:creationId xmlns:a16="http://schemas.microsoft.com/office/drawing/2014/main" id="{854CAE1B-B0A4-2C80-FC6E-742CFE8AF69B}"/>
                    </a:ext>
                  </a:extLst>
                </p:cNvPr>
                <p:cNvSpPr/>
                <p:nvPr/>
              </p:nvSpPr>
              <p:spPr>
                <a:xfrm>
                  <a:off x="6349060" y="1305166"/>
                  <a:ext cx="746449" cy="3309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F48F8D4A-B628-750C-099C-561C9E38B004}"/>
                    </a:ext>
                  </a:extLst>
                </p:cNvPr>
                <p:cNvSpPr/>
                <p:nvPr/>
              </p:nvSpPr>
              <p:spPr>
                <a:xfrm>
                  <a:off x="7095510" y="1305164"/>
                  <a:ext cx="746450"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grpSp>
          <p:sp>
            <p:nvSpPr>
              <p:cNvPr id="16" name="Rectangle 15">
                <a:extLst>
                  <a:ext uri="{FF2B5EF4-FFF2-40B4-BE49-F238E27FC236}">
                    <a16:creationId xmlns:a16="http://schemas.microsoft.com/office/drawing/2014/main" id="{B6315531-BA2E-CC03-3CD4-0E03A1FFD779}"/>
                  </a:ext>
                </a:extLst>
              </p:cNvPr>
              <p:cNvSpPr/>
              <p:nvPr/>
            </p:nvSpPr>
            <p:spPr>
              <a:xfrm>
                <a:off x="6043129" y="224044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17" name="Rectangle 16">
                <a:extLst>
                  <a:ext uri="{FF2B5EF4-FFF2-40B4-BE49-F238E27FC236}">
                    <a16:creationId xmlns:a16="http://schemas.microsoft.com/office/drawing/2014/main" id="{C13CE9B9-2743-0727-B58E-CCDC45E6958E}"/>
                  </a:ext>
                </a:extLst>
              </p:cNvPr>
              <p:cNvSpPr/>
              <p:nvPr/>
            </p:nvSpPr>
            <p:spPr>
              <a:xfrm>
                <a:off x="6789578"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sp>
            <p:nvSpPr>
              <p:cNvPr id="18" name="Rectangle 17">
                <a:extLst>
                  <a:ext uri="{FF2B5EF4-FFF2-40B4-BE49-F238E27FC236}">
                    <a16:creationId xmlns:a16="http://schemas.microsoft.com/office/drawing/2014/main" id="{DDDDA398-563D-2DB9-15DC-71220C8F61BC}"/>
                  </a:ext>
                </a:extLst>
              </p:cNvPr>
              <p:cNvSpPr/>
              <p:nvPr/>
            </p:nvSpPr>
            <p:spPr>
              <a:xfrm>
                <a:off x="7536027"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sp>
            <p:nvSpPr>
              <p:cNvPr id="19" name="Rectangle 18">
                <a:extLst>
                  <a:ext uri="{FF2B5EF4-FFF2-40B4-BE49-F238E27FC236}">
                    <a16:creationId xmlns:a16="http://schemas.microsoft.com/office/drawing/2014/main" id="{309AC9E1-4BD4-0C97-972C-E80A7CCE6476}"/>
                  </a:ext>
                </a:extLst>
              </p:cNvPr>
              <p:cNvSpPr/>
              <p:nvPr/>
            </p:nvSpPr>
            <p:spPr>
              <a:xfrm>
                <a:off x="8282476"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sp>
            <p:nvSpPr>
              <p:cNvPr id="20" name="Rectangle 19">
                <a:extLst>
                  <a:ext uri="{FF2B5EF4-FFF2-40B4-BE49-F238E27FC236}">
                    <a16:creationId xmlns:a16="http://schemas.microsoft.com/office/drawing/2014/main" id="{8ABE867C-3B8F-C471-4D4C-39A85F74E866}"/>
                  </a:ext>
                </a:extLst>
              </p:cNvPr>
              <p:cNvSpPr/>
              <p:nvPr/>
            </p:nvSpPr>
            <p:spPr>
              <a:xfrm>
                <a:off x="9028925"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sp>
            <p:nvSpPr>
              <p:cNvPr id="21" name="Rectangle 20">
                <a:extLst>
                  <a:ext uri="{FF2B5EF4-FFF2-40B4-BE49-F238E27FC236}">
                    <a16:creationId xmlns:a16="http://schemas.microsoft.com/office/drawing/2014/main" id="{3EAEF036-BB5F-E1E9-6A2B-86999542960C}"/>
                  </a:ext>
                </a:extLst>
              </p:cNvPr>
              <p:cNvSpPr/>
              <p:nvPr/>
            </p:nvSpPr>
            <p:spPr>
              <a:xfrm>
                <a:off x="9775374"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sp>
            <p:nvSpPr>
              <p:cNvPr id="23" name="Rectangle 22">
                <a:extLst>
                  <a:ext uri="{FF2B5EF4-FFF2-40B4-BE49-F238E27FC236}">
                    <a16:creationId xmlns:a16="http://schemas.microsoft.com/office/drawing/2014/main" id="{181B1615-D493-8FD1-B0B9-B38EF9366689}"/>
                  </a:ext>
                </a:extLst>
              </p:cNvPr>
              <p:cNvSpPr/>
              <p:nvPr/>
            </p:nvSpPr>
            <p:spPr>
              <a:xfrm>
                <a:off x="10521823"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32" name="Straight Arrow Connector 31">
                <a:extLst>
                  <a:ext uri="{FF2B5EF4-FFF2-40B4-BE49-F238E27FC236}">
                    <a16:creationId xmlns:a16="http://schemas.microsoft.com/office/drawing/2014/main" id="{E1640310-A638-5F23-60D0-6FB52DC812C1}"/>
                  </a:ext>
                </a:extLst>
              </p:cNvPr>
              <p:cNvCxnSpPr>
                <a:cxnSpLocks/>
                <a:endCxn id="17" idx="0"/>
              </p:cNvCxnSpPr>
              <p:nvPr/>
            </p:nvCxnSpPr>
            <p:spPr>
              <a:xfrm flipH="1">
                <a:off x="7162801" y="1397961"/>
                <a:ext cx="2" cy="842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4" name="Rectangle 353">
              <a:extLst>
                <a:ext uri="{FF2B5EF4-FFF2-40B4-BE49-F238E27FC236}">
                  <a16:creationId xmlns:a16="http://schemas.microsoft.com/office/drawing/2014/main" id="{7C86435E-F037-26B3-2A14-8C2BD2004C35}"/>
                </a:ext>
              </a:extLst>
            </p:cNvPr>
            <p:cNvSpPr/>
            <p:nvPr/>
          </p:nvSpPr>
          <p:spPr>
            <a:xfrm>
              <a:off x="6062728" y="1362977"/>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sp>
          <p:nvSpPr>
            <p:cNvPr id="356" name="Rectangle 355">
              <a:extLst>
                <a:ext uri="{FF2B5EF4-FFF2-40B4-BE49-F238E27FC236}">
                  <a16:creationId xmlns:a16="http://schemas.microsoft.com/office/drawing/2014/main" id="{8FEFFFE7-80F2-56C3-DA67-FB6AA04DEF02}"/>
                </a:ext>
              </a:extLst>
            </p:cNvPr>
            <p:cNvSpPr/>
            <p:nvPr/>
          </p:nvSpPr>
          <p:spPr>
            <a:xfrm>
              <a:off x="7939254" y="1895440"/>
              <a:ext cx="490655"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1100" dirty="0">
                <a:solidFill>
                  <a:schemeClr val="tx1"/>
                </a:solidFill>
              </a:endParaRPr>
            </a:p>
          </p:txBody>
        </p:sp>
        <p:sp>
          <p:nvSpPr>
            <p:cNvPr id="357" name="Rectangle 356">
              <a:extLst>
                <a:ext uri="{FF2B5EF4-FFF2-40B4-BE49-F238E27FC236}">
                  <a16:creationId xmlns:a16="http://schemas.microsoft.com/office/drawing/2014/main" id="{D0505105-87C1-FDB7-5023-89329865768C}"/>
                </a:ext>
              </a:extLst>
            </p:cNvPr>
            <p:cNvSpPr/>
            <p:nvPr/>
          </p:nvSpPr>
          <p:spPr>
            <a:xfrm>
              <a:off x="8429909" y="1895033"/>
              <a:ext cx="486022"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800" dirty="0">
                <a:solidFill>
                  <a:schemeClr val="tx1"/>
                </a:solidFill>
              </a:endParaRPr>
            </a:p>
          </p:txBody>
        </p:sp>
      </p:grpSp>
      <p:cxnSp>
        <p:nvCxnSpPr>
          <p:cNvPr id="360" name="Straight Arrow Connector 359">
            <a:extLst>
              <a:ext uri="{FF2B5EF4-FFF2-40B4-BE49-F238E27FC236}">
                <a16:creationId xmlns:a16="http://schemas.microsoft.com/office/drawing/2014/main" id="{604BF614-30B8-02D7-5DA5-CAA391E1AB63}"/>
              </a:ext>
            </a:extLst>
          </p:cNvPr>
          <p:cNvCxnSpPr>
            <a:cxnSpLocks/>
            <a:endCxn id="23" idx="0"/>
          </p:cNvCxnSpPr>
          <p:nvPr/>
        </p:nvCxnSpPr>
        <p:spPr>
          <a:xfrm>
            <a:off x="5825238" y="1455545"/>
            <a:ext cx="1878562" cy="439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3FC495C-6C16-9614-15BA-DF2733ECEECD}"/>
              </a:ext>
            </a:extLst>
          </p:cNvPr>
          <p:cNvCxnSpPr>
            <a:cxnSpLocks/>
            <a:endCxn id="357" idx="0"/>
          </p:cNvCxnSpPr>
          <p:nvPr/>
        </p:nvCxnSpPr>
        <p:spPr>
          <a:xfrm>
            <a:off x="6316526" y="1466825"/>
            <a:ext cx="2356394" cy="428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401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Bitset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lnSpcReduction="10000"/>
          </a:bodyPr>
          <a:lstStyle/>
          <a:p>
            <a:r>
              <a:rPr lang="en-US" dirty="0"/>
              <a:t>Static range of individually addressable bits.</a:t>
            </a:r>
          </a:p>
          <a:p>
            <a:r>
              <a:rPr lang="en-US" dirty="0"/>
              <a:t>Can be used in </a:t>
            </a:r>
            <a:r>
              <a:rPr lang="en-AU" sz="2000" b="0" i="1" dirty="0" err="1">
                <a:solidFill>
                  <a:srgbClr val="FC618D"/>
                </a:solidFill>
                <a:effectLst/>
                <a:latin typeface="Consolas" panose="020B0609020204030204" pitchFamily="49" charset="0"/>
              </a:rPr>
              <a:t>constexpr</a:t>
            </a:r>
            <a:r>
              <a:rPr lang="en-US" dirty="0"/>
              <a:t> contexts.</a:t>
            </a:r>
          </a:p>
          <a:p>
            <a:r>
              <a:rPr lang="en-US" dirty="0"/>
              <a:t>Overloads for bitwise operations.</a:t>
            </a:r>
          </a:p>
          <a:p>
            <a:r>
              <a:rPr lang="en-US" dirty="0"/>
              <a:t>Conversion functions to string representations of the bits.</a:t>
            </a:r>
          </a:p>
          <a:p>
            <a:r>
              <a:rPr lang="en-US" dirty="0"/>
              <a:t>Bit testing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6093976"/>
          </a:xfrm>
          <a:prstGeom prst="rect">
            <a:avLst/>
          </a:prstGeom>
          <a:noFill/>
        </p:spPr>
        <p:txBody>
          <a:bodyPr wrap="square" rtlCol="0">
            <a:spAutoFit/>
          </a:bodyPr>
          <a:lstStyle/>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iostream</a:t>
            </a:r>
            <a:r>
              <a:rPr lang="en-AU" sz="1300" b="0" dirty="0">
                <a:solidFill>
                  <a:srgbClr val="8B888F"/>
                </a:solidFill>
                <a:effectLst/>
                <a:latin typeface="Consolas" panose="020B0609020204030204" pitchFamily="49" charset="0"/>
              </a:rPr>
              <a:t>&gt;</a:t>
            </a: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string</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main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b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&lt;</a:t>
            </a:r>
            <a:r>
              <a:rPr lang="en-AU" sz="1300" b="0" dirty="0">
                <a:solidFill>
                  <a:srgbClr val="948AE3"/>
                </a:solidFill>
                <a:effectLst/>
                <a:latin typeface="Consolas" panose="020B0609020204030204" pitchFamily="49" charset="0"/>
              </a:rPr>
              <a:t>6</a:t>
            </a:r>
            <a:r>
              <a:rPr lang="en-AU" sz="1300" b="0" dirty="0">
                <a:solidFill>
                  <a:srgbClr val="8B888F"/>
                </a:solidFill>
                <a:effectLst/>
                <a:latin typeface="Consolas" panose="020B0609020204030204" pitchFamily="49" charset="0"/>
              </a:rPr>
              <a:t>&gt;(</a:t>
            </a:r>
            <a:r>
              <a:rPr lang="en-AU" sz="1300" b="0" dirty="0">
                <a:solidFill>
                  <a:srgbClr val="FC618D"/>
                </a:solidFill>
                <a:effectLst/>
                <a:latin typeface="Consolas" panose="020B0609020204030204" pitchFamily="49" charset="0"/>
              </a:rPr>
              <a:t>0b</a:t>
            </a:r>
            <a:r>
              <a:rPr lang="en-AU" sz="1300" b="0" dirty="0">
                <a:solidFill>
                  <a:srgbClr val="948AE3"/>
                </a:solidFill>
                <a:effectLst/>
                <a:latin typeface="Consolas" panose="020B0609020204030204" pitchFamily="49" charset="0"/>
              </a:rPr>
              <a:t>011010</a:t>
            </a:r>
            <a:r>
              <a:rPr lang="en-AU" sz="1300" b="0" dirty="0">
                <a:solidFill>
                  <a:srgbClr val="FC618D"/>
                </a:solidFill>
                <a:effectLst/>
                <a:latin typeface="Consolas" panose="020B0609020204030204" pitchFamily="49" charset="0"/>
              </a:rPr>
              <a:t>uLL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b</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2</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true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set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4</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reset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test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5</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any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all</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none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noboolalpha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36417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Any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Storage of dynamic type, copyable object.</a:t>
            </a:r>
          </a:p>
          <a:p>
            <a:r>
              <a:rPr lang="en-US" dirty="0"/>
              <a:t>Access to value through casting with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7BD88F"/>
                </a:solidFill>
                <a:effectLst/>
                <a:latin typeface="Consolas" panose="020B0609020204030204" pitchFamily="49" charset="0"/>
              </a:rPr>
              <a:t>any_cast</a:t>
            </a:r>
            <a:r>
              <a:rPr lang="en-AU" sz="2000" b="0" dirty="0">
                <a:solidFill>
                  <a:srgbClr val="8B888F"/>
                </a:solidFill>
                <a:effectLst/>
                <a:latin typeface="Consolas" panose="020B0609020204030204" pitchFamily="49" charset="0"/>
              </a:rPr>
              <a:t>&lt;</a:t>
            </a:r>
            <a:r>
              <a:rPr lang="en-AU" sz="2000" b="0" dirty="0">
                <a:solidFill>
                  <a:srgbClr val="5AD4E6"/>
                </a:solidFill>
                <a:effectLst/>
                <a:latin typeface="Consolas" panose="020B0609020204030204" pitchFamily="49" charset="0"/>
              </a:rPr>
              <a:t>T</a:t>
            </a:r>
            <a:r>
              <a:rPr lang="en-AU" sz="2000" b="0" dirty="0">
                <a:solidFill>
                  <a:srgbClr val="8B888F"/>
                </a:solidFill>
                <a:effectLst/>
                <a:latin typeface="Consolas" panose="020B0609020204030204" pitchFamily="49" charset="0"/>
              </a:rPr>
              <a:t>&gt;</a:t>
            </a:r>
            <a:r>
              <a:rPr lang="en-US" dirty="0"/>
              <a:t>.</a:t>
            </a:r>
          </a:p>
          <a:p>
            <a:r>
              <a:rPr lang="en-US" dirty="0"/>
              <a:t>In-place construction and destruction of held object.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4601260"/>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any</a:t>
            </a:r>
            <a:r>
              <a:rPr lang="en-AU" sz="1400" b="0" dirty="0">
                <a:solidFill>
                  <a:srgbClr val="8B888F"/>
                </a:solidFill>
                <a:effectLst/>
                <a:latin typeface="Consolas" panose="020B0609020204030204" pitchFamily="49" charset="0"/>
              </a:rPr>
              <a:t>&gt;</a:t>
            </a:r>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make_any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emplace</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6.797898</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type</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name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reset</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noboolalpha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15099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4020778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Algorithms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70000" lnSpcReduction="20000"/>
          </a:bodyPr>
          <a:lstStyle/>
          <a:p>
            <a:r>
              <a:rPr lang="en-US" dirty="0"/>
              <a:t>Algorithms are functions that perform a specific set of steps often to perform some computation.</a:t>
            </a:r>
          </a:p>
          <a:p>
            <a:r>
              <a:rPr lang="en-US" dirty="0"/>
              <a:t>Algorithms are mostly used to manipulate data. When paired with data structures, algorithms can make development far more seamless, especially when written in a generic style.</a:t>
            </a:r>
          </a:p>
          <a:p>
            <a:r>
              <a:rPr lang="en-US" dirty="0"/>
              <a:t>C++ Standard Algorithms were the brainchild of Alex Stepanov that used templates and generic techniques to create powerful interfaces and seamless interoperability between algorithms and data structures.</a:t>
            </a:r>
          </a:p>
          <a:p>
            <a:r>
              <a:rPr lang="en-US" dirty="0"/>
              <a:t>The focus of this section is not on how to write algorithms but rather how to use them. How to compose them together using functional techniques create expressible and type safe code that is also fast.</a:t>
            </a:r>
          </a:p>
          <a:p>
            <a:r>
              <a:rPr lang="en-US" dirty="0"/>
              <a:t>C++ algorithms take a begin and end iterator indicating the range of elements the algorithm applies to.</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Workflow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48755" y="1417397"/>
            <a:ext cx="4023205" cy="4023205"/>
          </a:xfrm>
          <a:prstGeom prst="rect">
            <a:avLst/>
          </a:prstGeom>
        </p:spPr>
      </p:pic>
    </p:spTree>
    <p:extLst>
      <p:ext uri="{BB962C8B-B14F-4D97-AF65-F5344CB8AC3E}">
        <p14:creationId xmlns:p14="http://schemas.microsoft.com/office/powerpoint/2010/main" val="283148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795402648"/>
              </p:ext>
            </p:extLst>
          </p:nvPr>
        </p:nvGraphicFramePr>
        <p:xfrm>
          <a:off x="543585" y="1084098"/>
          <a:ext cx="11097552" cy="5308600"/>
        </p:xfrm>
        <a:graphic>
          <a:graphicData uri="http://schemas.openxmlformats.org/drawingml/2006/table">
            <a:tbl>
              <a:tblPr firstRow="1" bandRow="1">
                <a:tableStyleId>{AF606853-7671-496A-8E4F-DF71F8EC918B}</a:tableStyleId>
              </a:tblPr>
              <a:tblGrid>
                <a:gridCol w="2180954">
                  <a:extLst>
                    <a:ext uri="{9D8B030D-6E8A-4147-A177-3AD203B41FA5}">
                      <a16:colId xmlns:a16="http://schemas.microsoft.com/office/drawing/2014/main" val="2054658861"/>
                    </a:ext>
                  </a:extLst>
                </a:gridCol>
                <a:gridCol w="3367822">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lang="en-AU" sz="1600" dirty="0">
                          <a:solidFill>
                            <a:schemeClr val="tx1"/>
                          </a:solidFill>
                          <a:latin typeface="+mn-lt"/>
                        </a:rPr>
                        <a:t>General</a:t>
                      </a:r>
                    </a:p>
                  </a:txBody>
                  <a:tcPr anchor="ctr"/>
                </a:tc>
                <a:tc>
                  <a:txBody>
                    <a:bodyPr/>
                    <a:lstStyle/>
                    <a:p>
                      <a:pPr algn="ct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7BD88F"/>
                          </a:solidFill>
                          <a:effectLst/>
                          <a:latin typeface="Consolas" panose="020B0609020204030204" pitchFamily="49" charset="0"/>
                        </a:rPr>
                        <a:t>for_each</a:t>
                      </a:r>
                      <a:endParaRPr lang="en-AU" sz="1600" b="0" dirty="0">
                        <a:solidFill>
                          <a:srgbClr val="F7F1FF"/>
                        </a:solidFill>
                        <a:effectLst/>
                        <a:latin typeface="Consolas" panose="020B0609020204030204" pitchFamily="49" charset="0"/>
                      </a:endParaRPr>
                    </a:p>
                  </a:txBody>
                  <a:tcPr anchor="ctr"/>
                </a:tc>
                <a:tc>
                  <a:txBody>
                    <a:bodyPr/>
                    <a:lstStyle/>
                    <a:p>
                      <a:pPr algn="ctr"/>
                      <a:r>
                        <a:rPr lang="en-AU" sz="1600" dirty="0">
                          <a:solidFill>
                            <a:schemeClr val="tx1"/>
                          </a:solidFill>
                        </a:rPr>
                        <a:t>foreach</a:t>
                      </a:r>
                    </a:p>
                  </a:txBody>
                  <a:tcPr anchor="ctr"/>
                </a:tc>
                <a:tc>
                  <a:txBody>
                    <a:bodyPr/>
                    <a:lstStyle/>
                    <a:p>
                      <a:pPr algn="ctr"/>
                      <a:r>
                        <a:rPr lang="en-AU" sz="1200" dirty="0">
                          <a:solidFill>
                            <a:schemeClr val="tx1"/>
                          </a:solidFill>
                        </a:rPr>
                        <a:t>Applies a function (usually with side effects) to every element in a range.</a:t>
                      </a:r>
                    </a:p>
                  </a:txBody>
                  <a:tcPr anchor="ctr"/>
                </a:tc>
                <a:extLst>
                  <a:ext uri="{0D108BD9-81ED-4DB2-BD59-A6C34878D82A}">
                    <a16:rowId xmlns:a16="http://schemas.microsoft.com/office/drawing/2014/main" val="3865121169"/>
                  </a:ext>
                </a:extLst>
              </a:tr>
              <a:tr h="370840">
                <a:tc rowSpan="3">
                  <a:txBody>
                    <a:bodyPr/>
                    <a:lstStyle/>
                    <a:p>
                      <a:pPr algn="ctr"/>
                      <a:r>
                        <a:rPr lang="en-AU" sz="1600" dirty="0">
                          <a:solidFill>
                            <a:schemeClr val="tx1"/>
                          </a:solidFill>
                          <a:latin typeface="+mn-lt"/>
                        </a:rPr>
                        <a:t>Sorting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sort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sort</a:t>
                      </a:r>
                    </a:p>
                  </a:txBody>
                  <a:tcPr anchor="ctr"/>
                </a:tc>
                <a:tc>
                  <a:txBody>
                    <a:bodyPr/>
                    <a:lstStyle/>
                    <a:p>
                      <a:pPr algn="ctr"/>
                      <a:r>
                        <a:rPr lang="en-AU" sz="1200" dirty="0">
                          <a:solidFill>
                            <a:schemeClr val="tx1"/>
                          </a:solidFill>
                        </a:rPr>
                        <a:t>Sorts elements in-place according to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tc>
                <a:extLst>
                  <a:ext uri="{0D108BD9-81ED-4DB2-BD59-A6C34878D82A}">
                    <a16:rowId xmlns:a16="http://schemas.microsoft.com/office/drawing/2014/main" val="4021213937"/>
                  </a:ext>
                </a:extLst>
              </a:tr>
              <a:tr h="82296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partition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partition</a:t>
                      </a:r>
                    </a:p>
                  </a:txBody>
                  <a:tcPr anchor="ctr"/>
                </a:tc>
                <a:tc>
                  <a:txBody>
                    <a:bodyPr/>
                    <a:lstStyle/>
                    <a:p>
                      <a:pPr algn="ctr"/>
                      <a:r>
                        <a:rPr lang="en-AU" sz="1200" dirty="0">
                          <a:solidFill>
                            <a:schemeClr val="tx1"/>
                          </a:solidFill>
                        </a:rPr>
                        <a:t>Partially sort range so that every element for which predicate is true proceeds every element for which a predicate is false.</a:t>
                      </a:r>
                    </a:p>
                  </a:txBody>
                  <a:tcPr anchor="ctr"/>
                </a:tc>
                <a:extLst>
                  <a:ext uri="{0D108BD9-81ED-4DB2-BD59-A6C34878D82A}">
                    <a16:rowId xmlns:a16="http://schemas.microsoft.com/office/drawing/2014/main" val="3633579249"/>
                  </a:ext>
                </a:extLst>
              </a:tr>
              <a:tr h="45720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nth_element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nth</a:t>
                      </a:r>
                    </a:p>
                  </a:txBody>
                  <a:tcPr anchor="ctr"/>
                </a:tc>
                <a:tc>
                  <a:txBody>
                    <a:bodyPr/>
                    <a:lstStyle/>
                    <a:p>
                      <a:pPr algn="ctr"/>
                      <a:r>
                        <a:rPr lang="en-AU" sz="1200" dirty="0">
                          <a:solidFill>
                            <a:schemeClr val="tx1"/>
                          </a:solidFill>
                        </a:rPr>
                        <a:t>Partially sort range so that the nth element is in its sorted position.</a:t>
                      </a:r>
                    </a:p>
                  </a:txBody>
                  <a:tcPr anchor="ctr"/>
                </a:tc>
                <a:extLst>
                  <a:ext uri="{0D108BD9-81ED-4DB2-BD59-A6C34878D82A}">
                    <a16:rowId xmlns:a16="http://schemas.microsoft.com/office/drawing/2014/main" val="1020852158"/>
                  </a:ext>
                </a:extLst>
              </a:tr>
              <a:tr h="370840">
                <a:tc rowSpan="6">
                  <a:txBody>
                    <a:bodyPr/>
                    <a:lstStyle/>
                    <a:p>
                      <a:pPr algn="ctr"/>
                      <a:r>
                        <a:rPr lang="en-AU" sz="1600" dirty="0">
                          <a:solidFill>
                            <a:schemeClr val="tx1"/>
                          </a:solidFill>
                          <a:latin typeface="+mn-lt"/>
                        </a:rPr>
                        <a:t>Comparisons</a:t>
                      </a: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equal</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equal</a:t>
                      </a:r>
                    </a:p>
                  </a:txBody>
                  <a:tcPr anchor="ctr">
                    <a:solidFill>
                      <a:srgbClr val="2A2747"/>
                    </a:solidFill>
                  </a:tcPr>
                </a:tc>
                <a:tc>
                  <a:txBody>
                    <a:bodyPr/>
                    <a:lstStyle/>
                    <a:p>
                      <a:r>
                        <a:rPr lang="en-AU" sz="1200" dirty="0">
                          <a:solidFill>
                            <a:schemeClr val="tx1"/>
                          </a:solidFill>
                        </a:rPr>
                        <a:t>Compares two ranges and returns false if the predicate (</a:t>
                      </a:r>
                      <a:r>
                        <a:rPr lang="en-AU" sz="1200" b="0" dirty="0">
                          <a:solidFill>
                            <a:srgbClr val="FC618D"/>
                          </a:solidFill>
                          <a:effectLst/>
                          <a:latin typeface="Consolas" panose="020B0609020204030204" pitchFamily="49" charset="0"/>
                        </a:rPr>
                        <a:t>==</a:t>
                      </a:r>
                      <a:r>
                        <a:rPr lang="en-AU" sz="1200" dirty="0">
                          <a:solidFill>
                            <a:schemeClr val="tx1"/>
                          </a:solidFill>
                        </a:rPr>
                        <a:t>) fails.</a:t>
                      </a:r>
                    </a:p>
                  </a:txBody>
                  <a:tcPr anchor="ctr">
                    <a:solidFill>
                      <a:srgbClr val="2A2747"/>
                    </a:solidFill>
                  </a:tcPr>
                </a:tc>
                <a:extLst>
                  <a:ext uri="{0D108BD9-81ED-4DB2-BD59-A6C34878D82A}">
                    <a16:rowId xmlns:a16="http://schemas.microsoft.com/office/drawing/2014/main" val="2032623023"/>
                  </a:ext>
                </a:extLst>
              </a:tr>
              <a:tr h="370840">
                <a:tc vMerge="1">
                  <a:txBody>
                    <a:bodyPr/>
                    <a:lstStyle/>
                    <a:p>
                      <a:pPr algn="ctr"/>
                      <a:r>
                        <a:rPr lang="en-AU" sz="1600" dirty="0">
                          <a:solidFill>
                            <a:schemeClr val="tx1"/>
                          </a:solidFill>
                          <a:latin typeface="+mn-lt"/>
                        </a:rPr>
                        <a:t>Comparisons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lexicographical_compare</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lexicographical compare</a:t>
                      </a:r>
                    </a:p>
                  </a:txBody>
                  <a:tcPr anchor="ctr">
                    <a:solidFill>
                      <a:srgbClr val="37335B"/>
                    </a:solidFill>
                  </a:tcPr>
                </a:tc>
                <a:tc>
                  <a:txBody>
                    <a:bodyPr/>
                    <a:lstStyle/>
                    <a:p>
                      <a:pPr algn="ctr"/>
                      <a:r>
                        <a:rPr lang="en-AU" sz="1200" dirty="0">
                          <a:solidFill>
                            <a:schemeClr val="tx1"/>
                          </a:solidFill>
                        </a:rPr>
                        <a:t>Compares two ranges lexicographically using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all_of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all</a:t>
                      </a:r>
                    </a:p>
                  </a:txBody>
                  <a:tcPr anchor="ctr">
                    <a:solidFill>
                      <a:srgbClr val="2A2747"/>
                    </a:solidFill>
                  </a:tcPr>
                </a:tc>
                <a:tc>
                  <a:txBody>
                    <a:bodyPr/>
                    <a:lstStyle/>
                    <a:p>
                      <a:pPr algn="ctr"/>
                      <a:r>
                        <a:rPr lang="en-AU" sz="1200" dirty="0">
                          <a:solidFill>
                            <a:schemeClr val="tx1"/>
                          </a:solidFill>
                        </a:rPr>
                        <a:t>Checks if all elements in a range satisfy a predicate.</a:t>
                      </a:r>
                    </a:p>
                  </a:txBody>
                  <a:tcPr anchor="ctr">
                    <a:solidFill>
                      <a:srgbClr val="2A2747"/>
                    </a:solidFill>
                  </a:tcP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any_of</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any</a:t>
                      </a: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any elements in a range satisfy a predicate.</a:t>
                      </a:r>
                    </a:p>
                  </a:txBody>
                  <a:tcPr anchor="ctr">
                    <a:solidFill>
                      <a:srgbClr val="37335B"/>
                    </a:solidFill>
                  </a:tcP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none_of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none</a:t>
                      </a: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none elements in a range satisfy a predicate.</a:t>
                      </a:r>
                    </a:p>
                  </a:txBody>
                  <a:tcPr anchor="ctr">
                    <a:solidFill>
                      <a:srgbClr val="2A2747"/>
                    </a:solidFill>
                  </a:tcP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mismatch</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mismatch</a:t>
                      </a:r>
                    </a:p>
                  </a:txBody>
                  <a:tcPr anchor="ctr">
                    <a:solidFill>
                      <a:srgbClr val="37335B"/>
                    </a:solidFill>
                  </a:tcPr>
                </a:tc>
                <a:tc>
                  <a:txBody>
                    <a:bodyPr/>
                    <a:lstStyle/>
                    <a:p>
                      <a:pPr algn="ctr"/>
                      <a:r>
                        <a:rPr lang="en-AU" sz="1200" dirty="0">
                          <a:solidFill>
                            <a:schemeClr val="tx1"/>
                          </a:solidFill>
                        </a:rPr>
                        <a:t>Finds the first pair of elements between two ranges that fail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673595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Iterators</a:t>
            </a:r>
          </a:p>
          <a:p>
            <a:pPr marL="342900" indent="-342900">
              <a:buFont typeface="Arial" panose="020B0604020202020204" pitchFamily="34" charset="0"/>
              <a:buChar char="•"/>
            </a:pPr>
            <a:r>
              <a:rPr lang="en-US" dirty="0"/>
              <a:t>Data Structures</a:t>
            </a:r>
          </a:p>
          <a:p>
            <a:pPr marL="342900" indent="-342900">
              <a:buFont typeface="Arial" panose="020B0604020202020204" pitchFamily="34" charset="0"/>
              <a:buChar char="•"/>
            </a:pPr>
            <a:r>
              <a:rPr lang="en-US" dirty="0"/>
              <a:t>Algorithms</a:t>
            </a:r>
          </a:p>
          <a:p>
            <a:pPr marL="342900" indent="-342900">
              <a:buFont typeface="Arial" panose="020B0604020202020204" pitchFamily="34" charset="0"/>
              <a:buChar char="•"/>
            </a:pPr>
            <a:r>
              <a:rPr lang="en-US" dirty="0"/>
              <a:t>Ranges</a:t>
            </a:r>
          </a:p>
          <a:p>
            <a:pPr marL="342900" indent="-342900">
              <a:buFont typeface="Arial" panose="020B0604020202020204" pitchFamily="34" charset="0"/>
              <a:buChar char="•"/>
            </a:pPr>
            <a:r>
              <a:rPr lang="en-US" dirty="0"/>
              <a:t>Views</a:t>
            </a:r>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3887038813"/>
              </p:ext>
            </p:extLst>
          </p:nvPr>
        </p:nvGraphicFramePr>
        <p:xfrm>
          <a:off x="550862" y="1145231"/>
          <a:ext cx="11099976" cy="5401258"/>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412089">
                <a:tc rowSpan="7">
                  <a:txBody>
                    <a:bodyPr/>
                    <a:lstStyle/>
                    <a:p>
                      <a:pPr algn="ctr"/>
                      <a:r>
                        <a:rPr lang="en-AU" sz="1600" dirty="0">
                          <a:solidFill>
                            <a:schemeClr val="tx1"/>
                          </a:solidFill>
                          <a:latin typeface="+mn-lt"/>
                        </a:rPr>
                        <a:t>Searching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find</a:t>
                      </a:r>
                    </a:p>
                  </a:txBody>
                  <a:tcPr anchor="ctr"/>
                </a:tc>
                <a:tc>
                  <a:txBody>
                    <a:bodyPr/>
                    <a:lstStyle/>
                    <a:p>
                      <a:pPr algn="ctr"/>
                      <a:r>
                        <a:rPr lang="en-AU" sz="1200" dirty="0">
                          <a:solidFill>
                            <a:schemeClr val="tx1"/>
                          </a:solidFill>
                        </a:rPr>
                        <a:t>Finds the first element equal to desired value.</a:t>
                      </a:r>
                    </a:p>
                  </a:txBody>
                  <a:tcPr anchor="ctr"/>
                </a:tc>
                <a:extLst>
                  <a:ext uri="{0D108BD9-81ED-4DB2-BD59-A6C34878D82A}">
                    <a16:rowId xmlns:a16="http://schemas.microsoft.com/office/drawing/2014/main" val="3865121169"/>
                  </a:ext>
                </a:extLst>
              </a:tr>
              <a:tr h="412089">
                <a:tc vMerge="1">
                  <a:txBody>
                    <a:bodyPr/>
                    <a:lstStyle/>
                    <a:p>
                      <a:pPr algn="ctr"/>
                      <a:endParaRPr lang="en-AU" sz="160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search</a:t>
                      </a:r>
                    </a:p>
                  </a:txBody>
                  <a:tcPr anchor="ctr"/>
                </a:tc>
                <a:tc>
                  <a:txBody>
                    <a:bodyPr/>
                    <a:lstStyle/>
                    <a:p>
                      <a:pPr algn="ctr"/>
                      <a:r>
                        <a:rPr lang="en-AU" sz="1200" dirty="0">
                          <a:solidFill>
                            <a:schemeClr val="tx1"/>
                          </a:solidFill>
                        </a:rPr>
                        <a:t>Finds first occurrence of a subrange of desired values.</a:t>
                      </a:r>
                    </a:p>
                  </a:txBody>
                  <a:tcPr anchor="ctr"/>
                </a:tc>
                <a:extLst>
                  <a:ext uri="{0D108BD9-81ED-4DB2-BD59-A6C34878D82A}">
                    <a16:rowId xmlns:a16="http://schemas.microsoft.com/office/drawing/2014/main" val="4021213937"/>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find</a:t>
                      </a:r>
                    </a:p>
                  </a:txBody>
                  <a:tcPr anchor="ctr"/>
                </a:tc>
                <a:tc>
                  <a:txBody>
                    <a:bodyPr/>
                    <a:lstStyle/>
                    <a:p>
                      <a:pPr algn="ctr"/>
                      <a:r>
                        <a:rPr lang="en-AU" sz="1200" dirty="0">
                          <a:solidFill>
                            <a:schemeClr val="tx1"/>
                          </a:solidFill>
                        </a:rPr>
                        <a:t>Finds first occurrence of adjacent elements satisfying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tc>
                <a:extLst>
                  <a:ext uri="{0D108BD9-81ED-4DB2-BD59-A6C34878D82A}">
                    <a16:rowId xmlns:a16="http://schemas.microsoft.com/office/drawing/2014/main" val="3633579249"/>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binary_search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binary search</a:t>
                      </a:r>
                    </a:p>
                  </a:txBody>
                  <a:tcPr anchor="ctr"/>
                </a:tc>
                <a:tc>
                  <a:txBody>
                    <a:bodyPr/>
                    <a:lstStyle/>
                    <a:p>
                      <a:pPr algn="ctr"/>
                      <a:r>
                        <a:rPr lang="en-AU" sz="1200" dirty="0">
                          <a:solidFill>
                            <a:schemeClr val="tx1"/>
                          </a:solidFill>
                        </a:rPr>
                        <a:t>Uses binary search on partially sorted range to check if a value exists.</a:t>
                      </a:r>
                    </a:p>
                  </a:txBody>
                  <a:tcPr anchor="ctr"/>
                </a:tc>
                <a:extLst>
                  <a:ext uri="{0D108BD9-81ED-4DB2-BD59-A6C34878D82A}">
                    <a16:rowId xmlns:a16="http://schemas.microsoft.com/office/drawing/2014/main" val="1020852158"/>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equal_range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equal range</a:t>
                      </a:r>
                    </a:p>
                  </a:txBody>
                  <a:tcPr anchor="ctr"/>
                </a:tc>
                <a:tc>
                  <a:txBody>
                    <a:bodyPr/>
                    <a:lstStyle/>
                    <a:p>
                      <a:pPr algn="ctr"/>
                      <a:r>
                        <a:rPr lang="en-AU" sz="1200" dirty="0">
                          <a:solidFill>
                            <a:schemeClr val="tx1"/>
                          </a:solidFill>
                        </a:rPr>
                        <a:t>Finds the subrange of elements in a partially sorted range that are equal to the desired value.</a:t>
                      </a:r>
                    </a:p>
                  </a:txBody>
                  <a:tcPr anchor="ctr"/>
                </a:tc>
                <a:extLst>
                  <a:ext uri="{0D108BD9-81ED-4DB2-BD59-A6C34878D82A}">
                    <a16:rowId xmlns:a16="http://schemas.microsoft.com/office/drawing/2014/main" val="2032623023"/>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lower_bound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lower bound</a:t>
                      </a:r>
                    </a:p>
                  </a:txBody>
                  <a:tcPr anchor="ctr"/>
                </a:tc>
                <a:tc>
                  <a:txBody>
                    <a:bodyPr/>
                    <a:lstStyle/>
                    <a:p>
                      <a:pPr algn="ctr"/>
                      <a:r>
                        <a:rPr lang="en-AU" sz="1200" dirty="0">
                          <a:solidFill>
                            <a:schemeClr val="tx1"/>
                          </a:solidFill>
                        </a:rPr>
                        <a:t>Finds the subrange of elements in a partially sorted range that are less than the desired value.</a:t>
                      </a:r>
                    </a:p>
                  </a:txBody>
                  <a:tcPr anchor="ctr"/>
                </a:tc>
                <a:extLst>
                  <a:ext uri="{0D108BD9-81ED-4DB2-BD59-A6C34878D82A}">
                    <a16:rowId xmlns:a16="http://schemas.microsoft.com/office/drawing/2014/main" val="1926620548"/>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upper_bound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upper bound</a:t>
                      </a:r>
                    </a:p>
                  </a:txBody>
                  <a:tcPr anchor="ctr"/>
                </a:tc>
                <a:tc>
                  <a:txBody>
                    <a:bodyPr/>
                    <a:lstStyle/>
                    <a:p>
                      <a:pPr algn="ctr"/>
                      <a:r>
                        <a:rPr lang="en-AU" sz="1200" dirty="0">
                          <a:solidFill>
                            <a:schemeClr val="tx1"/>
                          </a:solidFill>
                        </a:rPr>
                        <a:t>Finds the subrange of elements in a partially sorted range that are greater than the desired value.</a:t>
                      </a:r>
                    </a:p>
                  </a:txBody>
                  <a:tcPr anchor="ctr"/>
                </a:tc>
                <a:extLst>
                  <a:ext uri="{0D108BD9-81ED-4DB2-BD59-A6C34878D82A}">
                    <a16:rowId xmlns:a16="http://schemas.microsoft.com/office/drawing/2014/main" val="402659952"/>
                  </a:ext>
                </a:extLst>
              </a:tr>
              <a:tr h="412089">
                <a:tc rowSpan="3">
                  <a:txBody>
                    <a:bodyPr/>
                    <a:lstStyle/>
                    <a:p>
                      <a:pPr algn="ctr"/>
                      <a:r>
                        <a:rPr lang="en-AU" sz="1600" dirty="0">
                          <a:solidFill>
                            <a:schemeClr val="tx1"/>
                          </a:solidFill>
                          <a:latin typeface="+mn-lt"/>
                        </a:rPr>
                        <a:t>Generators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fill</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repeat</a:t>
                      </a:r>
                    </a:p>
                  </a:txBody>
                  <a:tcPr anchor="ctr"/>
                </a:tc>
                <a:tc>
                  <a:txBody>
                    <a:bodyPr/>
                    <a:lstStyle/>
                    <a:p>
                      <a:pPr algn="ctr"/>
                      <a:r>
                        <a:rPr lang="en-AU" sz="1200" dirty="0">
                          <a:solidFill>
                            <a:schemeClr val="tx1"/>
                          </a:solidFill>
                        </a:rPr>
                        <a:t>Fills a range with a particular value.</a:t>
                      </a:r>
                    </a:p>
                  </a:txBody>
                  <a:tcPr anchor="ctr"/>
                </a:tc>
                <a:extLst>
                  <a:ext uri="{0D108BD9-81ED-4DB2-BD59-A6C34878D82A}">
                    <a16:rowId xmlns:a16="http://schemas.microsoft.com/office/drawing/2014/main" val="4234346696"/>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iota</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iota</a:t>
                      </a:r>
                    </a:p>
                  </a:txBody>
                  <a:tcPr anchor="ctr"/>
                </a:tc>
                <a:tc>
                  <a:txBody>
                    <a:bodyPr/>
                    <a:lstStyle/>
                    <a:p>
                      <a:pPr algn="ctr"/>
                      <a:r>
                        <a:rPr lang="en-AU" sz="1200" dirty="0">
                          <a:solidFill>
                            <a:schemeClr val="tx1"/>
                          </a:solidFill>
                        </a:rPr>
                        <a:t>Fills a range with incrementing values from a starting value.</a:t>
                      </a:r>
                    </a:p>
                  </a:txBody>
                  <a:tcPr anchor="ctr"/>
                </a:tc>
                <a:extLst>
                  <a:ext uri="{0D108BD9-81ED-4DB2-BD59-A6C34878D82A}">
                    <a16:rowId xmlns:a16="http://schemas.microsoft.com/office/drawing/2014/main" val="3211022481"/>
                  </a:ext>
                </a:extLst>
              </a:tr>
              <a:tr h="412089">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generate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generate</a:t>
                      </a:r>
                    </a:p>
                  </a:txBody>
                  <a:tcPr anchor="ctr"/>
                </a:tc>
                <a:tc>
                  <a:txBody>
                    <a:bodyPr/>
                    <a:lstStyle/>
                    <a:p>
                      <a:pPr algn="ctr"/>
                      <a:r>
                        <a:rPr lang="en-AU" sz="1200" dirty="0">
                          <a:solidFill>
                            <a:schemeClr val="tx1"/>
                          </a:solidFill>
                        </a:rPr>
                        <a:t>Fills range with the result of a function.</a:t>
                      </a:r>
                    </a:p>
                  </a:txBody>
                  <a:tcPr anchor="ctr"/>
                </a:tc>
                <a:extLst>
                  <a:ext uri="{0D108BD9-81ED-4DB2-BD59-A6C34878D82A}">
                    <a16:rowId xmlns:a16="http://schemas.microsoft.com/office/drawing/2014/main" val="4238397624"/>
                  </a:ext>
                </a:extLst>
              </a:tr>
            </a:tbl>
          </a:graphicData>
        </a:graphic>
      </p:graphicFrame>
    </p:spTree>
    <p:extLst>
      <p:ext uri="{BB962C8B-B14F-4D97-AF65-F5344CB8AC3E}">
        <p14:creationId xmlns:p14="http://schemas.microsoft.com/office/powerpoint/2010/main" val="44916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2264088676"/>
              </p:ext>
            </p:extLst>
          </p:nvPr>
        </p:nvGraphicFramePr>
        <p:xfrm>
          <a:off x="550862" y="1084098"/>
          <a:ext cx="11099976" cy="550164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10">
                  <a:txBody>
                    <a:bodyPr/>
                    <a:lstStyle/>
                    <a:p>
                      <a:pPr algn="ctr"/>
                      <a:r>
                        <a:rPr lang="en-AU" sz="1600" dirty="0">
                          <a:solidFill>
                            <a:schemeClr val="tx1"/>
                          </a:solidFill>
                          <a:latin typeface="+mn-lt"/>
                        </a:rPr>
                        <a:t>Modifying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copy</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copy</a:t>
                      </a:r>
                    </a:p>
                  </a:txBody>
                  <a:tcPr anchor="ctr"/>
                </a:tc>
                <a:tc>
                  <a:txBody>
                    <a:bodyPr/>
                    <a:lstStyle/>
                    <a:p>
                      <a:pPr algn="ctr"/>
                      <a:r>
                        <a:rPr lang="en-AU" sz="1200" dirty="0">
                          <a:solidFill>
                            <a:schemeClr val="tx1"/>
                          </a:solidFill>
                        </a:rPr>
                        <a:t>Copies elements from one range to another.</a:t>
                      </a:r>
                    </a:p>
                  </a:txBody>
                  <a:tcPr anchor="ctr"/>
                </a:tc>
                <a:extLst>
                  <a:ext uri="{0D108BD9-81ED-4DB2-BD59-A6C34878D82A}">
                    <a16:rowId xmlns:a16="http://schemas.microsoft.com/office/drawing/2014/main" val="386512116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move</a:t>
                      </a:r>
                    </a:p>
                  </a:txBody>
                  <a:tcPr anchor="ctr"/>
                </a:tc>
                <a:tc>
                  <a:txBody>
                    <a:bodyPr/>
                    <a:lstStyle/>
                    <a:p>
                      <a:pPr algn="ctr"/>
                      <a:r>
                        <a:rPr lang="en-AU" sz="1200" dirty="0">
                          <a:solidFill>
                            <a:schemeClr val="tx1"/>
                          </a:solidFill>
                        </a:rPr>
                        <a:t>Moves elements from one range to another.</a:t>
                      </a:r>
                    </a:p>
                  </a:txBody>
                  <a:tcPr anchor="ctr"/>
                </a:tc>
                <a:extLst>
                  <a:ext uri="{0D108BD9-81ED-4DB2-BD59-A6C34878D82A}">
                    <a16:rowId xmlns:a16="http://schemas.microsoft.com/office/drawing/2014/main" val="4021213937"/>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swap_range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swap</a:t>
                      </a:r>
                    </a:p>
                  </a:txBody>
                  <a:tcPr anchor="ctr"/>
                </a:tc>
                <a:tc>
                  <a:txBody>
                    <a:bodyPr/>
                    <a:lstStyle/>
                    <a:p>
                      <a:pPr algn="ctr"/>
                      <a:r>
                        <a:rPr lang="en-AU" sz="1200" dirty="0">
                          <a:solidFill>
                            <a:schemeClr val="tx1"/>
                          </a:solidFill>
                        </a:rPr>
                        <a:t>Swaps elements between two ranges.</a:t>
                      </a:r>
                    </a:p>
                  </a:txBody>
                  <a:tcPr anchor="ctr"/>
                </a:tc>
                <a:extLst>
                  <a:ext uri="{0D108BD9-81ED-4DB2-BD59-A6C34878D82A}">
                    <a16:rowId xmlns:a16="http://schemas.microsoft.com/office/drawing/2014/main" val="363357924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algn="ctr"/>
                      <a:r>
                        <a:rPr lang="en-AU" sz="1200" dirty="0">
                          <a:solidFill>
                            <a:schemeClr val="tx1"/>
                          </a:solidFill>
                        </a:rPr>
                        <a:t>Logically removes elements (moves to the back of range) equal to the given value.</a:t>
                      </a:r>
                    </a:p>
                  </a:txBody>
                  <a:tcPr anchor="ctr"/>
                </a:tc>
                <a:extLst>
                  <a:ext uri="{0D108BD9-81ED-4DB2-BD59-A6C34878D82A}">
                    <a16:rowId xmlns:a16="http://schemas.microsoft.com/office/drawing/2014/main" val="1020852158"/>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replace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replace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Replaces elements equal to the given value with a new value.</a:t>
                      </a:r>
                    </a:p>
                  </a:txBody>
                  <a:tcPr anchor="ctr"/>
                </a:tc>
                <a:extLst>
                  <a:ext uri="{0D108BD9-81ED-4DB2-BD59-A6C34878D82A}">
                    <a16:rowId xmlns:a16="http://schemas.microsoft.com/office/drawing/2014/main" val="2032623023"/>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algn="ctr"/>
                      <a:r>
                        <a:rPr lang="en-AU" sz="1200" dirty="0">
                          <a:solidFill>
                            <a:schemeClr val="tx1"/>
                          </a:solidFill>
                        </a:rPr>
                        <a:t>Reverses a range in-place.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200" dirty="0">
                          <a:solidFill>
                            <a:schemeClr val="tx1"/>
                          </a:solidFill>
                        </a:rPr>
                        <a:t>Applies a function to every element in a range or to two ranges, writing to a new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rotate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rotate</a:t>
                      </a:r>
                    </a:p>
                  </a:txBody>
                  <a:tcPr anchor="ctr"/>
                </a:tc>
                <a:tc>
                  <a:txBody>
                    <a:bodyPr/>
                    <a:lstStyle/>
                    <a:p>
                      <a:pPr algn="ctr"/>
                      <a:r>
                        <a:rPr lang="en-AU" sz="1200" dirty="0">
                          <a:solidFill>
                            <a:schemeClr val="tx1"/>
                          </a:solidFill>
                        </a:rPr>
                        <a:t>Rearranges a range such that the desired element is the new beginning and the element previously just before is the new end of the range.</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sample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sample</a:t>
                      </a:r>
                    </a:p>
                  </a:txBody>
                  <a:tcPr anchor="ctr"/>
                </a:tc>
                <a:tc>
                  <a:txBody>
                    <a:bodyPr/>
                    <a:lstStyle/>
                    <a:p>
                      <a:pPr algn="ctr"/>
                      <a:r>
                        <a:rPr lang="en-AU" sz="1200" dirty="0">
                          <a:solidFill>
                            <a:schemeClr val="tx1"/>
                          </a:solidFill>
                        </a:rPr>
                        <a:t>Uses a pseudo-random generator to sample random elements from a range.</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shuffle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shuffle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Uses a pseudo-random generator to reorganise a ranges elements.</a:t>
                      </a:r>
                    </a:p>
                  </a:txBody>
                  <a:tcPr anchor="ct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4146059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1166501149"/>
              </p:ext>
            </p:extLst>
          </p:nvPr>
        </p:nvGraphicFramePr>
        <p:xfrm>
          <a:off x="550862" y="1150221"/>
          <a:ext cx="11099976" cy="495300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8">
                  <a:txBody>
                    <a:bodyPr/>
                    <a:lstStyle/>
                    <a:p>
                      <a:pPr algn="ctr"/>
                      <a:r>
                        <a:rPr lang="en-AU" sz="1600" dirty="0">
                          <a:solidFill>
                            <a:schemeClr val="tx1"/>
                          </a:solidFill>
                          <a:latin typeface="+mn-lt"/>
                        </a:rPr>
                        <a:t>Numeric</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min_element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minimum</a:t>
                      </a:r>
                    </a:p>
                  </a:txBody>
                  <a:tcPr anchor="ctr"/>
                </a:tc>
                <a:tc>
                  <a:txBody>
                    <a:bodyPr/>
                    <a:lstStyle/>
                    <a:p>
                      <a:pPr algn="ctr"/>
                      <a:r>
                        <a:rPr lang="en-AU" sz="1200" dirty="0">
                          <a:solidFill>
                            <a:schemeClr val="tx1"/>
                          </a:solidFill>
                        </a:rPr>
                        <a:t>Returns the smallest element in a range.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max_element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maximum</a:t>
                      </a:r>
                    </a:p>
                  </a:txBody>
                  <a:tcPr anchor="ctr"/>
                </a:tc>
                <a:tc>
                  <a:txBody>
                    <a:bodyPr/>
                    <a:lstStyle/>
                    <a:p>
                      <a:pPr algn="ctr"/>
                      <a:r>
                        <a:rPr lang="en-AU" sz="1200" dirty="0">
                          <a:solidFill>
                            <a:schemeClr val="tx1"/>
                          </a:solidFill>
                        </a:rPr>
                        <a:t>Returns the largest element in a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count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count</a:t>
                      </a:r>
                    </a:p>
                  </a:txBody>
                  <a:tcPr anchor="ctr"/>
                </a:tc>
                <a:tc>
                  <a:txBody>
                    <a:bodyPr/>
                    <a:lstStyle/>
                    <a:p>
                      <a:r>
                        <a:rPr lang="en-AU" sz="1200" dirty="0">
                          <a:solidFill>
                            <a:schemeClr val="tx1"/>
                          </a:solidFill>
                        </a:rPr>
                        <a:t>Counts number if elements satisfying an unary predicate (</a:t>
                      </a:r>
                      <a:r>
                        <a:rPr lang="en-AU" sz="1200" b="0" i="1" dirty="0">
                          <a:solidFill>
                            <a:srgbClr val="FD9353"/>
                          </a:solidFill>
                          <a:effectLst/>
                          <a:latin typeface="Consolas" panose="020B0609020204030204" pitchFamily="49" charset="0"/>
                        </a:rPr>
                        <a:t>e</a:t>
                      </a:r>
                      <a:r>
                        <a:rPr lang="en-AU" sz="1200" dirty="0">
                          <a:solidFill>
                            <a:schemeClr val="tx1"/>
                          </a:solidFill>
                        </a:rPr>
                        <a:t> </a:t>
                      </a:r>
                      <a:r>
                        <a:rPr lang="en-AU" sz="1200" b="0" dirty="0">
                          <a:solidFill>
                            <a:srgbClr val="FC618D"/>
                          </a:solidFill>
                          <a:effectLst/>
                          <a:latin typeface="Consolas" panose="020B0609020204030204" pitchFamily="49" charset="0"/>
                        </a:rPr>
                        <a:t>==</a:t>
                      </a:r>
                      <a:r>
                        <a:rPr lang="en-AU" sz="1200" dirty="0">
                          <a:solidFill>
                            <a:schemeClr val="tx1"/>
                          </a:solidFill>
                        </a:rPr>
                        <a:t> </a:t>
                      </a:r>
                      <a:r>
                        <a:rPr lang="en-AU" sz="1200" b="0" i="1" dirty="0">
                          <a:solidFill>
                            <a:srgbClr val="FD9353"/>
                          </a:solidFill>
                          <a:effectLst/>
                          <a:latin typeface="Consolas" panose="020B0609020204030204" pitchFamily="49" charset="0"/>
                        </a:rPr>
                        <a:t>v</a:t>
                      </a:r>
                      <a:r>
                        <a:rPr lang="en-AU" sz="1200" dirty="0">
                          <a:solidFill>
                            <a:schemeClr val="tx1"/>
                          </a:solidFill>
                        </a:rPr>
                        <a:t>).</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clamp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clamp</a:t>
                      </a:r>
                    </a:p>
                  </a:txBody>
                  <a:tcPr anchor="ctr"/>
                </a:tc>
                <a:tc>
                  <a:txBody>
                    <a:bodyPr/>
                    <a:lstStyle/>
                    <a:p>
                      <a:pPr algn="ctr"/>
                      <a:r>
                        <a:rPr lang="en-AU" sz="1200" dirty="0">
                          <a:solidFill>
                            <a:schemeClr val="tx1"/>
                          </a:solidFill>
                        </a:rPr>
                        <a:t>Clamps a scalar between particular bounds</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accumulate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fold</a:t>
                      </a:r>
                    </a:p>
                  </a:txBody>
                  <a:tcPr anchor="ctr"/>
                </a:tc>
                <a:tc>
                  <a:txBody>
                    <a:bodyPr/>
                    <a:lstStyle/>
                    <a:p>
                      <a:pPr algn="ctr"/>
                      <a:r>
                        <a:rPr lang="en-AU" sz="1200" dirty="0">
                          <a:solidFill>
                            <a:schemeClr val="tx1"/>
                          </a:solidFill>
                        </a:rPr>
                        <a:t>Performs a left-fold (reduction) on a range applying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and an accumulator.</a:t>
                      </a:r>
                    </a:p>
                  </a:txBody>
                  <a:tcPr anchor="ctr"/>
                </a:tc>
                <a:extLst>
                  <a:ext uri="{0D108BD9-81ED-4DB2-BD59-A6C34878D82A}">
                    <a16:rowId xmlns:a16="http://schemas.microsoft.com/office/drawing/2014/main" val="201269234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inner_product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map-reduce</a:t>
                      </a:r>
                    </a:p>
                  </a:txBody>
                  <a:tcPr anchor="ctr"/>
                </a:tc>
                <a:tc>
                  <a:txBody>
                    <a:bodyPr/>
                    <a:lstStyle/>
                    <a:p>
                      <a:pPr algn="ctr"/>
                      <a:r>
                        <a:rPr lang="en-AU" sz="1200" dirty="0">
                          <a:solidFill>
                            <a:schemeClr val="tx1"/>
                          </a:solidFill>
                        </a:rPr>
                        <a:t>Performs a binary map (</a:t>
                      </a:r>
                      <a:r>
                        <a:rPr lang="en-AU" sz="1200" b="0" dirty="0">
                          <a:solidFill>
                            <a:srgbClr val="FC618D"/>
                          </a:solidFill>
                          <a:effectLst/>
                          <a:latin typeface="Consolas" panose="020B0609020204030204" pitchFamily="49" charset="0"/>
                        </a:rPr>
                        <a:t>*</a:t>
                      </a:r>
                      <a:r>
                        <a:rPr lang="en-AU" sz="1200" dirty="0">
                          <a:solidFill>
                            <a:schemeClr val="tx1"/>
                          </a:solidFill>
                        </a:rPr>
                        <a:t>) on two ranges and then performs a left fold with a different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mapped element.</a:t>
                      </a:r>
                    </a:p>
                  </a:txBody>
                  <a:tcPr anchor="ctr"/>
                </a:tc>
                <a:extLst>
                  <a:ext uri="{0D108BD9-81ED-4DB2-BD59-A6C34878D82A}">
                    <a16:rowId xmlns:a16="http://schemas.microsoft.com/office/drawing/2014/main" val="868451669"/>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partial_sum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scan</a:t>
                      </a:r>
                    </a:p>
                  </a:txBody>
                  <a:tcPr anchor="ctr"/>
                </a:tc>
                <a:tc>
                  <a:txBody>
                    <a:bodyPr/>
                    <a:lstStyle/>
                    <a:p>
                      <a:pPr algn="ctr"/>
                      <a:r>
                        <a:rPr lang="en-AU" sz="1200" dirty="0">
                          <a:solidFill>
                            <a:schemeClr val="tx1"/>
                          </a:solidFill>
                        </a:rPr>
                        <a:t>Applies a binary operator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in a range and an accumulator, saving intermediate values in a new range.</a:t>
                      </a:r>
                    </a:p>
                  </a:txBody>
                  <a:tcPr anchor="ctr"/>
                </a:tc>
                <a:extLst>
                  <a:ext uri="{0D108BD9-81ED-4DB2-BD59-A6C34878D82A}">
                    <a16:rowId xmlns:a16="http://schemas.microsoft.com/office/drawing/2014/main" val="345271839"/>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adjacent_difference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difference</a:t>
                      </a:r>
                    </a:p>
                  </a:txBody>
                  <a:tcPr anchor="ctr"/>
                </a:tc>
                <a:tc>
                  <a:txBody>
                    <a:bodyPr/>
                    <a:lstStyle/>
                    <a:p>
                      <a:pPr algn="ctr"/>
                      <a:r>
                        <a:rPr lang="en-AU" sz="1200" dirty="0">
                          <a:solidFill>
                            <a:schemeClr val="tx1"/>
                          </a:solidFill>
                        </a:rPr>
                        <a:t>Applies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adjacent elements in a range.</a:t>
                      </a:r>
                    </a:p>
                  </a:txBody>
                  <a:tcPr anchor="ctr"/>
                </a:tc>
                <a:extLst>
                  <a:ext uri="{0D108BD9-81ED-4DB2-BD59-A6C34878D82A}">
                    <a16:rowId xmlns:a16="http://schemas.microsoft.com/office/drawing/2014/main" val="3778056743"/>
                  </a:ext>
                </a:extLst>
              </a:tr>
            </a:tbl>
          </a:graphicData>
        </a:graphic>
      </p:graphicFrame>
    </p:spTree>
    <p:extLst>
      <p:ext uri="{BB962C8B-B14F-4D97-AF65-F5344CB8AC3E}">
        <p14:creationId xmlns:p14="http://schemas.microsoft.com/office/powerpoint/2010/main" val="195872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Reductions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a:bodyPr>
          <a:lstStyle/>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Branching diagram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48755" y="1417397"/>
            <a:ext cx="4023205" cy="4023205"/>
          </a:xfrm>
          <a:prstGeom prst="rect">
            <a:avLst/>
          </a:prstGeom>
        </p:spPr>
      </p:pic>
    </p:spTree>
    <p:extLst>
      <p:ext uri="{BB962C8B-B14F-4D97-AF65-F5344CB8AC3E}">
        <p14:creationId xmlns:p14="http://schemas.microsoft.com/office/powerpoint/2010/main" val="3610161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Ranges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24</a:t>
            </a:fld>
            <a:endParaRPr lang="en-US"/>
          </a:p>
        </p:txBody>
      </p:sp>
    </p:spTree>
    <p:extLst>
      <p:ext uri="{BB962C8B-B14F-4D97-AF65-F5344CB8AC3E}">
        <p14:creationId xmlns:p14="http://schemas.microsoft.com/office/powerpoint/2010/main" val="159399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Views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25</a:t>
            </a:fld>
            <a:endParaRPr lang="en-US"/>
          </a:p>
        </p:txBody>
      </p:sp>
    </p:spTree>
    <p:extLst>
      <p:ext uri="{BB962C8B-B14F-4D97-AF65-F5344CB8AC3E}">
        <p14:creationId xmlns:p14="http://schemas.microsoft.com/office/powerpoint/2010/main" val="213983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27</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5924203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Iterators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37</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71615"/>
          </a:xfrm>
        </p:spPr>
        <p:txBody>
          <a:bodyPr>
            <a:normAutofit/>
          </a:bodyPr>
          <a:lstStyle/>
          <a:p>
            <a:r>
              <a:rPr lang="en-US" dirty="0"/>
              <a:t>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are abstractions that represent an element or item that belongs to a range or container.</a:t>
            </a:r>
          </a:p>
          <a:p>
            <a:r>
              <a:rPr lang="en-US" dirty="0"/>
              <a:t>Iterators are traversal objects, as in they are used to traverse between data that has a common owner.</a:t>
            </a:r>
          </a:p>
          <a:p>
            <a:r>
              <a:rPr lang="en-US" dirty="0"/>
              <a:t>Iterators are a lot like pointers in most cases as they are used to hold or refer to some element somewhere else and can read and write to the stored value.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5281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a:t>Iterator Categories</a:t>
            </a:r>
          </a:p>
        </p:txBody>
      </p:sp>
      <p:sp>
        <p:nvSpPr>
          <p:cNvPr id="23"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2435419" y="6484426"/>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6032504"/>
              </p:ext>
            </p:extLst>
          </p:nvPr>
        </p:nvGraphicFramePr>
        <p:xfrm>
          <a:off x="5267325" y="1595659"/>
          <a:ext cx="6373818" cy="3666684"/>
        </p:xfrm>
        <a:graphic>
          <a:graphicData uri="http://schemas.openxmlformats.org/drawingml/2006/table">
            <a:tbl>
              <a:tblPr firstRow="1" bandRow="1">
                <a:tableStyleId>{7DF18680-E054-41AD-8BC1-D1AEF772440D}</a:tableStyleId>
              </a:tblPr>
              <a:tblGrid>
                <a:gridCol w="929832">
                  <a:extLst>
                    <a:ext uri="{9D8B030D-6E8A-4147-A177-3AD203B41FA5}">
                      <a16:colId xmlns:a16="http://schemas.microsoft.com/office/drawing/2014/main" val="562691606"/>
                    </a:ext>
                  </a:extLst>
                </a:gridCol>
                <a:gridCol w="1130997">
                  <a:extLst>
                    <a:ext uri="{9D8B030D-6E8A-4147-A177-3AD203B41FA5}">
                      <a16:colId xmlns:a16="http://schemas.microsoft.com/office/drawing/2014/main" val="2376673986"/>
                    </a:ext>
                  </a:extLst>
                </a:gridCol>
                <a:gridCol w="457764">
                  <a:extLst>
                    <a:ext uri="{9D8B030D-6E8A-4147-A177-3AD203B41FA5}">
                      <a16:colId xmlns:a16="http://schemas.microsoft.com/office/drawing/2014/main" val="1154780908"/>
                    </a:ext>
                  </a:extLst>
                </a:gridCol>
                <a:gridCol w="801086">
                  <a:extLst>
                    <a:ext uri="{9D8B030D-6E8A-4147-A177-3AD203B41FA5}">
                      <a16:colId xmlns:a16="http://schemas.microsoft.com/office/drawing/2014/main" val="784027709"/>
                    </a:ext>
                  </a:extLst>
                </a:gridCol>
                <a:gridCol w="679492">
                  <a:extLst>
                    <a:ext uri="{9D8B030D-6E8A-4147-A177-3AD203B41FA5}">
                      <a16:colId xmlns:a16="http://schemas.microsoft.com/office/drawing/2014/main" val="297727413"/>
                    </a:ext>
                  </a:extLst>
                </a:gridCol>
                <a:gridCol w="836848">
                  <a:extLst>
                    <a:ext uri="{9D8B030D-6E8A-4147-A177-3AD203B41FA5}">
                      <a16:colId xmlns:a16="http://schemas.microsoft.com/office/drawing/2014/main" val="1793849060"/>
                    </a:ext>
                  </a:extLst>
                </a:gridCol>
                <a:gridCol w="658035">
                  <a:extLst>
                    <a:ext uri="{9D8B030D-6E8A-4147-A177-3AD203B41FA5}">
                      <a16:colId xmlns:a16="http://schemas.microsoft.com/office/drawing/2014/main" val="1153177298"/>
                    </a:ext>
                  </a:extLst>
                </a:gridCol>
                <a:gridCol w="879764">
                  <a:extLst>
                    <a:ext uri="{9D8B030D-6E8A-4147-A177-3AD203B41FA5}">
                      <a16:colId xmlns:a16="http://schemas.microsoft.com/office/drawing/2014/main" val="3970149589"/>
                    </a:ext>
                  </a:extLst>
                </a:gridCol>
              </a:tblGrid>
              <a:tr h="226593">
                <a:tc rowSpan="2">
                  <a:txBody>
                    <a:bodyPr/>
                    <a:lstStyle/>
                    <a:p>
                      <a:pPr algn="ctr"/>
                      <a:r>
                        <a:rPr lang="en-AU" sz="1000" b="1" dirty="0">
                          <a:effectLst/>
                        </a:rPr>
                        <a:t>Iterator Category</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gridSpan="7">
                  <a:txBody>
                    <a:bodyPr/>
                    <a:lstStyle/>
                    <a:p>
                      <a:pPr algn="ctr"/>
                      <a:r>
                        <a:rPr lang="en-AU" sz="1000" b="1">
                          <a:effectLst/>
                        </a:rPr>
                        <a:t>Valid Operations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381088">
                <a:tc v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write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read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increment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multiple passes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decrement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contiguous storage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14087274"/>
                  </a:ext>
                </a:extLst>
              </a:tr>
              <a:tr h="226593">
                <a:tc>
                  <a:txBody>
                    <a:bodyPr/>
                    <a:lstStyle/>
                    <a:p>
                      <a:pPr algn="ctr"/>
                      <a:r>
                        <a:rPr lang="en-AU" sz="1000" dirty="0">
                          <a:solidFill>
                            <a:schemeClr val="tx1"/>
                          </a:solidFill>
                          <a:effectLst/>
                        </a:rPr>
                        <a:t>Output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6208055"/>
                  </a:ext>
                </a:extLst>
              </a:tr>
              <a:tr h="381088">
                <a:tc>
                  <a:txBody>
                    <a:bodyPr/>
                    <a:lstStyle/>
                    <a:p>
                      <a:pPr algn="ctr"/>
                      <a:r>
                        <a:rPr lang="en-AU" sz="1000" dirty="0">
                          <a:solidFill>
                            <a:schemeClr val="tx1"/>
                          </a:solidFill>
                          <a:effectLst/>
                        </a:rPr>
                        <a:t>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r>
                        <a:rPr lang="en-AU" sz="1000" dirty="0">
                          <a:solidFill>
                            <a:schemeClr val="tx1"/>
                          </a:solidFill>
                          <a:effectLst/>
                        </a:rPr>
                        <a:t>(might support writing)</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3762493"/>
                  </a:ext>
                </a:extLst>
              </a:tr>
              <a:tr h="535583">
                <a:tc>
                  <a:txBody>
                    <a:bodyPr/>
                    <a:lstStyle/>
                    <a:p>
                      <a:pPr algn="ctr"/>
                      <a:r>
                        <a:rPr lang="en-AU" sz="1000">
                          <a:solidFill>
                            <a:schemeClr val="tx1"/>
                          </a:solidFill>
                          <a:effectLst/>
                        </a:rPr>
                        <a:t>Forward</a:t>
                      </a:r>
                      <a:br>
                        <a:rPr lang="en-AU" sz="1000">
                          <a:solidFill>
                            <a:schemeClr val="tx1"/>
                          </a:solidFill>
                          <a:effectLst/>
                        </a:rPr>
                      </a:br>
                      <a:r>
                        <a:rPr lang="en-AU" sz="1000">
                          <a:solidFill>
                            <a:schemeClr val="tx1"/>
                          </a:solidFill>
                          <a:effectLst/>
                        </a:rPr>
                        <a:t>(Satisfies 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060239"/>
                  </a:ext>
                </a:extLst>
              </a:tr>
              <a:tr h="535583">
                <a:tc>
                  <a:txBody>
                    <a:bodyPr/>
                    <a:lstStyle/>
                    <a:p>
                      <a:pPr algn="ctr"/>
                      <a:r>
                        <a:rPr lang="en-AU" sz="1000">
                          <a:solidFill>
                            <a:schemeClr val="tx1"/>
                          </a:solidFill>
                          <a:effectLst/>
                        </a:rPr>
                        <a:t>Bidirectional</a:t>
                      </a:r>
                      <a:br>
                        <a:rPr lang="en-AU" sz="1000">
                          <a:solidFill>
                            <a:schemeClr val="tx1"/>
                          </a:solidFill>
                          <a:effectLst/>
                        </a:rPr>
                      </a:br>
                      <a:r>
                        <a:rPr lang="en-AU" sz="1000">
                          <a:solidFill>
                            <a:schemeClr val="tx1"/>
                          </a:solidFill>
                          <a:effectLst/>
                        </a:rPr>
                        <a:t>(Satisfies Forward)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90078">
                <a:tc>
                  <a:txBody>
                    <a:bodyPr/>
                    <a:lstStyle/>
                    <a:p>
                      <a:pPr algn="ctr"/>
                      <a:r>
                        <a:rPr lang="en-AU" sz="1000" dirty="0">
                          <a:solidFill>
                            <a:schemeClr val="tx1"/>
                          </a:solidFill>
                          <a:effectLst/>
                        </a:rPr>
                        <a:t>Random Access</a:t>
                      </a:r>
                      <a:br>
                        <a:rPr lang="en-AU" sz="1000" dirty="0">
                          <a:solidFill>
                            <a:schemeClr val="tx1"/>
                          </a:solidFill>
                          <a:effectLst/>
                        </a:rPr>
                      </a:br>
                      <a:r>
                        <a:rPr lang="en-AU" sz="1000" dirty="0">
                          <a:solidFill>
                            <a:schemeClr val="tx1"/>
                          </a:solidFill>
                          <a:effectLst/>
                        </a:rPr>
                        <a:t>(Satisfies Bidirectional)</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690078">
                <a:tc>
                  <a:txBody>
                    <a:bodyPr/>
                    <a:lstStyle/>
                    <a:p>
                      <a:pPr algn="ctr"/>
                      <a:r>
                        <a:rPr lang="en-AU" sz="1000" dirty="0">
                          <a:solidFill>
                            <a:schemeClr val="tx1"/>
                          </a:solidFill>
                          <a:effectLst/>
                        </a:rPr>
                        <a:t>Contiguous</a:t>
                      </a:r>
                      <a:br>
                        <a:rPr lang="en-AU" sz="1000" dirty="0">
                          <a:solidFill>
                            <a:schemeClr val="tx1"/>
                          </a:solidFill>
                          <a:effectLst/>
                        </a:rPr>
                      </a:br>
                      <a:r>
                        <a:rPr lang="en-AU" sz="1000" dirty="0">
                          <a:solidFill>
                            <a:schemeClr val="tx1"/>
                          </a:solidFill>
                          <a:effectLst/>
                        </a:rPr>
                        <a:t>(Satisfies 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Obtaining 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77500" lnSpcReduction="20000"/>
          </a:bodyPr>
          <a:lstStyle/>
          <a:p>
            <a:r>
              <a:rPr lang="en-US" dirty="0"/>
              <a:t>Iterators are generally defined for a </a:t>
            </a:r>
            <a:r>
              <a:rPr lang="en-US" i="1" dirty="0"/>
              <a:t>container-like</a:t>
            </a:r>
            <a:r>
              <a:rPr lang="en-US" dirty="0"/>
              <a:t> object.</a:t>
            </a:r>
          </a:p>
          <a:p>
            <a:r>
              <a:rPr lang="en-US" dirty="0"/>
              <a:t>Iterators to the beginning and end of the container can be obtained using the std::begin and std::end respectively.</a:t>
            </a:r>
          </a:p>
          <a:p>
            <a:r>
              <a:rPr lang="en-US" dirty="0"/>
              <a:t>The “end” iterator usually holds the element that is one-past-the-end in memory.</a:t>
            </a:r>
          </a:p>
          <a:p>
            <a:r>
              <a:rPr lang="en-US" dirty="0"/>
              <a:t>There are customizations of the iterator obtaining functions that can get constant (immutable underlying element), reverse and constant reverse iterators for a [some] container[s].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3554819"/>
          </a:xfrm>
          <a:prstGeom prst="rect">
            <a:avLst/>
          </a:prstGeom>
          <a:noFill/>
        </p:spPr>
        <p:txBody>
          <a:bodyPr wrap="square" rtlCol="0">
            <a:spAutoFit/>
          </a:bodyPr>
          <a:lstStyle/>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array</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iostream</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iterator</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main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int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to_array</a:t>
            </a:r>
            <a:r>
              <a:rPr lang="en-AU" sz="1500" b="0">
                <a:solidFill>
                  <a:srgbClr val="8B888F"/>
                </a:solidFill>
                <a:effectLst/>
                <a:latin typeface="Consolas" panose="020B0609020204030204" pitchFamily="49" charset="0"/>
              </a:rPr>
              <a:t>&lt;</a:t>
            </a:r>
            <a:r>
              <a:rPr lang="en-AU" sz="1500" b="0" i="1">
                <a:solidFill>
                  <a:srgbClr val="5AD4E6"/>
                </a:solidFill>
                <a:effectLst/>
                <a:latin typeface="Consolas" panose="020B0609020204030204" pitchFamily="49" charset="0"/>
              </a:rPr>
              <a:t>int</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3</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565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868</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46</a:t>
            </a:r>
            <a:r>
              <a:rPr lang="en-AU" sz="1500" b="0">
                <a:solidFill>
                  <a:srgbClr val="F7F1FF"/>
                </a:solidFill>
                <a:effectLst/>
                <a:latin typeface="Consolas" panose="020B0609020204030204" pitchFamily="49" charset="0"/>
              </a:rPr>
              <a:t>}</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return</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0</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Operators</a:t>
            </a:r>
          </a:p>
        </p:txBody>
      </p:sp>
      <p:graphicFrame>
        <p:nvGraphicFramePr>
          <p:cNvPr id="4" name="Table 8">
            <a:extLst>
              <a:ext uri="{FF2B5EF4-FFF2-40B4-BE49-F238E27FC236}">
                <a16:creationId xmlns:a16="http://schemas.microsoft.com/office/drawing/2014/main" id="{FBFE7D3C-4077-68D9-2682-286DC20560D9}"/>
              </a:ext>
            </a:extLst>
          </p:cNvPr>
          <p:cNvGraphicFramePr>
            <a:graphicFrameLocks noGrp="1"/>
          </p:cNvGraphicFramePr>
          <p:nvPr>
            <p:ph sz="half" idx="2"/>
            <p:extLst>
              <p:ext uri="{D42A27DB-BD31-4B8C-83A1-F6EECF244321}">
                <p14:modId xmlns:p14="http://schemas.microsoft.com/office/powerpoint/2010/main" val="2288749663"/>
              </p:ext>
            </p:extLst>
          </p:nvPr>
        </p:nvGraphicFramePr>
        <p:xfrm>
          <a:off x="503672" y="3501051"/>
          <a:ext cx="4640016" cy="2834640"/>
        </p:xfrm>
        <a:graphic>
          <a:graphicData uri="http://schemas.openxmlformats.org/drawingml/2006/table">
            <a:tbl>
              <a:tblPr firstRow="1" bandRow="1">
                <a:tableStyleId>{5C22544A-7EE6-4342-B048-85BDC9FD1C3A}</a:tableStyleId>
              </a:tblPr>
              <a:tblGrid>
                <a:gridCol w="1417897">
                  <a:extLst>
                    <a:ext uri="{9D8B030D-6E8A-4147-A177-3AD203B41FA5}">
                      <a16:colId xmlns:a16="http://schemas.microsoft.com/office/drawing/2014/main" val="1341517241"/>
                    </a:ext>
                  </a:extLst>
                </a:gridCol>
                <a:gridCol w="902111">
                  <a:extLst>
                    <a:ext uri="{9D8B030D-6E8A-4147-A177-3AD203B41FA5}">
                      <a16:colId xmlns:a16="http://schemas.microsoft.com/office/drawing/2014/main" val="1640302559"/>
                    </a:ext>
                  </a:extLst>
                </a:gridCol>
                <a:gridCol w="1160004">
                  <a:extLst>
                    <a:ext uri="{9D8B030D-6E8A-4147-A177-3AD203B41FA5}">
                      <a16:colId xmlns:a16="http://schemas.microsoft.com/office/drawing/2014/main" val="33221927"/>
                    </a:ext>
                  </a:extLst>
                </a:gridCol>
                <a:gridCol w="1160004">
                  <a:extLst>
                    <a:ext uri="{9D8B030D-6E8A-4147-A177-3AD203B41FA5}">
                      <a16:colId xmlns:a16="http://schemas.microsoft.com/office/drawing/2014/main" val="3507876615"/>
                    </a:ext>
                  </a:extLst>
                </a:gridCol>
              </a:tblGrid>
              <a:tr h="29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effectLst/>
                        </a:rPr>
                        <a:t>Operation</a:t>
                      </a:r>
                    </a:p>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7320731"/>
                  </a:ext>
                </a:extLst>
              </a:tr>
              <a:tr h="297352">
                <a:tc>
                  <a:txBody>
                    <a:bodyPr/>
                    <a:lstStyle/>
                    <a:p>
                      <a:pPr algn="ctr"/>
                      <a:r>
                        <a:rPr lang="en-AU" dirty="0">
                          <a:effectLst/>
                        </a:rPr>
                        <a:t>dereference</a:t>
                      </a: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v</a:t>
                      </a:r>
                      <a:endParaRPr lang="en-AU" dirty="0">
                        <a:effectLst/>
                      </a:endParaRPr>
                    </a:p>
                  </a:txBody>
                  <a:tcPr marL="99060" marR="99060" anchor="ctr"/>
                </a:tc>
                <a:tc>
                  <a:txBody>
                    <a:bodyPr/>
                    <a:lstStyle/>
                    <a:p>
                      <a:pPr algn="ctr"/>
                      <a:r>
                        <a:rPr lang="en-AU" sz="1800" b="0" dirty="0">
                          <a:solidFill>
                            <a:schemeClr val="bg1"/>
                          </a:solidFill>
                          <a:effectLst/>
                          <a:latin typeface="Consolas" panose="020B0609020204030204" pitchFamily="49" charset="0"/>
                        </a:rPr>
                        <a:t>v</a:t>
                      </a:r>
                      <a:r>
                        <a:rPr lang="en-AU" sz="1800" b="0" dirty="0">
                          <a:solidFill>
                            <a:schemeClr val="bg1"/>
                          </a:solidFill>
                          <a:effectLst/>
                          <a:latin typeface="+mn-lt"/>
                        </a:rPr>
                        <a:t> </a:t>
                      </a:r>
                      <a:r>
                        <a:rPr lang="en-AU" sz="1800" b="0" dirty="0">
                          <a:solidFill>
                            <a:srgbClr val="FC618D"/>
                          </a:solidFill>
                          <a:effectLst/>
                          <a:latin typeface="Consolas" panose="020B0609020204030204" pitchFamily="49" charset="0"/>
                        </a:rPr>
                        <a:t>=</a:t>
                      </a:r>
                      <a:r>
                        <a:rPr lang="en-AU" sz="1800" b="0" dirty="0">
                          <a:solidFill>
                            <a:srgbClr val="FC618D"/>
                          </a:solidFill>
                          <a:effectLst/>
                          <a:latin typeface="+mn-lt"/>
                        </a:rPr>
                        <a:t> </a:t>
                      </a: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sz="1800" b="0" dirty="0">
                          <a:solidFill>
                            <a:schemeClr val="bg1"/>
                          </a:solidFill>
                          <a:effectLst/>
                          <a:latin typeface="Consolas" panose="020B0609020204030204" pitchFamily="49" charset="0"/>
                        </a:rPr>
                        <a:t> </a:t>
                      </a:r>
                      <a:endParaRPr lang="en-AU" dirty="0">
                        <a:effectLst/>
                      </a:endParaRPr>
                    </a:p>
                  </a:txBody>
                  <a:tcPr marL="99060" marR="99060" anchor="ctr"/>
                </a:tc>
                <a:extLst>
                  <a:ext uri="{0D108BD9-81ED-4DB2-BD59-A6C34878D82A}">
                    <a16:rowId xmlns:a16="http://schemas.microsoft.com/office/drawing/2014/main" val="3649415548"/>
                  </a:ext>
                </a:extLst>
              </a:tr>
              <a:tr h="297352">
                <a:tc>
                  <a:txBody>
                    <a:bodyPr/>
                    <a:lstStyle/>
                    <a:p>
                      <a:pPr algn="ctr"/>
                      <a:r>
                        <a:rPr lang="en-AU" dirty="0">
                          <a:effectLst/>
                        </a:rPr>
                        <a:t>increment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2525561790"/>
                  </a:ext>
                </a:extLst>
              </a:tr>
              <a:tr h="297352">
                <a:tc>
                  <a:txBody>
                    <a:bodyPr/>
                    <a:lstStyle/>
                    <a:p>
                      <a:pPr algn="ctr"/>
                      <a:r>
                        <a:rPr lang="en-AU">
                          <a:effectLst/>
                        </a:rPr>
                        <a:t>decrement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3800002017"/>
                  </a:ext>
                </a:extLst>
              </a:tr>
              <a:tr h="297352">
                <a:tc>
                  <a:txBody>
                    <a:bodyPr/>
                    <a:lstStyle/>
                    <a:p>
                      <a:pPr algn="ctr"/>
                      <a:r>
                        <a:rPr lang="en-AU">
                          <a:effectLst/>
                        </a:rPr>
                        <a:t>difference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j</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endParaRPr lang="en-AU" dirty="0">
                        <a:effectLst/>
                      </a:endParaRPr>
                    </a:p>
                  </a:txBody>
                  <a:tcPr marL="99060" marR="99060" anchor="ctr"/>
                </a:tc>
                <a:extLst>
                  <a:ext uri="{0D108BD9-81ED-4DB2-BD59-A6C34878D82A}">
                    <a16:rowId xmlns:a16="http://schemas.microsoft.com/office/drawing/2014/main" val="1359049574"/>
                  </a:ext>
                </a:extLst>
              </a:tr>
              <a:tr h="297352">
                <a:tc>
                  <a:txBody>
                    <a:bodyPr/>
                    <a:lstStyle/>
                    <a:p>
                      <a:pPr algn="ctr"/>
                      <a:r>
                        <a:rPr lang="en-AU" dirty="0">
                          <a:effectLst/>
                        </a:rPr>
                        <a:t>advance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67402912"/>
                  </a:ext>
                </a:extLst>
              </a:tr>
              <a:tr h="297352">
                <a:tc>
                  <a:txBody>
                    <a:bodyPr/>
                    <a:lstStyle/>
                    <a:p>
                      <a:pPr algn="ctr"/>
                      <a:r>
                        <a:rPr lang="en-AU">
                          <a:effectLst/>
                        </a:rPr>
                        <a:t>index</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n</a:t>
                      </a:r>
                      <a:r>
                        <a:rPr lang="en-AU" sz="1800" b="0" dirty="0">
                          <a:solidFill>
                            <a:srgbClr val="8B888F"/>
                          </a:solidFill>
                          <a:effectLst/>
                          <a:latin typeface="Consolas" panose="020B0609020204030204" pitchFamily="49" charset="0"/>
                        </a:rPr>
                        <a:t>]</a:t>
                      </a:r>
                      <a:endParaRPr lang="en-AU" dirty="0">
                        <a:effectLst/>
                      </a:endParaRPr>
                    </a:p>
                  </a:txBody>
                  <a:tcPr marL="99060" marR="99060" anchor="ct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5882413"/>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06E2EDB-14F4-821E-05C5-8B3CC614A00B}"/>
              </a:ext>
            </a:extLst>
          </p:cNvPr>
          <p:cNvSpPr txBox="1"/>
          <p:nvPr/>
        </p:nvSpPr>
        <p:spPr>
          <a:xfrm>
            <a:off x="6096000" y="1651518"/>
            <a:ext cx="5592328" cy="4893647"/>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iterator</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565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868</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begin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it</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v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757657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v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endParaRPr lang="en-AU" sz="1200" dirty="0"/>
          </a:p>
        </p:txBody>
      </p:sp>
      <p:sp>
        <p:nvSpPr>
          <p:cNvPr id="3" name="Content Placeholder 9">
            <a:extLst>
              <a:ext uri="{FF2B5EF4-FFF2-40B4-BE49-F238E27FC236}">
                <a16:creationId xmlns:a16="http://schemas.microsoft.com/office/drawing/2014/main" id="{5EC6E0AE-8C50-6DC7-2706-8B77F2A355DC}"/>
              </a:ext>
            </a:extLst>
          </p:cNvPr>
          <p:cNvSpPr txBox="1">
            <a:spLocks/>
          </p:cNvSpPr>
          <p:nvPr/>
        </p:nvSpPr>
        <p:spPr>
          <a:xfrm>
            <a:off x="550862" y="1780648"/>
            <a:ext cx="4592826" cy="1548882"/>
          </a:xfrm>
          <a:prstGeom prst="rect">
            <a:avLst/>
          </a:prstGeom>
        </p:spPr>
        <p:txBody>
          <a:bodyPr vert="horz" wrap="square" lIns="0" tIns="0" rIns="0" bIns="0" rtlCol="0">
            <a:normAutofit fontScale="925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iterators; depending on there iterator category, support the same set of operators used by pointers to dereference, increment, decrement etc.</a:t>
            </a:r>
          </a:p>
        </p:txBody>
      </p:sp>
    </p:spTree>
    <p:extLst>
      <p:ext uri="{BB962C8B-B14F-4D97-AF65-F5344CB8AC3E}">
        <p14:creationId xmlns:p14="http://schemas.microsoft.com/office/powerpoint/2010/main" val="1482348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Functions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There are also standard interfaces that allow for the manipulation of iterators.</a:t>
            </a:r>
          </a:p>
          <a:p>
            <a:r>
              <a:rPr lang="en-US" dirty="0"/>
              <a:t>These are able to find the correct set of operations for the general functionality (say moving to the </a:t>
            </a:r>
            <a:r>
              <a:rPr lang="en-US" i="1" dirty="0"/>
              <a:t>nth</a:t>
            </a:r>
            <a:r>
              <a:rPr lang="en-US" dirty="0"/>
              <a:t> next element) for a given iterator depending on its category.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4708981"/>
          </a:xfrm>
          <a:prstGeom prst="rect">
            <a:avLst/>
          </a:prstGeom>
          <a:noFill/>
        </p:spPr>
        <p:txBody>
          <a:bodyPr wrap="square" rtlCol="0">
            <a:spAutoFit/>
          </a:bodyPr>
          <a:lstStyle/>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array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iterator</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to_array</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a:t>
            </a:r>
            <a:r>
              <a:rPr lang="en-AU" sz="1200" b="0">
                <a:solidFill>
                  <a:srgbClr val="948AE3"/>
                </a:solidFill>
                <a:effectLst/>
                <a:latin typeface="Consolas" panose="020B0609020204030204" pitchFamily="49" charset="0"/>
              </a:rPr>
              <a:t>1</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565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868</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46</a:t>
            </a:r>
            <a:r>
              <a:rPr lang="en-AU" sz="1200" b="0">
                <a:solidFill>
                  <a:srgbClr val="F7F1FF"/>
                </a:solidFill>
                <a:effectLst/>
                <a:latin typeface="Consolas" panose="020B0609020204030204" pitchFamily="49" charset="0"/>
              </a:rPr>
              <a:t>}</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it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begin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prev</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distance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advance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69843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87639"/>
          </a:xfrm>
        </p:spPr>
        <p:txBody>
          <a:bodyPr>
            <a:normAutofit/>
          </a:bodyPr>
          <a:lstStyle/>
          <a:p>
            <a:r>
              <a:rPr lang="en-US" dirty="0"/>
              <a:t>Sentinels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have no internal notion of the end of a sequence they traverse through, much like pointers.</a:t>
            </a:r>
          </a:p>
          <a:p>
            <a:r>
              <a:rPr lang="en-US" dirty="0"/>
              <a:t>Sentinels are a marker that indicate the end of a sequence. A common sentinel that is used by any language that does string processing is the literal character </a:t>
            </a:r>
            <a:r>
              <a:rPr lang="en-AU" b="0" dirty="0">
                <a:solidFill>
                  <a:srgbClr val="948AE3"/>
                </a:solidFill>
                <a:effectLst/>
                <a:latin typeface="Consolas" panose="020B0609020204030204" pitchFamily="49" charset="0"/>
              </a:rPr>
              <a:t>\0</a:t>
            </a:r>
            <a:r>
              <a:rPr lang="en-US" dirty="0"/>
              <a:t> which denotes the end of string.</a:t>
            </a:r>
          </a:p>
          <a:p>
            <a:r>
              <a:rPr lang="en-US" dirty="0"/>
              <a:t>In C++, the ‘end’ iterator is used as a sentinel, indicating there are no more values that can be yielded by an iterator.</a:t>
            </a:r>
          </a:p>
          <a:p>
            <a:r>
              <a:rPr lang="en-US" dirty="0"/>
              <a:t>Any iterator can be used as a sentinel for a sequence of values if it doesn’t mark the true end of the sequence.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8826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1706</TotalTime>
  <Words>4169</Words>
  <Application>Microsoft Office PowerPoint</Application>
  <PresentationFormat>Widescreen</PresentationFormat>
  <Paragraphs>677</Paragraphs>
  <Slides>37</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Cambria Math</vt:lpstr>
      <vt:lpstr>Consolas</vt:lpstr>
      <vt:lpstr>Gill Sans MT</vt:lpstr>
      <vt:lpstr>Symbol</vt:lpstr>
      <vt:lpstr>Walbaum Display</vt:lpstr>
      <vt:lpstr>3DFloatVTI</vt:lpstr>
      <vt:lpstr>Part 6</vt:lpstr>
      <vt:lpstr>Agenda</vt:lpstr>
      <vt:lpstr>Iterators</vt:lpstr>
      <vt:lpstr>Iterators </vt:lpstr>
      <vt:lpstr>Iterator Categories</vt:lpstr>
      <vt:lpstr>Obtaining Iterators </vt:lpstr>
      <vt:lpstr>Iterator Operators</vt:lpstr>
      <vt:lpstr>Iterator Functions</vt:lpstr>
      <vt:lpstr>Sentinels </vt:lpstr>
      <vt:lpstr>Data Structures</vt:lpstr>
      <vt:lpstr>Data Structures</vt:lpstr>
      <vt:lpstr>C++ Standard Containers</vt:lpstr>
      <vt:lpstr>Arrays vs Linked-Lists</vt:lpstr>
      <vt:lpstr>OO Arrays vs C++ Vector</vt:lpstr>
      <vt:lpstr>Bitset</vt:lpstr>
      <vt:lpstr>Any</vt:lpstr>
      <vt:lpstr>Algorithms</vt:lpstr>
      <vt:lpstr>Algorithms</vt:lpstr>
      <vt:lpstr>C++ Standard Algorithms</vt:lpstr>
      <vt:lpstr>C++ Standard Algorithms cont.</vt:lpstr>
      <vt:lpstr>C++ Standard Algorithms cont.</vt:lpstr>
      <vt:lpstr>C++ Standard Algorithms cont.</vt:lpstr>
      <vt:lpstr>Reductions</vt:lpstr>
      <vt:lpstr>Ranges</vt:lpstr>
      <vt:lpstr>Views</vt:lpstr>
      <vt:lpstr>Discussion</vt:lpstr>
      <vt:lpstr>Next Week</vt:lpstr>
      <vt:lpstr>Thank You</vt:lpstr>
      <vt:lpstr>Introduction</vt:lpstr>
      <vt:lpstr>Chart</vt:lpstr>
      <vt:lpstr>Table</vt:lpstr>
      <vt:lpstr>The way to get started is to quit talking and begin doing.</vt:lpstr>
      <vt:lpstr>Team</vt:lpstr>
      <vt:lpstr>Timeline</vt:lpstr>
      <vt:lpstr>Content </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74</cp:revision>
  <dcterms:created xsi:type="dcterms:W3CDTF">2022-11-08T05:35:40Z</dcterms:created>
  <dcterms:modified xsi:type="dcterms:W3CDTF">2023-01-20T01:44:17Z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