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8"/>
  </p:notesMasterIdLst>
  <p:handoutMasterIdLst>
    <p:handoutMasterId r:id="rId39"/>
  </p:handoutMasterIdLst>
  <p:sldIdLst>
    <p:sldId id="417" r:id="rId5"/>
    <p:sldId id="416" r:id="rId6"/>
    <p:sldId id="317" r:id="rId7"/>
    <p:sldId id="423" r:id="rId8"/>
    <p:sldId id="459" r:id="rId9"/>
    <p:sldId id="422" r:id="rId10"/>
    <p:sldId id="460" r:id="rId11"/>
    <p:sldId id="463" r:id="rId12"/>
    <p:sldId id="462" r:id="rId13"/>
    <p:sldId id="418" r:id="rId14"/>
    <p:sldId id="464" r:id="rId15"/>
    <p:sldId id="510" r:id="rId16"/>
    <p:sldId id="476" r:id="rId17"/>
    <p:sldId id="477" r:id="rId18"/>
    <p:sldId id="419" r:id="rId19"/>
    <p:sldId id="478" r:id="rId20"/>
    <p:sldId id="511" r:id="rId21"/>
    <p:sldId id="512" r:id="rId22"/>
    <p:sldId id="513" r:id="rId23"/>
    <p:sldId id="420" r:id="rId24"/>
    <p:sldId id="421" r:id="rId25"/>
    <p:sldId id="415" r:id="rId26"/>
    <p:sldId id="414" r:id="rId27"/>
    <p:sldId id="391" r:id="rId28"/>
    <p:sldId id="384" r:id="rId29"/>
    <p:sldId id="277" r:id="rId30"/>
    <p:sldId id="278" r:id="rId31"/>
    <p:sldId id="279" r:id="rId32"/>
    <p:sldId id="268" r:id="rId33"/>
    <p:sldId id="272" r:id="rId34"/>
    <p:sldId id="270" r:id="rId35"/>
    <p:sldId id="281" r:id="rId36"/>
    <p:sldId id="32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177077-5D49-4B96-8FBB-C57C06D3B0E2}">
          <p14:sldIdLst>
            <p14:sldId id="417"/>
            <p14:sldId id="416"/>
            <p14:sldId id="317"/>
            <p14:sldId id="423"/>
            <p14:sldId id="459"/>
            <p14:sldId id="422"/>
            <p14:sldId id="460"/>
            <p14:sldId id="463"/>
            <p14:sldId id="462"/>
            <p14:sldId id="418"/>
            <p14:sldId id="464"/>
            <p14:sldId id="510"/>
            <p14:sldId id="476"/>
            <p14:sldId id="477"/>
            <p14:sldId id="419"/>
            <p14:sldId id="478"/>
            <p14:sldId id="511"/>
            <p14:sldId id="512"/>
            <p14:sldId id="513"/>
            <p14:sldId id="420"/>
            <p14:sldId id="421"/>
            <p14:sldId id="415"/>
            <p14:sldId id="414"/>
            <p14:sldId id="391"/>
            <p14:sldId id="384"/>
            <p14:sldId id="277"/>
            <p14:sldId id="278"/>
            <p14:sldId id="279"/>
            <p14:sldId id="268"/>
            <p14:sldId id="272"/>
            <p14:sldId id="270"/>
            <p14:sldId id="281"/>
            <p14:sldId id="32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2747"/>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7159AE6-0A19-4F0D-9BFA-EBB89C5A666A}">
      <dgm:prSet/>
      <dgm:spPr/>
      <dgm:t>
        <a:bodyPr/>
        <a:lstStyle/>
        <a:p>
          <a:r>
            <a:rPr lang="en-AU" dirty="0"/>
            <a:t>Parallel Algorithms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79B94552-1D5A-458A-86F5-0F5378B27D88}">
      <dgm:prSet/>
      <dgm:spPr/>
      <dgm:t>
        <a:bodyPr/>
        <a:lstStyle/>
        <a:p>
          <a:r>
            <a:rPr lang="en-AU" dirty="0"/>
            <a:t>Atomics</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981C94AE-8EB1-4574-AAAC-F76D78E2E311}">
      <dgm:prSet/>
      <dgm:spPr/>
      <dgm:t>
        <a:bodyPr/>
        <a:lstStyle/>
        <a:p>
          <a:r>
            <a:rPr lang="en-AU" dirty="0"/>
            <a:t>Threads</a:t>
          </a:r>
        </a:p>
      </dgm:t>
    </dgm:pt>
    <dgm:pt modelId="{E960941D-CD01-4959-8436-EDF8E696226C}" type="parTrans" cxnId="{17CEDC43-E879-45AE-8E97-2C03A7495E4A}">
      <dgm:prSet/>
      <dgm:spPr/>
      <dgm:t>
        <a:bodyPr/>
        <a:lstStyle/>
        <a:p>
          <a:endParaRPr lang="en-AU"/>
        </a:p>
      </dgm:t>
    </dgm:pt>
    <dgm:pt modelId="{C6536976-AF16-4780-971D-9CD223FA9AE2}" type="sibTrans" cxnId="{17CEDC43-E879-45AE-8E97-2C03A7495E4A}">
      <dgm:prSet/>
      <dgm:spPr/>
      <dgm:t>
        <a:bodyPr/>
        <a:lstStyle/>
        <a:p>
          <a:endParaRPr lang="en-AU"/>
        </a:p>
      </dgm:t>
    </dgm:pt>
    <dgm:pt modelId="{8A6BE036-6A3F-44A7-8605-1FD9A8835744}">
      <dgm:prSet/>
      <dgm:spPr/>
      <dgm:t>
        <a:bodyPr/>
        <a:lstStyle/>
        <a:p>
          <a:r>
            <a:rPr lang="en-AU" dirty="0"/>
            <a:t>Mutexes</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DEF27B33-6D08-44AC-970F-1EFCDD2220B3}">
      <dgm:prSet/>
      <dgm:spPr/>
      <dgm:t>
        <a:bodyPr/>
        <a:lstStyle/>
        <a:p>
          <a:r>
            <a:rPr lang="en-AU" dirty="0"/>
            <a:t>Semaphores</a:t>
          </a:r>
        </a:p>
      </dgm:t>
    </dgm:pt>
    <dgm:pt modelId="{3B1D3440-89D6-458F-A6A1-F2E38989D22A}" type="parTrans" cxnId="{BAD3FD50-3005-48CD-A74C-A10F769540A2}">
      <dgm:prSet/>
      <dgm:spPr/>
      <dgm:t>
        <a:bodyPr/>
        <a:lstStyle/>
        <a:p>
          <a:endParaRPr lang="en-AU"/>
        </a:p>
      </dgm:t>
    </dgm:pt>
    <dgm:pt modelId="{FD96D45A-A752-4D05-AD4E-04CEE4D6EAB0}" type="sibTrans" cxnId="{BAD3FD50-3005-48CD-A74C-A10F769540A2}">
      <dgm:prSet/>
      <dgm:spPr/>
      <dgm:t>
        <a:bodyPr/>
        <a:lstStyle/>
        <a:p>
          <a:endParaRPr lang="en-AU"/>
        </a:p>
      </dgm:t>
    </dgm:pt>
    <dgm:pt modelId="{6903335B-AF90-41B6-86B7-1EC5E92160AD}">
      <dgm:prSet/>
      <dgm:spPr/>
      <dgm:t>
        <a:bodyPr/>
        <a:lstStyle/>
        <a:p>
          <a:r>
            <a:rPr lang="en-AU" dirty="0"/>
            <a:t>Async/Await</a:t>
          </a:r>
        </a:p>
      </dgm:t>
    </dgm:pt>
    <dgm:pt modelId="{A5D04F89-9B0A-463F-847F-86702B6051F2}" type="parTrans" cxnId="{B6B011FC-1CF0-45D2-83F2-88823FEABB87}">
      <dgm:prSet/>
      <dgm:spPr/>
      <dgm:t>
        <a:bodyPr/>
        <a:lstStyle/>
        <a:p>
          <a:endParaRPr lang="en-AU"/>
        </a:p>
      </dgm:t>
    </dgm:pt>
    <dgm:pt modelId="{5225AD70-A246-4726-80E9-13EA605CB3AD}" type="sibTrans" cxnId="{B6B011FC-1CF0-45D2-83F2-88823FEABB87}">
      <dgm:prSet/>
      <dgm:spPr/>
      <dgm:t>
        <a:bodyPr/>
        <a:lstStyle/>
        <a:p>
          <a:endParaRPr lang="en-AU"/>
        </a:p>
      </dgm:t>
    </dgm:pt>
    <dgm:pt modelId="{D1C119F3-C827-438E-9885-E47E71E2174D}" type="pres">
      <dgm:prSet presAssocID="{E5B2E815-0D19-41DC-B01B-4D608769620A}" presName="vert0" presStyleCnt="0">
        <dgm:presLayoutVars>
          <dgm:dir/>
          <dgm:animOne val="branch"/>
          <dgm:animLvl val="lvl"/>
        </dgm:presLayoutVars>
      </dgm:prSet>
      <dgm:spPr/>
    </dgm:pt>
    <dgm:pt modelId="{8CF611E0-D60F-4FD8-A908-9AF785BFC4B5}" type="pres">
      <dgm:prSet presAssocID="{E7159AE6-0A19-4F0D-9BFA-EBB89C5A666A}" presName="thickLine" presStyleLbl="alignNode1" presStyleIdx="0" presStyleCnt="6"/>
      <dgm:spPr/>
    </dgm:pt>
    <dgm:pt modelId="{7A3E38F1-0732-4BB6-AF46-EBB947EBB608}" type="pres">
      <dgm:prSet presAssocID="{E7159AE6-0A19-4F0D-9BFA-EBB89C5A666A}" presName="horz1" presStyleCnt="0"/>
      <dgm:spPr/>
    </dgm:pt>
    <dgm:pt modelId="{DB2A3831-4F7B-4F6C-9EF0-FE249AE330B0}" type="pres">
      <dgm:prSet presAssocID="{E7159AE6-0A19-4F0D-9BFA-EBB89C5A666A}" presName="tx1" presStyleLbl="revTx" presStyleIdx="0" presStyleCnt="6"/>
      <dgm:spPr/>
    </dgm:pt>
    <dgm:pt modelId="{C3A6678B-719D-4BDD-9E8E-D1E75C0570E0}" type="pres">
      <dgm:prSet presAssocID="{E7159AE6-0A19-4F0D-9BFA-EBB89C5A666A}" presName="vert1" presStyleCnt="0"/>
      <dgm:spPr/>
    </dgm:pt>
    <dgm:pt modelId="{0897D902-47C7-457E-B008-BD0A4476DED9}" type="pres">
      <dgm:prSet presAssocID="{79B94552-1D5A-458A-86F5-0F5378B27D88}" presName="thickLine" presStyleLbl="alignNode1" presStyleIdx="1" presStyleCnt="6"/>
      <dgm:spPr/>
    </dgm:pt>
    <dgm:pt modelId="{06F66611-B2A2-4088-AE49-2CAE471596D4}" type="pres">
      <dgm:prSet presAssocID="{79B94552-1D5A-458A-86F5-0F5378B27D88}" presName="horz1" presStyleCnt="0"/>
      <dgm:spPr/>
    </dgm:pt>
    <dgm:pt modelId="{EDA981EF-2FFB-4F50-9364-9349758360FF}" type="pres">
      <dgm:prSet presAssocID="{79B94552-1D5A-458A-86F5-0F5378B27D88}" presName="tx1" presStyleLbl="revTx" presStyleIdx="1" presStyleCnt="6"/>
      <dgm:spPr/>
    </dgm:pt>
    <dgm:pt modelId="{27E8EF11-22B5-4155-B1F9-969EDF419757}" type="pres">
      <dgm:prSet presAssocID="{79B94552-1D5A-458A-86F5-0F5378B27D88}" presName="vert1" presStyleCnt="0"/>
      <dgm:spPr/>
    </dgm:pt>
    <dgm:pt modelId="{92E130E9-A39D-429A-B26B-1B7E70D97B3E}" type="pres">
      <dgm:prSet presAssocID="{981C94AE-8EB1-4574-AAAC-F76D78E2E311}" presName="thickLine" presStyleLbl="alignNode1" presStyleIdx="2" presStyleCnt="6"/>
      <dgm:spPr/>
    </dgm:pt>
    <dgm:pt modelId="{7FD7D9EF-7212-47C1-BD18-6E68CDF24569}" type="pres">
      <dgm:prSet presAssocID="{981C94AE-8EB1-4574-AAAC-F76D78E2E311}" presName="horz1" presStyleCnt="0"/>
      <dgm:spPr/>
    </dgm:pt>
    <dgm:pt modelId="{6FECE100-B42D-4849-9611-1D792E94B893}" type="pres">
      <dgm:prSet presAssocID="{981C94AE-8EB1-4574-AAAC-F76D78E2E311}" presName="tx1" presStyleLbl="revTx" presStyleIdx="2" presStyleCnt="6"/>
      <dgm:spPr/>
    </dgm:pt>
    <dgm:pt modelId="{CD7699DB-A5DA-463E-B9C5-42C8A7823192}" type="pres">
      <dgm:prSet presAssocID="{981C94AE-8EB1-4574-AAAC-F76D78E2E311}" presName="vert1" presStyleCnt="0"/>
      <dgm:spPr/>
    </dgm:pt>
    <dgm:pt modelId="{78BC4557-602B-4324-A970-5E23EEB03816}" type="pres">
      <dgm:prSet presAssocID="{8A6BE036-6A3F-44A7-8605-1FD9A8835744}" presName="thickLine" presStyleLbl="alignNode1" presStyleIdx="3" presStyleCnt="6"/>
      <dgm:spPr/>
    </dgm:pt>
    <dgm:pt modelId="{E7C9204C-EC70-4F1B-A273-88C5FAB2760B}" type="pres">
      <dgm:prSet presAssocID="{8A6BE036-6A3F-44A7-8605-1FD9A8835744}" presName="horz1" presStyleCnt="0"/>
      <dgm:spPr/>
    </dgm:pt>
    <dgm:pt modelId="{938C5F02-2D6B-4F00-A79C-DFBDAA185CAE}" type="pres">
      <dgm:prSet presAssocID="{8A6BE036-6A3F-44A7-8605-1FD9A8835744}" presName="tx1" presStyleLbl="revTx" presStyleIdx="3" presStyleCnt="6"/>
      <dgm:spPr/>
    </dgm:pt>
    <dgm:pt modelId="{C206CC5E-ECCD-4343-8578-F9903D18B8CC}" type="pres">
      <dgm:prSet presAssocID="{8A6BE036-6A3F-44A7-8605-1FD9A8835744}" presName="vert1" presStyleCnt="0"/>
      <dgm:spPr/>
    </dgm:pt>
    <dgm:pt modelId="{82BC986A-8FEA-4578-88DE-4F7F0C5E671D}" type="pres">
      <dgm:prSet presAssocID="{DEF27B33-6D08-44AC-970F-1EFCDD2220B3}" presName="thickLine" presStyleLbl="alignNode1" presStyleIdx="4" presStyleCnt="6"/>
      <dgm:spPr/>
    </dgm:pt>
    <dgm:pt modelId="{1D019270-DC4E-46BE-9341-EACB60394B54}" type="pres">
      <dgm:prSet presAssocID="{DEF27B33-6D08-44AC-970F-1EFCDD2220B3}" presName="horz1" presStyleCnt="0"/>
      <dgm:spPr/>
    </dgm:pt>
    <dgm:pt modelId="{84FCB67D-552B-4893-A69C-0548D9F6C595}" type="pres">
      <dgm:prSet presAssocID="{DEF27B33-6D08-44AC-970F-1EFCDD2220B3}" presName="tx1" presStyleLbl="revTx" presStyleIdx="4" presStyleCnt="6"/>
      <dgm:spPr/>
    </dgm:pt>
    <dgm:pt modelId="{5EAD11D6-AD70-469E-AC88-9A7089511061}" type="pres">
      <dgm:prSet presAssocID="{DEF27B33-6D08-44AC-970F-1EFCDD2220B3}" presName="vert1" presStyleCnt="0"/>
      <dgm:spPr/>
    </dgm:pt>
    <dgm:pt modelId="{630B2036-74E0-4AD1-A202-2CA9E4BE0986}" type="pres">
      <dgm:prSet presAssocID="{6903335B-AF90-41B6-86B7-1EC5E92160AD}" presName="thickLine" presStyleLbl="alignNode1" presStyleIdx="5" presStyleCnt="6"/>
      <dgm:spPr/>
    </dgm:pt>
    <dgm:pt modelId="{C6B6F2C6-F026-45E7-99F8-DC757D57F08C}" type="pres">
      <dgm:prSet presAssocID="{6903335B-AF90-41B6-86B7-1EC5E92160AD}" presName="horz1" presStyleCnt="0"/>
      <dgm:spPr/>
    </dgm:pt>
    <dgm:pt modelId="{DACFE19A-C7BD-4B07-9A42-CA2479E2EC62}" type="pres">
      <dgm:prSet presAssocID="{6903335B-AF90-41B6-86B7-1EC5E92160AD}" presName="tx1" presStyleLbl="revTx" presStyleIdx="5" presStyleCnt="6"/>
      <dgm:spPr/>
    </dgm:pt>
    <dgm:pt modelId="{9B8AD626-C1F0-432B-9D89-623D493FFD47}" type="pres">
      <dgm:prSet presAssocID="{6903335B-AF90-41B6-86B7-1EC5E92160AD}" presName="vert1" presStyleCnt="0"/>
      <dgm:spPr/>
    </dgm:pt>
  </dgm:ptLst>
  <dgm:cxnLst>
    <dgm:cxn modelId="{E1B50A38-05EC-4A50-90FA-582E72C931B8}" type="presOf" srcId="{6903335B-AF90-41B6-86B7-1EC5E92160AD}" destId="{DACFE19A-C7BD-4B07-9A42-CA2479E2EC62}" srcOrd="0" destOrd="0" presId="urn:microsoft.com/office/officeart/2008/layout/LinedList"/>
    <dgm:cxn modelId="{17CEDC43-E879-45AE-8E97-2C03A7495E4A}" srcId="{E5B2E815-0D19-41DC-B01B-4D608769620A}" destId="{981C94AE-8EB1-4574-AAAC-F76D78E2E311}" srcOrd="2" destOrd="0" parTransId="{E960941D-CD01-4959-8436-EDF8E696226C}" sibTransId="{C6536976-AF16-4780-971D-9CD223FA9AE2}"/>
    <dgm:cxn modelId="{1E0F6E69-9825-43BD-B212-F0BA3C415CDC}" type="presOf" srcId="{79B94552-1D5A-458A-86F5-0F5378B27D88}" destId="{EDA981EF-2FFB-4F50-9364-9349758360FF}" srcOrd="0" destOrd="0" presId="urn:microsoft.com/office/officeart/2008/layout/LinedList"/>
    <dgm:cxn modelId="{296A3F4F-F0BF-4FBE-AD6F-48685C6F280E}" srcId="{E5B2E815-0D19-41DC-B01B-4D608769620A}" destId="{E7159AE6-0A19-4F0D-9BFA-EBB89C5A666A}" srcOrd="0" destOrd="0" parTransId="{64C0E25D-35F5-43BD-A44A-0C69A326CB2D}" sibTransId="{FE70CD93-4632-493B-8296-AF2C5DFB69FD}"/>
    <dgm:cxn modelId="{BAD3FD50-3005-48CD-A74C-A10F769540A2}" srcId="{E5B2E815-0D19-41DC-B01B-4D608769620A}" destId="{DEF27B33-6D08-44AC-970F-1EFCDD2220B3}" srcOrd="4" destOrd="0" parTransId="{3B1D3440-89D6-458F-A6A1-F2E38989D22A}" sibTransId="{FD96D45A-A752-4D05-AD4E-04CEE4D6EAB0}"/>
    <dgm:cxn modelId="{C2BA888B-55E0-414F-85DB-118297B86AB1}" srcId="{E5B2E815-0D19-41DC-B01B-4D608769620A}" destId="{8A6BE036-6A3F-44A7-8605-1FD9A8835744}" srcOrd="3" destOrd="0" parTransId="{33D3AD89-F6DC-4847-B333-248B41B645FC}" sibTransId="{8D67C591-D7BA-43D0-A708-6BFD1B9B1810}"/>
    <dgm:cxn modelId="{2730BD93-C5A3-4CEB-8951-C7A148293643}" type="presOf" srcId="{E5B2E815-0D19-41DC-B01B-4D608769620A}" destId="{D1C119F3-C827-438E-9885-E47E71E2174D}" srcOrd="0" destOrd="0" presId="urn:microsoft.com/office/officeart/2008/layout/LinedList"/>
    <dgm:cxn modelId="{EA133AAA-0771-4462-A11C-9BC345C7E680}" type="presOf" srcId="{DEF27B33-6D08-44AC-970F-1EFCDD2220B3}" destId="{84FCB67D-552B-4893-A69C-0548D9F6C595}" srcOrd="0" destOrd="0" presId="urn:microsoft.com/office/officeart/2008/layout/LinedList"/>
    <dgm:cxn modelId="{C26C60AD-2132-4C3E-BB1F-557DCBE30FF2}" type="presOf" srcId="{981C94AE-8EB1-4574-AAAC-F76D78E2E311}" destId="{6FECE100-B42D-4849-9611-1D792E94B893}" srcOrd="0" destOrd="0" presId="urn:microsoft.com/office/officeart/2008/layout/LinedList"/>
    <dgm:cxn modelId="{C6A0BEB4-8356-4C53-95AE-D5B48ACDD83A}" type="presOf" srcId="{8A6BE036-6A3F-44A7-8605-1FD9A8835744}" destId="{938C5F02-2D6B-4F00-A79C-DFBDAA185CAE}" srcOrd="0" destOrd="0" presId="urn:microsoft.com/office/officeart/2008/layout/LinedList"/>
    <dgm:cxn modelId="{4A24DEEF-E33F-4B18-A6E9-32B7223A72DC}" type="presOf" srcId="{E7159AE6-0A19-4F0D-9BFA-EBB89C5A666A}" destId="{DB2A3831-4F7B-4F6C-9EF0-FE249AE330B0}" srcOrd="0" destOrd="0" presId="urn:microsoft.com/office/officeart/2008/layout/LinedList"/>
    <dgm:cxn modelId="{C4C7DDF3-E405-471D-861C-BCC1E1763E12}" srcId="{E5B2E815-0D19-41DC-B01B-4D608769620A}" destId="{79B94552-1D5A-458A-86F5-0F5378B27D88}" srcOrd="1" destOrd="0" parTransId="{D7CC604E-DB87-454C-8338-A83F7E85C92C}" sibTransId="{ABCEF359-CCFC-47AA-9F06-33452FC56CCA}"/>
    <dgm:cxn modelId="{B6B011FC-1CF0-45D2-83F2-88823FEABB87}" srcId="{E5B2E815-0D19-41DC-B01B-4D608769620A}" destId="{6903335B-AF90-41B6-86B7-1EC5E92160AD}" srcOrd="5" destOrd="0" parTransId="{A5D04F89-9B0A-463F-847F-86702B6051F2}" sibTransId="{5225AD70-A246-4726-80E9-13EA605CB3AD}"/>
    <dgm:cxn modelId="{A22B2FED-B39F-4683-81BB-50830AE81FC3}" type="presParOf" srcId="{D1C119F3-C827-438E-9885-E47E71E2174D}" destId="{8CF611E0-D60F-4FD8-A908-9AF785BFC4B5}" srcOrd="0" destOrd="0" presId="urn:microsoft.com/office/officeart/2008/layout/LinedList"/>
    <dgm:cxn modelId="{625908D6-7348-45E4-9CF1-0788676E0548}" type="presParOf" srcId="{D1C119F3-C827-438E-9885-E47E71E2174D}" destId="{7A3E38F1-0732-4BB6-AF46-EBB947EBB608}" srcOrd="1" destOrd="0" presId="urn:microsoft.com/office/officeart/2008/layout/LinedList"/>
    <dgm:cxn modelId="{89AACFEE-C924-44FF-B00A-33175A8DA391}" type="presParOf" srcId="{7A3E38F1-0732-4BB6-AF46-EBB947EBB608}" destId="{DB2A3831-4F7B-4F6C-9EF0-FE249AE330B0}" srcOrd="0" destOrd="0" presId="urn:microsoft.com/office/officeart/2008/layout/LinedList"/>
    <dgm:cxn modelId="{87D0BE85-106D-446D-812F-2F63DB34E7FA}" type="presParOf" srcId="{7A3E38F1-0732-4BB6-AF46-EBB947EBB608}" destId="{C3A6678B-719D-4BDD-9E8E-D1E75C0570E0}" srcOrd="1" destOrd="0" presId="urn:microsoft.com/office/officeart/2008/layout/LinedList"/>
    <dgm:cxn modelId="{20464C7F-01A4-4708-BC62-08847AF0D091}" type="presParOf" srcId="{D1C119F3-C827-438E-9885-E47E71E2174D}" destId="{0897D902-47C7-457E-B008-BD0A4476DED9}" srcOrd="2" destOrd="0" presId="urn:microsoft.com/office/officeart/2008/layout/LinedList"/>
    <dgm:cxn modelId="{59A2555E-2577-474B-9C5F-02CBF920183F}" type="presParOf" srcId="{D1C119F3-C827-438E-9885-E47E71E2174D}" destId="{06F66611-B2A2-4088-AE49-2CAE471596D4}" srcOrd="3" destOrd="0" presId="urn:microsoft.com/office/officeart/2008/layout/LinedList"/>
    <dgm:cxn modelId="{777FB162-6EE8-4E4E-AC4F-5CA5336470E3}" type="presParOf" srcId="{06F66611-B2A2-4088-AE49-2CAE471596D4}" destId="{EDA981EF-2FFB-4F50-9364-9349758360FF}" srcOrd="0" destOrd="0" presId="urn:microsoft.com/office/officeart/2008/layout/LinedList"/>
    <dgm:cxn modelId="{2CAFC3AB-1D55-4193-8F7D-678BCC1F201F}" type="presParOf" srcId="{06F66611-B2A2-4088-AE49-2CAE471596D4}" destId="{27E8EF11-22B5-4155-B1F9-969EDF419757}" srcOrd="1" destOrd="0" presId="urn:microsoft.com/office/officeart/2008/layout/LinedList"/>
    <dgm:cxn modelId="{B6F60A62-23D4-44F6-9F64-6F8D6D9D43AE}" type="presParOf" srcId="{D1C119F3-C827-438E-9885-E47E71E2174D}" destId="{92E130E9-A39D-429A-B26B-1B7E70D97B3E}" srcOrd="4" destOrd="0" presId="urn:microsoft.com/office/officeart/2008/layout/LinedList"/>
    <dgm:cxn modelId="{9591AA3A-9DF3-4491-9DCD-9D74019587B0}" type="presParOf" srcId="{D1C119F3-C827-438E-9885-E47E71E2174D}" destId="{7FD7D9EF-7212-47C1-BD18-6E68CDF24569}" srcOrd="5" destOrd="0" presId="urn:microsoft.com/office/officeart/2008/layout/LinedList"/>
    <dgm:cxn modelId="{0464473E-6E27-4680-AAA0-7538F99747D5}" type="presParOf" srcId="{7FD7D9EF-7212-47C1-BD18-6E68CDF24569}" destId="{6FECE100-B42D-4849-9611-1D792E94B893}" srcOrd="0" destOrd="0" presId="urn:microsoft.com/office/officeart/2008/layout/LinedList"/>
    <dgm:cxn modelId="{8E9F86D0-D700-4AF8-9430-17EF1A4340B4}" type="presParOf" srcId="{7FD7D9EF-7212-47C1-BD18-6E68CDF24569}" destId="{CD7699DB-A5DA-463E-B9C5-42C8A7823192}" srcOrd="1" destOrd="0" presId="urn:microsoft.com/office/officeart/2008/layout/LinedList"/>
    <dgm:cxn modelId="{D2650A91-804F-45C6-B0F1-9BF1C0C07AD0}" type="presParOf" srcId="{D1C119F3-C827-438E-9885-E47E71E2174D}" destId="{78BC4557-602B-4324-A970-5E23EEB03816}" srcOrd="6" destOrd="0" presId="urn:microsoft.com/office/officeart/2008/layout/LinedList"/>
    <dgm:cxn modelId="{6D13B6CB-D146-4F3D-A241-713EED419AC6}" type="presParOf" srcId="{D1C119F3-C827-438E-9885-E47E71E2174D}" destId="{E7C9204C-EC70-4F1B-A273-88C5FAB2760B}" srcOrd="7" destOrd="0" presId="urn:microsoft.com/office/officeart/2008/layout/LinedList"/>
    <dgm:cxn modelId="{67B26254-8C7C-4475-8D7B-0E8044263529}" type="presParOf" srcId="{E7C9204C-EC70-4F1B-A273-88C5FAB2760B}" destId="{938C5F02-2D6B-4F00-A79C-DFBDAA185CAE}" srcOrd="0" destOrd="0" presId="urn:microsoft.com/office/officeart/2008/layout/LinedList"/>
    <dgm:cxn modelId="{078E1E5A-9044-4943-82B2-43FD2FEBD649}" type="presParOf" srcId="{E7C9204C-EC70-4F1B-A273-88C5FAB2760B}" destId="{C206CC5E-ECCD-4343-8578-F9903D18B8CC}" srcOrd="1" destOrd="0" presId="urn:microsoft.com/office/officeart/2008/layout/LinedList"/>
    <dgm:cxn modelId="{6B4591EB-824F-42B9-83E6-174FA63F7F74}" type="presParOf" srcId="{D1C119F3-C827-438E-9885-E47E71E2174D}" destId="{82BC986A-8FEA-4578-88DE-4F7F0C5E671D}" srcOrd="8" destOrd="0" presId="urn:microsoft.com/office/officeart/2008/layout/LinedList"/>
    <dgm:cxn modelId="{8F95BD3D-FBF3-4997-A3F9-C09C2676435B}" type="presParOf" srcId="{D1C119F3-C827-438E-9885-E47E71E2174D}" destId="{1D019270-DC4E-46BE-9341-EACB60394B54}" srcOrd="9" destOrd="0" presId="urn:microsoft.com/office/officeart/2008/layout/LinedList"/>
    <dgm:cxn modelId="{848698C2-ED20-461F-97C0-92A6F8FEA986}" type="presParOf" srcId="{1D019270-DC4E-46BE-9341-EACB60394B54}" destId="{84FCB67D-552B-4893-A69C-0548D9F6C595}" srcOrd="0" destOrd="0" presId="urn:microsoft.com/office/officeart/2008/layout/LinedList"/>
    <dgm:cxn modelId="{C90A3206-C99F-4D3E-AD5F-B846BE9104A1}" type="presParOf" srcId="{1D019270-DC4E-46BE-9341-EACB60394B54}" destId="{5EAD11D6-AD70-469E-AC88-9A7089511061}" srcOrd="1" destOrd="0" presId="urn:microsoft.com/office/officeart/2008/layout/LinedList"/>
    <dgm:cxn modelId="{7B1E3FF0-2F3C-4F0E-B3CB-1540876E5197}" type="presParOf" srcId="{D1C119F3-C827-438E-9885-E47E71E2174D}" destId="{630B2036-74E0-4AD1-A202-2CA9E4BE0986}" srcOrd="10" destOrd="0" presId="urn:microsoft.com/office/officeart/2008/layout/LinedList"/>
    <dgm:cxn modelId="{2ABA7397-B5B7-4C38-B749-0CCB8746E62C}" type="presParOf" srcId="{D1C119F3-C827-438E-9885-E47E71E2174D}" destId="{C6B6F2C6-F026-45E7-99F8-DC757D57F08C}" srcOrd="11" destOrd="0" presId="urn:microsoft.com/office/officeart/2008/layout/LinedList"/>
    <dgm:cxn modelId="{7EFB16F6-987D-4546-92AB-329D737EDAC9}" type="presParOf" srcId="{C6B6F2C6-F026-45E7-99F8-DC757D57F08C}" destId="{DACFE19A-C7BD-4B07-9A42-CA2479E2EC62}" srcOrd="0" destOrd="0" presId="urn:microsoft.com/office/officeart/2008/layout/LinedList"/>
    <dgm:cxn modelId="{639D1AF6-6810-4541-9689-0663FDC5A3BF}" type="presParOf" srcId="{C6B6F2C6-F026-45E7-99F8-DC757D57F08C}" destId="{9B8AD626-C1F0-432B-9D89-623D493FFD4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611E0-D60F-4FD8-A908-9AF785BFC4B5}">
      <dsp:nvSpPr>
        <dsp:cNvPr id="0" name=""/>
        <dsp:cNvSpPr/>
      </dsp:nvSpPr>
      <dsp:spPr>
        <a:xfrm>
          <a:off x="0" y="2812"/>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2A3831-4F7B-4F6C-9EF0-FE249AE330B0}">
      <dsp:nvSpPr>
        <dsp:cNvPr id="0" name=""/>
        <dsp:cNvSpPr/>
      </dsp:nvSpPr>
      <dsp:spPr>
        <a:xfrm>
          <a:off x="0" y="2812"/>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Parallel Algorithms</a:t>
          </a:r>
        </a:p>
      </dsp:txBody>
      <dsp:txXfrm>
        <a:off x="0" y="2812"/>
        <a:ext cx="6373813" cy="958970"/>
      </dsp:txXfrm>
    </dsp:sp>
    <dsp:sp modelId="{0897D902-47C7-457E-B008-BD0A4476DED9}">
      <dsp:nvSpPr>
        <dsp:cNvPr id="0" name=""/>
        <dsp:cNvSpPr/>
      </dsp:nvSpPr>
      <dsp:spPr>
        <a:xfrm>
          <a:off x="0" y="961783"/>
          <a:ext cx="6373813" cy="0"/>
        </a:xfrm>
        <a:prstGeom prst="line">
          <a:avLst/>
        </a:prstGeom>
        <a:solidFill>
          <a:schemeClr val="accent2">
            <a:hueOff val="1538576"/>
            <a:satOff val="1641"/>
            <a:lumOff val="510"/>
            <a:alphaOff val="0"/>
          </a:schemeClr>
        </a:solidFill>
        <a:ln w="12700" cap="flat" cmpd="sng" algn="ctr">
          <a:solidFill>
            <a:schemeClr val="accent2">
              <a:hueOff val="1538576"/>
              <a:satOff val="1641"/>
              <a:lumOff val="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981EF-2FFB-4F50-9364-9349758360FF}">
      <dsp:nvSpPr>
        <dsp:cNvPr id="0" name=""/>
        <dsp:cNvSpPr/>
      </dsp:nvSpPr>
      <dsp:spPr>
        <a:xfrm>
          <a:off x="0" y="961783"/>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Atomics</a:t>
          </a:r>
        </a:p>
      </dsp:txBody>
      <dsp:txXfrm>
        <a:off x="0" y="961783"/>
        <a:ext cx="6373813" cy="958970"/>
      </dsp:txXfrm>
    </dsp:sp>
    <dsp:sp modelId="{92E130E9-A39D-429A-B26B-1B7E70D97B3E}">
      <dsp:nvSpPr>
        <dsp:cNvPr id="0" name=""/>
        <dsp:cNvSpPr/>
      </dsp:nvSpPr>
      <dsp:spPr>
        <a:xfrm>
          <a:off x="0" y="1920754"/>
          <a:ext cx="6373813" cy="0"/>
        </a:xfrm>
        <a:prstGeom prst="line">
          <a:avLst/>
        </a:prstGeom>
        <a:solidFill>
          <a:schemeClr val="accent2">
            <a:hueOff val="3077152"/>
            <a:satOff val="3282"/>
            <a:lumOff val="1020"/>
            <a:alphaOff val="0"/>
          </a:schemeClr>
        </a:solidFill>
        <a:ln w="12700" cap="flat" cmpd="sng" algn="ctr">
          <a:solidFill>
            <a:schemeClr val="accent2">
              <a:hueOff val="3077152"/>
              <a:satOff val="3282"/>
              <a:lumOff val="10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CE100-B42D-4849-9611-1D792E94B893}">
      <dsp:nvSpPr>
        <dsp:cNvPr id="0" name=""/>
        <dsp:cNvSpPr/>
      </dsp:nvSpPr>
      <dsp:spPr>
        <a:xfrm>
          <a:off x="0" y="1920754"/>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Threads</a:t>
          </a:r>
        </a:p>
      </dsp:txBody>
      <dsp:txXfrm>
        <a:off x="0" y="1920754"/>
        <a:ext cx="6373813" cy="958970"/>
      </dsp:txXfrm>
    </dsp:sp>
    <dsp:sp modelId="{78BC4557-602B-4324-A970-5E23EEB03816}">
      <dsp:nvSpPr>
        <dsp:cNvPr id="0" name=""/>
        <dsp:cNvSpPr/>
      </dsp:nvSpPr>
      <dsp:spPr>
        <a:xfrm>
          <a:off x="0" y="2879725"/>
          <a:ext cx="6373813" cy="0"/>
        </a:xfrm>
        <a:prstGeom prst="line">
          <a:avLst/>
        </a:prstGeom>
        <a:solidFill>
          <a:schemeClr val="accent2">
            <a:hueOff val="4615728"/>
            <a:satOff val="4923"/>
            <a:lumOff val="1531"/>
            <a:alphaOff val="0"/>
          </a:schemeClr>
        </a:solidFill>
        <a:ln w="12700" cap="flat" cmpd="sng" algn="ctr">
          <a:solidFill>
            <a:schemeClr val="accent2">
              <a:hueOff val="4615728"/>
              <a:satOff val="4923"/>
              <a:lumOff val="15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C5F02-2D6B-4F00-A79C-DFBDAA185CAE}">
      <dsp:nvSpPr>
        <dsp:cNvPr id="0" name=""/>
        <dsp:cNvSpPr/>
      </dsp:nvSpPr>
      <dsp:spPr>
        <a:xfrm>
          <a:off x="0" y="287972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Mutexes</a:t>
          </a:r>
        </a:p>
      </dsp:txBody>
      <dsp:txXfrm>
        <a:off x="0" y="2879725"/>
        <a:ext cx="6373813" cy="958970"/>
      </dsp:txXfrm>
    </dsp:sp>
    <dsp:sp modelId="{82BC986A-8FEA-4578-88DE-4F7F0C5E671D}">
      <dsp:nvSpPr>
        <dsp:cNvPr id="0" name=""/>
        <dsp:cNvSpPr/>
      </dsp:nvSpPr>
      <dsp:spPr>
        <a:xfrm>
          <a:off x="0" y="3838695"/>
          <a:ext cx="6373813" cy="0"/>
        </a:xfrm>
        <a:prstGeom prst="line">
          <a:avLst/>
        </a:prstGeom>
        <a:solidFill>
          <a:schemeClr val="accent2">
            <a:hueOff val="6154304"/>
            <a:satOff val="6564"/>
            <a:lumOff val="2041"/>
            <a:alphaOff val="0"/>
          </a:schemeClr>
        </a:solidFill>
        <a:ln w="12700" cap="flat" cmpd="sng" algn="ctr">
          <a:solidFill>
            <a:schemeClr val="accent2">
              <a:hueOff val="6154304"/>
              <a:satOff val="6564"/>
              <a:lumOff val="20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FCB67D-552B-4893-A69C-0548D9F6C595}">
      <dsp:nvSpPr>
        <dsp:cNvPr id="0" name=""/>
        <dsp:cNvSpPr/>
      </dsp:nvSpPr>
      <dsp:spPr>
        <a:xfrm>
          <a:off x="0" y="383869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Semaphores</a:t>
          </a:r>
        </a:p>
      </dsp:txBody>
      <dsp:txXfrm>
        <a:off x="0" y="3838695"/>
        <a:ext cx="6373813" cy="958970"/>
      </dsp:txXfrm>
    </dsp:sp>
    <dsp:sp modelId="{630B2036-74E0-4AD1-A202-2CA9E4BE0986}">
      <dsp:nvSpPr>
        <dsp:cNvPr id="0" name=""/>
        <dsp:cNvSpPr/>
      </dsp:nvSpPr>
      <dsp:spPr>
        <a:xfrm>
          <a:off x="0" y="4797666"/>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FE19A-C7BD-4B07-9A42-CA2479E2EC62}">
      <dsp:nvSpPr>
        <dsp:cNvPr id="0" name=""/>
        <dsp:cNvSpPr/>
      </dsp:nvSpPr>
      <dsp:spPr>
        <a:xfrm>
          <a:off x="0" y="4797666"/>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Async/Await</a:t>
          </a:r>
        </a:p>
      </dsp:txBody>
      <dsp:txXfrm>
        <a:off x="0" y="4797666"/>
        <a:ext cx="6373813" cy="958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73357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1469562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9122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132624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3480827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564351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986605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967450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648353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99974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23</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30</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33</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3263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96125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44140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77200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3816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11674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23704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6</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Structures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534082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Data Structures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85000" lnSpcReduction="10000"/>
          </a:bodyPr>
          <a:lstStyle/>
          <a:p>
            <a:r>
              <a:rPr lang="en-US" dirty="0"/>
              <a:t>Data structures are a fundamental concept in all of Computer Science.</a:t>
            </a:r>
          </a:p>
          <a:p>
            <a:r>
              <a:rPr lang="en-US" dirty="0"/>
              <a:t>They are used to arrange and organize data into different shapes, memory layouts and access patterns.</a:t>
            </a:r>
          </a:p>
          <a:p>
            <a:r>
              <a:rPr lang="en-US" dirty="0"/>
              <a:t>Different data structures offer different complexities for reading, writing, insertion and erasure.</a:t>
            </a:r>
          </a:p>
          <a:p>
            <a:r>
              <a:rPr lang="en-US" dirty="0"/>
              <a:t>There are three main categories of data structures in C++; sequence, associative and unordered associative.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Blockchain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5658" y="1417397"/>
            <a:ext cx="4023205" cy="4023205"/>
          </a:xfrm>
          <a:prstGeom prst="rect">
            <a:avLst/>
          </a:prstGeom>
        </p:spPr>
      </p:pic>
    </p:spTree>
    <p:extLst>
      <p:ext uri="{BB962C8B-B14F-4D97-AF65-F5344CB8AC3E}">
        <p14:creationId xmlns:p14="http://schemas.microsoft.com/office/powerpoint/2010/main" val="2675937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Containers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mc:Choice xmlns:a14="http://schemas.microsoft.com/office/drawing/2010/main" Requires="a14">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60774831"/>
                  </p:ext>
                </p:extLst>
              </p:nvPr>
            </p:nvGraphicFramePr>
            <p:xfrm>
              <a:off x="550862" y="1027380"/>
              <a:ext cx="11104255" cy="5689600"/>
            </p:xfrm>
            <a:graphic>
              <a:graphicData uri="http://schemas.openxmlformats.org/drawingml/2006/table">
                <a:tbl>
                  <a:tblPr firstRow="1" bandRow="1">
                    <a:tableStyleId>{AF606853-7671-496A-8E4F-DF71F8EC918B}</a:tableStyleId>
                  </a:tblPr>
                  <a:tblGrid>
                    <a:gridCol w="2406942">
                      <a:extLst>
                        <a:ext uri="{9D8B030D-6E8A-4147-A177-3AD203B41FA5}">
                          <a16:colId xmlns:a16="http://schemas.microsoft.com/office/drawing/2014/main" val="2054658861"/>
                        </a:ext>
                      </a:extLst>
                    </a:gridCol>
                    <a:gridCol w="2323323">
                      <a:extLst>
                        <a:ext uri="{9D8B030D-6E8A-4147-A177-3AD203B41FA5}">
                          <a16:colId xmlns:a16="http://schemas.microsoft.com/office/drawing/2014/main" val="3022304795"/>
                        </a:ext>
                      </a:extLst>
                    </a:gridCol>
                    <a:gridCol w="1274798">
                      <a:extLst>
                        <a:ext uri="{9D8B030D-6E8A-4147-A177-3AD203B41FA5}">
                          <a16:colId xmlns:a16="http://schemas.microsoft.com/office/drawing/2014/main" val="1521074231"/>
                        </a:ext>
                      </a:extLst>
                    </a:gridCol>
                    <a:gridCol w="1274798">
                      <a:extLst>
                        <a:ext uri="{9D8B030D-6E8A-4147-A177-3AD203B41FA5}">
                          <a16:colId xmlns:a16="http://schemas.microsoft.com/office/drawing/2014/main" val="1803434091"/>
                        </a:ext>
                      </a:extLst>
                    </a:gridCol>
                    <a:gridCol w="1274798">
                      <a:extLst>
                        <a:ext uri="{9D8B030D-6E8A-4147-A177-3AD203B41FA5}">
                          <a16:colId xmlns:a16="http://schemas.microsoft.com/office/drawing/2014/main" val="7272948"/>
                        </a:ext>
                      </a:extLst>
                    </a:gridCol>
                    <a:gridCol w="1274798">
                      <a:extLst>
                        <a:ext uri="{9D8B030D-6E8A-4147-A177-3AD203B41FA5}">
                          <a16:colId xmlns:a16="http://schemas.microsoft.com/office/drawing/2014/main" val="68375310"/>
                        </a:ext>
                      </a:extLst>
                    </a:gridCol>
                    <a:gridCol w="1274798">
                      <a:extLst>
                        <a:ext uri="{9D8B030D-6E8A-4147-A177-3AD203B41FA5}">
                          <a16:colId xmlns:a16="http://schemas.microsoft.com/office/drawing/2014/main" val="2106096415"/>
                        </a:ext>
                      </a:extLst>
                    </a:gridCol>
                  </a:tblGrid>
                  <a:tr h="370840">
                    <a:tc>
                      <a:txBody>
                        <a:bodyPr/>
                        <a:lstStyle/>
                        <a:p>
                          <a:pPr algn="ctr"/>
                          <a:r>
                            <a:rPr lang="en-AU" sz="1200" dirty="0">
                              <a:solidFill>
                                <a:schemeClr val="tx1"/>
                              </a:solidFill>
                            </a:rPr>
                            <a:t>Data Structure</a:t>
                          </a:r>
                        </a:p>
                      </a:txBody>
                      <a:tcPr/>
                    </a:tc>
                    <a:tc>
                      <a:txBody>
                        <a:bodyPr/>
                        <a:lstStyle/>
                        <a:p>
                          <a:pPr algn="ctr"/>
                          <a:r>
                            <a:rPr lang="en-AU" sz="1200" dirty="0">
                              <a:solidFill>
                                <a:schemeClr val="tx1"/>
                              </a:solidFill>
                            </a:rPr>
                            <a:t>Description</a:t>
                          </a:r>
                        </a:p>
                      </a:txBody>
                      <a:tcPr/>
                    </a:tc>
                    <a:tc>
                      <a:txBody>
                        <a:bodyPr/>
                        <a:lstStyle/>
                        <a:p>
                          <a:pPr algn="ctr"/>
                          <a:r>
                            <a:rPr lang="en-AU" sz="1200" dirty="0">
                              <a:solidFill>
                                <a:schemeClr val="tx1"/>
                              </a:solidFill>
                            </a:rPr>
                            <a:t>Search</a:t>
                          </a:r>
                        </a:p>
                      </a:txBody>
                      <a:tcPr/>
                    </a:tc>
                    <a:tc>
                      <a:txBody>
                        <a:bodyPr/>
                        <a:lstStyle/>
                        <a:p>
                          <a:pPr algn="ctr"/>
                          <a:r>
                            <a:rPr lang="en-AU" sz="1200" dirty="0">
                              <a:solidFill>
                                <a:schemeClr val="tx1"/>
                              </a:solidFill>
                            </a:rPr>
                            <a:t>Insertion</a:t>
                          </a:r>
                        </a:p>
                      </a:txBody>
                      <a:tcPr/>
                    </a:tc>
                    <a:tc>
                      <a:txBody>
                        <a:bodyPr/>
                        <a:lstStyle/>
                        <a:p>
                          <a:pPr algn="ctr"/>
                          <a:r>
                            <a:rPr lang="en-AU" sz="1200" dirty="0">
                              <a:solidFill>
                                <a:schemeClr val="tx1"/>
                              </a:solidFill>
                            </a:rPr>
                            <a:t>Erasure</a:t>
                          </a:r>
                        </a:p>
                      </a:txBody>
                      <a:tcPr/>
                    </a:tc>
                    <a:tc>
                      <a:txBody>
                        <a:bodyPr/>
                        <a:lstStyle/>
                        <a:p>
                          <a:pPr algn="ctr"/>
                          <a:r>
                            <a:rPr lang="en-AU" sz="1200" dirty="0">
                              <a:solidFill>
                                <a:schemeClr val="tx1"/>
                              </a:solidFill>
                            </a:rPr>
                            <a:t>Extraction</a:t>
                          </a:r>
                        </a:p>
                      </a:txBody>
                      <a:tcPr/>
                    </a:tc>
                    <a:tc>
                      <a:txBody>
                        <a:bodyPr/>
                        <a:lstStyle/>
                        <a:p>
                          <a:pPr algn="ctr"/>
                          <a:r>
                            <a:rPr lang="en-AU" sz="1200" dirty="0">
                              <a:solidFill>
                                <a:schemeClr val="tx1"/>
                              </a:solidFill>
                            </a:rPr>
                            <a:t>Random Access</a:t>
                          </a:r>
                        </a:p>
                      </a:txBody>
                      <a:tcPr/>
                    </a:tc>
                    <a:extLst>
                      <a:ext uri="{0D108BD9-81ED-4DB2-BD59-A6C34878D82A}">
                        <a16:rowId xmlns:a16="http://schemas.microsoft.com/office/drawing/2014/main" val="839517332"/>
                      </a:ext>
                    </a:extLst>
                  </a:tr>
                  <a:tr h="370840">
                    <a:tc>
                      <a:txBody>
                        <a:bodyPr/>
                        <a:lstStyle/>
                        <a:p>
                          <a:pPr algn="ct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vector</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dirty="0">
                            <a:solidFill>
                              <a:sysClr val="windowText" lastClr="000000"/>
                            </a:solidFill>
                            <a:latin typeface="Consolas" panose="020B0609020204030204" pitchFamily="49" charset="0"/>
                          </a:endParaRPr>
                        </a:p>
                      </a:txBody>
                      <a:tcPr/>
                    </a:tc>
                    <a:tc>
                      <a:txBody>
                        <a:bodyPr/>
                        <a:lstStyle/>
                        <a:p>
                          <a:pPr algn="ctr"/>
                          <a:r>
                            <a:rPr lang="en-AU" sz="1100" dirty="0">
                              <a:solidFill>
                                <a:schemeClr val="tx1"/>
                              </a:solidFill>
                            </a:rPr>
                            <a:t>Dynamic contiguous array with fast pushing and popping to the back of the array.</a:t>
                          </a:r>
                        </a:p>
                      </a:txBody>
                      <a:tcPr/>
                    </a:tc>
                    <a:tc>
                      <a:txBody>
                        <a:bodyPr/>
                        <a:lstStyle/>
                        <a:p>
                          <a:pPr algn="ctr"/>
                          <a14:m>
                            <m:oMathPara xmlns:m="http://schemas.openxmlformats.org/officeDocument/2006/math">
                              <m:oMathParaPr>
                                <m:jc m:val="centerGroup"/>
                              </m:oMathParaPr>
                              <m:oMath xmlns:m="http://schemas.openxmlformats.org/officeDocument/2006/math">
                                <m:r>
                                  <a:rPr lang="en-AU" sz="1100" b="0" i="1" smtClean="0">
                                    <a:solidFill>
                                      <a:schemeClr val="tx1"/>
                                    </a:solidFill>
                                    <a:latin typeface="Cambria Math" panose="02040503050406030204" pitchFamily="18" charset="0"/>
                                  </a:rPr>
                                  <m:t>𝑂</m:t>
                                </m:r>
                                <m:r>
                                  <a:rPr lang="en-AU" sz="1100" b="0" i="1" smtClean="0">
                                    <a:solidFill>
                                      <a:schemeClr val="tx1"/>
                                    </a:solidFill>
                                    <a:latin typeface="Cambria Math" panose="02040503050406030204" pitchFamily="18" charset="0"/>
                                  </a:rPr>
                                  <m:t>(</m:t>
                                </m:r>
                                <m:r>
                                  <a:rPr lang="en-AU" sz="1100" b="0" i="1" smtClean="0">
                                    <a:solidFill>
                                      <a:schemeClr val="tx1"/>
                                    </a:solidFill>
                                    <a:latin typeface="Cambria Math" panose="02040503050406030204" pitchFamily="18" charset="0"/>
                                  </a:rPr>
                                  <m:t>𝑛</m:t>
                                </m:r>
                                <m:r>
                                  <a:rPr lang="en-AU" sz="1100" b="0" i="1" smtClean="0">
                                    <a:solidFill>
                                      <a:schemeClr val="tx1"/>
                                    </a:solidFill>
                                    <a:latin typeface="Cambria Math" panose="02040503050406030204" pitchFamily="18" charset="0"/>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Index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38651211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deque</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Double-Ended queue with fast pushing and popping to the front and back of the container.</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Index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4021213937"/>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forward_list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Singly-Linked List with fast random insertion and erasure.</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63357924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Doubly-Linked List with fast pushing and popping to the front and back of the container.</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102085215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sorted by key</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2032623023"/>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key-value pairs sorted by key</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Key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a14:m>
                          <a:endParaRPr lang="en-AU" sz="1100" dirty="0">
                            <a:solidFill>
                              <a:schemeClr val="tx1"/>
                            </a:solidFill>
                          </a:endParaRPr>
                        </a:p>
                      </a:txBody>
                      <a:tcPr/>
                    </a:tc>
                    <a:extLst>
                      <a:ext uri="{0D108BD9-81ED-4DB2-BD59-A6C34878D82A}">
                        <a16:rowId xmlns:a16="http://schemas.microsoft.com/office/drawing/2014/main" val="192662054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sorted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4346696"/>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Key-value pairs sorted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21102248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8397624"/>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unorderd_map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Unique keys-value pairs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Key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201269234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8684516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Keys-value pairs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2525905785"/>
                      </a:ext>
                    </a:extLst>
                  </a:tr>
                </a:tbl>
              </a:graphicData>
            </a:graphic>
          </p:graphicFrame>
        </mc:Choice>
        <mc:Fallback>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60774831"/>
                  </p:ext>
                </p:extLst>
              </p:nvPr>
            </p:nvGraphicFramePr>
            <p:xfrm>
              <a:off x="550862" y="1027380"/>
              <a:ext cx="11104255" cy="5689600"/>
            </p:xfrm>
            <a:graphic>
              <a:graphicData uri="http://schemas.openxmlformats.org/drawingml/2006/table">
                <a:tbl>
                  <a:tblPr firstRow="1" bandRow="1">
                    <a:tableStyleId>{AF606853-7671-496A-8E4F-DF71F8EC918B}</a:tableStyleId>
                  </a:tblPr>
                  <a:tblGrid>
                    <a:gridCol w="2406942">
                      <a:extLst>
                        <a:ext uri="{9D8B030D-6E8A-4147-A177-3AD203B41FA5}">
                          <a16:colId xmlns:a16="http://schemas.microsoft.com/office/drawing/2014/main" val="2054658861"/>
                        </a:ext>
                      </a:extLst>
                    </a:gridCol>
                    <a:gridCol w="2323323">
                      <a:extLst>
                        <a:ext uri="{9D8B030D-6E8A-4147-A177-3AD203B41FA5}">
                          <a16:colId xmlns:a16="http://schemas.microsoft.com/office/drawing/2014/main" val="3022304795"/>
                        </a:ext>
                      </a:extLst>
                    </a:gridCol>
                    <a:gridCol w="1274798">
                      <a:extLst>
                        <a:ext uri="{9D8B030D-6E8A-4147-A177-3AD203B41FA5}">
                          <a16:colId xmlns:a16="http://schemas.microsoft.com/office/drawing/2014/main" val="1521074231"/>
                        </a:ext>
                      </a:extLst>
                    </a:gridCol>
                    <a:gridCol w="1274798">
                      <a:extLst>
                        <a:ext uri="{9D8B030D-6E8A-4147-A177-3AD203B41FA5}">
                          <a16:colId xmlns:a16="http://schemas.microsoft.com/office/drawing/2014/main" val="1803434091"/>
                        </a:ext>
                      </a:extLst>
                    </a:gridCol>
                    <a:gridCol w="1274798">
                      <a:extLst>
                        <a:ext uri="{9D8B030D-6E8A-4147-A177-3AD203B41FA5}">
                          <a16:colId xmlns:a16="http://schemas.microsoft.com/office/drawing/2014/main" val="7272948"/>
                        </a:ext>
                      </a:extLst>
                    </a:gridCol>
                    <a:gridCol w="1274798">
                      <a:extLst>
                        <a:ext uri="{9D8B030D-6E8A-4147-A177-3AD203B41FA5}">
                          <a16:colId xmlns:a16="http://schemas.microsoft.com/office/drawing/2014/main" val="68375310"/>
                        </a:ext>
                      </a:extLst>
                    </a:gridCol>
                    <a:gridCol w="1274798">
                      <a:extLst>
                        <a:ext uri="{9D8B030D-6E8A-4147-A177-3AD203B41FA5}">
                          <a16:colId xmlns:a16="http://schemas.microsoft.com/office/drawing/2014/main" val="2106096415"/>
                        </a:ext>
                      </a:extLst>
                    </a:gridCol>
                  </a:tblGrid>
                  <a:tr h="457200">
                    <a:tc>
                      <a:txBody>
                        <a:bodyPr/>
                        <a:lstStyle/>
                        <a:p>
                          <a:pPr algn="ctr"/>
                          <a:r>
                            <a:rPr lang="en-AU" sz="1200" dirty="0">
                              <a:solidFill>
                                <a:schemeClr val="tx1"/>
                              </a:solidFill>
                            </a:rPr>
                            <a:t>Data Structure</a:t>
                          </a:r>
                        </a:p>
                      </a:txBody>
                      <a:tcPr/>
                    </a:tc>
                    <a:tc>
                      <a:txBody>
                        <a:bodyPr/>
                        <a:lstStyle/>
                        <a:p>
                          <a:pPr algn="ctr"/>
                          <a:r>
                            <a:rPr lang="en-AU" sz="1200" dirty="0">
                              <a:solidFill>
                                <a:schemeClr val="tx1"/>
                              </a:solidFill>
                            </a:rPr>
                            <a:t>Description</a:t>
                          </a:r>
                        </a:p>
                      </a:txBody>
                      <a:tcPr/>
                    </a:tc>
                    <a:tc>
                      <a:txBody>
                        <a:bodyPr/>
                        <a:lstStyle/>
                        <a:p>
                          <a:pPr algn="ctr"/>
                          <a:r>
                            <a:rPr lang="en-AU" sz="1200" dirty="0">
                              <a:solidFill>
                                <a:schemeClr val="tx1"/>
                              </a:solidFill>
                            </a:rPr>
                            <a:t>Search</a:t>
                          </a:r>
                        </a:p>
                      </a:txBody>
                      <a:tcPr/>
                    </a:tc>
                    <a:tc>
                      <a:txBody>
                        <a:bodyPr/>
                        <a:lstStyle/>
                        <a:p>
                          <a:pPr algn="ctr"/>
                          <a:r>
                            <a:rPr lang="en-AU" sz="1200" dirty="0">
                              <a:solidFill>
                                <a:schemeClr val="tx1"/>
                              </a:solidFill>
                            </a:rPr>
                            <a:t>Insertion</a:t>
                          </a:r>
                        </a:p>
                      </a:txBody>
                      <a:tcPr/>
                    </a:tc>
                    <a:tc>
                      <a:txBody>
                        <a:bodyPr/>
                        <a:lstStyle/>
                        <a:p>
                          <a:pPr algn="ctr"/>
                          <a:r>
                            <a:rPr lang="en-AU" sz="1200" dirty="0">
                              <a:solidFill>
                                <a:schemeClr val="tx1"/>
                              </a:solidFill>
                            </a:rPr>
                            <a:t>Erasure</a:t>
                          </a:r>
                        </a:p>
                      </a:txBody>
                      <a:tcPr/>
                    </a:tc>
                    <a:tc>
                      <a:txBody>
                        <a:bodyPr/>
                        <a:lstStyle/>
                        <a:p>
                          <a:pPr algn="ctr"/>
                          <a:r>
                            <a:rPr lang="en-AU" sz="1200" dirty="0">
                              <a:solidFill>
                                <a:schemeClr val="tx1"/>
                              </a:solidFill>
                            </a:rPr>
                            <a:t>Extraction</a:t>
                          </a:r>
                        </a:p>
                      </a:txBody>
                      <a:tcPr/>
                    </a:tc>
                    <a:tc>
                      <a:txBody>
                        <a:bodyPr/>
                        <a:lstStyle/>
                        <a:p>
                          <a:pPr algn="ctr"/>
                          <a:r>
                            <a:rPr lang="en-AU" sz="1200" dirty="0">
                              <a:solidFill>
                                <a:schemeClr val="tx1"/>
                              </a:solidFill>
                            </a:rPr>
                            <a:t>Random Access</a:t>
                          </a:r>
                        </a:p>
                      </a:txBody>
                      <a:tcPr/>
                    </a:tc>
                    <a:extLst>
                      <a:ext uri="{0D108BD9-81ED-4DB2-BD59-A6C34878D82A}">
                        <a16:rowId xmlns:a16="http://schemas.microsoft.com/office/drawing/2014/main" val="839517332"/>
                      </a:ext>
                    </a:extLst>
                  </a:tr>
                  <a:tr h="594360">
                    <a:tc>
                      <a:txBody>
                        <a:bodyPr/>
                        <a:lstStyle/>
                        <a:p>
                          <a:pPr algn="ct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vector</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dirty="0">
                            <a:solidFill>
                              <a:sysClr val="windowText" lastClr="000000"/>
                            </a:solidFill>
                            <a:latin typeface="Consolas" panose="020B0609020204030204" pitchFamily="49" charset="0"/>
                          </a:endParaRPr>
                        </a:p>
                      </a:txBody>
                      <a:tcPr/>
                    </a:tc>
                    <a:tc>
                      <a:txBody>
                        <a:bodyPr/>
                        <a:lstStyle/>
                        <a:p>
                          <a:pPr algn="ctr"/>
                          <a:r>
                            <a:rPr lang="en-AU" sz="1100" dirty="0">
                              <a:solidFill>
                                <a:schemeClr val="tx1"/>
                              </a:solidFill>
                            </a:rPr>
                            <a:t>Dynamic contiguous array with fast pushing and popping to the back of the array.</a:t>
                          </a:r>
                        </a:p>
                      </a:txBody>
                      <a:tcPr/>
                    </a:tc>
                    <a:tc>
                      <a:txBody>
                        <a:bodyPr/>
                        <a:lstStyle/>
                        <a:p>
                          <a:endParaRPr lang="en-US"/>
                        </a:p>
                      </a:txBody>
                      <a:tcPr>
                        <a:blipFill>
                          <a:blip r:embed="rId3"/>
                          <a:stretch>
                            <a:fillRect l="-371292" t="-76531" r="-401914" b="-776531"/>
                          </a:stretch>
                        </a:blipFill>
                      </a:tcPr>
                    </a:tc>
                    <a:tc>
                      <a:txBody>
                        <a:bodyPr/>
                        <a:lstStyle/>
                        <a:p>
                          <a:endParaRPr lang="en-US"/>
                        </a:p>
                      </a:txBody>
                      <a:tcPr>
                        <a:blipFill>
                          <a:blip r:embed="rId3"/>
                          <a:stretch>
                            <a:fillRect l="-471292" t="-76531" r="-301914" b="-776531"/>
                          </a:stretch>
                        </a:blipFill>
                      </a:tcPr>
                    </a:tc>
                    <a:tc>
                      <a:txBody>
                        <a:bodyPr/>
                        <a:lstStyle/>
                        <a:p>
                          <a:endParaRPr lang="en-US"/>
                        </a:p>
                      </a:txBody>
                      <a:tcPr>
                        <a:blipFill>
                          <a:blip r:embed="rId3"/>
                          <a:stretch>
                            <a:fillRect l="-568571" t="-76531" r="-200476" b="-776531"/>
                          </a:stretch>
                        </a:blipFill>
                      </a:tcPr>
                    </a:tc>
                    <a:tc>
                      <a:txBody>
                        <a:bodyPr/>
                        <a:lstStyle/>
                        <a:p>
                          <a:pPr algn="ctr"/>
                          <a:r>
                            <a:rPr lang="en-AU" sz="1100" dirty="0">
                              <a:solidFill>
                                <a:schemeClr val="tx1"/>
                              </a:solidFill>
                            </a:rPr>
                            <a:t>N/A</a:t>
                          </a:r>
                        </a:p>
                      </a:txBody>
                      <a:tcPr/>
                    </a:tc>
                    <a:tc>
                      <a:txBody>
                        <a:bodyPr/>
                        <a:lstStyle/>
                        <a:p>
                          <a:endParaRPr lang="en-US"/>
                        </a:p>
                      </a:txBody>
                      <a:tcPr>
                        <a:blipFill>
                          <a:blip r:embed="rId3"/>
                          <a:stretch>
                            <a:fillRect l="-771770" t="-76531" r="-1435" b="-776531"/>
                          </a:stretch>
                        </a:blipFill>
                      </a:tcPr>
                    </a:tc>
                    <a:extLst>
                      <a:ext uri="{0D108BD9-81ED-4DB2-BD59-A6C34878D82A}">
                        <a16:rowId xmlns:a16="http://schemas.microsoft.com/office/drawing/2014/main" val="3865121169"/>
                      </a:ext>
                    </a:extLst>
                  </a:tr>
                  <a:tr h="59436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deque</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Double-Ended queue with fast pushing and popping to the front and back of the container.</a:t>
                          </a:r>
                        </a:p>
                      </a:txBody>
                      <a:tcPr/>
                    </a:tc>
                    <a:tc>
                      <a:txBody>
                        <a:bodyPr/>
                        <a:lstStyle/>
                        <a:p>
                          <a:endParaRPr lang="en-US"/>
                        </a:p>
                      </a:txBody>
                      <a:tcPr>
                        <a:blipFill>
                          <a:blip r:embed="rId3"/>
                          <a:stretch>
                            <a:fillRect l="-371292" t="-178351" r="-401914" b="-684536"/>
                          </a:stretch>
                        </a:blipFill>
                      </a:tcPr>
                    </a:tc>
                    <a:tc>
                      <a:txBody>
                        <a:bodyPr/>
                        <a:lstStyle/>
                        <a:p>
                          <a:endParaRPr lang="en-US"/>
                        </a:p>
                      </a:txBody>
                      <a:tcPr>
                        <a:blipFill>
                          <a:blip r:embed="rId3"/>
                          <a:stretch>
                            <a:fillRect l="-471292" t="-178351" r="-301914" b="-684536"/>
                          </a:stretch>
                        </a:blipFill>
                      </a:tcPr>
                    </a:tc>
                    <a:tc>
                      <a:txBody>
                        <a:bodyPr/>
                        <a:lstStyle/>
                        <a:p>
                          <a:endParaRPr lang="en-US"/>
                        </a:p>
                      </a:txBody>
                      <a:tcPr>
                        <a:blipFill>
                          <a:blip r:embed="rId3"/>
                          <a:stretch>
                            <a:fillRect l="-568571" t="-178351" r="-200476" b="-684536"/>
                          </a:stretch>
                        </a:blipFill>
                      </a:tcPr>
                    </a:tc>
                    <a:tc>
                      <a:txBody>
                        <a:bodyPr/>
                        <a:lstStyle/>
                        <a:p>
                          <a:pPr algn="ctr"/>
                          <a:r>
                            <a:rPr lang="en-AU" sz="1100" dirty="0">
                              <a:solidFill>
                                <a:schemeClr val="tx1"/>
                              </a:solidFill>
                            </a:rPr>
                            <a:t>N/A</a:t>
                          </a:r>
                        </a:p>
                      </a:txBody>
                      <a:tcPr/>
                    </a:tc>
                    <a:tc>
                      <a:txBody>
                        <a:bodyPr/>
                        <a:lstStyle/>
                        <a:p>
                          <a:endParaRPr lang="en-US"/>
                        </a:p>
                      </a:txBody>
                      <a:tcPr>
                        <a:blipFill>
                          <a:blip r:embed="rId3"/>
                          <a:stretch>
                            <a:fillRect l="-771770" t="-178351" r="-1435" b="-684536"/>
                          </a:stretch>
                        </a:blipFill>
                      </a:tcPr>
                    </a:tc>
                    <a:extLst>
                      <a:ext uri="{0D108BD9-81ED-4DB2-BD59-A6C34878D82A}">
                        <a16:rowId xmlns:a16="http://schemas.microsoft.com/office/drawing/2014/main" val="4021213937"/>
                      </a:ext>
                    </a:extLst>
                  </a:tr>
                  <a:tr h="42672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forward_list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Singly-Linked List with fast random insertion and erasure.</a:t>
                          </a:r>
                        </a:p>
                      </a:txBody>
                      <a:tcPr/>
                    </a:tc>
                    <a:tc>
                      <a:txBody>
                        <a:bodyPr/>
                        <a:lstStyle/>
                        <a:p>
                          <a:endParaRPr lang="en-US"/>
                        </a:p>
                      </a:txBody>
                      <a:tcPr>
                        <a:blipFill>
                          <a:blip r:embed="rId3"/>
                          <a:stretch>
                            <a:fillRect l="-371292" t="-385714" r="-401914" b="-848571"/>
                          </a:stretch>
                        </a:blipFill>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633579249"/>
                      </a:ext>
                    </a:extLst>
                  </a:tr>
                  <a:tr h="59436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Doubly-Linked List with fast pushing and popping to the front and back of the container.</a:t>
                          </a:r>
                        </a:p>
                      </a:txBody>
                      <a:tcPr/>
                    </a:tc>
                    <a:tc>
                      <a:txBody>
                        <a:bodyPr/>
                        <a:lstStyle/>
                        <a:p>
                          <a:endParaRPr lang="en-US"/>
                        </a:p>
                      </a:txBody>
                      <a:tcPr>
                        <a:blipFill>
                          <a:blip r:embed="rId3"/>
                          <a:stretch>
                            <a:fillRect l="-371292" t="-346939" r="-401914" b="-506122"/>
                          </a:stretch>
                        </a:blipFill>
                      </a:tcPr>
                    </a:tc>
                    <a:tc>
                      <a:txBody>
                        <a:bodyPr/>
                        <a:lstStyle/>
                        <a:p>
                          <a:endParaRPr lang="en-US"/>
                        </a:p>
                      </a:txBody>
                      <a:tcPr>
                        <a:blipFill>
                          <a:blip r:embed="rId3"/>
                          <a:stretch>
                            <a:fillRect l="-471292" t="-346939" r="-301914" b="-506122"/>
                          </a:stretch>
                        </a:blipFill>
                      </a:tcPr>
                    </a:tc>
                    <a:tc>
                      <a:txBody>
                        <a:bodyPr/>
                        <a:lstStyle/>
                        <a:p>
                          <a:endParaRPr lang="en-US"/>
                        </a:p>
                      </a:txBody>
                      <a:tcPr>
                        <a:blipFill>
                          <a:blip r:embed="rId3"/>
                          <a:stretch>
                            <a:fillRect l="-568571" t="-346939" r="-200476" b="-506122"/>
                          </a:stretch>
                        </a:blipFill>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102085215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sorted by key</a:t>
                          </a:r>
                        </a:p>
                      </a:txBody>
                      <a:tcPr/>
                    </a:tc>
                    <a:tc>
                      <a:txBody>
                        <a:bodyPr/>
                        <a:lstStyle/>
                        <a:p>
                          <a:endParaRPr lang="en-US"/>
                        </a:p>
                      </a:txBody>
                      <a:tcPr>
                        <a:blipFill>
                          <a:blip r:embed="rId3"/>
                          <a:stretch>
                            <a:fillRect l="-371292" t="-718033" r="-401914" b="-713115"/>
                          </a:stretch>
                        </a:blipFill>
                      </a:tcPr>
                    </a:tc>
                    <a:tc>
                      <a:txBody>
                        <a:bodyPr/>
                        <a:lstStyle/>
                        <a:p>
                          <a:endParaRPr lang="en-US"/>
                        </a:p>
                      </a:txBody>
                      <a:tcPr>
                        <a:blipFill>
                          <a:blip r:embed="rId3"/>
                          <a:stretch>
                            <a:fillRect l="-471292" t="-718033" r="-301914" b="-713115"/>
                          </a:stretch>
                        </a:blipFill>
                      </a:tcPr>
                    </a:tc>
                    <a:tc>
                      <a:txBody>
                        <a:bodyPr/>
                        <a:lstStyle/>
                        <a:p>
                          <a:endParaRPr lang="en-US"/>
                        </a:p>
                      </a:txBody>
                      <a:tcPr>
                        <a:blipFill>
                          <a:blip r:embed="rId3"/>
                          <a:stretch>
                            <a:fillRect l="-568571" t="-718033" r="-200476" b="-713115"/>
                          </a:stretch>
                        </a:blipFill>
                      </a:tcPr>
                    </a:tc>
                    <a:tc>
                      <a:txBody>
                        <a:bodyPr/>
                        <a:lstStyle/>
                        <a:p>
                          <a:endParaRPr lang="en-US"/>
                        </a:p>
                      </a:txBody>
                      <a:tcPr>
                        <a:blipFill>
                          <a:blip r:embed="rId3"/>
                          <a:stretch>
                            <a:fillRect l="-671770" t="-718033" r="-101435" b="-713115"/>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2032623023"/>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key-value pairs sorted by key</a:t>
                          </a:r>
                        </a:p>
                      </a:txBody>
                      <a:tcPr/>
                    </a:tc>
                    <a:tc>
                      <a:txBody>
                        <a:bodyPr/>
                        <a:lstStyle/>
                        <a:p>
                          <a:endParaRPr lang="en-US"/>
                        </a:p>
                      </a:txBody>
                      <a:tcPr>
                        <a:blipFill>
                          <a:blip r:embed="rId3"/>
                          <a:stretch>
                            <a:fillRect l="-371292" t="-818033" r="-401914" b="-613115"/>
                          </a:stretch>
                        </a:blipFill>
                      </a:tcPr>
                    </a:tc>
                    <a:tc>
                      <a:txBody>
                        <a:bodyPr/>
                        <a:lstStyle/>
                        <a:p>
                          <a:endParaRPr lang="en-US"/>
                        </a:p>
                      </a:txBody>
                      <a:tcPr>
                        <a:blipFill>
                          <a:blip r:embed="rId3"/>
                          <a:stretch>
                            <a:fillRect l="-471292" t="-818033" r="-301914" b="-613115"/>
                          </a:stretch>
                        </a:blipFill>
                      </a:tcPr>
                    </a:tc>
                    <a:tc>
                      <a:txBody>
                        <a:bodyPr/>
                        <a:lstStyle/>
                        <a:p>
                          <a:endParaRPr lang="en-US"/>
                        </a:p>
                      </a:txBody>
                      <a:tcPr>
                        <a:blipFill>
                          <a:blip r:embed="rId3"/>
                          <a:stretch>
                            <a:fillRect l="-568571" t="-818033" r="-200476" b="-613115"/>
                          </a:stretch>
                        </a:blipFill>
                      </a:tcPr>
                    </a:tc>
                    <a:tc>
                      <a:txBody>
                        <a:bodyPr/>
                        <a:lstStyle/>
                        <a:p>
                          <a:endParaRPr lang="en-US"/>
                        </a:p>
                      </a:txBody>
                      <a:tcPr>
                        <a:blipFill>
                          <a:blip r:embed="rId3"/>
                          <a:stretch>
                            <a:fillRect l="-671770" t="-818033" r="-101435" b="-613115"/>
                          </a:stretch>
                        </a:blipFill>
                      </a:tcPr>
                    </a:tc>
                    <a:tc>
                      <a:txBody>
                        <a:bodyPr/>
                        <a:lstStyle/>
                        <a:p>
                          <a:endParaRPr lang="en-US"/>
                        </a:p>
                      </a:txBody>
                      <a:tcPr>
                        <a:blipFill>
                          <a:blip r:embed="rId3"/>
                          <a:stretch>
                            <a:fillRect l="-771770" t="-818033" r="-1435" b="-613115"/>
                          </a:stretch>
                        </a:blipFill>
                      </a:tcPr>
                    </a:tc>
                    <a:extLst>
                      <a:ext uri="{0D108BD9-81ED-4DB2-BD59-A6C34878D82A}">
                        <a16:rowId xmlns:a16="http://schemas.microsoft.com/office/drawing/2014/main" val="192662054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sorted by keys</a:t>
                          </a:r>
                        </a:p>
                      </a:txBody>
                      <a:tcPr/>
                    </a:tc>
                    <a:tc>
                      <a:txBody>
                        <a:bodyPr/>
                        <a:lstStyle/>
                        <a:p>
                          <a:endParaRPr lang="en-US"/>
                        </a:p>
                      </a:txBody>
                      <a:tcPr>
                        <a:blipFill>
                          <a:blip r:embed="rId3"/>
                          <a:stretch>
                            <a:fillRect l="-371292" t="-933333" r="-401914" b="-523333"/>
                          </a:stretch>
                        </a:blipFill>
                      </a:tcPr>
                    </a:tc>
                    <a:tc>
                      <a:txBody>
                        <a:bodyPr/>
                        <a:lstStyle/>
                        <a:p>
                          <a:endParaRPr lang="en-US"/>
                        </a:p>
                      </a:txBody>
                      <a:tcPr>
                        <a:blipFill>
                          <a:blip r:embed="rId3"/>
                          <a:stretch>
                            <a:fillRect l="-471292" t="-933333" r="-301914" b="-523333"/>
                          </a:stretch>
                        </a:blipFill>
                      </a:tcPr>
                    </a:tc>
                    <a:tc>
                      <a:txBody>
                        <a:bodyPr/>
                        <a:lstStyle/>
                        <a:p>
                          <a:endParaRPr lang="en-US"/>
                        </a:p>
                      </a:txBody>
                      <a:tcPr>
                        <a:blipFill>
                          <a:blip r:embed="rId3"/>
                          <a:stretch>
                            <a:fillRect l="-568571" t="-933333" r="-200476" b="-523333"/>
                          </a:stretch>
                        </a:blipFill>
                      </a:tcPr>
                    </a:tc>
                    <a:tc>
                      <a:txBody>
                        <a:bodyPr/>
                        <a:lstStyle/>
                        <a:p>
                          <a:endParaRPr lang="en-US"/>
                        </a:p>
                      </a:txBody>
                      <a:tcPr>
                        <a:blipFill>
                          <a:blip r:embed="rId3"/>
                          <a:stretch>
                            <a:fillRect l="-671770" t="-933333" r="-101435" b="-523333"/>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4346696"/>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Key-value pairs sorted by keys</a:t>
                          </a:r>
                        </a:p>
                      </a:txBody>
                      <a:tcPr/>
                    </a:tc>
                    <a:tc>
                      <a:txBody>
                        <a:bodyPr/>
                        <a:lstStyle/>
                        <a:p>
                          <a:endParaRPr lang="en-US"/>
                        </a:p>
                      </a:txBody>
                      <a:tcPr>
                        <a:blipFill>
                          <a:blip r:embed="rId3"/>
                          <a:stretch>
                            <a:fillRect l="-371292" t="-1016393" r="-401914" b="-414754"/>
                          </a:stretch>
                        </a:blipFill>
                      </a:tcPr>
                    </a:tc>
                    <a:tc>
                      <a:txBody>
                        <a:bodyPr/>
                        <a:lstStyle/>
                        <a:p>
                          <a:endParaRPr lang="en-US"/>
                        </a:p>
                      </a:txBody>
                      <a:tcPr>
                        <a:blipFill>
                          <a:blip r:embed="rId3"/>
                          <a:stretch>
                            <a:fillRect l="-471292" t="-1016393" r="-301914" b="-414754"/>
                          </a:stretch>
                        </a:blipFill>
                      </a:tcPr>
                    </a:tc>
                    <a:tc>
                      <a:txBody>
                        <a:bodyPr/>
                        <a:lstStyle/>
                        <a:p>
                          <a:endParaRPr lang="en-US"/>
                        </a:p>
                      </a:txBody>
                      <a:tcPr>
                        <a:blipFill>
                          <a:blip r:embed="rId3"/>
                          <a:stretch>
                            <a:fillRect l="-568571" t="-1016393" r="-200476" b="-414754"/>
                          </a:stretch>
                        </a:blipFill>
                      </a:tcPr>
                    </a:tc>
                    <a:tc>
                      <a:txBody>
                        <a:bodyPr/>
                        <a:lstStyle/>
                        <a:p>
                          <a:endParaRPr lang="en-US"/>
                        </a:p>
                      </a:txBody>
                      <a:tcPr>
                        <a:blipFill>
                          <a:blip r:embed="rId3"/>
                          <a:stretch>
                            <a:fillRect l="-671770" t="-1016393" r="-101435" b="-414754"/>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321102248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hashed by keys</a:t>
                          </a:r>
                        </a:p>
                      </a:txBody>
                      <a:tcPr/>
                    </a:tc>
                    <a:tc>
                      <a:txBody>
                        <a:bodyPr/>
                        <a:lstStyle/>
                        <a:p>
                          <a:endParaRPr lang="en-US"/>
                        </a:p>
                      </a:txBody>
                      <a:tcPr>
                        <a:blipFill>
                          <a:blip r:embed="rId3"/>
                          <a:stretch>
                            <a:fillRect l="-371292" t="-1116393" r="-401914" b="-314754"/>
                          </a:stretch>
                        </a:blipFill>
                      </a:tcPr>
                    </a:tc>
                    <a:tc>
                      <a:txBody>
                        <a:bodyPr/>
                        <a:lstStyle/>
                        <a:p>
                          <a:endParaRPr lang="en-US"/>
                        </a:p>
                      </a:txBody>
                      <a:tcPr>
                        <a:blipFill>
                          <a:blip r:embed="rId3"/>
                          <a:stretch>
                            <a:fillRect l="-471292" t="-1116393" r="-301914" b="-314754"/>
                          </a:stretch>
                        </a:blipFill>
                      </a:tcPr>
                    </a:tc>
                    <a:tc>
                      <a:txBody>
                        <a:bodyPr/>
                        <a:lstStyle/>
                        <a:p>
                          <a:endParaRPr lang="en-US"/>
                        </a:p>
                      </a:txBody>
                      <a:tcPr>
                        <a:blipFill>
                          <a:blip r:embed="rId3"/>
                          <a:stretch>
                            <a:fillRect l="-568571" t="-1116393" r="-200476" b="-314754"/>
                          </a:stretch>
                        </a:blipFill>
                      </a:tcPr>
                    </a:tc>
                    <a:tc>
                      <a:txBody>
                        <a:bodyPr/>
                        <a:lstStyle/>
                        <a:p>
                          <a:endParaRPr lang="en-US"/>
                        </a:p>
                      </a:txBody>
                      <a:tcPr>
                        <a:blipFill>
                          <a:blip r:embed="rId3"/>
                          <a:stretch>
                            <a:fillRect l="-671770" t="-1116393" r="-101435" b="-314754"/>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8397624"/>
                      </a:ext>
                    </a:extLst>
                  </a:tr>
                  <a:tr h="42672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unorderd_map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Unique keys-value pairs hashed by keys</a:t>
                          </a:r>
                        </a:p>
                      </a:txBody>
                      <a:tcPr/>
                    </a:tc>
                    <a:tc>
                      <a:txBody>
                        <a:bodyPr/>
                        <a:lstStyle/>
                        <a:p>
                          <a:endParaRPr lang="en-US"/>
                        </a:p>
                      </a:txBody>
                      <a:tcPr>
                        <a:blipFill>
                          <a:blip r:embed="rId3"/>
                          <a:stretch>
                            <a:fillRect l="-371292" t="-1060000" r="-401914" b="-174286"/>
                          </a:stretch>
                        </a:blipFill>
                      </a:tcPr>
                    </a:tc>
                    <a:tc>
                      <a:txBody>
                        <a:bodyPr/>
                        <a:lstStyle/>
                        <a:p>
                          <a:endParaRPr lang="en-US"/>
                        </a:p>
                      </a:txBody>
                      <a:tcPr>
                        <a:blipFill>
                          <a:blip r:embed="rId3"/>
                          <a:stretch>
                            <a:fillRect l="-471292" t="-1060000" r="-301914" b="-174286"/>
                          </a:stretch>
                        </a:blipFill>
                      </a:tcPr>
                    </a:tc>
                    <a:tc>
                      <a:txBody>
                        <a:bodyPr/>
                        <a:lstStyle/>
                        <a:p>
                          <a:endParaRPr lang="en-US"/>
                        </a:p>
                      </a:txBody>
                      <a:tcPr>
                        <a:blipFill>
                          <a:blip r:embed="rId3"/>
                          <a:stretch>
                            <a:fillRect l="-568571" t="-1060000" r="-200476" b="-174286"/>
                          </a:stretch>
                        </a:blipFill>
                      </a:tcPr>
                    </a:tc>
                    <a:tc>
                      <a:txBody>
                        <a:bodyPr/>
                        <a:lstStyle/>
                        <a:p>
                          <a:endParaRPr lang="en-US"/>
                        </a:p>
                      </a:txBody>
                      <a:tcPr>
                        <a:blipFill>
                          <a:blip r:embed="rId3"/>
                          <a:stretch>
                            <a:fillRect l="-671770" t="-1060000" r="-101435" b="-174286"/>
                          </a:stretch>
                        </a:blipFill>
                      </a:tcPr>
                    </a:tc>
                    <a:tc>
                      <a:txBody>
                        <a:bodyPr/>
                        <a:lstStyle/>
                        <a:p>
                          <a:endParaRPr lang="en-US"/>
                        </a:p>
                      </a:txBody>
                      <a:tcPr>
                        <a:blipFill>
                          <a:blip r:embed="rId3"/>
                          <a:stretch>
                            <a:fillRect l="-771770" t="-1060000" r="-1435" b="-174286"/>
                          </a:stretch>
                        </a:blipFill>
                      </a:tcPr>
                    </a:tc>
                    <a:extLst>
                      <a:ext uri="{0D108BD9-81ED-4DB2-BD59-A6C34878D82A}">
                        <a16:rowId xmlns:a16="http://schemas.microsoft.com/office/drawing/2014/main" val="201269234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hashed by keys</a:t>
                          </a:r>
                        </a:p>
                      </a:txBody>
                      <a:tcPr/>
                    </a:tc>
                    <a:tc>
                      <a:txBody>
                        <a:bodyPr/>
                        <a:lstStyle/>
                        <a:p>
                          <a:endParaRPr lang="en-US"/>
                        </a:p>
                      </a:txBody>
                      <a:tcPr>
                        <a:blipFill>
                          <a:blip r:embed="rId3"/>
                          <a:stretch>
                            <a:fillRect l="-371292" t="-1331148" r="-401914" b="-100000"/>
                          </a:stretch>
                        </a:blipFill>
                      </a:tcPr>
                    </a:tc>
                    <a:tc>
                      <a:txBody>
                        <a:bodyPr/>
                        <a:lstStyle/>
                        <a:p>
                          <a:endParaRPr lang="en-US"/>
                        </a:p>
                      </a:txBody>
                      <a:tcPr>
                        <a:blipFill>
                          <a:blip r:embed="rId3"/>
                          <a:stretch>
                            <a:fillRect l="-471292" t="-1331148" r="-301914" b="-100000"/>
                          </a:stretch>
                        </a:blipFill>
                      </a:tcPr>
                    </a:tc>
                    <a:tc>
                      <a:txBody>
                        <a:bodyPr/>
                        <a:lstStyle/>
                        <a:p>
                          <a:endParaRPr lang="en-US"/>
                        </a:p>
                      </a:txBody>
                      <a:tcPr>
                        <a:blipFill>
                          <a:blip r:embed="rId3"/>
                          <a:stretch>
                            <a:fillRect l="-568571" t="-1331148" r="-200476" b="-100000"/>
                          </a:stretch>
                        </a:blipFill>
                      </a:tcPr>
                    </a:tc>
                    <a:tc>
                      <a:txBody>
                        <a:bodyPr/>
                        <a:lstStyle/>
                        <a:p>
                          <a:endParaRPr lang="en-US"/>
                        </a:p>
                      </a:txBody>
                      <a:tcPr>
                        <a:blipFill>
                          <a:blip r:embed="rId3"/>
                          <a:stretch>
                            <a:fillRect l="-671770" t="-1331148" r="-101435" b="-100000"/>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8684516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Keys-value pairs hashed by keys</a:t>
                          </a:r>
                        </a:p>
                      </a:txBody>
                      <a:tcPr/>
                    </a:tc>
                    <a:tc>
                      <a:txBody>
                        <a:bodyPr/>
                        <a:lstStyle/>
                        <a:p>
                          <a:endParaRPr lang="en-US"/>
                        </a:p>
                      </a:txBody>
                      <a:tcPr>
                        <a:blipFill>
                          <a:blip r:embed="rId3"/>
                          <a:stretch>
                            <a:fillRect l="-371292" t="-1431148" r="-401914"/>
                          </a:stretch>
                        </a:blipFill>
                      </a:tcPr>
                    </a:tc>
                    <a:tc>
                      <a:txBody>
                        <a:bodyPr/>
                        <a:lstStyle/>
                        <a:p>
                          <a:endParaRPr lang="en-US"/>
                        </a:p>
                      </a:txBody>
                      <a:tcPr>
                        <a:blipFill>
                          <a:blip r:embed="rId3"/>
                          <a:stretch>
                            <a:fillRect l="-471292" t="-1431148" r="-301914"/>
                          </a:stretch>
                        </a:blipFill>
                      </a:tcPr>
                    </a:tc>
                    <a:tc>
                      <a:txBody>
                        <a:bodyPr/>
                        <a:lstStyle/>
                        <a:p>
                          <a:endParaRPr lang="en-US"/>
                        </a:p>
                      </a:txBody>
                      <a:tcPr>
                        <a:blipFill>
                          <a:blip r:embed="rId3"/>
                          <a:stretch>
                            <a:fillRect l="-568571" t="-1431148" r="-200476"/>
                          </a:stretch>
                        </a:blipFill>
                      </a:tcPr>
                    </a:tc>
                    <a:tc>
                      <a:txBody>
                        <a:bodyPr/>
                        <a:lstStyle/>
                        <a:p>
                          <a:endParaRPr lang="en-US"/>
                        </a:p>
                      </a:txBody>
                      <a:tcPr>
                        <a:blipFill>
                          <a:blip r:embed="rId3"/>
                          <a:stretch>
                            <a:fillRect l="-671770" t="-1431148" r="-101435"/>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2525905785"/>
                      </a:ext>
                    </a:extLst>
                  </a:tr>
                </a:tbl>
              </a:graphicData>
            </a:graphic>
          </p:graphicFrame>
        </mc:Fallback>
      </mc:AlternateContent>
    </p:spTree>
    <p:extLst>
      <p:ext uri="{BB962C8B-B14F-4D97-AF65-F5344CB8AC3E}">
        <p14:creationId xmlns:p14="http://schemas.microsoft.com/office/powerpoint/2010/main" val="189638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Bitset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lnSpcReduction="10000"/>
          </a:bodyPr>
          <a:lstStyle/>
          <a:p>
            <a:r>
              <a:rPr lang="en-US" dirty="0"/>
              <a:t>Static collection of individually addressable bits.</a:t>
            </a:r>
          </a:p>
          <a:p>
            <a:r>
              <a:rPr lang="en-US" dirty="0"/>
              <a:t>Can be used in </a:t>
            </a:r>
            <a:r>
              <a:rPr lang="en-AU" sz="2000" b="0" i="1" dirty="0" err="1">
                <a:solidFill>
                  <a:srgbClr val="FC618D"/>
                </a:solidFill>
                <a:effectLst/>
                <a:latin typeface="Consolas" panose="020B0609020204030204" pitchFamily="49" charset="0"/>
              </a:rPr>
              <a:t>constexpr</a:t>
            </a:r>
            <a:r>
              <a:rPr lang="en-US" dirty="0"/>
              <a:t> contexts.</a:t>
            </a:r>
          </a:p>
          <a:p>
            <a:r>
              <a:rPr lang="en-US" dirty="0"/>
              <a:t>Overloads for bitwise operations.</a:t>
            </a:r>
          </a:p>
          <a:p>
            <a:r>
              <a:rPr lang="en-US" dirty="0"/>
              <a:t>Conversion functions to string representations of the bits.</a:t>
            </a:r>
          </a:p>
          <a:p>
            <a:r>
              <a:rPr lang="en-US" dirty="0"/>
              <a:t>Bit testing methods.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6093976"/>
          </a:xfrm>
          <a:prstGeom prst="rect">
            <a:avLst/>
          </a:prstGeom>
          <a:noFill/>
        </p:spPr>
        <p:txBody>
          <a:bodyPr wrap="square" rtlCol="0">
            <a:spAutoFit/>
          </a:bodyPr>
          <a:lstStyle/>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iostream</a:t>
            </a:r>
            <a:r>
              <a:rPr lang="en-AU" sz="1300" b="0" dirty="0">
                <a:solidFill>
                  <a:srgbClr val="8B888F"/>
                </a:solidFill>
                <a:effectLst/>
                <a:latin typeface="Consolas" panose="020B0609020204030204" pitchFamily="49" charset="0"/>
              </a:rPr>
              <a:t>&gt;</a:t>
            </a: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string</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main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b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&lt;</a:t>
            </a:r>
            <a:r>
              <a:rPr lang="en-AU" sz="1300" b="0" dirty="0">
                <a:solidFill>
                  <a:srgbClr val="948AE3"/>
                </a:solidFill>
                <a:effectLst/>
                <a:latin typeface="Consolas" panose="020B0609020204030204" pitchFamily="49" charset="0"/>
              </a:rPr>
              <a:t>6</a:t>
            </a:r>
            <a:r>
              <a:rPr lang="en-AU" sz="1300" b="0" dirty="0">
                <a:solidFill>
                  <a:srgbClr val="8B888F"/>
                </a:solidFill>
                <a:effectLst/>
                <a:latin typeface="Consolas" panose="020B0609020204030204" pitchFamily="49" charset="0"/>
              </a:rPr>
              <a:t>&gt;(</a:t>
            </a:r>
            <a:r>
              <a:rPr lang="en-AU" sz="1300" b="0" dirty="0">
                <a:solidFill>
                  <a:srgbClr val="FC618D"/>
                </a:solidFill>
                <a:effectLst/>
                <a:latin typeface="Consolas" panose="020B0609020204030204" pitchFamily="49" charset="0"/>
              </a:rPr>
              <a:t>0b</a:t>
            </a:r>
            <a:r>
              <a:rPr lang="en-AU" sz="1300" b="0" dirty="0">
                <a:solidFill>
                  <a:srgbClr val="948AE3"/>
                </a:solidFill>
                <a:effectLst/>
                <a:latin typeface="Consolas" panose="020B0609020204030204" pitchFamily="49" charset="0"/>
              </a:rPr>
              <a:t>011010</a:t>
            </a:r>
            <a:r>
              <a:rPr lang="en-AU" sz="1300" b="0" dirty="0">
                <a:solidFill>
                  <a:srgbClr val="FC618D"/>
                </a:solidFill>
                <a:effectLst/>
                <a:latin typeface="Consolas" panose="020B0609020204030204" pitchFamily="49" charset="0"/>
              </a:rPr>
              <a:t>uLL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b</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2</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true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set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4</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reset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test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5</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any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all</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none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noboolalpha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36417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Any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Storage of dynamic type, copyable object.</a:t>
            </a:r>
          </a:p>
          <a:p>
            <a:r>
              <a:rPr lang="en-US" dirty="0"/>
              <a:t>Access to value through casting with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7BD88F"/>
                </a:solidFill>
                <a:effectLst/>
                <a:latin typeface="Consolas" panose="020B0609020204030204" pitchFamily="49" charset="0"/>
              </a:rPr>
              <a:t>any_cast</a:t>
            </a:r>
            <a:r>
              <a:rPr lang="en-AU" sz="2000" b="0" dirty="0">
                <a:solidFill>
                  <a:srgbClr val="8B888F"/>
                </a:solidFill>
                <a:effectLst/>
                <a:latin typeface="Consolas" panose="020B0609020204030204" pitchFamily="49" charset="0"/>
              </a:rPr>
              <a:t>&lt;</a:t>
            </a:r>
            <a:r>
              <a:rPr lang="en-AU" sz="2000" b="0" dirty="0">
                <a:solidFill>
                  <a:srgbClr val="5AD4E6"/>
                </a:solidFill>
                <a:effectLst/>
                <a:latin typeface="Consolas" panose="020B0609020204030204" pitchFamily="49" charset="0"/>
              </a:rPr>
              <a:t>T</a:t>
            </a:r>
            <a:r>
              <a:rPr lang="en-AU" sz="2000" b="0" dirty="0">
                <a:solidFill>
                  <a:srgbClr val="8B888F"/>
                </a:solidFill>
                <a:effectLst/>
                <a:latin typeface="Consolas" panose="020B0609020204030204" pitchFamily="49" charset="0"/>
              </a:rPr>
              <a:t>&gt;</a:t>
            </a:r>
            <a:r>
              <a:rPr lang="en-US" dirty="0"/>
              <a:t>.</a:t>
            </a:r>
          </a:p>
          <a:p>
            <a:r>
              <a:rPr lang="en-US" dirty="0"/>
              <a:t>In-place construction and destruction of held object.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4601260"/>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any</a:t>
            </a:r>
            <a:r>
              <a:rPr lang="en-AU" sz="1400" b="0" dirty="0">
                <a:solidFill>
                  <a:srgbClr val="8B888F"/>
                </a:solidFill>
                <a:effectLst/>
                <a:latin typeface="Consolas" panose="020B0609020204030204" pitchFamily="49" charset="0"/>
              </a:rPr>
              <a:t>&gt;</a:t>
            </a:r>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make_any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emplace</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948AE3"/>
                </a:solidFill>
                <a:effectLst/>
                <a:latin typeface="Consolas" panose="020B0609020204030204" pitchFamily="49" charset="0"/>
              </a:rPr>
              <a:t>6.797898</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type</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name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reset</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noboolalpha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15099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4020778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Algorithms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997892" cy="4422711"/>
          </a:xfrm>
        </p:spPr>
        <p:txBody>
          <a:bodyPr>
            <a:normAutofit fontScale="70000" lnSpcReduction="20000"/>
          </a:bodyPr>
          <a:lstStyle/>
          <a:p>
            <a:r>
              <a:rPr lang="en-US" dirty="0"/>
              <a:t>Algorithms are functions that perform a specific set of steps often to perform some computation.</a:t>
            </a:r>
          </a:p>
          <a:p>
            <a:r>
              <a:rPr lang="en-US" dirty="0"/>
              <a:t>Algorithms are mostly used to manipulate data. When paired with data structures, algorithms can make development far more seamless, especially when written in a generic style.</a:t>
            </a:r>
          </a:p>
          <a:p>
            <a:r>
              <a:rPr lang="en-US" dirty="0"/>
              <a:t>C++ Standard Algorithms were the brainchild of Alex Stepanov that used templates and generic techniques to create powerful interfaces and seamless interoperability between algorithms and data structures.</a:t>
            </a:r>
          </a:p>
          <a:p>
            <a:r>
              <a:rPr lang="en-US" dirty="0"/>
              <a:t>The focus of this section is not on how to write algorithms but rather how to use them. How to compose them together using functional techniques create expressible and type safe code that is also fast.</a:t>
            </a:r>
          </a:p>
          <a:p>
            <a:r>
              <a:rPr lang="en-US" dirty="0"/>
              <a:t>C++ algorithms take a begin and end iterator indicating the range of elements the algorithm applies to.</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Workflow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548755" y="1417397"/>
            <a:ext cx="4023205" cy="4023205"/>
          </a:xfrm>
          <a:prstGeom prst="rect">
            <a:avLst/>
          </a:prstGeom>
        </p:spPr>
      </p:pic>
    </p:spTree>
    <p:extLst>
      <p:ext uri="{BB962C8B-B14F-4D97-AF65-F5344CB8AC3E}">
        <p14:creationId xmlns:p14="http://schemas.microsoft.com/office/powerpoint/2010/main" val="2831482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2945701806"/>
              </p:ext>
            </p:extLst>
          </p:nvPr>
        </p:nvGraphicFramePr>
        <p:xfrm>
          <a:off x="550862" y="1392725"/>
          <a:ext cx="11097552" cy="4450080"/>
        </p:xfrm>
        <a:graphic>
          <a:graphicData uri="http://schemas.openxmlformats.org/drawingml/2006/table">
            <a:tbl>
              <a:tblPr firstRow="1" bandRow="1">
                <a:tableStyleId>{AF606853-7671-496A-8E4F-DF71F8EC918B}</a:tableStyleId>
              </a:tblPr>
              <a:tblGrid>
                <a:gridCol w="2774388">
                  <a:extLst>
                    <a:ext uri="{9D8B030D-6E8A-4147-A177-3AD203B41FA5}">
                      <a16:colId xmlns:a16="http://schemas.microsoft.com/office/drawing/2014/main" val="2054658861"/>
                    </a:ext>
                  </a:extLst>
                </a:gridCol>
                <a:gridCol w="2774388">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lang="en-AU" sz="1600" dirty="0">
                          <a:solidFill>
                            <a:schemeClr val="tx1"/>
                          </a:solidFill>
                          <a:latin typeface="+mn-lt"/>
                        </a:rPr>
                        <a:t>General</a:t>
                      </a:r>
                    </a:p>
                  </a:txBody>
                  <a:tcPr anchor="ct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3865121169"/>
                  </a:ext>
                </a:extLst>
              </a:tr>
              <a:tr h="370840">
                <a:tc rowSpan="4">
                  <a:txBody>
                    <a:bodyPr/>
                    <a:lstStyle/>
                    <a:p>
                      <a:pPr algn="ctr"/>
                      <a:r>
                        <a:rPr lang="en-AU" sz="1600" dirty="0">
                          <a:solidFill>
                            <a:schemeClr val="tx1"/>
                          </a:solidFill>
                          <a:latin typeface="+mn-lt"/>
                        </a:rPr>
                        <a:t>Sorting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4021213937"/>
                  </a:ext>
                </a:extLst>
              </a:tr>
              <a:tr h="370840">
                <a:tc vMerge="1">
                  <a:txBody>
                    <a:bodyPr/>
                    <a:lstStyle/>
                    <a:p>
                      <a:pPr algn="ctr"/>
                      <a:endParaRPr lang="en-AU" sz="1600" dirty="0">
                        <a:solidFill>
                          <a:schemeClr val="tx1"/>
                        </a:solidFill>
                        <a:latin typeface="+mn-lt"/>
                      </a:endParaRPr>
                    </a:p>
                  </a:txBody>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3633579249"/>
                  </a:ext>
                </a:extLst>
              </a:tr>
              <a:tr h="370840">
                <a:tc vMerge="1">
                  <a:txBody>
                    <a:bodyPr/>
                    <a:lstStyle/>
                    <a:p>
                      <a:pPr algn="ctr"/>
                      <a:endParaRPr lang="en-AU" sz="1600" dirty="0">
                        <a:solidFill>
                          <a:schemeClr val="tx1"/>
                        </a:solidFill>
                        <a:latin typeface="+mn-lt"/>
                      </a:endParaRPr>
                    </a:p>
                  </a:txBody>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1020852158"/>
                  </a:ext>
                </a:extLst>
              </a:tr>
              <a:tr h="370840">
                <a:tc vMerge="1">
                  <a:txBody>
                    <a:bodyPr/>
                    <a:lstStyle/>
                    <a:p>
                      <a:pPr algn="ctr"/>
                      <a:endParaRPr lang="en-AU" sz="1600" dirty="0">
                        <a:solidFill>
                          <a:schemeClr val="tx1"/>
                        </a:solidFill>
                        <a:latin typeface="+mn-lt"/>
                      </a:endParaRPr>
                    </a:p>
                  </a:txBody>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2032623023"/>
                  </a:ext>
                </a:extLst>
              </a:tr>
              <a:tr h="370840">
                <a:tc rowSpan="3">
                  <a:txBody>
                    <a:bodyPr/>
                    <a:lstStyle/>
                    <a:p>
                      <a:pPr algn="ctr"/>
                      <a:r>
                        <a:rPr lang="en-AU" sz="1600" dirty="0">
                          <a:solidFill>
                            <a:schemeClr val="tx1"/>
                          </a:solidFill>
                          <a:latin typeface="+mn-lt"/>
                        </a:rPr>
                        <a:t>Comparisons</a:t>
                      </a:r>
                    </a:p>
                  </a:txBody>
                  <a:tcPr anchor="ctr">
                    <a:solidFill>
                      <a:srgbClr val="2A2747"/>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3211022481"/>
                  </a:ext>
                </a:extLst>
              </a:tr>
              <a:tr h="370840">
                <a:tc rowSpan="3">
                  <a:txBody>
                    <a:bodyPr/>
                    <a:lstStyle/>
                    <a:p>
                      <a:pPr algn="ctr"/>
                      <a:r>
                        <a:rPr lang="en-AU" sz="1600" dirty="0">
                          <a:solidFill>
                            <a:schemeClr val="tx1"/>
                          </a:solidFill>
                          <a:latin typeface="+mn-lt"/>
                        </a:rPr>
                        <a:t>Generators</a:t>
                      </a:r>
                    </a:p>
                  </a:txBody>
                  <a:tcPr anchor="ctr">
                    <a:solidFill>
                      <a:srgbClr val="37335B"/>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2012692341"/>
                  </a:ext>
                </a:extLst>
              </a:tr>
              <a:tr h="370840">
                <a:tc vMerge="1">
                  <a:txBody>
                    <a:bodyPr/>
                    <a:lstStyle/>
                    <a:p>
                      <a:pPr algn="ctr"/>
                      <a:endParaRPr lang="en-AU" sz="1600" dirty="0">
                        <a:solidFill>
                          <a:schemeClr val="tx1"/>
                        </a:solidFill>
                        <a:latin typeface="+mn-lt"/>
                      </a:endParaRPr>
                    </a:p>
                  </a:txBody>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868451669"/>
                  </a:ext>
                </a:extLst>
              </a:tr>
            </a:tbl>
          </a:graphicData>
        </a:graphic>
      </p:graphicFrame>
    </p:spTree>
    <p:extLst>
      <p:ext uri="{BB962C8B-B14F-4D97-AF65-F5344CB8AC3E}">
        <p14:creationId xmlns:p14="http://schemas.microsoft.com/office/powerpoint/2010/main" val="673595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1592765200"/>
              </p:ext>
            </p:extLst>
          </p:nvPr>
        </p:nvGraphicFramePr>
        <p:xfrm>
          <a:off x="550862" y="1392725"/>
          <a:ext cx="11097552" cy="4450080"/>
        </p:xfrm>
        <a:graphic>
          <a:graphicData uri="http://schemas.openxmlformats.org/drawingml/2006/table">
            <a:tbl>
              <a:tblPr firstRow="1" bandRow="1">
                <a:tableStyleId>{AF606853-7671-496A-8E4F-DF71F8EC918B}</a:tableStyleId>
              </a:tblPr>
              <a:tblGrid>
                <a:gridCol w="2774388">
                  <a:extLst>
                    <a:ext uri="{9D8B030D-6E8A-4147-A177-3AD203B41FA5}">
                      <a16:colId xmlns:a16="http://schemas.microsoft.com/office/drawing/2014/main" val="2054658861"/>
                    </a:ext>
                  </a:extLst>
                </a:gridCol>
                <a:gridCol w="2774388">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rowSpan="6">
                  <a:txBody>
                    <a:bodyPr/>
                    <a:lstStyle/>
                    <a:p>
                      <a:pPr algn="ctr"/>
                      <a:r>
                        <a:rPr lang="en-AU" sz="1600" dirty="0">
                          <a:solidFill>
                            <a:schemeClr val="tx1"/>
                          </a:solidFill>
                          <a:latin typeface="+mn-lt"/>
                        </a:rPr>
                        <a:t>Searching</a:t>
                      </a:r>
                    </a:p>
                  </a:txBody>
                  <a:tcPr anchor="ctr">
                    <a:solidFill>
                      <a:srgbClr val="37335B"/>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3865121169"/>
                  </a:ext>
                </a:extLst>
              </a:tr>
              <a:tr h="370840">
                <a:tc vMerge="1">
                  <a:txBody>
                    <a:bodyPr/>
                    <a:lstStyle/>
                    <a:p>
                      <a:pPr algn="ctr"/>
                      <a:endParaRPr lang="en-AU" sz="1600" dirty="0">
                        <a:solidFill>
                          <a:schemeClr val="tx1"/>
                        </a:solidFill>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4021213937"/>
                  </a:ext>
                </a:extLst>
              </a:tr>
              <a:tr h="370840">
                <a:tc vMerge="1">
                  <a:txBody>
                    <a:bodyPr/>
                    <a:lstStyle/>
                    <a:p>
                      <a:pPr algn="ctr"/>
                      <a:endParaRPr lang="en-AU" sz="1600" dirty="0">
                        <a:solidFill>
                          <a:schemeClr val="tx1"/>
                        </a:solidFill>
                        <a:latin typeface="+mn-lt"/>
                      </a:endParaRPr>
                    </a:p>
                  </a:txBody>
                  <a:tcPr anchor="ct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3633579249"/>
                  </a:ext>
                </a:extLst>
              </a:tr>
              <a:tr h="370840">
                <a:tc vMerge="1">
                  <a:txBody>
                    <a:bodyPr/>
                    <a:lstStyle/>
                    <a:p>
                      <a:pPr algn="ctr"/>
                      <a:endParaRPr lang="en-AU" sz="1600" dirty="0">
                        <a:solidFill>
                          <a:schemeClr val="tx1"/>
                        </a:solidFill>
                        <a:latin typeface="+mn-lt"/>
                      </a:endParaRPr>
                    </a:p>
                  </a:txBody>
                  <a:tcPr anchor="ct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1020852158"/>
                  </a:ext>
                </a:extLst>
              </a:tr>
              <a:tr h="370840">
                <a:tc vMerge="1">
                  <a:txBody>
                    <a:bodyPr/>
                    <a:lstStyle/>
                    <a:p>
                      <a:pPr algn="ctr"/>
                      <a:endParaRPr lang="en-AU" sz="1600" dirty="0">
                        <a:solidFill>
                          <a:schemeClr val="tx1"/>
                        </a:solidFill>
                        <a:latin typeface="+mn-lt"/>
                      </a:endParaRPr>
                    </a:p>
                  </a:txBody>
                  <a:tcPr anchor="ct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2032623023"/>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1926620548"/>
                  </a:ext>
                </a:extLst>
              </a:tr>
              <a:tr h="370840">
                <a:tc rowSpan="5">
                  <a:txBody>
                    <a:bodyPr/>
                    <a:lstStyle/>
                    <a:p>
                      <a:pPr algn="ctr"/>
                      <a:r>
                        <a:rPr lang="en-AU" sz="1600" dirty="0">
                          <a:solidFill>
                            <a:schemeClr val="tx1"/>
                          </a:solidFill>
                          <a:latin typeface="+mn-lt"/>
                        </a:rPr>
                        <a:t>Modifying</a:t>
                      </a:r>
                    </a:p>
                  </a:txBody>
                  <a:tcPr anchor="ctr">
                    <a:solidFill>
                      <a:srgbClr val="2A2747"/>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201269234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868451669"/>
                  </a:ext>
                </a:extLst>
              </a:tr>
            </a:tbl>
          </a:graphicData>
        </a:graphic>
      </p:graphicFrame>
    </p:spTree>
    <p:extLst>
      <p:ext uri="{BB962C8B-B14F-4D97-AF65-F5344CB8AC3E}">
        <p14:creationId xmlns:p14="http://schemas.microsoft.com/office/powerpoint/2010/main" val="449167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1504005595"/>
              </p:ext>
            </p:extLst>
          </p:nvPr>
        </p:nvGraphicFramePr>
        <p:xfrm>
          <a:off x="550862" y="1392725"/>
          <a:ext cx="11097552" cy="5191760"/>
        </p:xfrm>
        <a:graphic>
          <a:graphicData uri="http://schemas.openxmlformats.org/drawingml/2006/table">
            <a:tbl>
              <a:tblPr firstRow="1" bandRow="1">
                <a:tableStyleId>{AF606853-7671-496A-8E4F-DF71F8EC918B}</a:tableStyleId>
              </a:tblPr>
              <a:tblGrid>
                <a:gridCol w="2774388">
                  <a:extLst>
                    <a:ext uri="{9D8B030D-6E8A-4147-A177-3AD203B41FA5}">
                      <a16:colId xmlns:a16="http://schemas.microsoft.com/office/drawing/2014/main" val="2054658861"/>
                    </a:ext>
                  </a:extLst>
                </a:gridCol>
                <a:gridCol w="2774388">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rowSpan="5">
                  <a:txBody>
                    <a:bodyPr/>
                    <a:lstStyle/>
                    <a:p>
                      <a:pPr algn="ctr"/>
                      <a:r>
                        <a:rPr lang="en-AU" sz="1600" dirty="0">
                          <a:solidFill>
                            <a:schemeClr val="tx1"/>
                          </a:solidFill>
                          <a:latin typeface="+mn-lt"/>
                        </a:rPr>
                        <a:t>Modifying</a:t>
                      </a:r>
                    </a:p>
                  </a:txBody>
                  <a:tcPr>
                    <a:solidFill>
                      <a:srgbClr val="37335B"/>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3865121169"/>
                  </a:ext>
                </a:extLst>
              </a:tr>
              <a:tr h="370840">
                <a:tc vMerge="1">
                  <a:txBody>
                    <a:bodyPr/>
                    <a:lstStyle/>
                    <a:p>
                      <a:pPr algn="ctr"/>
                      <a:endParaRPr lang="en-AU" sz="1600" dirty="0">
                        <a:solidFill>
                          <a:schemeClr val="tx1"/>
                        </a:solidFill>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4021213937"/>
                  </a:ext>
                </a:extLst>
              </a:tr>
              <a:tr h="370840">
                <a:tc vMerge="1">
                  <a:txBody>
                    <a:bodyPr/>
                    <a:lstStyle/>
                    <a:p>
                      <a:pPr algn="ctr"/>
                      <a:endParaRPr lang="en-AU" sz="1600" dirty="0">
                        <a:solidFill>
                          <a:schemeClr val="tx1"/>
                        </a:solidFill>
                        <a:latin typeface="+mn-lt"/>
                      </a:endParaRPr>
                    </a:p>
                  </a:txBody>
                  <a:tcPr anchor="ct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3633579249"/>
                  </a:ext>
                </a:extLst>
              </a:tr>
              <a:tr h="370840">
                <a:tc vMerge="1">
                  <a:txBody>
                    <a:bodyPr/>
                    <a:lstStyle/>
                    <a:p>
                      <a:pPr algn="ctr"/>
                      <a:endParaRPr lang="en-AU" sz="1600" dirty="0">
                        <a:solidFill>
                          <a:schemeClr val="tx1"/>
                        </a:solidFill>
                        <a:latin typeface="+mn-lt"/>
                      </a:endParaRPr>
                    </a:p>
                  </a:txBody>
                  <a:tcPr anchor="ct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1020852158"/>
                  </a:ext>
                </a:extLst>
              </a:tr>
              <a:tr h="370840">
                <a:tc vMerge="1">
                  <a:txBody>
                    <a:bodyPr/>
                    <a:lstStyle/>
                    <a:p>
                      <a:pPr algn="ctr"/>
                      <a:endParaRPr lang="en-AU" sz="1600" dirty="0">
                        <a:solidFill>
                          <a:schemeClr val="tx1"/>
                        </a:solidFill>
                        <a:latin typeface="+mn-lt"/>
                      </a:endParaRPr>
                    </a:p>
                  </a:txBody>
                  <a:tcPr anchor="ct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2032623023"/>
                  </a:ext>
                </a:extLst>
              </a:tr>
              <a:tr h="370840">
                <a:tc rowSpan="8">
                  <a:txBody>
                    <a:bodyPr/>
                    <a:lstStyle/>
                    <a:p>
                      <a:pPr algn="ctr"/>
                      <a:r>
                        <a:rPr lang="en-AU" sz="1600" dirty="0">
                          <a:solidFill>
                            <a:schemeClr val="tx1"/>
                          </a:solidFill>
                          <a:latin typeface="+mn-lt"/>
                        </a:rPr>
                        <a:t>Numeric</a:t>
                      </a:r>
                    </a:p>
                  </a:txBody>
                  <a:tcPr anchor="ctr">
                    <a:solidFill>
                      <a:srgbClr val="2A2747"/>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201269234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868451669"/>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345271839"/>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endParaRPr lang="en-AU" sz="1600" dirty="0">
                        <a:solidFill>
                          <a:schemeClr val="tx1"/>
                        </a:solidFill>
                        <a:latin typeface="Consolas" panose="020B0609020204030204" pitchFamily="49" charset="0"/>
                      </a:endParaRPr>
                    </a:p>
                  </a:txBody>
                  <a:tcPr/>
                </a:tc>
                <a:tc>
                  <a:txBody>
                    <a:bodyPr/>
                    <a:lstStyle/>
                    <a:p>
                      <a:pPr algn="ctr"/>
                      <a:endParaRPr lang="en-AU" sz="1600" dirty="0">
                        <a:solidFill>
                          <a:schemeClr val="tx1"/>
                        </a:solidFill>
                      </a:endParaRPr>
                    </a:p>
                  </a:txBody>
                  <a:tcPr/>
                </a:tc>
                <a:tc>
                  <a:txBody>
                    <a:bodyPr/>
                    <a:lstStyle/>
                    <a:p>
                      <a:pPr algn="ctr"/>
                      <a:endParaRPr lang="en-AU" sz="1600" dirty="0">
                        <a:solidFill>
                          <a:schemeClr val="tx1"/>
                        </a:solidFill>
                      </a:endParaRPr>
                    </a:p>
                  </a:txBody>
                  <a:tcPr/>
                </a:tc>
                <a:extLst>
                  <a:ext uri="{0D108BD9-81ED-4DB2-BD59-A6C34878D82A}">
                    <a16:rowId xmlns:a16="http://schemas.microsoft.com/office/drawing/2014/main" val="3778056743"/>
                  </a:ext>
                </a:extLst>
              </a:tr>
            </a:tbl>
          </a:graphicData>
        </a:graphic>
      </p:graphicFrame>
    </p:spTree>
    <p:extLst>
      <p:ext uri="{BB962C8B-B14F-4D97-AF65-F5344CB8AC3E}">
        <p14:creationId xmlns:p14="http://schemas.microsoft.com/office/powerpoint/2010/main" val="4146059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Iterators</a:t>
            </a:r>
          </a:p>
          <a:p>
            <a:pPr marL="342900" indent="-342900">
              <a:buFont typeface="Arial" panose="020B0604020202020204" pitchFamily="34" charset="0"/>
              <a:buChar char="•"/>
            </a:pPr>
            <a:r>
              <a:rPr lang="en-US" dirty="0"/>
              <a:t>Data Structures</a:t>
            </a:r>
          </a:p>
          <a:p>
            <a:pPr marL="342900" indent="-342900">
              <a:buFont typeface="Arial" panose="020B0604020202020204" pitchFamily="34" charset="0"/>
              <a:buChar char="•"/>
            </a:pPr>
            <a:r>
              <a:rPr lang="en-US" dirty="0"/>
              <a:t>Algorithms</a:t>
            </a:r>
          </a:p>
          <a:p>
            <a:pPr marL="342900" indent="-342900">
              <a:buFont typeface="Arial" panose="020B0604020202020204" pitchFamily="34" charset="0"/>
              <a:buChar char="•"/>
            </a:pPr>
            <a:r>
              <a:rPr lang="en-US" dirty="0"/>
              <a:t>Ranges</a:t>
            </a:r>
          </a:p>
          <a:p>
            <a:pPr marL="342900" indent="-342900">
              <a:buFont typeface="Arial" panose="020B0604020202020204" pitchFamily="34" charset="0"/>
              <a:buChar char="•"/>
            </a:pPr>
            <a:r>
              <a:rPr lang="en-US" dirty="0"/>
              <a:t>Views</a:t>
            </a:r>
          </a:p>
          <a:p>
            <a:pPr marL="342900" indent="-342900">
              <a:buFont typeface="Arial" panose="020B0604020202020204" pitchFamily="34" charset="0"/>
              <a:buChar char="•"/>
            </a:pPr>
            <a:r>
              <a:rPr lang="en-US" dirty="0"/>
              <a:t>Discussion</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Ranges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20</a:t>
            </a:fld>
            <a:endParaRPr lang="en-US"/>
          </a:p>
        </p:txBody>
      </p:sp>
    </p:spTree>
    <p:extLst>
      <p:ext uri="{BB962C8B-B14F-4D97-AF65-F5344CB8AC3E}">
        <p14:creationId xmlns:p14="http://schemas.microsoft.com/office/powerpoint/2010/main" val="159399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Views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21</a:t>
            </a:fld>
            <a:endParaRPr lang="en-US"/>
          </a:p>
        </p:txBody>
      </p:sp>
    </p:spTree>
    <p:extLst>
      <p:ext uri="{BB962C8B-B14F-4D97-AF65-F5344CB8AC3E}">
        <p14:creationId xmlns:p14="http://schemas.microsoft.com/office/powerpoint/2010/main" val="2139834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5"/>
            <a:ext cx="3565525" cy="5543549"/>
          </a:xfrm>
        </p:spPr>
        <p:txBody>
          <a:bodyPr wrap="square" anchor="ctr">
            <a:normAutofit/>
          </a:bodyPr>
          <a:lstStyle/>
          <a:p>
            <a:r>
              <a:rPr lang="en-US" dirty="0"/>
              <a:t>Next Week</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23</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59242037"/>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Iterators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262463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1420547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71615"/>
          </a:xfrm>
        </p:spPr>
        <p:txBody>
          <a:bodyPr>
            <a:normAutofit/>
          </a:bodyPr>
          <a:lstStyle/>
          <a:p>
            <a:r>
              <a:rPr lang="en-US" dirty="0"/>
              <a:t>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are abstractions that represent an element or item that belongs to a collection or container.</a:t>
            </a:r>
          </a:p>
          <a:p>
            <a:r>
              <a:rPr lang="en-US" dirty="0"/>
              <a:t>Iterators are traversal objects, as in they are used to traverse between data that has a common owner.</a:t>
            </a:r>
          </a:p>
          <a:p>
            <a:r>
              <a:rPr lang="en-US" dirty="0"/>
              <a:t>Iterators are a lot like pointers in most cases as they are used to hold or refer to some element somewhere else and can read and write to the stored value.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52810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3565525" cy="5543549"/>
          </a:xfrm>
        </p:spPr>
        <p:txBody>
          <a:bodyPr wrap="square" anchor="ctr">
            <a:normAutofit/>
          </a:bodyPr>
          <a:lstStyle/>
          <a:p>
            <a:r>
              <a:rPr lang="en-US"/>
              <a:t>Iterator Categories</a:t>
            </a:r>
          </a:p>
        </p:txBody>
      </p:sp>
      <p:sp>
        <p:nvSpPr>
          <p:cNvPr id="23" name="Rectangle 2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2435419" y="6484426"/>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66032504"/>
              </p:ext>
            </p:extLst>
          </p:nvPr>
        </p:nvGraphicFramePr>
        <p:xfrm>
          <a:off x="5267325" y="1595659"/>
          <a:ext cx="6373818" cy="3666684"/>
        </p:xfrm>
        <a:graphic>
          <a:graphicData uri="http://schemas.openxmlformats.org/drawingml/2006/table">
            <a:tbl>
              <a:tblPr firstRow="1" bandRow="1">
                <a:tableStyleId>{7DF18680-E054-41AD-8BC1-D1AEF772440D}</a:tableStyleId>
              </a:tblPr>
              <a:tblGrid>
                <a:gridCol w="929832">
                  <a:extLst>
                    <a:ext uri="{9D8B030D-6E8A-4147-A177-3AD203B41FA5}">
                      <a16:colId xmlns:a16="http://schemas.microsoft.com/office/drawing/2014/main" val="562691606"/>
                    </a:ext>
                  </a:extLst>
                </a:gridCol>
                <a:gridCol w="1130997">
                  <a:extLst>
                    <a:ext uri="{9D8B030D-6E8A-4147-A177-3AD203B41FA5}">
                      <a16:colId xmlns:a16="http://schemas.microsoft.com/office/drawing/2014/main" val="2376673986"/>
                    </a:ext>
                  </a:extLst>
                </a:gridCol>
                <a:gridCol w="457764">
                  <a:extLst>
                    <a:ext uri="{9D8B030D-6E8A-4147-A177-3AD203B41FA5}">
                      <a16:colId xmlns:a16="http://schemas.microsoft.com/office/drawing/2014/main" val="1154780908"/>
                    </a:ext>
                  </a:extLst>
                </a:gridCol>
                <a:gridCol w="801086">
                  <a:extLst>
                    <a:ext uri="{9D8B030D-6E8A-4147-A177-3AD203B41FA5}">
                      <a16:colId xmlns:a16="http://schemas.microsoft.com/office/drawing/2014/main" val="784027709"/>
                    </a:ext>
                  </a:extLst>
                </a:gridCol>
                <a:gridCol w="679492">
                  <a:extLst>
                    <a:ext uri="{9D8B030D-6E8A-4147-A177-3AD203B41FA5}">
                      <a16:colId xmlns:a16="http://schemas.microsoft.com/office/drawing/2014/main" val="297727413"/>
                    </a:ext>
                  </a:extLst>
                </a:gridCol>
                <a:gridCol w="836848">
                  <a:extLst>
                    <a:ext uri="{9D8B030D-6E8A-4147-A177-3AD203B41FA5}">
                      <a16:colId xmlns:a16="http://schemas.microsoft.com/office/drawing/2014/main" val="1793849060"/>
                    </a:ext>
                  </a:extLst>
                </a:gridCol>
                <a:gridCol w="658035">
                  <a:extLst>
                    <a:ext uri="{9D8B030D-6E8A-4147-A177-3AD203B41FA5}">
                      <a16:colId xmlns:a16="http://schemas.microsoft.com/office/drawing/2014/main" val="1153177298"/>
                    </a:ext>
                  </a:extLst>
                </a:gridCol>
                <a:gridCol w="879764">
                  <a:extLst>
                    <a:ext uri="{9D8B030D-6E8A-4147-A177-3AD203B41FA5}">
                      <a16:colId xmlns:a16="http://schemas.microsoft.com/office/drawing/2014/main" val="3970149589"/>
                    </a:ext>
                  </a:extLst>
                </a:gridCol>
              </a:tblGrid>
              <a:tr h="226593">
                <a:tc rowSpan="2">
                  <a:txBody>
                    <a:bodyPr/>
                    <a:lstStyle/>
                    <a:p>
                      <a:pPr algn="ctr"/>
                      <a:r>
                        <a:rPr lang="en-AU" sz="1000" b="1" dirty="0">
                          <a:effectLst/>
                        </a:rPr>
                        <a:t>Iterator Category</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gridSpan="7">
                  <a:txBody>
                    <a:bodyPr/>
                    <a:lstStyle/>
                    <a:p>
                      <a:pPr algn="ctr"/>
                      <a:r>
                        <a:rPr lang="en-AU" sz="1000" b="1">
                          <a:effectLst/>
                        </a:rPr>
                        <a:t>Valid Operations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381088">
                <a:tc v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write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read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increment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multiple passes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decrement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contiguous storage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14087274"/>
                  </a:ext>
                </a:extLst>
              </a:tr>
              <a:tr h="226593">
                <a:tc>
                  <a:txBody>
                    <a:bodyPr/>
                    <a:lstStyle/>
                    <a:p>
                      <a:pPr algn="ctr"/>
                      <a:r>
                        <a:rPr lang="en-AU" sz="1000" dirty="0">
                          <a:solidFill>
                            <a:schemeClr val="tx1"/>
                          </a:solidFill>
                          <a:effectLst/>
                        </a:rPr>
                        <a:t>Output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6208055"/>
                  </a:ext>
                </a:extLst>
              </a:tr>
              <a:tr h="381088">
                <a:tc>
                  <a:txBody>
                    <a:bodyPr/>
                    <a:lstStyle/>
                    <a:p>
                      <a:pPr algn="ctr"/>
                      <a:r>
                        <a:rPr lang="en-AU" sz="1000" dirty="0">
                          <a:solidFill>
                            <a:schemeClr val="tx1"/>
                          </a:solidFill>
                          <a:effectLst/>
                        </a:rPr>
                        <a:t>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r>
                        <a:rPr lang="en-AU" sz="1000" dirty="0">
                          <a:solidFill>
                            <a:schemeClr val="tx1"/>
                          </a:solidFill>
                          <a:effectLst/>
                        </a:rPr>
                        <a:t>(might support writing)</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3762493"/>
                  </a:ext>
                </a:extLst>
              </a:tr>
              <a:tr h="535583">
                <a:tc>
                  <a:txBody>
                    <a:bodyPr/>
                    <a:lstStyle/>
                    <a:p>
                      <a:pPr algn="ctr"/>
                      <a:r>
                        <a:rPr lang="en-AU" sz="1000">
                          <a:solidFill>
                            <a:schemeClr val="tx1"/>
                          </a:solidFill>
                          <a:effectLst/>
                        </a:rPr>
                        <a:t>Forward</a:t>
                      </a:r>
                      <a:br>
                        <a:rPr lang="en-AU" sz="1000">
                          <a:solidFill>
                            <a:schemeClr val="tx1"/>
                          </a:solidFill>
                          <a:effectLst/>
                        </a:rPr>
                      </a:br>
                      <a:r>
                        <a:rPr lang="en-AU" sz="1000">
                          <a:solidFill>
                            <a:schemeClr val="tx1"/>
                          </a:solidFill>
                          <a:effectLst/>
                        </a:rPr>
                        <a:t>(Satisfies 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060239"/>
                  </a:ext>
                </a:extLst>
              </a:tr>
              <a:tr h="535583">
                <a:tc>
                  <a:txBody>
                    <a:bodyPr/>
                    <a:lstStyle/>
                    <a:p>
                      <a:pPr algn="ctr"/>
                      <a:r>
                        <a:rPr lang="en-AU" sz="1000">
                          <a:solidFill>
                            <a:schemeClr val="tx1"/>
                          </a:solidFill>
                          <a:effectLst/>
                        </a:rPr>
                        <a:t>Bidirectional</a:t>
                      </a:r>
                      <a:br>
                        <a:rPr lang="en-AU" sz="1000">
                          <a:solidFill>
                            <a:schemeClr val="tx1"/>
                          </a:solidFill>
                          <a:effectLst/>
                        </a:rPr>
                      </a:br>
                      <a:r>
                        <a:rPr lang="en-AU" sz="1000">
                          <a:solidFill>
                            <a:schemeClr val="tx1"/>
                          </a:solidFill>
                          <a:effectLst/>
                        </a:rPr>
                        <a:t>(Satisfies Forward)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690078">
                <a:tc>
                  <a:txBody>
                    <a:bodyPr/>
                    <a:lstStyle/>
                    <a:p>
                      <a:pPr algn="ctr"/>
                      <a:r>
                        <a:rPr lang="en-AU" sz="1000" dirty="0">
                          <a:solidFill>
                            <a:schemeClr val="tx1"/>
                          </a:solidFill>
                          <a:effectLst/>
                        </a:rPr>
                        <a:t>Random Access</a:t>
                      </a:r>
                      <a:br>
                        <a:rPr lang="en-AU" sz="1000" dirty="0">
                          <a:solidFill>
                            <a:schemeClr val="tx1"/>
                          </a:solidFill>
                          <a:effectLst/>
                        </a:rPr>
                      </a:br>
                      <a:r>
                        <a:rPr lang="en-AU" sz="1000" dirty="0">
                          <a:solidFill>
                            <a:schemeClr val="tx1"/>
                          </a:solidFill>
                          <a:effectLst/>
                        </a:rPr>
                        <a:t>(Satisfies Bidirectional)</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690078">
                <a:tc>
                  <a:txBody>
                    <a:bodyPr/>
                    <a:lstStyle/>
                    <a:p>
                      <a:pPr algn="ctr"/>
                      <a:r>
                        <a:rPr lang="en-AU" sz="1000" dirty="0">
                          <a:solidFill>
                            <a:schemeClr val="tx1"/>
                          </a:solidFill>
                          <a:effectLst/>
                        </a:rPr>
                        <a:t>Contiguous</a:t>
                      </a:r>
                      <a:br>
                        <a:rPr lang="en-AU" sz="1000" dirty="0">
                          <a:solidFill>
                            <a:schemeClr val="tx1"/>
                          </a:solidFill>
                          <a:effectLst/>
                        </a:rPr>
                      </a:br>
                      <a:r>
                        <a:rPr lang="en-AU" sz="1000" dirty="0">
                          <a:solidFill>
                            <a:schemeClr val="tx1"/>
                          </a:solidFill>
                          <a:effectLst/>
                        </a:rPr>
                        <a:t>(Satisfies 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504169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Obtaining 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77500" lnSpcReduction="20000"/>
          </a:bodyPr>
          <a:lstStyle/>
          <a:p>
            <a:r>
              <a:rPr lang="en-US" dirty="0"/>
              <a:t>Iterators are generally defined for a </a:t>
            </a:r>
            <a:r>
              <a:rPr lang="en-US" i="1" dirty="0"/>
              <a:t>container-like</a:t>
            </a:r>
            <a:r>
              <a:rPr lang="en-US" dirty="0"/>
              <a:t> object.</a:t>
            </a:r>
          </a:p>
          <a:p>
            <a:r>
              <a:rPr lang="en-US" dirty="0"/>
              <a:t>Iterators to the beginning and end of the container can be obtained using the std::begin and std::end respectively.</a:t>
            </a:r>
          </a:p>
          <a:p>
            <a:r>
              <a:rPr lang="en-US" dirty="0"/>
              <a:t>The “end” iterator usually holds the element that is one-past-the-end in memory.</a:t>
            </a:r>
          </a:p>
          <a:p>
            <a:r>
              <a:rPr lang="en-US" dirty="0"/>
              <a:t>There are customizations of the iterator obtaining functions that can get constant (immutable underlying element), reverse and constant reverse iterators for a [some] container[s].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3554819"/>
          </a:xfrm>
          <a:prstGeom prst="rect">
            <a:avLst/>
          </a:prstGeom>
          <a:noFill/>
        </p:spPr>
        <p:txBody>
          <a:bodyPr wrap="square" rtlCol="0">
            <a:spAutoFit/>
          </a:bodyPr>
          <a:lstStyle/>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array</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iostream</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iterator</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main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int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to_array</a:t>
            </a:r>
            <a:r>
              <a:rPr lang="en-AU" sz="1500" b="0">
                <a:solidFill>
                  <a:srgbClr val="8B888F"/>
                </a:solidFill>
                <a:effectLst/>
                <a:latin typeface="Consolas" panose="020B0609020204030204" pitchFamily="49" charset="0"/>
              </a:rPr>
              <a:t>&lt;</a:t>
            </a:r>
            <a:r>
              <a:rPr lang="en-AU" sz="1500" b="0" i="1">
                <a:solidFill>
                  <a:srgbClr val="5AD4E6"/>
                </a:solidFill>
                <a:effectLst/>
                <a:latin typeface="Consolas" panose="020B0609020204030204" pitchFamily="49" charset="0"/>
              </a:rPr>
              <a:t>int</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3</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565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868</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46</a:t>
            </a:r>
            <a:r>
              <a:rPr lang="en-AU" sz="1500" b="0">
                <a:solidFill>
                  <a:srgbClr val="F7F1FF"/>
                </a:solidFill>
                <a:effectLst/>
                <a:latin typeface="Consolas" panose="020B0609020204030204" pitchFamily="49" charset="0"/>
              </a:rPr>
              <a:t>}</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return</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0</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328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Operators</a:t>
            </a:r>
          </a:p>
        </p:txBody>
      </p:sp>
      <p:graphicFrame>
        <p:nvGraphicFramePr>
          <p:cNvPr id="4" name="Table 8">
            <a:extLst>
              <a:ext uri="{FF2B5EF4-FFF2-40B4-BE49-F238E27FC236}">
                <a16:creationId xmlns:a16="http://schemas.microsoft.com/office/drawing/2014/main" id="{FBFE7D3C-4077-68D9-2682-286DC20560D9}"/>
              </a:ext>
            </a:extLst>
          </p:cNvPr>
          <p:cNvGraphicFramePr>
            <a:graphicFrameLocks noGrp="1"/>
          </p:cNvGraphicFramePr>
          <p:nvPr>
            <p:ph sz="half" idx="2"/>
            <p:extLst>
              <p:ext uri="{D42A27DB-BD31-4B8C-83A1-F6EECF244321}">
                <p14:modId xmlns:p14="http://schemas.microsoft.com/office/powerpoint/2010/main" val="2288749663"/>
              </p:ext>
            </p:extLst>
          </p:nvPr>
        </p:nvGraphicFramePr>
        <p:xfrm>
          <a:off x="503672" y="3501051"/>
          <a:ext cx="4640016" cy="2834640"/>
        </p:xfrm>
        <a:graphic>
          <a:graphicData uri="http://schemas.openxmlformats.org/drawingml/2006/table">
            <a:tbl>
              <a:tblPr firstRow="1" bandRow="1">
                <a:tableStyleId>{5C22544A-7EE6-4342-B048-85BDC9FD1C3A}</a:tableStyleId>
              </a:tblPr>
              <a:tblGrid>
                <a:gridCol w="1417897">
                  <a:extLst>
                    <a:ext uri="{9D8B030D-6E8A-4147-A177-3AD203B41FA5}">
                      <a16:colId xmlns:a16="http://schemas.microsoft.com/office/drawing/2014/main" val="1341517241"/>
                    </a:ext>
                  </a:extLst>
                </a:gridCol>
                <a:gridCol w="902111">
                  <a:extLst>
                    <a:ext uri="{9D8B030D-6E8A-4147-A177-3AD203B41FA5}">
                      <a16:colId xmlns:a16="http://schemas.microsoft.com/office/drawing/2014/main" val="1640302559"/>
                    </a:ext>
                  </a:extLst>
                </a:gridCol>
                <a:gridCol w="1160004">
                  <a:extLst>
                    <a:ext uri="{9D8B030D-6E8A-4147-A177-3AD203B41FA5}">
                      <a16:colId xmlns:a16="http://schemas.microsoft.com/office/drawing/2014/main" val="33221927"/>
                    </a:ext>
                  </a:extLst>
                </a:gridCol>
                <a:gridCol w="1160004">
                  <a:extLst>
                    <a:ext uri="{9D8B030D-6E8A-4147-A177-3AD203B41FA5}">
                      <a16:colId xmlns:a16="http://schemas.microsoft.com/office/drawing/2014/main" val="3507876615"/>
                    </a:ext>
                  </a:extLst>
                </a:gridCol>
              </a:tblGrid>
              <a:tr h="29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effectLst/>
                        </a:rPr>
                        <a:t>Operation</a:t>
                      </a:r>
                    </a:p>
                    <a:p>
                      <a:endParaRPr lang="en-AU"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87320731"/>
                  </a:ext>
                </a:extLst>
              </a:tr>
              <a:tr h="297352">
                <a:tc>
                  <a:txBody>
                    <a:bodyPr/>
                    <a:lstStyle/>
                    <a:p>
                      <a:pPr algn="ctr"/>
                      <a:r>
                        <a:rPr lang="en-AU" dirty="0">
                          <a:effectLst/>
                        </a:rPr>
                        <a:t>dereference</a:t>
                      </a: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v</a:t>
                      </a:r>
                      <a:endParaRPr lang="en-AU" dirty="0">
                        <a:effectLst/>
                      </a:endParaRPr>
                    </a:p>
                  </a:txBody>
                  <a:tcPr marL="99060" marR="99060" anchor="ctr"/>
                </a:tc>
                <a:tc>
                  <a:txBody>
                    <a:bodyPr/>
                    <a:lstStyle/>
                    <a:p>
                      <a:pPr algn="ctr"/>
                      <a:r>
                        <a:rPr lang="en-AU" sz="1800" b="0" dirty="0">
                          <a:solidFill>
                            <a:schemeClr val="bg1"/>
                          </a:solidFill>
                          <a:effectLst/>
                          <a:latin typeface="Consolas" panose="020B0609020204030204" pitchFamily="49" charset="0"/>
                        </a:rPr>
                        <a:t>v</a:t>
                      </a:r>
                      <a:r>
                        <a:rPr lang="en-AU" sz="1800" b="0" dirty="0">
                          <a:solidFill>
                            <a:schemeClr val="bg1"/>
                          </a:solidFill>
                          <a:effectLst/>
                          <a:latin typeface="+mn-lt"/>
                        </a:rPr>
                        <a:t> </a:t>
                      </a:r>
                      <a:r>
                        <a:rPr lang="en-AU" sz="1800" b="0" dirty="0">
                          <a:solidFill>
                            <a:srgbClr val="FC618D"/>
                          </a:solidFill>
                          <a:effectLst/>
                          <a:latin typeface="Consolas" panose="020B0609020204030204" pitchFamily="49" charset="0"/>
                        </a:rPr>
                        <a:t>=</a:t>
                      </a:r>
                      <a:r>
                        <a:rPr lang="en-AU" sz="1800" b="0" dirty="0">
                          <a:solidFill>
                            <a:srgbClr val="FC618D"/>
                          </a:solidFill>
                          <a:effectLst/>
                          <a:latin typeface="+mn-lt"/>
                        </a:rPr>
                        <a:t> </a:t>
                      </a: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sz="1800" b="0" dirty="0">
                          <a:solidFill>
                            <a:schemeClr val="bg1"/>
                          </a:solidFill>
                          <a:effectLst/>
                          <a:latin typeface="Consolas" panose="020B0609020204030204" pitchFamily="49" charset="0"/>
                        </a:rPr>
                        <a:t> </a:t>
                      </a:r>
                      <a:endParaRPr lang="en-AU" dirty="0">
                        <a:effectLst/>
                      </a:endParaRPr>
                    </a:p>
                  </a:txBody>
                  <a:tcPr marL="99060" marR="99060" anchor="ctr"/>
                </a:tc>
                <a:extLst>
                  <a:ext uri="{0D108BD9-81ED-4DB2-BD59-A6C34878D82A}">
                    <a16:rowId xmlns:a16="http://schemas.microsoft.com/office/drawing/2014/main" val="3649415548"/>
                  </a:ext>
                </a:extLst>
              </a:tr>
              <a:tr h="297352">
                <a:tc>
                  <a:txBody>
                    <a:bodyPr/>
                    <a:lstStyle/>
                    <a:p>
                      <a:pPr algn="ctr"/>
                      <a:r>
                        <a:rPr lang="en-AU" dirty="0">
                          <a:effectLst/>
                        </a:rPr>
                        <a:t>increment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2525561790"/>
                  </a:ext>
                </a:extLst>
              </a:tr>
              <a:tr h="297352">
                <a:tc>
                  <a:txBody>
                    <a:bodyPr/>
                    <a:lstStyle/>
                    <a:p>
                      <a:pPr algn="ctr"/>
                      <a:r>
                        <a:rPr lang="en-AU">
                          <a:effectLst/>
                        </a:rPr>
                        <a:t>decrement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3800002017"/>
                  </a:ext>
                </a:extLst>
              </a:tr>
              <a:tr h="297352">
                <a:tc>
                  <a:txBody>
                    <a:bodyPr/>
                    <a:lstStyle/>
                    <a:p>
                      <a:pPr algn="ctr"/>
                      <a:r>
                        <a:rPr lang="en-AU">
                          <a:effectLst/>
                        </a:rPr>
                        <a:t>difference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j</a:t>
                      </a:r>
                      <a:endParaRPr lang="en-AU" dirty="0">
                        <a:effectLst/>
                      </a:endParaRPr>
                    </a:p>
                  </a:txBody>
                  <a:tcPr marL="99060" marR="99060" anchor="ctr"/>
                </a:tc>
                <a:tc>
                  <a:txBody>
                    <a:bodyPr/>
                    <a:lstStyle/>
                    <a:p>
                      <a:pPr algn="ctr"/>
                      <a:endParaRPr lang="en-AU" dirty="0">
                        <a:effectLst/>
                      </a:endParaRPr>
                    </a:p>
                  </a:txBody>
                  <a:tcPr marL="99060" marR="99060" anchor="ctr"/>
                </a:tc>
                <a:tc>
                  <a:txBody>
                    <a:bodyPr/>
                    <a:lstStyle/>
                    <a:p>
                      <a:pPr algn="ctr"/>
                      <a:endParaRPr lang="en-AU" dirty="0">
                        <a:effectLst/>
                      </a:endParaRPr>
                    </a:p>
                  </a:txBody>
                  <a:tcPr marL="99060" marR="99060" anchor="ctr"/>
                </a:tc>
                <a:extLst>
                  <a:ext uri="{0D108BD9-81ED-4DB2-BD59-A6C34878D82A}">
                    <a16:rowId xmlns:a16="http://schemas.microsoft.com/office/drawing/2014/main" val="1359049574"/>
                  </a:ext>
                </a:extLst>
              </a:tr>
              <a:tr h="297352">
                <a:tc>
                  <a:txBody>
                    <a:bodyPr/>
                    <a:lstStyle/>
                    <a:p>
                      <a:pPr algn="ctr"/>
                      <a:r>
                        <a:rPr lang="en-AU" dirty="0">
                          <a:effectLst/>
                        </a:rPr>
                        <a:t>advance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67402912"/>
                  </a:ext>
                </a:extLst>
              </a:tr>
              <a:tr h="297352">
                <a:tc>
                  <a:txBody>
                    <a:bodyPr/>
                    <a:lstStyle/>
                    <a:p>
                      <a:pPr algn="ctr"/>
                      <a:r>
                        <a:rPr lang="en-AU">
                          <a:effectLst/>
                        </a:rPr>
                        <a:t>index</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8B888F"/>
                          </a:solidFill>
                          <a:effectLst/>
                          <a:latin typeface="Consolas" panose="020B0609020204030204" pitchFamily="49" charset="0"/>
                        </a:rPr>
                        <a:t>[</a:t>
                      </a:r>
                      <a:r>
                        <a:rPr lang="en-AU" sz="1800" b="0" dirty="0">
                          <a:solidFill>
                            <a:srgbClr val="948AE3"/>
                          </a:solidFill>
                          <a:effectLst/>
                          <a:latin typeface="Consolas" panose="020B0609020204030204" pitchFamily="49" charset="0"/>
                        </a:rPr>
                        <a:t>n</a:t>
                      </a:r>
                      <a:r>
                        <a:rPr lang="en-AU" sz="1800" b="0" dirty="0">
                          <a:solidFill>
                            <a:srgbClr val="8B888F"/>
                          </a:solidFill>
                          <a:effectLst/>
                          <a:latin typeface="Consolas" panose="020B0609020204030204" pitchFamily="49" charset="0"/>
                        </a:rPr>
                        <a:t>]</a:t>
                      </a:r>
                      <a:endParaRPr lang="en-AU" dirty="0">
                        <a:effectLst/>
                      </a:endParaRPr>
                    </a:p>
                  </a:txBody>
                  <a:tcPr marL="99060" marR="99060" anchor="ct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85882413"/>
                  </a:ext>
                </a:extLst>
              </a:tr>
            </a:tbl>
          </a:graphicData>
        </a:graphic>
      </p:graphicFrame>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206E2EDB-14F4-821E-05C5-8B3CC614A00B}"/>
              </a:ext>
            </a:extLst>
          </p:cNvPr>
          <p:cNvSpPr txBox="1"/>
          <p:nvPr/>
        </p:nvSpPr>
        <p:spPr>
          <a:xfrm>
            <a:off x="6096000" y="1651518"/>
            <a:ext cx="5592328" cy="4893647"/>
          </a:xfrm>
          <a:prstGeom prst="rect">
            <a:avLst/>
          </a:prstGeom>
          <a:noFill/>
        </p:spPr>
        <p:txBody>
          <a:bodyPr wrap="square" rtlCol="0">
            <a:spAutoFit/>
          </a:bodyPr>
          <a:lstStyle/>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iterator</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to_array</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565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868</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46</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begin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it</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v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757657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v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endParaRPr lang="en-AU" sz="1200" dirty="0"/>
          </a:p>
        </p:txBody>
      </p:sp>
      <p:sp>
        <p:nvSpPr>
          <p:cNvPr id="3" name="Content Placeholder 9">
            <a:extLst>
              <a:ext uri="{FF2B5EF4-FFF2-40B4-BE49-F238E27FC236}">
                <a16:creationId xmlns:a16="http://schemas.microsoft.com/office/drawing/2014/main" id="{5EC6E0AE-8C50-6DC7-2706-8B77F2A355DC}"/>
              </a:ext>
            </a:extLst>
          </p:cNvPr>
          <p:cNvSpPr txBox="1">
            <a:spLocks/>
          </p:cNvSpPr>
          <p:nvPr/>
        </p:nvSpPr>
        <p:spPr>
          <a:xfrm>
            <a:off x="550862" y="1780648"/>
            <a:ext cx="4592826" cy="1548882"/>
          </a:xfrm>
          <a:prstGeom prst="rect">
            <a:avLst/>
          </a:prstGeom>
        </p:spPr>
        <p:txBody>
          <a:bodyPr vert="horz" wrap="square" lIns="0" tIns="0" rIns="0" bIns="0" rtlCol="0">
            <a:normAutofit fontScale="92500" lnSpcReduction="2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iterators; depending on there iterator category, support the same set of operators used by pointers to dereference, increment, decrement etc.</a:t>
            </a:r>
          </a:p>
        </p:txBody>
      </p:sp>
    </p:spTree>
    <p:extLst>
      <p:ext uri="{BB962C8B-B14F-4D97-AF65-F5344CB8AC3E}">
        <p14:creationId xmlns:p14="http://schemas.microsoft.com/office/powerpoint/2010/main" val="1482348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Functions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There are also standard interfaces that allow for the manipulation of iterators.</a:t>
            </a:r>
          </a:p>
          <a:p>
            <a:r>
              <a:rPr lang="en-US" dirty="0"/>
              <a:t>These are able to find the correct set of operations for the general functionality (say moving to the </a:t>
            </a:r>
            <a:r>
              <a:rPr lang="en-US" i="1" dirty="0"/>
              <a:t>nth</a:t>
            </a:r>
            <a:r>
              <a:rPr lang="en-US" dirty="0"/>
              <a:t> next element) for a given iterator depending on its category.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4708981"/>
          </a:xfrm>
          <a:prstGeom prst="rect">
            <a:avLst/>
          </a:prstGeom>
          <a:noFill/>
        </p:spPr>
        <p:txBody>
          <a:bodyPr wrap="square" rtlCol="0">
            <a:spAutoFit/>
          </a:bodyPr>
          <a:lstStyle/>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array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iterator</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to_array</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a:t>
            </a:r>
            <a:r>
              <a:rPr lang="en-AU" sz="1200" b="0">
                <a:solidFill>
                  <a:srgbClr val="948AE3"/>
                </a:solidFill>
                <a:effectLst/>
                <a:latin typeface="Consolas" panose="020B0609020204030204" pitchFamily="49" charset="0"/>
              </a:rPr>
              <a:t>1</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565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868</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46</a:t>
            </a:r>
            <a:r>
              <a:rPr lang="en-AU" sz="1200" b="0">
                <a:solidFill>
                  <a:srgbClr val="F7F1FF"/>
                </a:solidFill>
                <a:effectLst/>
                <a:latin typeface="Consolas" panose="020B0609020204030204" pitchFamily="49" charset="0"/>
              </a:rPr>
              <a:t>}</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it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begin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prev</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distance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advance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698434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87639"/>
          </a:xfrm>
        </p:spPr>
        <p:txBody>
          <a:bodyPr>
            <a:normAutofit/>
          </a:bodyPr>
          <a:lstStyle/>
          <a:p>
            <a:r>
              <a:rPr lang="en-US" dirty="0"/>
              <a:t>Sentinels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have no internal notion of the end of a sequence they traverse through, much like pointers.</a:t>
            </a:r>
          </a:p>
          <a:p>
            <a:r>
              <a:rPr lang="en-US" dirty="0"/>
              <a:t>Sentinels are a marker that indicate the end of a sequence. A common sentinel that is used by any language that does string processing is the literal character </a:t>
            </a:r>
            <a:r>
              <a:rPr lang="en-AU" b="0" dirty="0">
                <a:solidFill>
                  <a:srgbClr val="948AE3"/>
                </a:solidFill>
                <a:effectLst/>
                <a:latin typeface="Consolas" panose="020B0609020204030204" pitchFamily="49" charset="0"/>
              </a:rPr>
              <a:t>\0</a:t>
            </a:r>
            <a:r>
              <a:rPr lang="en-US" dirty="0"/>
              <a:t> which denotes the end of string.</a:t>
            </a:r>
          </a:p>
          <a:p>
            <a:r>
              <a:rPr lang="en-US" dirty="0"/>
              <a:t>In C++, the ‘end’ iterator is used as a sentinel, indicating there are no more values that can be yielded by an iterator.</a:t>
            </a:r>
          </a:p>
          <a:p>
            <a:r>
              <a:rPr lang="en-US" dirty="0"/>
              <a:t>Any iterator can be used as a sentinel for a sequence of values if it doesn’t mark the true end of the sequence.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88260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949</TotalTime>
  <Words>2818</Words>
  <Application>Microsoft Office PowerPoint</Application>
  <PresentationFormat>Widescreen</PresentationFormat>
  <Paragraphs>497</Paragraphs>
  <Slides>33</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Cambria Math</vt:lpstr>
      <vt:lpstr>Consolas</vt:lpstr>
      <vt:lpstr>Gill Sans MT</vt:lpstr>
      <vt:lpstr>Symbol</vt:lpstr>
      <vt:lpstr>Walbaum Display</vt:lpstr>
      <vt:lpstr>3DFloatVTI</vt:lpstr>
      <vt:lpstr>Part 6</vt:lpstr>
      <vt:lpstr>Agenda</vt:lpstr>
      <vt:lpstr>Iterators</vt:lpstr>
      <vt:lpstr>Iterators </vt:lpstr>
      <vt:lpstr>Iterator Categories</vt:lpstr>
      <vt:lpstr>Obtaining Iterators </vt:lpstr>
      <vt:lpstr>Iterator Operators</vt:lpstr>
      <vt:lpstr>Iterator Functions</vt:lpstr>
      <vt:lpstr>Sentinels </vt:lpstr>
      <vt:lpstr>Data Structures</vt:lpstr>
      <vt:lpstr>Data Structures</vt:lpstr>
      <vt:lpstr>C++ Standard Containers</vt:lpstr>
      <vt:lpstr>Bitset</vt:lpstr>
      <vt:lpstr>Any</vt:lpstr>
      <vt:lpstr>Algorithms</vt:lpstr>
      <vt:lpstr>Algorithms</vt:lpstr>
      <vt:lpstr>C++ Standard Algorithms</vt:lpstr>
      <vt:lpstr>C++ Standard Algorithms cont.</vt:lpstr>
      <vt:lpstr>C++ Standard Algorithms cont.</vt:lpstr>
      <vt:lpstr>Ranges</vt:lpstr>
      <vt:lpstr>Views</vt:lpstr>
      <vt:lpstr>Discussion</vt:lpstr>
      <vt:lpstr>Next Week</vt:lpstr>
      <vt:lpstr>Thank You</vt:lpstr>
      <vt:lpstr>Introduction</vt:lpstr>
      <vt:lpstr>Chart</vt:lpstr>
      <vt:lpstr>Table</vt:lpstr>
      <vt:lpstr>The way to get started is to quit talking and begin doing.</vt:lpstr>
      <vt:lpstr>Team</vt:lpstr>
      <vt:lpstr>Timeline</vt:lpstr>
      <vt:lpstr>Content </vt:lpstr>
      <vt:lpstr>Content 2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46</cp:revision>
  <dcterms:created xsi:type="dcterms:W3CDTF">2022-11-08T05:35:40Z</dcterms:created>
  <dcterms:modified xsi:type="dcterms:W3CDTF">2023-01-19T13:07:09Z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