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0"/>
  </p:notesMasterIdLst>
  <p:handoutMasterIdLst>
    <p:handoutMasterId r:id="rId31"/>
  </p:handoutMasterIdLst>
  <p:sldIdLst>
    <p:sldId id="257" r:id="rId5"/>
    <p:sldId id="389" r:id="rId6"/>
    <p:sldId id="317" r:id="rId7"/>
    <p:sldId id="392" r:id="rId8"/>
    <p:sldId id="394" r:id="rId9"/>
    <p:sldId id="393" r:id="rId10"/>
    <p:sldId id="396" r:id="rId11"/>
    <p:sldId id="397" r:id="rId12"/>
    <p:sldId id="406" r:id="rId13"/>
    <p:sldId id="400" r:id="rId14"/>
    <p:sldId id="401" r:id="rId15"/>
    <p:sldId id="402" r:id="rId16"/>
    <p:sldId id="399" r:id="rId17"/>
    <p:sldId id="403" r:id="rId18"/>
    <p:sldId id="404" r:id="rId19"/>
    <p:sldId id="405" r:id="rId20"/>
    <p:sldId id="277" r:id="rId21"/>
    <p:sldId id="278" r:id="rId22"/>
    <p:sldId id="279" r:id="rId23"/>
    <p:sldId id="268" r:id="rId24"/>
    <p:sldId id="272" r:id="rId25"/>
    <p:sldId id="270" r:id="rId26"/>
    <p:sldId id="281" r:id="rId27"/>
    <p:sldId id="321" r:id="rId28"/>
    <p:sldId id="3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3E1441-6999-4705-AB2C-B15DE13F310B}">
          <p14:sldIdLst>
            <p14:sldId id="257"/>
            <p14:sldId id="389"/>
            <p14:sldId id="317"/>
            <p14:sldId id="392"/>
            <p14:sldId id="394"/>
            <p14:sldId id="393"/>
            <p14:sldId id="396"/>
            <p14:sldId id="397"/>
            <p14:sldId id="406"/>
            <p14:sldId id="400"/>
            <p14:sldId id="401"/>
            <p14:sldId id="402"/>
            <p14:sldId id="399"/>
            <p14:sldId id="403"/>
            <p14:sldId id="404"/>
            <p14:sldId id="405"/>
            <p14:sldId id="277"/>
            <p14:sldId id="278"/>
            <p14:sldId id="279"/>
            <p14:sldId id="268"/>
            <p14:sldId id="272"/>
            <p14:sldId id="270"/>
            <p14:sldId id="281"/>
            <p14:sldId id="321"/>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11/12/2022</a:t>
            </a:fld>
            <a:endParaRPr lang="en-US" dirty="0"/>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dirty="0"/>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dirty="0"/>
          </a:p>
        </p:txBody>
      </p:sp>
    </p:spTree>
    <p:extLst>
      <p:ext uri="{BB962C8B-B14F-4D97-AF65-F5344CB8AC3E}">
        <p14:creationId xmlns:p14="http://schemas.microsoft.com/office/powerpoint/2010/main" val="244883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dirty="0"/>
          </a:p>
        </p:txBody>
      </p:sp>
    </p:spTree>
    <p:extLst>
      <p:ext uri="{BB962C8B-B14F-4D97-AF65-F5344CB8AC3E}">
        <p14:creationId xmlns:p14="http://schemas.microsoft.com/office/powerpoint/2010/main" val="145238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dirty="0"/>
          </a:p>
        </p:txBody>
      </p:sp>
    </p:spTree>
    <p:extLst>
      <p:ext uri="{BB962C8B-B14F-4D97-AF65-F5344CB8AC3E}">
        <p14:creationId xmlns:p14="http://schemas.microsoft.com/office/powerpoint/2010/main" val="2224044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dirty="0"/>
          </a:p>
        </p:txBody>
      </p:sp>
    </p:spTree>
    <p:extLst>
      <p:ext uri="{BB962C8B-B14F-4D97-AF65-F5344CB8AC3E}">
        <p14:creationId xmlns:p14="http://schemas.microsoft.com/office/powerpoint/2010/main" val="3097418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dirty="0"/>
          </a:p>
        </p:txBody>
      </p:sp>
    </p:spTree>
    <p:extLst>
      <p:ext uri="{BB962C8B-B14F-4D97-AF65-F5344CB8AC3E}">
        <p14:creationId xmlns:p14="http://schemas.microsoft.com/office/powerpoint/2010/main" val="315435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dirty="0"/>
          </a:p>
        </p:txBody>
      </p:sp>
    </p:spTree>
    <p:extLst>
      <p:ext uri="{BB962C8B-B14F-4D97-AF65-F5344CB8AC3E}">
        <p14:creationId xmlns:p14="http://schemas.microsoft.com/office/powerpoint/2010/main" val="4048601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dirty="0"/>
          </a:p>
        </p:txBody>
      </p:sp>
    </p:spTree>
    <p:extLst>
      <p:ext uri="{BB962C8B-B14F-4D97-AF65-F5344CB8AC3E}">
        <p14:creationId xmlns:p14="http://schemas.microsoft.com/office/powerpoint/2010/main" val="39633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21</a:t>
            </a:fld>
            <a:endParaRPr lang="en-US" dirty="0"/>
          </a:p>
        </p:txBody>
      </p:sp>
    </p:spTree>
    <p:extLst>
      <p:ext uri="{BB962C8B-B14F-4D97-AF65-F5344CB8AC3E}">
        <p14:creationId xmlns:p14="http://schemas.microsoft.com/office/powerpoint/2010/main" val="514541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dirty="0"/>
          </a:p>
        </p:txBody>
      </p:sp>
    </p:spTree>
    <p:extLst>
      <p:ext uri="{BB962C8B-B14F-4D97-AF65-F5344CB8AC3E}">
        <p14:creationId xmlns:p14="http://schemas.microsoft.com/office/powerpoint/2010/main" val="404304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dirty="0"/>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dirty="0"/>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71847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34140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27845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88506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421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dirty="0"/>
          </a:p>
        </p:txBody>
      </p:sp>
    </p:spTree>
    <p:extLst>
      <p:ext uri="{BB962C8B-B14F-4D97-AF65-F5344CB8AC3E}">
        <p14:creationId xmlns:p14="http://schemas.microsoft.com/office/powerpoint/2010/main" val="57568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dirty="0"/>
          </a:p>
        </p:txBody>
      </p:sp>
    </p:spTree>
    <p:extLst>
      <p:ext uri="{BB962C8B-B14F-4D97-AF65-F5344CB8AC3E}">
        <p14:creationId xmlns:p14="http://schemas.microsoft.com/office/powerpoint/2010/main" val="2816946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dirty="0"/>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dirty="0"/>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dirty="0"/>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dirty="0"/>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dirty="0"/>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dirty="0"/>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dirty="0"/>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dirty="0"/>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dirty="0"/>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dirty="0"/>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dirty="0"/>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dirty="0"/>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dirty="0"/>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dirty="0"/>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1</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Qualifiers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AU" dirty="0"/>
              <a:t>Signed-ness and Size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560EBC0F-BFD5-8FB9-BF61-134758D0A200}"/>
              </a:ext>
            </a:extLst>
          </p:cNvPr>
          <p:cNvSpPr>
            <a:spLocks noGrp="1"/>
          </p:cNvSpPr>
          <p:nvPr>
            <p:ph sz="half" idx="2"/>
          </p:nvPr>
        </p:nvSpPr>
        <p:spPr/>
        <p:txBody>
          <a:bodyPr>
            <a:normAutofit fontScale="77500" lnSpcReduction="20000"/>
          </a:bodyPr>
          <a:lstStyle/>
          <a:p>
            <a:r>
              <a:rPr lang="en-AU" dirty="0"/>
              <a:t> </a:t>
            </a:r>
            <a:r>
              <a:rPr lang="en-AU" sz="2300" b="0" i="1" dirty="0">
                <a:solidFill>
                  <a:srgbClr val="5AD4E6"/>
                </a:solidFill>
                <a:effectLst/>
                <a:latin typeface="Consolas" panose="020B0609020204030204" pitchFamily="49" charset="0"/>
              </a:rPr>
              <a:t>signed</a:t>
            </a:r>
            <a:r>
              <a:rPr lang="en-AU" dirty="0"/>
              <a:t> – Makes integral signed</a:t>
            </a:r>
          </a:p>
          <a:p>
            <a:r>
              <a:rPr lang="en-AU" dirty="0"/>
              <a:t> </a:t>
            </a:r>
            <a:r>
              <a:rPr lang="en-AU" sz="2300" b="0" i="1" dirty="0">
                <a:solidFill>
                  <a:srgbClr val="5AD4E6"/>
                </a:solidFill>
                <a:effectLst/>
                <a:latin typeface="Consolas" panose="020B0609020204030204" pitchFamily="49" charset="0"/>
              </a:rPr>
              <a:t>unsigned</a:t>
            </a:r>
            <a:r>
              <a:rPr lang="en-AU" dirty="0"/>
              <a:t> – Make integral unsigned</a:t>
            </a:r>
          </a:p>
          <a:p>
            <a:r>
              <a:rPr lang="en-AU" dirty="0"/>
              <a:t> </a:t>
            </a:r>
            <a:r>
              <a:rPr lang="en-AU" sz="2300" b="0" i="1" dirty="0">
                <a:solidFill>
                  <a:srgbClr val="5AD4E6"/>
                </a:solidFill>
                <a:effectLst/>
                <a:latin typeface="Consolas" panose="020B0609020204030204" pitchFamily="49" charset="0"/>
              </a:rPr>
              <a:t>short</a:t>
            </a:r>
            <a:r>
              <a:rPr lang="en-AU" dirty="0"/>
              <a:t> - Integral with at least 16-bits (2-bytes)</a:t>
            </a:r>
          </a:p>
          <a:p>
            <a:r>
              <a:rPr lang="en-AU" dirty="0"/>
              <a:t> </a:t>
            </a:r>
            <a:r>
              <a:rPr lang="en-AU" sz="2300" b="0" i="1" dirty="0">
                <a:solidFill>
                  <a:srgbClr val="5AD4E6"/>
                </a:solidFill>
                <a:effectLst/>
                <a:latin typeface="Consolas" panose="020B0609020204030204" pitchFamily="49" charset="0"/>
              </a:rPr>
              <a:t>long</a:t>
            </a:r>
            <a:r>
              <a:rPr lang="en-AU" dirty="0"/>
              <a:t> - Integral with at least 32-bits (4-bytes)</a:t>
            </a:r>
          </a:p>
          <a:p>
            <a:r>
              <a:rPr lang="en-AU" dirty="0"/>
              <a:t> </a:t>
            </a:r>
            <a:r>
              <a:rPr lang="en-AU" sz="2300" b="0" i="1" dirty="0">
                <a:solidFill>
                  <a:srgbClr val="5AD4E6"/>
                </a:solidFill>
                <a:effectLst/>
                <a:latin typeface="Consolas" panose="020B0609020204030204" pitchFamily="49" charset="0"/>
              </a:rPr>
              <a:t>long long</a:t>
            </a:r>
            <a:r>
              <a:rPr lang="en-AU" dirty="0"/>
              <a:t> - Integral with at least 64-bits (8-bytes)</a:t>
            </a:r>
          </a:p>
          <a:p>
            <a:r>
              <a:rPr lang="en-AU" dirty="0"/>
              <a:t> </a:t>
            </a:r>
            <a:r>
              <a:rPr lang="en-AU" sz="2300" b="0" i="1" dirty="0">
                <a:solidFill>
                  <a:srgbClr val="5AD4E6"/>
                </a:solidFill>
                <a:effectLst/>
                <a:latin typeface="Consolas" panose="020B0609020204030204" pitchFamily="49" charset="0"/>
              </a:rPr>
              <a:t>unsigned</a:t>
            </a:r>
            <a:r>
              <a:rPr lang="en-AU" dirty="0"/>
              <a:t> can be used in combination with the size qualifiers increase the maximum possible value.</a:t>
            </a:r>
          </a:p>
        </p:txBody>
      </p:sp>
      <p:sp>
        <p:nvSpPr>
          <p:cNvPr id="13" name="Content Placeholder 12">
            <a:extLst>
              <a:ext uri="{FF2B5EF4-FFF2-40B4-BE49-F238E27FC236}">
                <a16:creationId xmlns:a16="http://schemas.microsoft.com/office/drawing/2014/main" id="{454AE94C-9479-8197-A05F-04B5A58FA943}"/>
              </a:ext>
            </a:extLst>
          </p:cNvPr>
          <p:cNvSpPr>
            <a:spLocks noGrp="1"/>
          </p:cNvSpPr>
          <p:nvPr>
            <p:ph sz="quarter" idx="4"/>
          </p:nvPr>
        </p:nvSpPr>
        <p:spPr/>
        <p:txBody>
          <a:bodyPr>
            <a:normAutofit lnSpcReduction="10000"/>
          </a:bodyPr>
          <a:lstStyle/>
          <a:p>
            <a:r>
              <a:rPr lang="en-AU" dirty="0"/>
              <a:t> </a:t>
            </a:r>
            <a:r>
              <a:rPr lang="en-AU" sz="2000" b="0" i="1" dirty="0">
                <a:solidFill>
                  <a:srgbClr val="FC618D"/>
                </a:solidFill>
                <a:effectLst/>
                <a:latin typeface="Consolas" panose="020B0609020204030204" pitchFamily="49" charset="0"/>
              </a:rPr>
              <a:t>static</a:t>
            </a:r>
            <a:r>
              <a:rPr lang="en-AU" dirty="0"/>
              <a:t> - Declares static storage</a:t>
            </a:r>
          </a:p>
          <a:p>
            <a:r>
              <a:rPr lang="en-AU" dirty="0"/>
              <a:t> </a:t>
            </a:r>
            <a:r>
              <a:rPr lang="en-AU" sz="2000" b="0" i="1" dirty="0">
                <a:solidFill>
                  <a:srgbClr val="FC618D"/>
                </a:solidFill>
                <a:effectLst/>
                <a:latin typeface="Consolas" panose="020B0609020204030204" pitchFamily="49" charset="0"/>
              </a:rPr>
              <a:t>inline</a:t>
            </a:r>
            <a:r>
              <a:rPr lang="en-AU" dirty="0"/>
              <a:t> - In-lines a function call</a:t>
            </a:r>
          </a:p>
          <a:p>
            <a:r>
              <a:rPr lang="en-AU" dirty="0"/>
              <a:t> </a:t>
            </a:r>
            <a:r>
              <a:rPr lang="en-AU" sz="2000" b="0" i="1" dirty="0">
                <a:solidFill>
                  <a:srgbClr val="FC618D"/>
                </a:solidFill>
                <a:effectLst/>
                <a:latin typeface="Consolas" panose="020B0609020204030204" pitchFamily="49" charset="0"/>
              </a:rPr>
              <a:t>const</a:t>
            </a:r>
            <a:r>
              <a:rPr lang="en-AU" dirty="0"/>
              <a:t> - Data is immutable</a:t>
            </a:r>
          </a:p>
          <a:p>
            <a:r>
              <a:rPr lang="en-AU" dirty="0"/>
              <a:t> </a:t>
            </a:r>
            <a:r>
              <a:rPr lang="en-AU" sz="2000" b="0" i="1" dirty="0" err="1">
                <a:solidFill>
                  <a:srgbClr val="FC618D"/>
                </a:solidFill>
                <a:effectLst/>
                <a:latin typeface="Consolas" panose="020B0609020204030204" pitchFamily="49" charset="0"/>
              </a:rPr>
              <a:t>constexpr</a:t>
            </a:r>
            <a:r>
              <a:rPr lang="en-AU" dirty="0"/>
              <a:t> - Data may be evaluated at compile time</a:t>
            </a:r>
          </a:p>
          <a:p>
            <a:r>
              <a:rPr lang="en-AU" dirty="0"/>
              <a:t> </a:t>
            </a:r>
            <a:r>
              <a:rPr lang="en-AU" sz="2000" b="0" i="1" dirty="0">
                <a:solidFill>
                  <a:srgbClr val="FC618D"/>
                </a:solidFill>
                <a:effectLst/>
                <a:latin typeface="Consolas" panose="020B0609020204030204" pitchFamily="49" charset="0"/>
              </a:rPr>
              <a:t>volatile</a:t>
            </a:r>
            <a:r>
              <a:rPr lang="en-AU" dirty="0"/>
              <a:t> – Data is likely to change outside the compilers insight.</a:t>
            </a:r>
          </a:p>
        </p:txBody>
      </p:sp>
      <p:sp>
        <p:nvSpPr>
          <p:cNvPr id="8" name="Text Placeholder 7">
            <a:extLst>
              <a:ext uri="{FF2B5EF4-FFF2-40B4-BE49-F238E27FC236}">
                <a16:creationId xmlns:a16="http://schemas.microsoft.com/office/drawing/2014/main" id="{1AB4469F-DD5A-89BA-2607-740905F7FEC8}"/>
              </a:ext>
            </a:extLst>
          </p:cNvPr>
          <p:cNvSpPr>
            <a:spLocks noGrp="1"/>
          </p:cNvSpPr>
          <p:nvPr>
            <p:ph type="body" sz="quarter" idx="3"/>
          </p:nvPr>
        </p:nvSpPr>
        <p:spPr/>
        <p:txBody>
          <a:bodyPr/>
          <a:lstStyle/>
          <a:p>
            <a:r>
              <a:rPr lang="en-AU" dirty="0"/>
              <a:t>Storage and Mutability</a:t>
            </a:r>
          </a:p>
        </p:txBody>
      </p:sp>
    </p:spTree>
    <p:extLst>
      <p:ext uri="{BB962C8B-B14F-4D97-AF65-F5344CB8AC3E}">
        <p14:creationId xmlns:p14="http://schemas.microsoft.com/office/powerpoint/2010/main" val="2765860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Automatic Type Deduction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560EBC0F-BFD5-8FB9-BF61-134758D0A200}"/>
              </a:ext>
            </a:extLst>
          </p:cNvPr>
          <p:cNvSpPr>
            <a:spLocks noGrp="1"/>
          </p:cNvSpPr>
          <p:nvPr>
            <p:ph sz="half" idx="2"/>
          </p:nvPr>
        </p:nvSpPr>
        <p:spPr>
          <a:xfrm>
            <a:off x="550863" y="2052736"/>
            <a:ext cx="11097550" cy="3890190"/>
          </a:xfrm>
        </p:spPr>
        <p:txBody>
          <a:bodyPr/>
          <a:lstStyle/>
          <a:p>
            <a:r>
              <a:rPr lang="en-AU" dirty="0"/>
              <a:t>C++ allows for the elision of type declaration through the use of type deduction.</a:t>
            </a:r>
          </a:p>
          <a:p>
            <a:r>
              <a:rPr lang="en-AU" dirty="0"/>
              <a:t>Type deduction takes the surrounding context of an expression and is able to infer what type a variable should be.</a:t>
            </a:r>
          </a:p>
          <a:p>
            <a:r>
              <a:rPr lang="en-AU" dirty="0"/>
              <a:t>Automatic types are introduced using the </a:t>
            </a:r>
            <a:r>
              <a:rPr lang="en-AU" sz="2000" b="0" i="1" kern="1200" dirty="0">
                <a:solidFill>
                  <a:srgbClr val="5AD4E6"/>
                </a:solidFill>
                <a:effectLst/>
                <a:latin typeface="Consolas" panose="020B0609020204030204" pitchFamily="49" charset="0"/>
                <a:ea typeface="+mn-ea"/>
                <a:cs typeface="+mn-cs"/>
              </a:rPr>
              <a:t>auto</a:t>
            </a:r>
            <a:r>
              <a:rPr lang="en-AU" dirty="0"/>
              <a:t> keyword.</a:t>
            </a:r>
          </a:p>
          <a:p>
            <a:r>
              <a:rPr lang="en-AU" dirty="0"/>
              <a:t>The type must be clearly available to the compiler.</a:t>
            </a:r>
          </a:p>
        </p:txBody>
      </p:sp>
    </p:spTree>
    <p:extLst>
      <p:ext uri="{BB962C8B-B14F-4D97-AF65-F5344CB8AC3E}">
        <p14:creationId xmlns:p14="http://schemas.microsoft.com/office/powerpoint/2010/main" val="2141810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Value Categories</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AU" dirty="0" err="1"/>
              <a:t>lvalues</a:t>
            </a:r>
            <a:endParaRPr lang="en-AU"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560EBC0F-BFD5-8FB9-BF61-134758D0A200}"/>
              </a:ext>
            </a:extLst>
          </p:cNvPr>
          <p:cNvSpPr>
            <a:spLocks noGrp="1"/>
          </p:cNvSpPr>
          <p:nvPr>
            <p:ph sz="half" idx="2"/>
          </p:nvPr>
        </p:nvSpPr>
        <p:spPr/>
        <p:txBody>
          <a:bodyPr/>
          <a:lstStyle/>
          <a:p>
            <a:r>
              <a:rPr lang="en-AU" dirty="0"/>
              <a:t>Found on the left-hand-side of the assignment operator (</a:t>
            </a:r>
            <a:r>
              <a:rPr lang="en-AU" b="0" dirty="0">
                <a:solidFill>
                  <a:srgbClr val="FC618D"/>
                </a:solidFill>
                <a:effectLst/>
                <a:latin typeface="Consolas" panose="020B0609020204030204" pitchFamily="49" charset="0"/>
              </a:rPr>
              <a:t>=</a:t>
            </a:r>
            <a:r>
              <a:rPr lang="en-AU" dirty="0"/>
              <a:t>).</a:t>
            </a:r>
          </a:p>
          <a:p>
            <a:r>
              <a:rPr lang="en-AU" dirty="0"/>
              <a:t>Indicates copy semantics when used in the right-hand side of </a:t>
            </a:r>
            <a:r>
              <a:rPr lang="en-AU" b="0" dirty="0">
                <a:solidFill>
                  <a:srgbClr val="FC618D"/>
                </a:solidFill>
                <a:effectLst/>
                <a:latin typeface="Consolas" panose="020B0609020204030204" pitchFamily="49" charset="0"/>
              </a:rPr>
              <a:t>=</a:t>
            </a:r>
            <a:r>
              <a:rPr lang="en-AU" dirty="0"/>
              <a:t>.</a:t>
            </a:r>
          </a:p>
        </p:txBody>
      </p:sp>
      <p:sp>
        <p:nvSpPr>
          <p:cNvPr id="13" name="Content Placeholder 12">
            <a:extLst>
              <a:ext uri="{FF2B5EF4-FFF2-40B4-BE49-F238E27FC236}">
                <a16:creationId xmlns:a16="http://schemas.microsoft.com/office/drawing/2014/main" id="{454AE94C-9479-8197-A05F-04B5A58FA943}"/>
              </a:ext>
            </a:extLst>
          </p:cNvPr>
          <p:cNvSpPr>
            <a:spLocks noGrp="1"/>
          </p:cNvSpPr>
          <p:nvPr>
            <p:ph sz="quarter" idx="4"/>
          </p:nvPr>
        </p:nvSpPr>
        <p:spPr/>
        <p:txBody>
          <a:bodyPr/>
          <a:lstStyle/>
          <a:p>
            <a:r>
              <a:rPr lang="en-AU" dirty="0"/>
              <a:t>Found on the right-hand-side of the assignment operator (</a:t>
            </a:r>
            <a:r>
              <a:rPr lang="en-AU" b="0" dirty="0">
                <a:solidFill>
                  <a:srgbClr val="FC618D"/>
                </a:solidFill>
                <a:effectLst/>
                <a:latin typeface="Consolas" panose="020B0609020204030204" pitchFamily="49" charset="0"/>
              </a:rPr>
              <a:t>=</a:t>
            </a:r>
            <a:r>
              <a:rPr lang="en-AU" dirty="0"/>
              <a:t>).</a:t>
            </a:r>
          </a:p>
          <a:p>
            <a:r>
              <a:rPr lang="en-AU" dirty="0"/>
              <a:t>Indicates a temporary value.</a:t>
            </a:r>
          </a:p>
          <a:p>
            <a:r>
              <a:rPr lang="en-AU" dirty="0"/>
              <a:t>Indicates move semantics.</a:t>
            </a:r>
          </a:p>
        </p:txBody>
      </p:sp>
      <p:sp>
        <p:nvSpPr>
          <p:cNvPr id="8" name="Text Placeholder 7">
            <a:extLst>
              <a:ext uri="{FF2B5EF4-FFF2-40B4-BE49-F238E27FC236}">
                <a16:creationId xmlns:a16="http://schemas.microsoft.com/office/drawing/2014/main" id="{1AB4469F-DD5A-89BA-2607-740905F7FEC8}"/>
              </a:ext>
            </a:extLst>
          </p:cNvPr>
          <p:cNvSpPr>
            <a:spLocks noGrp="1"/>
          </p:cNvSpPr>
          <p:nvPr>
            <p:ph type="body" sz="quarter" idx="3"/>
          </p:nvPr>
        </p:nvSpPr>
        <p:spPr/>
        <p:txBody>
          <a:bodyPr/>
          <a:lstStyle/>
          <a:p>
            <a:r>
              <a:rPr lang="en-AU" dirty="0" err="1"/>
              <a:t>rvalues</a:t>
            </a:r>
            <a:endParaRPr lang="en-AU" dirty="0"/>
          </a:p>
        </p:txBody>
      </p:sp>
    </p:spTree>
    <p:extLst>
      <p:ext uri="{BB962C8B-B14F-4D97-AF65-F5344CB8AC3E}">
        <p14:creationId xmlns:p14="http://schemas.microsoft.com/office/powerpoint/2010/main" val="1590512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Operators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Week 1</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MDN High Performance Programming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dirty="0"/>
          </a:p>
        </p:txBody>
      </p:sp>
    </p:spTree>
    <p:extLst>
      <p:ext uri="{BB962C8B-B14F-4D97-AF65-F5344CB8AC3E}">
        <p14:creationId xmlns:p14="http://schemas.microsoft.com/office/powerpoint/2010/main" val="810094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Basic Arithmetic</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AU" dirty="0"/>
              <a:t>Operators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560EBC0F-BFD5-8FB9-BF61-134758D0A200}"/>
              </a:ext>
            </a:extLst>
          </p:cNvPr>
          <p:cNvSpPr>
            <a:spLocks noGrp="1"/>
          </p:cNvSpPr>
          <p:nvPr>
            <p:ph sz="half" idx="2"/>
          </p:nvPr>
        </p:nvSpPr>
        <p:spPr/>
        <p:txBody>
          <a:bodyPr/>
          <a:lstStyle/>
          <a:p>
            <a:endParaRPr lang="en-AU" dirty="0"/>
          </a:p>
        </p:txBody>
      </p:sp>
      <p:sp>
        <p:nvSpPr>
          <p:cNvPr id="13" name="Content Placeholder 12">
            <a:extLst>
              <a:ext uri="{FF2B5EF4-FFF2-40B4-BE49-F238E27FC236}">
                <a16:creationId xmlns:a16="http://schemas.microsoft.com/office/drawing/2014/main" id="{454AE94C-9479-8197-A05F-04B5A58FA943}"/>
              </a:ext>
            </a:extLst>
          </p:cNvPr>
          <p:cNvSpPr>
            <a:spLocks noGrp="1"/>
          </p:cNvSpPr>
          <p:nvPr>
            <p:ph sz="quarter" idx="4"/>
          </p:nvPr>
        </p:nvSpPr>
        <p:spPr/>
        <p:txBody>
          <a:bodyPr/>
          <a:lstStyle/>
          <a:p>
            <a:endParaRPr lang="en-AU" dirty="0"/>
          </a:p>
        </p:txBody>
      </p:sp>
      <p:sp>
        <p:nvSpPr>
          <p:cNvPr id="8" name="Text Placeholder 7">
            <a:extLst>
              <a:ext uri="{FF2B5EF4-FFF2-40B4-BE49-F238E27FC236}">
                <a16:creationId xmlns:a16="http://schemas.microsoft.com/office/drawing/2014/main" id="{1AB4469F-DD5A-89BA-2607-740905F7FEC8}"/>
              </a:ext>
            </a:extLst>
          </p:cNvPr>
          <p:cNvSpPr>
            <a:spLocks noGrp="1"/>
          </p:cNvSpPr>
          <p:nvPr>
            <p:ph type="body" sz="quarter" idx="3"/>
          </p:nvPr>
        </p:nvSpPr>
        <p:spPr/>
        <p:txBody>
          <a:bodyPr/>
          <a:lstStyle/>
          <a:p>
            <a:r>
              <a:rPr lang="en-AU" dirty="0"/>
              <a:t>About Division and modulo</a:t>
            </a:r>
          </a:p>
        </p:txBody>
      </p:sp>
    </p:spTree>
    <p:extLst>
      <p:ext uri="{BB962C8B-B14F-4D97-AF65-F5344CB8AC3E}">
        <p14:creationId xmlns:p14="http://schemas.microsoft.com/office/powerpoint/2010/main" val="2868848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Bitwise Arithmetic</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AU" dirty="0"/>
              <a:t>Operators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560EBC0F-BFD5-8FB9-BF61-134758D0A200}"/>
              </a:ext>
            </a:extLst>
          </p:cNvPr>
          <p:cNvSpPr>
            <a:spLocks noGrp="1"/>
          </p:cNvSpPr>
          <p:nvPr>
            <p:ph sz="half" idx="2"/>
          </p:nvPr>
        </p:nvSpPr>
        <p:spPr/>
        <p:txBody>
          <a:bodyPr/>
          <a:lstStyle/>
          <a:p>
            <a:endParaRPr lang="en-AU" dirty="0"/>
          </a:p>
        </p:txBody>
      </p:sp>
      <p:sp>
        <p:nvSpPr>
          <p:cNvPr id="13" name="Content Placeholder 12">
            <a:extLst>
              <a:ext uri="{FF2B5EF4-FFF2-40B4-BE49-F238E27FC236}">
                <a16:creationId xmlns:a16="http://schemas.microsoft.com/office/drawing/2014/main" id="{454AE94C-9479-8197-A05F-04B5A58FA943}"/>
              </a:ext>
            </a:extLst>
          </p:cNvPr>
          <p:cNvSpPr>
            <a:spLocks noGrp="1"/>
          </p:cNvSpPr>
          <p:nvPr>
            <p:ph sz="quarter" idx="4"/>
          </p:nvPr>
        </p:nvSpPr>
        <p:spPr/>
        <p:txBody>
          <a:bodyPr/>
          <a:lstStyle/>
          <a:p>
            <a:endParaRPr lang="en-AU" dirty="0"/>
          </a:p>
        </p:txBody>
      </p:sp>
      <p:sp>
        <p:nvSpPr>
          <p:cNvPr id="8" name="Text Placeholder 7">
            <a:extLst>
              <a:ext uri="{FF2B5EF4-FFF2-40B4-BE49-F238E27FC236}">
                <a16:creationId xmlns:a16="http://schemas.microsoft.com/office/drawing/2014/main" id="{1AB4469F-DD5A-89BA-2607-740905F7FEC8}"/>
              </a:ext>
            </a:extLst>
          </p:cNvPr>
          <p:cNvSpPr>
            <a:spLocks noGrp="1"/>
          </p:cNvSpPr>
          <p:nvPr>
            <p:ph type="body" sz="quarter" idx="3"/>
          </p:nvPr>
        </p:nvSpPr>
        <p:spPr/>
        <p:txBody>
          <a:bodyPr/>
          <a:lstStyle/>
          <a:p>
            <a:r>
              <a:rPr lang="en-AU" dirty="0"/>
              <a:t>Floating points</a:t>
            </a:r>
          </a:p>
        </p:txBody>
      </p:sp>
    </p:spTree>
    <p:extLst>
      <p:ext uri="{BB962C8B-B14F-4D97-AF65-F5344CB8AC3E}">
        <p14:creationId xmlns:p14="http://schemas.microsoft.com/office/powerpoint/2010/main" val="2125255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Arithmetic Assignment</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AU" dirty="0"/>
              <a:t>Operators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560EBC0F-BFD5-8FB9-BF61-134758D0A200}"/>
              </a:ext>
            </a:extLst>
          </p:cNvPr>
          <p:cNvSpPr>
            <a:spLocks noGrp="1"/>
          </p:cNvSpPr>
          <p:nvPr>
            <p:ph sz="half" idx="2"/>
          </p:nvPr>
        </p:nvSpPr>
        <p:spPr/>
        <p:txBody>
          <a:bodyPr/>
          <a:lstStyle/>
          <a:p>
            <a:endParaRPr lang="en-AU" dirty="0"/>
          </a:p>
        </p:txBody>
      </p:sp>
      <p:sp>
        <p:nvSpPr>
          <p:cNvPr id="13" name="Content Placeholder 12">
            <a:extLst>
              <a:ext uri="{FF2B5EF4-FFF2-40B4-BE49-F238E27FC236}">
                <a16:creationId xmlns:a16="http://schemas.microsoft.com/office/drawing/2014/main" id="{454AE94C-9479-8197-A05F-04B5A58FA943}"/>
              </a:ext>
            </a:extLst>
          </p:cNvPr>
          <p:cNvSpPr>
            <a:spLocks noGrp="1"/>
          </p:cNvSpPr>
          <p:nvPr>
            <p:ph sz="quarter" idx="4"/>
          </p:nvPr>
        </p:nvSpPr>
        <p:spPr/>
        <p:txBody>
          <a:bodyPr/>
          <a:lstStyle/>
          <a:p>
            <a:endParaRPr lang="en-AU" dirty="0"/>
          </a:p>
        </p:txBody>
      </p:sp>
      <p:sp>
        <p:nvSpPr>
          <p:cNvPr id="10" name="Text Placeholder 9">
            <a:extLst>
              <a:ext uri="{FF2B5EF4-FFF2-40B4-BE49-F238E27FC236}">
                <a16:creationId xmlns:a16="http://schemas.microsoft.com/office/drawing/2014/main" id="{5E643138-E36B-98D5-4DF8-52F2EFFE9050}"/>
              </a:ext>
            </a:extLst>
          </p:cNvPr>
          <p:cNvSpPr>
            <a:spLocks noGrp="1"/>
          </p:cNvSpPr>
          <p:nvPr>
            <p:ph type="body" sz="quarter" idx="3"/>
          </p:nvPr>
        </p:nvSpPr>
        <p:spPr/>
        <p:txBody>
          <a:bodyPr/>
          <a:lstStyle/>
          <a:p>
            <a:endParaRPr lang="en-AU"/>
          </a:p>
        </p:txBody>
      </p:sp>
    </p:spTree>
    <p:extLst>
      <p:ext uri="{BB962C8B-B14F-4D97-AF65-F5344CB8AC3E}">
        <p14:creationId xmlns:p14="http://schemas.microsoft.com/office/powerpoint/2010/main" val="3346269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dirty="0"/>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dirty="0"/>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dirty="0"/>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marL="342900" indent="-342900">
              <a:buFont typeface="Arial" panose="020B0604020202020204" pitchFamily="34" charset="0"/>
              <a:buChar char="•"/>
            </a:pPr>
            <a:r>
              <a:rPr lang="en-US" dirty="0"/>
              <a:t>Recap</a:t>
            </a:r>
          </a:p>
          <a:p>
            <a:pPr marL="342900" indent="-342900">
              <a:buFont typeface="Arial" panose="020B0604020202020204" pitchFamily="34" charset="0"/>
              <a:buChar char="•"/>
            </a:pPr>
            <a:r>
              <a:rPr lang="en-US" dirty="0"/>
              <a:t>C++ Type System</a:t>
            </a:r>
          </a:p>
          <a:p>
            <a:pPr marL="342900" indent="-342900">
              <a:buFont typeface="Arial" panose="020B0604020202020204" pitchFamily="34" charset="0"/>
              <a:buChar char="•"/>
            </a:pPr>
            <a:r>
              <a:rPr lang="en-US" dirty="0"/>
              <a:t>Types</a:t>
            </a:r>
          </a:p>
          <a:p>
            <a:pPr marL="342900" indent="-342900">
              <a:buFont typeface="Arial" panose="020B0604020202020204" pitchFamily="34" charset="0"/>
              <a:buChar char="•"/>
            </a:pPr>
            <a:r>
              <a:rPr lang="en-US" dirty="0"/>
              <a:t>Variables</a:t>
            </a:r>
          </a:p>
          <a:p>
            <a:pPr marL="342900" indent="-342900">
              <a:buFont typeface="Arial" panose="020B0604020202020204" pitchFamily="34" charset="0"/>
              <a:buChar char="•"/>
            </a:pPr>
            <a:r>
              <a:rPr lang="en-US" dirty="0"/>
              <a:t>Operators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dirty="0"/>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dirty="0"/>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dirty="0"/>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Subtitle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subtitle</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dirty="0"/>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dirty="0"/>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dirty="0"/>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 Type System</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Week 1</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MDN High Performance Programming</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dirty="0"/>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Type System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What is a type system</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 A type system is a set of rules that govern the behavior and form the basis of the grammar of a language.</a:t>
            </a:r>
          </a:p>
          <a:p>
            <a:r>
              <a:rPr lang="en-US" dirty="0"/>
              <a:t>How a programming languages dictate the notation if types and how types are assumed form the basis of its type system.</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C++</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normAutofit fontScale="92500" lnSpcReduction="20000"/>
          </a:bodyPr>
          <a:lstStyle/>
          <a:p>
            <a:r>
              <a:rPr lang="en-US" dirty="0"/>
              <a:t>C++ has a strong type system</a:t>
            </a:r>
          </a:p>
          <a:p>
            <a:r>
              <a:rPr lang="en-US" dirty="0"/>
              <a:t>C++ is statically typed</a:t>
            </a:r>
          </a:p>
          <a:p>
            <a:r>
              <a:rPr lang="en-US" dirty="0"/>
              <a:t>C++ has a very rigorous definition of its type system and the various relationship between types</a:t>
            </a:r>
          </a:p>
          <a:p>
            <a:r>
              <a:rPr lang="en-US" dirty="0"/>
              <a:t>C++ has the following type categories</a:t>
            </a:r>
          </a:p>
          <a:p>
            <a:pPr lvl="1">
              <a:lnSpc>
                <a:spcPct val="120000"/>
              </a:lnSpc>
              <a:spcBef>
                <a:spcPts val="0"/>
              </a:spcBef>
              <a:spcAft>
                <a:spcPts val="0"/>
              </a:spcAft>
            </a:pPr>
            <a:r>
              <a:rPr lang="en-US" dirty="0"/>
              <a:t>Literals</a:t>
            </a:r>
          </a:p>
          <a:p>
            <a:pPr lvl="1">
              <a:lnSpc>
                <a:spcPct val="120000"/>
              </a:lnSpc>
              <a:spcBef>
                <a:spcPts val="0"/>
              </a:spcBef>
              <a:spcAft>
                <a:spcPts val="0"/>
              </a:spcAft>
            </a:pPr>
            <a:r>
              <a:rPr lang="en-US" dirty="0"/>
              <a:t>Values</a:t>
            </a:r>
          </a:p>
          <a:p>
            <a:pPr lvl="1">
              <a:lnSpc>
                <a:spcPct val="120000"/>
              </a:lnSpc>
              <a:spcBef>
                <a:spcPts val="0"/>
              </a:spcBef>
              <a:spcAft>
                <a:spcPts val="0"/>
              </a:spcAft>
            </a:pPr>
            <a:r>
              <a:rPr lang="en-US" dirty="0"/>
              <a:t>Types</a:t>
            </a:r>
          </a:p>
          <a:p>
            <a:pPr lvl="1">
              <a:lnSpc>
                <a:spcPct val="120000"/>
              </a:lnSpc>
              <a:spcBef>
                <a:spcPts val="0"/>
              </a:spcBef>
              <a:spcAft>
                <a:spcPts val="0"/>
              </a:spcAft>
            </a:pPr>
            <a:r>
              <a:rPr lang="en-AU" dirty="0" err="1"/>
              <a:t>Typeclasses</a:t>
            </a:r>
            <a:endParaRPr lang="en-AU" dirty="0"/>
          </a:p>
          <a:p>
            <a:endParaRPr lang="en-US" dirty="0"/>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58583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 Types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Week 1</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12800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Integral  and Floating-Point Types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ABF1B6-1E96-5E07-FE95-7FD4C14F19E4}"/>
              </a:ext>
            </a:extLst>
          </p:cNvPr>
          <p:cNvSpPr>
            <a:spLocks noGrp="1"/>
          </p:cNvSpPr>
          <p:nvPr>
            <p:ph sz="half" idx="2"/>
          </p:nvPr>
        </p:nvSpPr>
        <p:spPr>
          <a:xfrm>
            <a:off x="550863" y="1881276"/>
            <a:ext cx="11090274" cy="4061650"/>
          </a:xfrm>
        </p:spPr>
        <p:txBody>
          <a:bodyPr/>
          <a:lstStyle/>
          <a:p>
            <a:r>
              <a:rPr lang="en-AU" dirty="0"/>
              <a:t> </a:t>
            </a:r>
            <a:r>
              <a:rPr lang="en-AU" sz="2000" b="0" i="1" dirty="0">
                <a:solidFill>
                  <a:srgbClr val="5AD4E6"/>
                </a:solidFill>
                <a:effectLst/>
                <a:latin typeface="Consolas" panose="020B0609020204030204" pitchFamily="49" charset="0"/>
              </a:rPr>
              <a:t>bool</a:t>
            </a:r>
            <a:r>
              <a:rPr lang="en-AU" dirty="0"/>
              <a:t> – Boolean type – 8-bits – 1-byte</a:t>
            </a:r>
          </a:p>
          <a:p>
            <a:r>
              <a:rPr lang="en-AU" dirty="0"/>
              <a:t> </a:t>
            </a:r>
            <a:r>
              <a:rPr lang="en-AU" sz="2000" b="0" i="1" dirty="0">
                <a:solidFill>
                  <a:srgbClr val="5AD4E6"/>
                </a:solidFill>
                <a:effectLst/>
                <a:latin typeface="Consolas" panose="020B0609020204030204" pitchFamily="49" charset="0"/>
              </a:rPr>
              <a:t>char</a:t>
            </a:r>
            <a:r>
              <a:rPr lang="en-AU" dirty="0"/>
              <a:t> – character type – 8-bits – 1-byte</a:t>
            </a:r>
          </a:p>
          <a:p>
            <a:r>
              <a:rPr lang="en-AU" dirty="0"/>
              <a:t> </a:t>
            </a:r>
            <a:r>
              <a:rPr lang="en-AU" sz="2000" b="0" i="1" dirty="0" err="1">
                <a:solidFill>
                  <a:srgbClr val="5AD4E6"/>
                </a:solidFill>
                <a:effectLst/>
                <a:latin typeface="Consolas" panose="020B0609020204030204" pitchFamily="49" charset="0"/>
              </a:rPr>
              <a:t>wchar_</a:t>
            </a:r>
            <a:r>
              <a:rPr lang="en-AU" sz="2000" i="1" dirty="0" err="1">
                <a:solidFill>
                  <a:srgbClr val="5AD4E6"/>
                </a:solidFill>
                <a:latin typeface="Consolas" panose="020B0609020204030204" pitchFamily="49" charset="0"/>
              </a:rPr>
              <a:t>t</a:t>
            </a:r>
            <a:r>
              <a:rPr lang="en-AU" dirty="0"/>
              <a:t> – wide character type – 16-bits or 32-bits – 2-bytes or 4-bytes</a:t>
            </a:r>
          </a:p>
          <a:p>
            <a:r>
              <a:rPr lang="en-AU" dirty="0"/>
              <a:t> </a:t>
            </a:r>
            <a:r>
              <a:rPr lang="en-AU" sz="2000" b="0" i="1" dirty="0">
                <a:solidFill>
                  <a:srgbClr val="5AD4E6"/>
                </a:solidFill>
                <a:effectLst/>
                <a:latin typeface="Consolas" panose="020B0609020204030204" pitchFamily="49" charset="0"/>
              </a:rPr>
              <a:t>int</a:t>
            </a:r>
            <a:r>
              <a:rPr lang="en-AU" dirty="0"/>
              <a:t> – integer type – 32-bits – 4-bytes</a:t>
            </a:r>
          </a:p>
          <a:p>
            <a:r>
              <a:rPr lang="en-AU" dirty="0"/>
              <a:t> </a:t>
            </a:r>
            <a:r>
              <a:rPr lang="en-AU" sz="2000" b="0" i="1" kern="1200" dirty="0">
                <a:solidFill>
                  <a:srgbClr val="5AD4E6"/>
                </a:solidFill>
                <a:effectLst/>
                <a:latin typeface="Consolas" panose="020B0609020204030204" pitchFamily="49" charset="0"/>
                <a:ea typeface="+mn-ea"/>
                <a:cs typeface="+mn-cs"/>
              </a:rPr>
              <a:t>float</a:t>
            </a:r>
            <a:r>
              <a:rPr lang="en-AU" dirty="0"/>
              <a:t> – single precision, floating-point type </a:t>
            </a:r>
            <a:r>
              <a:rPr lang="en-AU" sz="1800" kern="1200" dirty="0">
                <a:solidFill>
                  <a:srgbClr val="FFFFFF">
                    <a:alpha val="60000"/>
                  </a:srgbClr>
                </a:solidFill>
                <a:effectLst/>
                <a:latin typeface="Gill Sans MT" panose="020B0502020104020203" pitchFamily="34" charset="0"/>
                <a:ea typeface="+mn-ea"/>
                <a:cs typeface="+mn-cs"/>
              </a:rPr>
              <a:t>– </a:t>
            </a:r>
            <a:r>
              <a:rPr lang="en-AU" kern="1200" dirty="0">
                <a:solidFill>
                  <a:srgbClr val="FFFFFF">
                    <a:alpha val="60000"/>
                  </a:srgbClr>
                </a:solidFill>
                <a:effectLst/>
                <a:latin typeface="Gill Sans MT" panose="020B0502020104020203" pitchFamily="34" charset="0"/>
                <a:ea typeface="+mn-ea"/>
                <a:cs typeface="+mn-cs"/>
              </a:rPr>
              <a:t>binary32 format</a:t>
            </a:r>
            <a:endParaRPr lang="en-AU" dirty="0"/>
          </a:p>
          <a:p>
            <a:r>
              <a:rPr lang="en-AU" dirty="0"/>
              <a:t> </a:t>
            </a:r>
            <a:r>
              <a:rPr lang="en-AU" sz="2000" b="0" i="1" kern="1200" dirty="0">
                <a:solidFill>
                  <a:srgbClr val="5AD4E6"/>
                </a:solidFill>
                <a:effectLst/>
                <a:latin typeface="Consolas" panose="020B0609020204030204" pitchFamily="49" charset="0"/>
                <a:ea typeface="+mn-ea"/>
                <a:cs typeface="+mn-cs"/>
              </a:rPr>
              <a:t>double</a:t>
            </a:r>
            <a:r>
              <a:rPr lang="en-AU" dirty="0"/>
              <a:t> – double precision, floating-point type</a:t>
            </a:r>
            <a:r>
              <a:rPr lang="en-AU" sz="1800" kern="1200" dirty="0">
                <a:solidFill>
                  <a:srgbClr val="FFFFFF">
                    <a:alpha val="60000"/>
                  </a:srgbClr>
                </a:solidFill>
                <a:effectLst/>
                <a:latin typeface="Gill Sans MT" panose="020B0502020104020203" pitchFamily="34" charset="0"/>
                <a:ea typeface="+mn-ea"/>
                <a:cs typeface="+mn-cs"/>
              </a:rPr>
              <a:t> – </a:t>
            </a:r>
            <a:r>
              <a:rPr lang="en-AU" kern="1200" dirty="0">
                <a:solidFill>
                  <a:srgbClr val="FFFFFF">
                    <a:alpha val="60000"/>
                  </a:srgbClr>
                </a:solidFill>
                <a:effectLst/>
                <a:latin typeface="Gill Sans MT" panose="020B0502020104020203" pitchFamily="34" charset="0"/>
                <a:ea typeface="+mn-ea"/>
                <a:cs typeface="+mn-cs"/>
              </a:rPr>
              <a:t>binary64 format</a:t>
            </a:r>
            <a:endParaRPr lang="en-AU" dirty="0"/>
          </a:p>
        </p:txBody>
      </p:sp>
    </p:spTree>
    <p:extLst>
      <p:ext uri="{BB962C8B-B14F-4D97-AF65-F5344CB8AC3E}">
        <p14:creationId xmlns:p14="http://schemas.microsoft.com/office/powerpoint/2010/main" val="438865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Other Types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ABF1B6-1E96-5E07-FE95-7FD4C14F19E4}"/>
              </a:ext>
            </a:extLst>
          </p:cNvPr>
          <p:cNvSpPr>
            <a:spLocks noGrp="1"/>
          </p:cNvSpPr>
          <p:nvPr>
            <p:ph sz="half" idx="2"/>
          </p:nvPr>
        </p:nvSpPr>
        <p:spPr>
          <a:xfrm>
            <a:off x="550863" y="1595536"/>
            <a:ext cx="11097550" cy="4347390"/>
          </a:xfrm>
        </p:spPr>
        <p:txBody>
          <a:bodyPr/>
          <a:lstStyle/>
          <a:p>
            <a:r>
              <a:rPr lang="en-AU" dirty="0"/>
              <a:t> </a:t>
            </a:r>
            <a:r>
              <a:rPr lang="en-AU" sz="2000" b="0" i="1" kern="1200" dirty="0">
                <a:solidFill>
                  <a:srgbClr val="5AD4E6"/>
                </a:solidFill>
                <a:effectLst/>
                <a:latin typeface="Consolas" panose="020B0609020204030204" pitchFamily="49" charset="0"/>
                <a:ea typeface="+mn-ea"/>
                <a:cs typeface="+mn-cs"/>
              </a:rPr>
              <a:t>void</a:t>
            </a:r>
            <a:r>
              <a:rPr lang="en-AU" dirty="0"/>
              <a:t> – incomplete type – denotes no return.</a:t>
            </a:r>
          </a:p>
          <a:p>
            <a:r>
              <a:rPr lang="en-AU" dirty="0"/>
              <a:t> </a:t>
            </a:r>
            <a:r>
              <a:rPr lang="en-AU" sz="2000" b="0" dirty="0" err="1">
                <a:solidFill>
                  <a:srgbClr val="948AE3"/>
                </a:solidFill>
                <a:effectLst/>
                <a:latin typeface="Consolas" panose="020B0609020204030204" pitchFamily="49" charset="0"/>
              </a:rPr>
              <a:t>nullptr</a:t>
            </a:r>
            <a:r>
              <a:rPr lang="en-AU" dirty="0"/>
              <a:t> – literal for a pointer to nothing  </a:t>
            </a:r>
          </a:p>
          <a:p>
            <a:r>
              <a:rPr lang="en-AU" dirty="0"/>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i="1" dirty="0" err="1">
                <a:solidFill>
                  <a:srgbClr val="5AD4E6"/>
                </a:solidFill>
                <a:latin typeface="Consolas" panose="020B0609020204030204" pitchFamily="49" charset="0"/>
              </a:rPr>
              <a:t>nullptr_t</a:t>
            </a:r>
            <a:r>
              <a:rPr lang="en-AU" dirty="0"/>
              <a:t> – type of </a:t>
            </a:r>
            <a:r>
              <a:rPr lang="en-AU" sz="2000" b="0" dirty="0" err="1">
                <a:solidFill>
                  <a:srgbClr val="948AE3"/>
                </a:solidFill>
                <a:effectLst/>
                <a:latin typeface="Consolas" panose="020B0609020204030204" pitchFamily="49" charset="0"/>
              </a:rPr>
              <a:t>nullptr</a:t>
            </a:r>
            <a:endParaRPr lang="en-AU" dirty="0"/>
          </a:p>
          <a:p>
            <a:r>
              <a:rPr lang="en-AU" dirty="0"/>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i="1" kern="1200" dirty="0" err="1">
                <a:solidFill>
                  <a:srgbClr val="5AD4E6"/>
                </a:solidFill>
                <a:effectLst/>
                <a:latin typeface="Consolas" panose="020B0609020204030204" pitchFamily="49" charset="0"/>
                <a:ea typeface="+mn-ea"/>
                <a:cs typeface="+mn-cs"/>
              </a:rPr>
              <a:t>size_t</a:t>
            </a:r>
            <a:r>
              <a:rPr lang="en-AU" dirty="0"/>
              <a:t> – Platform specific, maximum unsigned integer value</a:t>
            </a:r>
          </a:p>
          <a:p>
            <a:r>
              <a:rPr lang="en-AU" dirty="0"/>
              <a:t>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i="1" kern="1200" dirty="0" err="1">
                <a:solidFill>
                  <a:srgbClr val="5AD4E6"/>
                </a:solidFill>
                <a:effectLst/>
                <a:latin typeface="Consolas" panose="020B0609020204030204" pitchFamily="49" charset="0"/>
                <a:ea typeface="+mn-ea"/>
                <a:cs typeface="+mn-cs"/>
              </a:rPr>
              <a:t>ptrdiff_t</a:t>
            </a:r>
            <a:r>
              <a:rPr lang="en-AU" dirty="0"/>
              <a:t> – Type returned by the subtraction of two pointers</a:t>
            </a:r>
          </a:p>
          <a:p>
            <a:r>
              <a:rPr lang="en-AU" dirty="0"/>
              <a:t> </a:t>
            </a:r>
            <a:r>
              <a:rPr lang="en-AU" sz="2000" b="0" i="1" kern="1200" dirty="0">
                <a:solidFill>
                  <a:srgbClr val="5AD4E6"/>
                </a:solidFill>
                <a:effectLst/>
                <a:latin typeface="Consolas" panose="020B0609020204030204" pitchFamily="49" charset="0"/>
                <a:ea typeface="+mn-ea"/>
                <a:cs typeface="+mn-cs"/>
              </a:rPr>
              <a:t>auto</a:t>
            </a:r>
            <a:r>
              <a:rPr lang="en-AU" dirty="0"/>
              <a:t> – Automatic type (via deduction)</a:t>
            </a:r>
          </a:p>
          <a:p>
            <a:endParaRPr lang="en-AU" dirty="0"/>
          </a:p>
          <a:p>
            <a:endParaRPr lang="en-AU" dirty="0"/>
          </a:p>
        </p:txBody>
      </p:sp>
    </p:spTree>
    <p:extLst>
      <p:ext uri="{BB962C8B-B14F-4D97-AF65-F5344CB8AC3E}">
        <p14:creationId xmlns:p14="http://schemas.microsoft.com/office/powerpoint/2010/main" val="3695246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Variables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Week 1</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627747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Initialisation</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AU" dirty="0"/>
              <a:t>What are variables and What is initialisation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Kinds of </a:t>
            </a:r>
            <a:r>
              <a:rPr lang="en-AU" dirty="0"/>
              <a:t>initialisations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MDN High Performance Programming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560EBC0F-BFD5-8FB9-BF61-134758D0A200}"/>
              </a:ext>
            </a:extLst>
          </p:cNvPr>
          <p:cNvSpPr>
            <a:spLocks noGrp="1"/>
          </p:cNvSpPr>
          <p:nvPr>
            <p:ph sz="half" idx="2"/>
          </p:nvPr>
        </p:nvSpPr>
        <p:spPr/>
        <p:txBody>
          <a:bodyPr/>
          <a:lstStyle/>
          <a:p>
            <a:r>
              <a:rPr lang="en-AU" dirty="0"/>
              <a:t>A variable is an object or entity that has a single type and a single value. </a:t>
            </a:r>
          </a:p>
          <a:p>
            <a:r>
              <a:rPr lang="en-AU" dirty="0"/>
              <a:t>Variables store data for later use.</a:t>
            </a:r>
          </a:p>
          <a:p>
            <a:r>
              <a:rPr lang="en-AU" dirty="0"/>
              <a:t>Initialisation is the process of giving a variable a value of the variables type</a:t>
            </a:r>
          </a:p>
          <a:p>
            <a:r>
              <a:rPr lang="en-AU" dirty="0"/>
              <a:t>In C++, there are many ways to initialise a variable depending on the context.</a:t>
            </a:r>
          </a:p>
        </p:txBody>
      </p:sp>
      <p:sp>
        <p:nvSpPr>
          <p:cNvPr id="13" name="Content Placeholder 12">
            <a:extLst>
              <a:ext uri="{FF2B5EF4-FFF2-40B4-BE49-F238E27FC236}">
                <a16:creationId xmlns:a16="http://schemas.microsoft.com/office/drawing/2014/main" id="{454AE94C-9479-8197-A05F-04B5A58FA943}"/>
              </a:ext>
            </a:extLst>
          </p:cNvPr>
          <p:cNvSpPr>
            <a:spLocks noGrp="1"/>
          </p:cNvSpPr>
          <p:nvPr>
            <p:ph sz="quarter" idx="4"/>
          </p:nvPr>
        </p:nvSpPr>
        <p:spPr/>
        <p:txBody>
          <a:bodyPr/>
          <a:lstStyle/>
          <a:p>
            <a:r>
              <a:rPr lang="en-AU" dirty="0"/>
              <a:t>Default</a:t>
            </a:r>
          </a:p>
          <a:p>
            <a:r>
              <a:rPr lang="en-AU" dirty="0"/>
              <a:t>Value</a:t>
            </a:r>
          </a:p>
          <a:p>
            <a:r>
              <a:rPr lang="en-AU" dirty="0"/>
              <a:t>Copy</a:t>
            </a:r>
          </a:p>
          <a:p>
            <a:r>
              <a:rPr lang="en-AU" dirty="0"/>
              <a:t>Direct</a:t>
            </a:r>
          </a:p>
          <a:p>
            <a:r>
              <a:rPr lang="en-AU" dirty="0"/>
              <a:t>Aggregate</a:t>
            </a:r>
          </a:p>
          <a:p>
            <a:r>
              <a:rPr lang="en-AU" dirty="0"/>
              <a:t>List</a:t>
            </a:r>
          </a:p>
        </p:txBody>
      </p:sp>
    </p:spTree>
    <p:extLst>
      <p:ext uri="{BB962C8B-B14F-4D97-AF65-F5344CB8AC3E}">
        <p14:creationId xmlns:p14="http://schemas.microsoft.com/office/powerpoint/2010/main" val="1849307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1406</TotalTime>
  <Words>1336</Words>
  <Application>Microsoft Office PowerPoint</Application>
  <PresentationFormat>Widescreen</PresentationFormat>
  <Paragraphs>264</Paragraphs>
  <Slides>25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Gill Sans MT</vt:lpstr>
      <vt:lpstr>Symbol</vt:lpstr>
      <vt:lpstr>Walbaum Display</vt:lpstr>
      <vt:lpstr>3DFloatVTI</vt:lpstr>
      <vt:lpstr>Week 1</vt:lpstr>
      <vt:lpstr>Agenda</vt:lpstr>
      <vt:lpstr>C++ Type System</vt:lpstr>
      <vt:lpstr>Type System </vt:lpstr>
      <vt:lpstr>C++ Types</vt:lpstr>
      <vt:lpstr>Integral  and Floating-Point Types</vt:lpstr>
      <vt:lpstr>Other Types</vt:lpstr>
      <vt:lpstr>Variables</vt:lpstr>
      <vt:lpstr>Initialisation</vt:lpstr>
      <vt:lpstr>Qualifiers</vt:lpstr>
      <vt:lpstr>Automatic Type Deduction</vt:lpstr>
      <vt:lpstr>Value Categories</vt:lpstr>
      <vt:lpstr>Operators</vt:lpstr>
      <vt:lpstr>Basic Arithmetic</vt:lpstr>
      <vt:lpstr>Bitwise Arithmetic</vt:lpstr>
      <vt:lpstr>Arithmetic Assignment</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8</cp:revision>
  <dcterms:created xsi:type="dcterms:W3CDTF">2022-11-08T05:35:40Z</dcterms:created>
  <dcterms:modified xsi:type="dcterms:W3CDTF">2022-11-13T02:49:57Z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