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9"/>
  </p:notesMasterIdLst>
  <p:handoutMasterIdLst>
    <p:handoutMasterId r:id="rId70"/>
  </p:handoutMasterIdLst>
  <p:sldIdLst>
    <p:sldId id="257" r:id="rId5"/>
    <p:sldId id="416" r:id="rId6"/>
    <p:sldId id="317" r:id="rId7"/>
    <p:sldId id="392" r:id="rId8"/>
    <p:sldId id="394" r:id="rId9"/>
    <p:sldId id="393" r:id="rId10"/>
    <p:sldId id="396" r:id="rId11"/>
    <p:sldId id="397" r:id="rId12"/>
    <p:sldId id="406" r:id="rId13"/>
    <p:sldId id="400" r:id="rId14"/>
    <p:sldId id="401" r:id="rId15"/>
    <p:sldId id="402" r:id="rId16"/>
    <p:sldId id="399" r:id="rId17"/>
    <p:sldId id="407" r:id="rId18"/>
    <p:sldId id="421" r:id="rId19"/>
    <p:sldId id="428" r:id="rId20"/>
    <p:sldId id="427" r:id="rId21"/>
    <p:sldId id="426" r:id="rId22"/>
    <p:sldId id="408" r:id="rId23"/>
    <p:sldId id="422" r:id="rId24"/>
    <p:sldId id="404" r:id="rId25"/>
    <p:sldId id="423" r:id="rId26"/>
    <p:sldId id="430" r:id="rId27"/>
    <p:sldId id="431" r:id="rId28"/>
    <p:sldId id="432" r:id="rId29"/>
    <p:sldId id="429" r:id="rId30"/>
    <p:sldId id="405" r:id="rId31"/>
    <p:sldId id="424" r:id="rId32"/>
    <p:sldId id="409" r:id="rId33"/>
    <p:sldId id="425" r:id="rId34"/>
    <p:sldId id="417" r:id="rId35"/>
    <p:sldId id="418" r:id="rId36"/>
    <p:sldId id="420" r:id="rId37"/>
    <p:sldId id="433" r:id="rId38"/>
    <p:sldId id="434" r:id="rId39"/>
    <p:sldId id="453" r:id="rId40"/>
    <p:sldId id="454" r:id="rId41"/>
    <p:sldId id="455" r:id="rId42"/>
    <p:sldId id="456" r:id="rId43"/>
    <p:sldId id="457" r:id="rId44"/>
    <p:sldId id="458" r:id="rId45"/>
    <p:sldId id="459" r:id="rId46"/>
    <p:sldId id="452" r:id="rId47"/>
    <p:sldId id="437" r:id="rId48"/>
    <p:sldId id="438" r:id="rId49"/>
    <p:sldId id="439" r:id="rId50"/>
    <p:sldId id="440" r:id="rId51"/>
    <p:sldId id="441" r:id="rId52"/>
    <p:sldId id="436" r:id="rId53"/>
    <p:sldId id="442" r:id="rId54"/>
    <p:sldId id="443" r:id="rId55"/>
    <p:sldId id="445" r:id="rId56"/>
    <p:sldId id="446" r:id="rId57"/>
    <p:sldId id="447" r:id="rId58"/>
    <p:sldId id="448" r:id="rId59"/>
    <p:sldId id="435" r:id="rId60"/>
    <p:sldId id="444" r:id="rId61"/>
    <p:sldId id="449" r:id="rId62"/>
    <p:sldId id="450" r:id="rId63"/>
    <p:sldId id="451" r:id="rId64"/>
    <p:sldId id="415" r:id="rId65"/>
    <p:sldId id="414" r:id="rId66"/>
    <p:sldId id="321" r:id="rId67"/>
    <p:sldId id="391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AD26A-EB90-46C6-9A2C-2D412E8DFE2B}" v="2" dt="2022-11-08T05:37:00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handoutMaster" Target="handoutMasters/handoutMaster1.xml"/><Relationship Id="rId75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microsoft.com/office/2015/10/relationships/revisionInfo" Target="revisionInfo.xml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Swann" userId="cc7dbe85ea523306" providerId="LiveId" clId="{16AAD26A-EB90-46C6-9A2C-2D412E8DFE2B}"/>
    <pc:docChg chg="undo custSel modSld">
      <pc:chgData name="Tyler Swann" userId="cc7dbe85ea523306" providerId="LiveId" clId="{16AAD26A-EB90-46C6-9A2C-2D412E8DFE2B}" dt="2022-11-08T05:39:15.082" v="49"/>
      <pc:docMkLst>
        <pc:docMk/>
      </pc:docMkLst>
      <pc:sldChg chg="modTransition">
        <pc:chgData name="Tyler Swann" userId="cc7dbe85ea523306" providerId="LiveId" clId="{16AAD26A-EB90-46C6-9A2C-2D412E8DFE2B}" dt="2022-11-08T05:37:00.555" v="2"/>
        <pc:sldMkLst>
          <pc:docMk/>
          <pc:sldMk cId="752814286" sldId="257"/>
        </pc:sldMkLst>
      </pc:sldChg>
      <pc:sldChg chg="modSp mod modTransition">
        <pc:chgData name="Tyler Swann" userId="cc7dbe85ea523306" providerId="LiveId" clId="{16AAD26A-EB90-46C6-9A2C-2D412E8DFE2B}" dt="2022-11-08T05:38:57.116" v="44"/>
        <pc:sldMkLst>
          <pc:docMk/>
          <pc:sldMk cId="2979876663" sldId="268"/>
        </pc:sldMkLst>
        <pc:spChg chg="mod">
          <ac:chgData name="Tyler Swann" userId="cc7dbe85ea523306" providerId="LiveId" clId="{16AAD26A-EB90-46C6-9A2C-2D412E8DFE2B}" dt="2022-11-08T05:38:57.116" v="44"/>
          <ac:spMkLst>
            <pc:docMk/>
            <pc:sldMk cId="2979876663" sldId="268"/>
            <ac:spMk id="8" creationId="{6375D7F3-165A-439B-8D1D-6553B68C2886}"/>
          </ac:spMkLst>
        </pc:spChg>
      </pc:sldChg>
      <pc:sldChg chg="modSp mod modTransition">
        <pc:chgData name="Tyler Swann" userId="cc7dbe85ea523306" providerId="LiveId" clId="{16AAD26A-EB90-46C6-9A2C-2D412E8DFE2B}" dt="2022-11-08T05:39:04.835" v="46"/>
        <pc:sldMkLst>
          <pc:docMk/>
          <pc:sldMk cId="3891345585" sldId="270"/>
        </pc:sldMkLst>
        <pc:spChg chg="mod">
          <ac:chgData name="Tyler Swann" userId="cc7dbe85ea523306" providerId="LiveId" clId="{16AAD26A-EB90-46C6-9A2C-2D412E8DFE2B}" dt="2022-11-08T05:39:04.835" v="46"/>
          <ac:spMkLst>
            <pc:docMk/>
            <pc:sldMk cId="3891345585" sldId="270"/>
            <ac:spMk id="5" creationId="{06A3302E-502D-4151-81C9-5FD6AF9596D6}"/>
          </ac:spMkLst>
        </pc:spChg>
      </pc:sldChg>
      <pc:sldChg chg="modSp mod modTransition">
        <pc:chgData name="Tyler Swann" userId="cc7dbe85ea523306" providerId="LiveId" clId="{16AAD26A-EB90-46C6-9A2C-2D412E8DFE2B}" dt="2022-11-08T05:39:00.226" v="45"/>
        <pc:sldMkLst>
          <pc:docMk/>
          <pc:sldMk cId="2624630061" sldId="272"/>
        </pc:sldMkLst>
        <pc:spChg chg="mod">
          <ac:chgData name="Tyler Swann" userId="cc7dbe85ea523306" providerId="LiveId" clId="{16AAD26A-EB90-46C6-9A2C-2D412E8DFE2B}" dt="2022-11-08T05:39:00.226" v="45"/>
          <ac:spMkLst>
            <pc:docMk/>
            <pc:sldMk cId="2624630061" sldId="272"/>
            <ac:spMk id="7" creationId="{920A7C57-D6C5-4BA0-AB3C-41D4E3436B0E}"/>
          </ac:spMkLst>
        </pc:spChg>
      </pc:sldChg>
      <pc:sldChg chg="modSp mod modTransition">
        <pc:chgData name="Tyler Swann" userId="cc7dbe85ea523306" providerId="LiveId" clId="{16AAD26A-EB90-46C6-9A2C-2D412E8DFE2B}" dt="2022-11-08T05:38:49.460" v="42"/>
        <pc:sldMkLst>
          <pc:docMk/>
          <pc:sldMk cId="3740286033" sldId="277"/>
        </pc:sldMkLst>
        <pc:spChg chg="mod">
          <ac:chgData name="Tyler Swann" userId="cc7dbe85ea523306" providerId="LiveId" clId="{16AAD26A-EB90-46C6-9A2C-2D412E8DFE2B}" dt="2022-11-08T05:38:49.460" v="42"/>
          <ac:spMkLst>
            <pc:docMk/>
            <pc:sldMk cId="3740286033" sldId="277"/>
            <ac:spMk id="5" creationId="{AFD183D7-B16E-4A9D-BC4B-D1EC347BF97E}"/>
          </ac:spMkLst>
        </pc:spChg>
      </pc:sldChg>
      <pc:sldChg chg="modSp mod modTransition">
        <pc:chgData name="Tyler Swann" userId="cc7dbe85ea523306" providerId="LiveId" clId="{16AAD26A-EB90-46C6-9A2C-2D412E8DFE2B}" dt="2022-11-08T05:38:52.788" v="43"/>
        <pc:sldMkLst>
          <pc:docMk/>
          <pc:sldMk cId="2496947791" sldId="278"/>
        </pc:sldMkLst>
        <pc:spChg chg="mod">
          <ac:chgData name="Tyler Swann" userId="cc7dbe85ea523306" providerId="LiveId" clId="{16AAD26A-EB90-46C6-9A2C-2D412E8DFE2B}" dt="2022-11-08T05:38:52.788" v="43"/>
          <ac:spMkLst>
            <pc:docMk/>
            <pc:sldMk cId="2496947791" sldId="278"/>
            <ac:spMk id="15" creationId="{CD05A243-8080-4F6D-8538-65CDDF891BA6}"/>
          </ac:spMkLst>
        </pc:spChg>
      </pc:sldChg>
      <pc:sldChg chg="modTransition">
        <pc:chgData name="Tyler Swann" userId="cc7dbe85ea523306" providerId="LiveId" clId="{16AAD26A-EB90-46C6-9A2C-2D412E8DFE2B}" dt="2022-11-08T05:37:00.555" v="2"/>
        <pc:sldMkLst>
          <pc:docMk/>
          <pc:sldMk cId="395518310" sldId="279"/>
        </pc:sldMkLst>
      </pc:sldChg>
      <pc:sldChg chg="modSp mod modTransition">
        <pc:chgData name="Tyler Swann" userId="cc7dbe85ea523306" providerId="LiveId" clId="{16AAD26A-EB90-46C6-9A2C-2D412E8DFE2B}" dt="2022-11-08T05:39:08.995" v="47"/>
        <pc:sldMkLst>
          <pc:docMk/>
          <pc:sldMk cId="1420547054" sldId="281"/>
        </pc:sldMkLst>
        <pc:spChg chg="mod">
          <ac:chgData name="Tyler Swann" userId="cc7dbe85ea523306" providerId="LiveId" clId="{16AAD26A-EB90-46C6-9A2C-2D412E8DFE2B}" dt="2022-11-08T05:39:08.995" v="47"/>
          <ac:spMkLst>
            <pc:docMk/>
            <pc:sldMk cId="1420547054" sldId="281"/>
            <ac:spMk id="15" creationId="{65A6DC02-681E-4AF7-AC6E-57CDDB2FBA28}"/>
          </ac:spMkLst>
        </pc:spChg>
      </pc:sldChg>
      <pc:sldChg chg="modSp mod modTransition">
        <pc:chgData name="Tyler Swann" userId="cc7dbe85ea523306" providerId="LiveId" clId="{16AAD26A-EB90-46C6-9A2C-2D412E8DFE2B}" dt="2022-11-08T05:38:38.500" v="41"/>
        <pc:sldMkLst>
          <pc:docMk/>
          <pc:sldMk cId="560021826" sldId="317"/>
        </pc:sldMkLst>
        <pc:spChg chg="mod">
          <ac:chgData name="Tyler Swann" userId="cc7dbe85ea523306" providerId="LiveId" clId="{16AAD26A-EB90-46C6-9A2C-2D412E8DFE2B}" dt="2022-11-08T05:38:38.500" v="41"/>
          <ac:spMkLst>
            <pc:docMk/>
            <pc:sldMk cId="560021826" sldId="317"/>
            <ac:spMk id="3" creationId="{7F7F653B-90B5-4F47-A33F-93DCB2EF68C2}"/>
          </ac:spMkLst>
        </pc:spChg>
      </pc:sldChg>
      <pc:sldChg chg="modSp mod modTransition">
        <pc:chgData name="Tyler Swann" userId="cc7dbe85ea523306" providerId="LiveId" clId="{16AAD26A-EB90-46C6-9A2C-2D412E8DFE2B}" dt="2022-11-08T05:39:11.757" v="48"/>
        <pc:sldMkLst>
          <pc:docMk/>
          <pc:sldMk cId="3521561301" sldId="321"/>
        </pc:sldMkLst>
        <pc:spChg chg="mod">
          <ac:chgData name="Tyler Swann" userId="cc7dbe85ea523306" providerId="LiveId" clId="{16AAD26A-EB90-46C6-9A2C-2D412E8DFE2B}" dt="2022-11-08T05:39:11.757" v="48"/>
          <ac:spMkLst>
            <pc:docMk/>
            <pc:sldMk cId="3521561301" sldId="321"/>
            <ac:spMk id="5" creationId="{06A3302E-502D-4151-81C9-5FD6AF9596D6}"/>
          </ac:spMkLst>
        </pc:spChg>
      </pc:sldChg>
      <pc:sldChg chg="modSp mod modTransition">
        <pc:chgData name="Tyler Swann" userId="cc7dbe85ea523306" providerId="LiveId" clId="{16AAD26A-EB90-46C6-9A2C-2D412E8DFE2B}" dt="2022-11-08T05:38:32.021" v="40"/>
        <pc:sldMkLst>
          <pc:docMk/>
          <pc:sldMk cId="2158886557" sldId="384"/>
        </pc:sldMkLst>
        <pc:spChg chg="mod">
          <ac:chgData name="Tyler Swann" userId="cc7dbe85ea523306" providerId="LiveId" clId="{16AAD26A-EB90-46C6-9A2C-2D412E8DFE2B}" dt="2022-11-08T05:38:32.021" v="40"/>
          <ac:spMkLst>
            <pc:docMk/>
            <pc:sldMk cId="2158886557" sldId="384"/>
            <ac:spMk id="5" creationId="{06A3302E-502D-4151-81C9-5FD6AF9596D6}"/>
          </ac:spMkLst>
        </pc:spChg>
        <pc:spChg chg="mod">
          <ac:chgData name="Tyler Swann" userId="cc7dbe85ea523306" providerId="LiveId" clId="{16AAD26A-EB90-46C6-9A2C-2D412E8DFE2B}" dt="2022-11-08T05:36:55.627" v="1" actId="27636"/>
          <ac:spMkLst>
            <pc:docMk/>
            <pc:sldMk cId="2158886557" sldId="384"/>
            <ac:spMk id="12" creationId="{E5127060-CDBF-435F-9009-A5451CCE305D}"/>
          </ac:spMkLst>
        </pc:spChg>
      </pc:sldChg>
      <pc:sldChg chg="modSp mod modTransition">
        <pc:chgData name="Tyler Swann" userId="cc7dbe85ea523306" providerId="LiveId" clId="{16AAD26A-EB90-46C6-9A2C-2D412E8DFE2B}" dt="2022-11-08T05:38:21.476" v="39" actId="20577"/>
        <pc:sldMkLst>
          <pc:docMk/>
          <pc:sldMk cId="2313234867" sldId="389"/>
        </pc:sldMkLst>
        <pc:spChg chg="mod">
          <ac:chgData name="Tyler Swann" userId="cc7dbe85ea523306" providerId="LiveId" clId="{16AAD26A-EB90-46C6-9A2C-2D412E8DFE2B}" dt="2022-11-08T05:38:21.476" v="39" actId="20577"/>
          <ac:spMkLst>
            <pc:docMk/>
            <pc:sldMk cId="2313234867" sldId="389"/>
            <ac:spMk id="14" creationId="{B01DF4D0-78BC-4C8C-9570-26F0B225433A}"/>
          </ac:spMkLst>
        </pc:spChg>
      </pc:sldChg>
      <pc:sldChg chg="modSp mod modTransition">
        <pc:chgData name="Tyler Swann" userId="cc7dbe85ea523306" providerId="LiveId" clId="{16AAD26A-EB90-46C6-9A2C-2D412E8DFE2B}" dt="2022-11-08T05:39:15.082" v="49"/>
        <pc:sldMkLst>
          <pc:docMk/>
          <pc:sldMk cId="3247798845" sldId="391"/>
        </pc:sldMkLst>
        <pc:spChg chg="mod">
          <ac:chgData name="Tyler Swann" userId="cc7dbe85ea523306" providerId="LiveId" clId="{16AAD26A-EB90-46C6-9A2C-2D412E8DFE2B}" dt="2022-11-08T05:39:15.082" v="49"/>
          <ac:spMkLst>
            <pc:docMk/>
            <pc:sldMk cId="3247798845" sldId="391"/>
            <ac:spMk id="5" creationId="{0B37A3FF-ED32-4C4A-A21F-848A3BF6F89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F27B33-6D08-44AC-970F-1EFCDD2220B3}">
      <dgm:prSet/>
      <dgm:spPr/>
      <dgm:t>
        <a:bodyPr/>
        <a:lstStyle/>
        <a:p>
          <a:r>
            <a:rPr lang="en-AU" dirty="0"/>
            <a:t>Pointers</a:t>
          </a:r>
        </a:p>
      </dgm:t>
    </dgm:pt>
    <dgm:pt modelId="{3B1D3440-89D6-458F-A6A1-F2E38989D22A}" type="parTrans" cxnId="{BAD3FD50-3005-48CD-A74C-A10F769540A2}">
      <dgm:prSet/>
      <dgm:spPr/>
      <dgm:t>
        <a:bodyPr/>
        <a:lstStyle/>
        <a:p>
          <a:endParaRPr lang="en-AU"/>
        </a:p>
      </dgm:t>
    </dgm:pt>
    <dgm:pt modelId="{FD96D45A-A752-4D05-AD4E-04CEE4D6EAB0}" type="sibTrans" cxnId="{BAD3FD50-3005-48CD-A74C-A10F769540A2}">
      <dgm:prSet/>
      <dgm:spPr/>
      <dgm:t>
        <a:bodyPr/>
        <a:lstStyle/>
        <a:p>
          <a:endParaRPr lang="en-AU"/>
        </a:p>
      </dgm:t>
    </dgm:pt>
    <dgm:pt modelId="{722CF75F-5144-42AC-B071-1821697F481C}">
      <dgm:prSet/>
      <dgm:spPr/>
      <dgm:t>
        <a:bodyPr/>
        <a:lstStyle/>
        <a:p>
          <a:r>
            <a:rPr lang="en-AU" dirty="0"/>
            <a:t>Slices</a:t>
          </a:r>
        </a:p>
      </dgm:t>
    </dgm:pt>
    <dgm:pt modelId="{4F8A1516-5211-435D-888E-707AA277704E}" type="parTrans" cxnId="{C54FEC80-9144-4BCD-8417-2AA0FAAE378E}">
      <dgm:prSet/>
      <dgm:spPr/>
      <dgm:t>
        <a:bodyPr/>
        <a:lstStyle/>
        <a:p>
          <a:endParaRPr lang="en-AU"/>
        </a:p>
      </dgm:t>
    </dgm:pt>
    <dgm:pt modelId="{514060E3-6D3A-4129-9998-CFC830C64E46}" type="sibTrans" cxnId="{C54FEC80-9144-4BCD-8417-2AA0FAAE378E}">
      <dgm:prSet/>
      <dgm:spPr/>
      <dgm:t>
        <a:bodyPr/>
        <a:lstStyle/>
        <a:p>
          <a:endParaRPr lang="en-AU"/>
        </a:p>
      </dgm:t>
    </dgm:pt>
    <dgm:pt modelId="{A15FA581-979F-4B4A-B80E-9D6843910ADE}">
      <dgm:prSet/>
      <dgm:spPr/>
      <dgm:t>
        <a:bodyPr/>
        <a:lstStyle/>
        <a:p>
          <a:r>
            <a:rPr lang="en-AU" b="0"/>
            <a:t>References</a:t>
          </a:r>
          <a:endParaRPr lang="en-AU" dirty="0"/>
        </a:p>
      </dgm:t>
    </dgm:pt>
    <dgm:pt modelId="{D4BBA54A-1B41-47B9-A88A-681071C25643}" type="parTrans" cxnId="{39442388-CCAA-4F42-9AB5-0D930EDAC343}">
      <dgm:prSet/>
      <dgm:spPr/>
      <dgm:t>
        <a:bodyPr/>
        <a:lstStyle/>
        <a:p>
          <a:endParaRPr lang="en-AU"/>
        </a:p>
      </dgm:t>
    </dgm:pt>
    <dgm:pt modelId="{0F39A064-06C7-45C6-B0A7-7F6DB54FC94F}" type="sibTrans" cxnId="{39442388-CCAA-4F42-9AB5-0D930EDAC343}">
      <dgm:prSet/>
      <dgm:spPr/>
      <dgm:t>
        <a:bodyPr/>
        <a:lstStyle/>
        <a:p>
          <a:endParaRPr lang="en-AU"/>
        </a:p>
      </dgm:t>
    </dgm:pt>
    <dgm:pt modelId="{DB1B5F73-4D87-4DF2-8076-6BD0872BF260}">
      <dgm:prSet/>
      <dgm:spPr/>
      <dgm:t>
        <a:bodyPr/>
        <a:lstStyle/>
        <a:p>
          <a:r>
            <a:rPr lang="en-AU" dirty="0"/>
            <a:t>Dynamic Memory</a:t>
          </a:r>
        </a:p>
      </dgm:t>
    </dgm:pt>
    <dgm:pt modelId="{38FFAAA6-AA23-4159-ACA2-A362F9FD185A}" type="parTrans" cxnId="{79552F04-CD2D-4E1E-A4E0-7A64E2B3DB7B}">
      <dgm:prSet/>
      <dgm:spPr/>
      <dgm:t>
        <a:bodyPr/>
        <a:lstStyle/>
        <a:p>
          <a:endParaRPr lang="en-AU"/>
        </a:p>
      </dgm:t>
    </dgm:pt>
    <dgm:pt modelId="{1F7D5461-ACF5-450E-A629-5872C9614E10}" type="sibTrans" cxnId="{79552F04-CD2D-4E1E-A4E0-7A64E2B3DB7B}">
      <dgm:prSet/>
      <dgm:spPr/>
      <dgm:t>
        <a:bodyPr/>
        <a:lstStyle/>
        <a:p>
          <a:endParaRPr lang="en-AU"/>
        </a:p>
      </dgm:t>
    </dgm:pt>
    <dgm:pt modelId="{452E6D2F-2E3C-46FA-BC4D-F6159E9DEDEC}">
      <dgm:prSet/>
      <dgm:spPr/>
      <dgm:t>
        <a:bodyPr/>
        <a:lstStyle/>
        <a:p>
          <a:r>
            <a:rPr lang="en-AU" dirty="0"/>
            <a:t>The Standard Library</a:t>
          </a:r>
        </a:p>
      </dgm:t>
    </dgm:pt>
    <dgm:pt modelId="{D2EB8611-FD7E-4A8F-8504-5C020D82A569}" type="parTrans" cxnId="{F43E79B2-029F-4EAE-AEB2-690999B0BF12}">
      <dgm:prSet/>
      <dgm:spPr/>
      <dgm:t>
        <a:bodyPr/>
        <a:lstStyle/>
        <a:p>
          <a:endParaRPr lang="en-AU"/>
        </a:p>
      </dgm:t>
    </dgm:pt>
    <dgm:pt modelId="{B522A696-8CBC-42D2-8780-39A2FF8AE602}" type="sibTrans" cxnId="{F43E79B2-029F-4EAE-AEB2-690999B0BF12}">
      <dgm:prSet/>
      <dgm:spPr/>
      <dgm:t>
        <a:bodyPr/>
        <a:lstStyle/>
        <a:p>
          <a:endParaRPr lang="en-AU"/>
        </a:p>
      </dgm:t>
    </dgm:pt>
    <dgm:pt modelId="{95E40BCB-A390-48A6-80FC-72D007EB92AD}" type="pres">
      <dgm:prSet presAssocID="{E5B2E815-0D19-41DC-B01B-4D608769620A}" presName="diagram" presStyleCnt="0">
        <dgm:presLayoutVars>
          <dgm:dir/>
          <dgm:resizeHandles val="exact"/>
        </dgm:presLayoutVars>
      </dgm:prSet>
      <dgm:spPr/>
    </dgm:pt>
    <dgm:pt modelId="{AE640A55-9CA2-4EDE-951A-0D91284F2D8A}" type="pres">
      <dgm:prSet presAssocID="{DEF27B33-6D08-44AC-970F-1EFCDD2220B3}" presName="node" presStyleLbl="node1" presStyleIdx="0" presStyleCnt="5">
        <dgm:presLayoutVars>
          <dgm:bulletEnabled val="1"/>
        </dgm:presLayoutVars>
      </dgm:prSet>
      <dgm:spPr/>
    </dgm:pt>
    <dgm:pt modelId="{FD3475E4-AF73-4635-95C0-CCD869885E2C}" type="pres">
      <dgm:prSet presAssocID="{FD96D45A-A752-4D05-AD4E-04CEE4D6EAB0}" presName="sibTrans" presStyleCnt="0"/>
      <dgm:spPr/>
    </dgm:pt>
    <dgm:pt modelId="{A1638690-42DD-463F-A870-CE3A15729F41}" type="pres">
      <dgm:prSet presAssocID="{722CF75F-5144-42AC-B071-1821697F481C}" presName="node" presStyleLbl="node1" presStyleIdx="1" presStyleCnt="5">
        <dgm:presLayoutVars>
          <dgm:bulletEnabled val="1"/>
        </dgm:presLayoutVars>
      </dgm:prSet>
      <dgm:spPr/>
    </dgm:pt>
    <dgm:pt modelId="{97DB8FD1-3B21-4CE2-BAC6-B5C4BA567204}" type="pres">
      <dgm:prSet presAssocID="{514060E3-6D3A-4129-9998-CFC830C64E46}" presName="sibTrans" presStyleCnt="0"/>
      <dgm:spPr/>
    </dgm:pt>
    <dgm:pt modelId="{CD1004BA-53B6-43A1-89B3-7A810BDBDB98}" type="pres">
      <dgm:prSet presAssocID="{A15FA581-979F-4B4A-B80E-9D6843910ADE}" presName="node" presStyleLbl="node1" presStyleIdx="2" presStyleCnt="5">
        <dgm:presLayoutVars>
          <dgm:bulletEnabled val="1"/>
        </dgm:presLayoutVars>
      </dgm:prSet>
      <dgm:spPr/>
    </dgm:pt>
    <dgm:pt modelId="{D931C921-6AF4-4289-BD52-705D6B407B57}" type="pres">
      <dgm:prSet presAssocID="{0F39A064-06C7-45C6-B0A7-7F6DB54FC94F}" presName="sibTrans" presStyleCnt="0"/>
      <dgm:spPr/>
    </dgm:pt>
    <dgm:pt modelId="{3ED4F8DD-8E85-4D43-9EE2-950761BF694B}" type="pres">
      <dgm:prSet presAssocID="{DB1B5F73-4D87-4DF2-8076-6BD0872BF260}" presName="node" presStyleLbl="node1" presStyleIdx="3" presStyleCnt="5">
        <dgm:presLayoutVars>
          <dgm:bulletEnabled val="1"/>
        </dgm:presLayoutVars>
      </dgm:prSet>
      <dgm:spPr/>
    </dgm:pt>
    <dgm:pt modelId="{627DD511-39FC-48B5-8E6E-8CFB9FC21A6D}" type="pres">
      <dgm:prSet presAssocID="{1F7D5461-ACF5-450E-A629-5872C9614E10}" presName="sibTrans" presStyleCnt="0"/>
      <dgm:spPr/>
    </dgm:pt>
    <dgm:pt modelId="{EDBD971E-7047-4C4D-9D3E-02F96294A576}" type="pres">
      <dgm:prSet presAssocID="{452E6D2F-2E3C-46FA-BC4D-F6159E9DEDEC}" presName="node" presStyleLbl="node1" presStyleIdx="4" presStyleCnt="5">
        <dgm:presLayoutVars>
          <dgm:bulletEnabled val="1"/>
        </dgm:presLayoutVars>
      </dgm:prSet>
      <dgm:spPr/>
    </dgm:pt>
  </dgm:ptLst>
  <dgm:cxnLst>
    <dgm:cxn modelId="{79552F04-CD2D-4E1E-A4E0-7A64E2B3DB7B}" srcId="{E5B2E815-0D19-41DC-B01B-4D608769620A}" destId="{DB1B5F73-4D87-4DF2-8076-6BD0872BF260}" srcOrd="3" destOrd="0" parTransId="{38FFAAA6-AA23-4159-ACA2-A362F9FD185A}" sibTransId="{1F7D5461-ACF5-450E-A629-5872C9614E10}"/>
    <dgm:cxn modelId="{0DA2C83A-A061-4D87-843A-C9E8278723FB}" type="presOf" srcId="{DB1B5F73-4D87-4DF2-8076-6BD0872BF260}" destId="{3ED4F8DD-8E85-4D43-9EE2-950761BF694B}" srcOrd="0" destOrd="0" presId="urn:microsoft.com/office/officeart/2005/8/layout/default"/>
    <dgm:cxn modelId="{BAD3FD50-3005-48CD-A74C-A10F769540A2}" srcId="{E5B2E815-0D19-41DC-B01B-4D608769620A}" destId="{DEF27B33-6D08-44AC-970F-1EFCDD2220B3}" srcOrd="0" destOrd="0" parTransId="{3B1D3440-89D6-458F-A6A1-F2E38989D22A}" sibTransId="{FD96D45A-A752-4D05-AD4E-04CEE4D6EAB0}"/>
    <dgm:cxn modelId="{C54FEC80-9144-4BCD-8417-2AA0FAAE378E}" srcId="{E5B2E815-0D19-41DC-B01B-4D608769620A}" destId="{722CF75F-5144-42AC-B071-1821697F481C}" srcOrd="1" destOrd="0" parTransId="{4F8A1516-5211-435D-888E-707AA277704E}" sibTransId="{514060E3-6D3A-4129-9998-CFC830C64E46}"/>
    <dgm:cxn modelId="{39442388-CCAA-4F42-9AB5-0D930EDAC343}" srcId="{E5B2E815-0D19-41DC-B01B-4D608769620A}" destId="{A15FA581-979F-4B4A-B80E-9D6843910ADE}" srcOrd="2" destOrd="0" parTransId="{D4BBA54A-1B41-47B9-A88A-681071C25643}" sibTransId="{0F39A064-06C7-45C6-B0A7-7F6DB54FC94F}"/>
    <dgm:cxn modelId="{AFEF36AA-376C-4493-90E6-523562888AD2}" type="presOf" srcId="{722CF75F-5144-42AC-B071-1821697F481C}" destId="{A1638690-42DD-463F-A870-CE3A15729F41}" srcOrd="0" destOrd="0" presId="urn:microsoft.com/office/officeart/2005/8/layout/default"/>
    <dgm:cxn modelId="{F4ADF5B0-ABAE-4FF0-8C8D-20B2C34AC065}" type="presOf" srcId="{DEF27B33-6D08-44AC-970F-1EFCDD2220B3}" destId="{AE640A55-9CA2-4EDE-951A-0D91284F2D8A}" srcOrd="0" destOrd="0" presId="urn:microsoft.com/office/officeart/2005/8/layout/default"/>
    <dgm:cxn modelId="{F43E79B2-029F-4EAE-AEB2-690999B0BF12}" srcId="{E5B2E815-0D19-41DC-B01B-4D608769620A}" destId="{452E6D2F-2E3C-46FA-BC4D-F6159E9DEDEC}" srcOrd="4" destOrd="0" parTransId="{D2EB8611-FD7E-4A8F-8504-5C020D82A569}" sibTransId="{B522A696-8CBC-42D2-8780-39A2FF8AE602}"/>
    <dgm:cxn modelId="{BE0D84EE-1C2C-49DC-9DDB-5CD861D07236}" type="presOf" srcId="{A15FA581-979F-4B4A-B80E-9D6843910ADE}" destId="{CD1004BA-53B6-43A1-89B3-7A810BDBDB98}" srcOrd="0" destOrd="0" presId="urn:microsoft.com/office/officeart/2005/8/layout/default"/>
    <dgm:cxn modelId="{56A685F4-5F79-4C8D-B338-25E8448A0D96}" type="presOf" srcId="{E5B2E815-0D19-41DC-B01B-4D608769620A}" destId="{95E40BCB-A390-48A6-80FC-72D007EB92AD}" srcOrd="0" destOrd="0" presId="urn:microsoft.com/office/officeart/2005/8/layout/default"/>
    <dgm:cxn modelId="{AB8559FE-E9A8-426E-AA15-D6446F1693B7}" type="presOf" srcId="{452E6D2F-2E3C-46FA-BC4D-F6159E9DEDEC}" destId="{EDBD971E-7047-4C4D-9D3E-02F96294A576}" srcOrd="0" destOrd="0" presId="urn:microsoft.com/office/officeart/2005/8/layout/default"/>
    <dgm:cxn modelId="{69E3CE0D-068E-4EB4-B1C1-C45F4BEE4EDA}" type="presParOf" srcId="{95E40BCB-A390-48A6-80FC-72D007EB92AD}" destId="{AE640A55-9CA2-4EDE-951A-0D91284F2D8A}" srcOrd="0" destOrd="0" presId="urn:microsoft.com/office/officeart/2005/8/layout/default"/>
    <dgm:cxn modelId="{569DF317-CAB5-46A4-9689-7DF82087690F}" type="presParOf" srcId="{95E40BCB-A390-48A6-80FC-72D007EB92AD}" destId="{FD3475E4-AF73-4635-95C0-CCD869885E2C}" srcOrd="1" destOrd="0" presId="urn:microsoft.com/office/officeart/2005/8/layout/default"/>
    <dgm:cxn modelId="{DBD4A783-0F0C-45E0-BEC5-2D7410D5C778}" type="presParOf" srcId="{95E40BCB-A390-48A6-80FC-72D007EB92AD}" destId="{A1638690-42DD-463F-A870-CE3A15729F41}" srcOrd="2" destOrd="0" presId="urn:microsoft.com/office/officeart/2005/8/layout/default"/>
    <dgm:cxn modelId="{F6165867-115F-41BE-AF26-C96EA9E4A151}" type="presParOf" srcId="{95E40BCB-A390-48A6-80FC-72D007EB92AD}" destId="{97DB8FD1-3B21-4CE2-BAC6-B5C4BA567204}" srcOrd="3" destOrd="0" presId="urn:microsoft.com/office/officeart/2005/8/layout/default"/>
    <dgm:cxn modelId="{FC47BDEE-5093-4D92-9AD9-0F3F67342676}" type="presParOf" srcId="{95E40BCB-A390-48A6-80FC-72D007EB92AD}" destId="{CD1004BA-53B6-43A1-89B3-7A810BDBDB98}" srcOrd="4" destOrd="0" presId="urn:microsoft.com/office/officeart/2005/8/layout/default"/>
    <dgm:cxn modelId="{FBEB9AC4-33E9-4B00-A91A-3142A87FA202}" type="presParOf" srcId="{95E40BCB-A390-48A6-80FC-72D007EB92AD}" destId="{D931C921-6AF4-4289-BD52-705D6B407B57}" srcOrd="5" destOrd="0" presId="urn:microsoft.com/office/officeart/2005/8/layout/default"/>
    <dgm:cxn modelId="{C544929F-BB85-4B8B-8D59-935225E00E00}" type="presParOf" srcId="{95E40BCB-A390-48A6-80FC-72D007EB92AD}" destId="{3ED4F8DD-8E85-4D43-9EE2-950761BF694B}" srcOrd="6" destOrd="0" presId="urn:microsoft.com/office/officeart/2005/8/layout/default"/>
    <dgm:cxn modelId="{945BA19A-225F-408D-8313-637504BB2CD9}" type="presParOf" srcId="{95E40BCB-A390-48A6-80FC-72D007EB92AD}" destId="{627DD511-39FC-48B5-8E6E-8CFB9FC21A6D}" srcOrd="7" destOrd="0" presId="urn:microsoft.com/office/officeart/2005/8/layout/default"/>
    <dgm:cxn modelId="{26AA6A13-31B0-4483-933E-6DA9F67EF132}" type="presParOf" srcId="{95E40BCB-A390-48A6-80FC-72D007EB92AD}" destId="{EDBD971E-7047-4C4D-9D3E-02F96294A57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0A55-9CA2-4EDE-951A-0D91284F2D8A}">
      <dsp:nvSpPr>
        <dsp:cNvPr id="0" name=""/>
        <dsp:cNvSpPr/>
      </dsp:nvSpPr>
      <dsp:spPr>
        <a:xfrm>
          <a:off x="1277981" y="812"/>
          <a:ext cx="2666973" cy="16001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Pointers</a:t>
          </a:r>
        </a:p>
      </dsp:txBody>
      <dsp:txXfrm>
        <a:off x="1277981" y="812"/>
        <a:ext cx="2666973" cy="1600183"/>
      </dsp:txXfrm>
    </dsp:sp>
    <dsp:sp modelId="{A1638690-42DD-463F-A870-CE3A15729F41}">
      <dsp:nvSpPr>
        <dsp:cNvPr id="0" name=""/>
        <dsp:cNvSpPr/>
      </dsp:nvSpPr>
      <dsp:spPr>
        <a:xfrm>
          <a:off x="4211651" y="812"/>
          <a:ext cx="2666973" cy="16001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Slices</a:t>
          </a:r>
        </a:p>
      </dsp:txBody>
      <dsp:txXfrm>
        <a:off x="4211651" y="812"/>
        <a:ext cx="2666973" cy="1600183"/>
      </dsp:txXfrm>
    </dsp:sp>
    <dsp:sp modelId="{CD1004BA-53B6-43A1-89B3-7A810BDBDB98}">
      <dsp:nvSpPr>
        <dsp:cNvPr id="0" name=""/>
        <dsp:cNvSpPr/>
      </dsp:nvSpPr>
      <dsp:spPr>
        <a:xfrm>
          <a:off x="7145321" y="812"/>
          <a:ext cx="2666973" cy="16001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b="0" kern="1200"/>
            <a:t>References</a:t>
          </a:r>
          <a:endParaRPr lang="en-AU" sz="3400" kern="1200" dirty="0"/>
        </a:p>
      </dsp:txBody>
      <dsp:txXfrm>
        <a:off x="7145321" y="812"/>
        <a:ext cx="2666973" cy="1600183"/>
      </dsp:txXfrm>
    </dsp:sp>
    <dsp:sp modelId="{3ED4F8DD-8E85-4D43-9EE2-950761BF694B}">
      <dsp:nvSpPr>
        <dsp:cNvPr id="0" name=""/>
        <dsp:cNvSpPr/>
      </dsp:nvSpPr>
      <dsp:spPr>
        <a:xfrm>
          <a:off x="2744816" y="1867693"/>
          <a:ext cx="2666973" cy="16001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Dynamic Memory</a:t>
          </a:r>
        </a:p>
      </dsp:txBody>
      <dsp:txXfrm>
        <a:off x="2744816" y="1867693"/>
        <a:ext cx="2666973" cy="1600183"/>
      </dsp:txXfrm>
    </dsp:sp>
    <dsp:sp modelId="{EDBD971E-7047-4C4D-9D3E-02F96294A576}">
      <dsp:nvSpPr>
        <dsp:cNvPr id="0" name=""/>
        <dsp:cNvSpPr/>
      </dsp:nvSpPr>
      <dsp:spPr>
        <a:xfrm>
          <a:off x="5678486" y="1867693"/>
          <a:ext cx="2666973" cy="16001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The Standard Library</a:t>
          </a:r>
        </a:p>
      </dsp:txBody>
      <dsp:txXfrm>
        <a:off x="5678486" y="1867693"/>
        <a:ext cx="2666973" cy="1600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35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89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44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75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14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9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23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87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11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5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63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0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05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43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98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012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67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041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10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796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99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451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01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987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187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828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47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171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064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1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407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809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396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27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13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544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191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577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433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573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87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517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39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8749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873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989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429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760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520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647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32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67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6696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91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2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85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4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github.com/MonashDeepNeuron/HPP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Part 2 - Basics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Tyler Swann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Qualifiers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Signed-ness and Size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signed</a:t>
            </a:r>
            <a:r>
              <a:rPr lang="en-AU" dirty="0"/>
              <a:t> – Makes integral signed</a:t>
            </a:r>
          </a:p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AU" dirty="0"/>
              <a:t> – Make integral unsigned</a:t>
            </a:r>
          </a:p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AU" dirty="0"/>
              <a:t> - Integral with at least 16-bits (2-bytes)</a:t>
            </a:r>
          </a:p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AU" dirty="0"/>
              <a:t> - Integral with at least 32-bits (4-bytes)</a:t>
            </a:r>
          </a:p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long long</a:t>
            </a:r>
            <a:r>
              <a:rPr lang="en-AU" dirty="0"/>
              <a:t> - Integral with at least 64-bits (8-bytes)</a:t>
            </a:r>
          </a:p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AU" dirty="0"/>
              <a:t> can be used in combination with the size qualifiers increase the maximum possible value.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 </a:t>
            </a:r>
            <a:r>
              <a:rPr lang="en-AU" sz="20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AU" dirty="0"/>
              <a:t> - Declares static storage</a:t>
            </a:r>
          </a:p>
          <a:p>
            <a:r>
              <a:rPr lang="en-AU" dirty="0"/>
              <a:t> </a:t>
            </a:r>
            <a:r>
              <a:rPr lang="en-AU" sz="20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AU" dirty="0"/>
              <a:t> - In-lines a function call</a:t>
            </a:r>
          </a:p>
          <a:p>
            <a:r>
              <a:rPr lang="en-AU" dirty="0"/>
              <a:t> </a:t>
            </a:r>
            <a:r>
              <a:rPr lang="en-AU" sz="20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dirty="0"/>
              <a:t> - Data is immutable</a:t>
            </a:r>
          </a:p>
          <a:p>
            <a:r>
              <a:rPr lang="en-AU" dirty="0"/>
              <a:t> </a:t>
            </a:r>
            <a:r>
              <a:rPr lang="en-AU" sz="2000" b="0" i="1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AU" dirty="0"/>
              <a:t> - Data may be evaluated at compile time</a:t>
            </a:r>
          </a:p>
          <a:p>
            <a:r>
              <a:rPr lang="en-AU" dirty="0"/>
              <a:t> </a:t>
            </a:r>
            <a:r>
              <a:rPr lang="en-AU" sz="20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en-AU" dirty="0"/>
              <a:t> – Data is likely to change outside the compilers insight.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Storage and Mutability</a:t>
            </a:r>
          </a:p>
        </p:txBody>
      </p:sp>
    </p:spTree>
    <p:extLst>
      <p:ext uri="{BB962C8B-B14F-4D97-AF65-F5344CB8AC3E}">
        <p14:creationId xmlns:p14="http://schemas.microsoft.com/office/powerpoint/2010/main" val="2765860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Automatic Type Deduction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052736"/>
            <a:ext cx="11097550" cy="3890190"/>
          </a:xfrm>
        </p:spPr>
        <p:txBody>
          <a:bodyPr/>
          <a:lstStyle/>
          <a:p>
            <a:r>
              <a:rPr lang="en-AU" dirty="0"/>
              <a:t>C++ allows for the elision of type declaration through the use of type deduction.</a:t>
            </a:r>
          </a:p>
          <a:p>
            <a:r>
              <a:rPr lang="en-AU" dirty="0"/>
              <a:t>Type deduction takes the surrounding context of an expression and is able to infer what type a variable should be.</a:t>
            </a:r>
          </a:p>
          <a:p>
            <a:r>
              <a:rPr lang="en-AU" dirty="0"/>
              <a:t>Automatic types are introduced using the </a:t>
            </a:r>
            <a:r>
              <a:rPr lang="en-AU" sz="2000" b="0" i="1" kern="1200" dirty="0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auto</a:t>
            </a:r>
            <a:r>
              <a:rPr lang="en-AU" dirty="0"/>
              <a:t> keyword.</a:t>
            </a:r>
          </a:p>
          <a:p>
            <a:r>
              <a:rPr lang="en-AU" dirty="0"/>
              <a:t>The type on the right-hand-side must be obvious to the compiler.</a:t>
            </a:r>
          </a:p>
          <a:p>
            <a:r>
              <a:rPr lang="en-AU" dirty="0"/>
              <a:t>E.g. 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AU" dirty="0"/>
              <a:t> Here it is clear that 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dirty="0"/>
              <a:t> is an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dirty="0"/>
              <a:t>.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810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Value Categories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 err="1"/>
              <a:t>lvalues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Found on the left-hand-side of the assignment operator (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dirty="0"/>
              <a:t>).</a:t>
            </a:r>
          </a:p>
          <a:p>
            <a:r>
              <a:rPr lang="en-AU" dirty="0"/>
              <a:t>Indicates copy semantics when used in the right-hand side of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dirty="0"/>
              <a:t>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Found on the right-hand-side of the assignment operator (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dirty="0"/>
              <a:t>).</a:t>
            </a:r>
          </a:p>
          <a:p>
            <a:r>
              <a:rPr lang="en-AU" dirty="0"/>
              <a:t>Indicates a temporary value.</a:t>
            </a:r>
          </a:p>
          <a:p>
            <a:r>
              <a:rPr lang="en-AU" dirty="0"/>
              <a:t>Indicates move semantics.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err="1"/>
              <a:t>rvalues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0512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Operators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94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Basic Arithmetic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Operators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AU" dirty="0"/>
              <a:t>C++ has the typical operators you would expect to do basic arithmetic with integral and floating-point types.</a:t>
            </a:r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dirty="0"/>
              <a:t> - Addition and unary </a:t>
            </a:r>
            <a:r>
              <a:rPr lang="en-AU" dirty="0" err="1"/>
              <a:t>posigate</a:t>
            </a:r>
            <a:endParaRPr lang="en-AU" dirty="0"/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dirty="0"/>
              <a:t> - Subtraction and unary negate</a:t>
            </a:r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dirty="0"/>
              <a:t> - Multiplication</a:t>
            </a:r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dirty="0"/>
              <a:t> - Division</a:t>
            </a:r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AU" dirty="0"/>
              <a:t> - Modulus</a:t>
            </a:r>
          </a:p>
          <a:p>
            <a:r>
              <a:rPr lang="en-AU" dirty="0"/>
              <a:t> </a:t>
            </a:r>
            <a:r>
              <a:rPr lang="en-AU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AU" dirty="0"/>
              <a:t> - Increment (prefix and postfix)</a:t>
            </a:r>
          </a:p>
          <a:p>
            <a:r>
              <a:rPr lang="en-AU" dirty="0"/>
              <a:t> </a:t>
            </a:r>
            <a:r>
              <a:rPr lang="en-AU" dirty="0">
                <a:solidFill>
                  <a:srgbClr val="FC618D"/>
                </a:solidFill>
                <a:latin typeface="Consolas" panose="020B0609020204030204" pitchFamily="49" charset="0"/>
              </a:rPr>
              <a:t>--</a:t>
            </a:r>
            <a:r>
              <a:rPr lang="en-AU" dirty="0"/>
              <a:t> - Decrement (prefix and postfix)</a:t>
            </a:r>
          </a:p>
          <a:p>
            <a:endParaRPr lang="en-AU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Division of two integral types will perform integer division, where the remained will be discarded.</a:t>
            </a:r>
          </a:p>
          <a:p>
            <a:r>
              <a:rPr lang="en-AU" dirty="0"/>
              <a:t>You must cast an integral to a floating point type.</a:t>
            </a:r>
          </a:p>
          <a:p>
            <a:r>
              <a:rPr lang="en-AU" dirty="0"/>
              <a:t>Modulo does not work on floating point types.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About Division and modulo</a:t>
            </a:r>
          </a:p>
        </p:txBody>
      </p:sp>
    </p:spTree>
    <p:extLst>
      <p:ext uri="{BB962C8B-B14F-4D97-AF65-F5344CB8AC3E}">
        <p14:creationId xmlns:p14="http://schemas.microsoft.com/office/powerpoint/2010/main" val="652469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Basic Arithmetic Example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+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+ b = 13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-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- b = 7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*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* b = 30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/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/ b = 3??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%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% b = 1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19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Basic Arithmetic Example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10.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/ c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/ c = 3.33333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d /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d / b = 3.33333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793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Basic Arithmetic Example 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5.43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0.71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e + f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///&lt; e + f = -4.72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-e + f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///&lt; -e + f = 6.14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e - -f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///&lt; e - f = -6.14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e - -f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///&lt; e - -f = -4.72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56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Basic Arithmetic Example 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g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h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g++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g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g++ = 1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g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g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///&lt; g = 2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++g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g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++g = 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g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g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///&lt; g = 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h--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h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h-- = 5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///&lt; h = 4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--h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--h = 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///&lt; h = 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455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Casting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/>
          <a:lstStyle/>
          <a:p>
            <a:r>
              <a:rPr lang="en-AU" dirty="0"/>
              <a:t>Casting allows for conversion of the type from and expression to a new type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const_cast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/* expr */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dirty="0"/>
              <a:t> - Changes cv-qualifications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dirty="0">
                <a:solidFill>
                  <a:srgbClr val="5AD4E6"/>
                </a:solidFill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/* expr */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dirty="0"/>
              <a:t> - Converts type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dirty="0">
                <a:solidFill>
                  <a:srgbClr val="5AD4E6"/>
                </a:solidFill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/* expr */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dirty="0"/>
              <a:t> - Reinterprets the underlying bits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i="1" dirty="0">
                <a:solidFill>
                  <a:srgbClr val="5AD4E6"/>
                </a:solidFill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/* expr */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dirty="0"/>
              <a:t> - Allows fir casting up, down and across the class hierarchies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dirty="0">
                <a:solidFill>
                  <a:srgbClr val="5AD4E6"/>
                </a:solidFill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dirty="0"/>
              <a:t> is the one we will use most.</a:t>
            </a:r>
          </a:p>
        </p:txBody>
      </p:sp>
    </p:spTree>
    <p:extLst>
      <p:ext uri="{BB962C8B-B14F-4D97-AF65-F5344CB8AC3E}">
        <p14:creationId xmlns:p14="http://schemas.microsoft.com/office/powerpoint/2010/main" val="1395239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4581F6AF-86C5-0A8F-9726-BABB650E9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856" y="490030"/>
            <a:ext cx="2203214" cy="2476500"/>
          </a:xfrm>
          <a:prstGeom prst="rect">
            <a:avLst/>
          </a:prstGeom>
        </p:spPr>
      </p:pic>
      <p:pic>
        <p:nvPicPr>
          <p:cNvPr id="24" name="Picture Placeholder 23" descr="Icon&#10;&#10;Description automatically generated">
            <a:extLst>
              <a:ext uri="{FF2B5EF4-FFF2-40B4-BE49-F238E27FC236}">
                <a16:creationId xmlns:a16="http://schemas.microsoft.com/office/drawing/2014/main" id="{43B24946-5F70-F006-2752-8CAB2D6B3A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23" b="23"/>
          <a:stretch>
            <a:fillRect/>
          </a:stretch>
        </p:blipFill>
        <p:spPr>
          <a:solidFill>
            <a:schemeClr val="tx1"/>
          </a:solidFill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0FCAA4-DC64-9337-C738-1899A9911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Recap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C++ Type System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Types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Variables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Operators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IO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Conditionals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Loops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84588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Casting Example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Explicitly cast `b` to a `double`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/ b =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/ b = 3.33333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627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Bitwise Arithmetic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Operators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Bitwise operators allow for the manipulation of the underlying bits of a value in memory.</a:t>
            </a:r>
          </a:p>
          <a:p>
            <a:r>
              <a:rPr lang="en-AU" dirty="0"/>
              <a:t> </a:t>
            </a:r>
            <a:r>
              <a:rPr lang="en-AU" sz="22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lang="en-AU" dirty="0"/>
              <a:t> - And</a:t>
            </a:r>
          </a:p>
          <a:p>
            <a:r>
              <a:rPr lang="en-AU" dirty="0"/>
              <a:t> </a:t>
            </a:r>
            <a:r>
              <a:rPr lang="en-AU" sz="22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|</a:t>
            </a:r>
            <a:r>
              <a:rPr lang="en-AU" dirty="0"/>
              <a:t> - Or</a:t>
            </a:r>
          </a:p>
          <a:p>
            <a:r>
              <a:rPr lang="en-AU" dirty="0"/>
              <a:t> </a:t>
            </a:r>
            <a:r>
              <a:rPr lang="en-AU" sz="22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^</a:t>
            </a:r>
            <a:r>
              <a:rPr lang="en-AU" dirty="0"/>
              <a:t> - </a:t>
            </a:r>
            <a:r>
              <a:rPr lang="en-AU" dirty="0" err="1"/>
              <a:t>Xor</a:t>
            </a:r>
            <a:endParaRPr lang="en-AU" dirty="0"/>
          </a:p>
          <a:p>
            <a:r>
              <a:rPr lang="en-AU" dirty="0"/>
              <a:t> </a:t>
            </a:r>
            <a:r>
              <a:rPr lang="en-AU" sz="22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lang="en-AU" dirty="0"/>
              <a:t> - Left Shift</a:t>
            </a:r>
          </a:p>
          <a:p>
            <a:r>
              <a:rPr lang="en-AU" dirty="0"/>
              <a:t> </a:t>
            </a:r>
            <a:r>
              <a:rPr lang="en-AU" sz="22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&gt;&gt;</a:t>
            </a:r>
            <a:r>
              <a:rPr lang="en-AU" dirty="0"/>
              <a:t> - Right Shift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Bitwise operators only work for integral types.</a:t>
            </a:r>
          </a:p>
          <a:p>
            <a:r>
              <a:rPr lang="en-AU" dirty="0"/>
              <a:t>They do not work for floating point types.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Floating points</a:t>
            </a:r>
          </a:p>
        </p:txBody>
      </p:sp>
    </p:spTree>
    <p:extLst>
      <p:ext uri="{BB962C8B-B14F-4D97-AF65-F5344CB8AC3E}">
        <p14:creationId xmlns:p14="http://schemas.microsoft.com/office/powerpoint/2010/main" val="2125255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Bitwise Arithmetic Example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&amp; j =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&amp; j = 4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----------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&amp; j =  00000100</a:t>
            </a: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58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Bitwise Arithmetic Example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| j =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        ///&lt; </a:t>
            </a:r>
            <a:r>
              <a:rPr lang="en-AU" sz="16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| j = 4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----------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///&lt; </a:t>
            </a:r>
            <a:r>
              <a:rPr lang="en-AU" sz="16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| j =  00000101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442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Bitwise Arithmetic Example 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^ j =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^ j = 4</a:t>
            </a:r>
            <a:endParaRPr lang="en-AU" sz="1500" i="1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i="1" dirty="0">
                <a:solidFill>
                  <a:srgbClr val="F7F1FF"/>
                </a:solidFill>
                <a:latin typeface="Consolas" panose="020B0609020204030204" pitchFamily="49" charset="0"/>
              </a:rPr>
              <a:t>   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^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----------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^ j =  00000001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95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Bitwise Arithmetic Example 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&lt;&lt; j =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&lt;&lt; j = 4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-----------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&lt;&lt; j =  01010000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242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Bitwise Arithmetic Example 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&gt;&gt; j =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&gt;&gt; j = 4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-----------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&gt;&gt; j =  00000000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14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Arithmetic Assignment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696546"/>
            <a:ext cx="11090274" cy="3246379"/>
          </a:xfrm>
        </p:spPr>
        <p:txBody>
          <a:bodyPr numCol="2"/>
          <a:lstStyle/>
          <a:p>
            <a:r>
              <a:rPr lang="en-AU" dirty="0"/>
              <a:t> </a:t>
            </a:r>
            <a:r>
              <a:rPr lang="en-AU" sz="20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+=</a:t>
            </a:r>
            <a:r>
              <a:rPr lang="en-AU" dirty="0"/>
              <a:t> - Add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-=</a:t>
            </a:r>
            <a:r>
              <a:rPr lang="en-AU" dirty="0"/>
              <a:t> - Sub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*=</a:t>
            </a:r>
            <a:r>
              <a:rPr lang="en-AU" dirty="0"/>
              <a:t> - Multiply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/=</a:t>
            </a:r>
            <a:r>
              <a:rPr lang="en-AU" dirty="0"/>
              <a:t> - Divide assign</a:t>
            </a:r>
          </a:p>
          <a:p>
            <a:r>
              <a:rPr lang="en-AU" dirty="0"/>
              <a:t> </a:t>
            </a:r>
            <a:r>
              <a:rPr lang="en-AU" sz="20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%=</a:t>
            </a:r>
            <a:r>
              <a:rPr lang="en-AU" dirty="0"/>
              <a:t> - Modulo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&amp;=</a:t>
            </a:r>
            <a:r>
              <a:rPr lang="en-AU" dirty="0"/>
              <a:t> - And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|=</a:t>
            </a:r>
            <a:r>
              <a:rPr lang="en-AU" dirty="0"/>
              <a:t> - Or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^=</a:t>
            </a:r>
            <a:r>
              <a:rPr lang="en-AU" dirty="0"/>
              <a:t> - </a:t>
            </a:r>
            <a:r>
              <a:rPr lang="en-AU" dirty="0" err="1"/>
              <a:t>Xor</a:t>
            </a:r>
            <a:r>
              <a:rPr lang="en-AU" dirty="0"/>
              <a:t>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&lt;&lt;=</a:t>
            </a:r>
            <a:r>
              <a:rPr lang="en-AU" dirty="0"/>
              <a:t> - Left Shift assign</a:t>
            </a:r>
          </a:p>
          <a:p>
            <a:r>
              <a:rPr lang="en-AU" dirty="0"/>
              <a:t> </a:t>
            </a:r>
            <a:r>
              <a:rPr lang="en-AU" sz="20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&gt;&gt;=</a:t>
            </a:r>
            <a:r>
              <a:rPr lang="en-AU" dirty="0"/>
              <a:t> - Right shift assign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4919DF8-2DDE-AC5E-DC3F-D5BF60BCBD56}"/>
              </a:ext>
            </a:extLst>
          </p:cNvPr>
          <p:cNvSpPr txBox="1">
            <a:spLocks/>
          </p:cNvSpPr>
          <p:nvPr/>
        </p:nvSpPr>
        <p:spPr>
          <a:xfrm>
            <a:off x="558139" y="1833151"/>
            <a:ext cx="11090274" cy="791103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kern="1200" dirty="0">
                <a:solidFill>
                  <a:srgbClr val="FFFFFF">
                    <a:alpha val="60000"/>
                  </a:srgbClr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In C++, there are also assignment variants of all the arithmetic operators that perform the binary operation and then assign the result to the left point (argument).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6269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Arithmetic Assignment Example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9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9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9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k += l -&gt; k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k = 7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k *= l -&gt; k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k = 14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l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l |= k -&gt; l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l = 14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k &lt;&lt;= l -&gt; k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///&lt; k = 229376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l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^=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l ^= k -&gt; l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l = 229390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k &amp;= l -&gt; k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k = 229376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l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l -= k -&gt; l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l = 14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73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Size operator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33152"/>
            <a:ext cx="11090274" cy="1145513"/>
          </a:xfrm>
        </p:spPr>
        <p:txBody>
          <a:bodyPr numCol="1"/>
          <a:lstStyle/>
          <a:p>
            <a:r>
              <a:rPr lang="en-AU" dirty="0"/>
              <a:t>You can obtain the size of a type; in bytes using the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2000" b="0" dirty="0">
                <a:solidFill>
                  <a:srgbClr val="F7F1FF"/>
                </a:solidFill>
                <a:effectLst/>
              </a:rPr>
              <a:t> </a:t>
            </a:r>
            <a:r>
              <a:rPr lang="en-AU" dirty="0"/>
              <a:t>operator.</a:t>
            </a:r>
          </a:p>
          <a:p>
            <a:r>
              <a:rPr lang="en-AU" dirty="0"/>
              <a:t>This returns a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i="1" kern="1200" dirty="0" err="1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size_t</a:t>
            </a:r>
            <a:r>
              <a:rPr lang="en-AU" dirty="0"/>
              <a:t> type.</a:t>
            </a:r>
          </a:p>
        </p:txBody>
      </p:sp>
    </p:spTree>
    <p:extLst>
      <p:ext uri="{BB962C8B-B14F-4D97-AF65-F5344CB8AC3E}">
        <p14:creationId xmlns:p14="http://schemas.microsoft.com/office/powerpoint/2010/main" val="1069758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C++ Type System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 err="1"/>
              <a:t>Sizeof</a:t>
            </a:r>
            <a:r>
              <a:rPr lang="en-US" dirty="0"/>
              <a:t> Operator Example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(a)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</a:t>
            </a:r>
            <a:r>
              <a:rPr lang="en-AU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(a) = 4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(b)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</a:t>
            </a:r>
            <a:r>
              <a:rPr lang="en-AU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(b) = 8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(c)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</a:t>
            </a:r>
            <a:r>
              <a:rPr lang="en-AU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(c) = 1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19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Character Streams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What are Streams?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Streams are a sequential buffer of elements.</a:t>
            </a:r>
          </a:p>
          <a:p>
            <a:r>
              <a:rPr lang="en-AU" dirty="0"/>
              <a:t>Streams connect your program to various IO devices.</a:t>
            </a:r>
          </a:p>
          <a:p>
            <a:r>
              <a:rPr lang="en-AU" dirty="0"/>
              <a:t>Streams are used to take input, write to files and control any form of buffered output.</a:t>
            </a:r>
          </a:p>
          <a:p>
            <a:r>
              <a:rPr lang="en-AU" dirty="0"/>
              <a:t>Streams can have manipulators composed within the stream.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AU" dirty="0"/>
              <a:t> - Mounted to C standard output.</a:t>
            </a:r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AU" dirty="0"/>
              <a:t> - Mounted to C standard input.</a:t>
            </a:r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AU" dirty="0"/>
              <a:t> - Mounted to C standard error.</a:t>
            </a:r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clog</a:t>
            </a:r>
            <a:r>
              <a:rPr lang="en-AU" dirty="0"/>
              <a:t> - Mounted to C standard error (doesn’t depend on </a:t>
            </a:r>
            <a:r>
              <a:rPr lang="en-AU" sz="20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AU" dirty="0"/>
              <a:t>).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Stream Objects</a:t>
            </a:r>
          </a:p>
        </p:txBody>
      </p:sp>
    </p:spTree>
    <p:extLst>
      <p:ext uri="{BB962C8B-B14F-4D97-AF65-F5344CB8AC3E}">
        <p14:creationId xmlns:p14="http://schemas.microsoft.com/office/powerpoint/2010/main" val="931507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Character Streams Example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Enter two numbers: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cin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+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9332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Character Streams Example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a: oct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oct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377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a: hex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hex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ff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a: dec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dec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255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///&lt; 0.010000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scientific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///&lt; 1.000000e-02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hexfloat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///&lt; 0x1.47ae147ae147bp-7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defaultfloat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///&lt; 0.01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587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Equality, Ordering and Logical Operators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40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Equality and Ordering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Equality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545138" cy="3515555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C++ has a strict sense of equality</a:t>
            </a:r>
          </a:p>
          <a:p>
            <a:r>
              <a:rPr lang="en-AU" dirty="0"/>
              <a:t>Equality and inequality are checked using binary operators</a:t>
            </a:r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AU" dirty="0"/>
              <a:t> - Returns </a:t>
            </a:r>
            <a:r>
              <a:rPr lang="en-AU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AU" dirty="0"/>
              <a:t> if they are equal, otherwise </a:t>
            </a:r>
            <a:r>
              <a:rPr lang="en-AU" sz="2000" b="0" kern="1200" dirty="0">
                <a:solidFill>
                  <a:srgbClr val="948AE3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endParaRPr lang="en-AU" dirty="0"/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AU" dirty="0"/>
              <a:t> - Returns </a:t>
            </a:r>
            <a:r>
              <a:rPr lang="en-AU" sz="2100" b="0" kern="1200" dirty="0">
                <a:solidFill>
                  <a:srgbClr val="948AE3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r>
              <a:rPr lang="en-AU" dirty="0"/>
              <a:t> if they are equal, otherwise </a:t>
            </a:r>
            <a:r>
              <a:rPr lang="en-AU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true</a:t>
            </a:r>
            <a:endParaRPr lang="en-AU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7494" y="2427370"/>
            <a:ext cx="5340920" cy="3515555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Ordering is the notion of how objects relate to each other, e.g. order of numbers</a:t>
            </a:r>
          </a:p>
          <a:p>
            <a:r>
              <a:rPr lang="en-AU" dirty="0"/>
              <a:t>There are four ordering operators in C++</a:t>
            </a:r>
          </a:p>
          <a:p>
            <a:r>
              <a:rPr lang="en-AU" dirty="0"/>
              <a:t>Operators are read from left to right</a:t>
            </a:r>
          </a:p>
          <a:p>
            <a:r>
              <a:rPr lang="en-AU" dirty="0"/>
              <a:t> </a:t>
            </a:r>
            <a:r>
              <a:rPr lang="en-AU" sz="26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AU" dirty="0"/>
              <a:t> - Less than</a:t>
            </a:r>
          </a:p>
          <a:p>
            <a:r>
              <a:rPr lang="en-AU" dirty="0"/>
              <a:t> </a:t>
            </a:r>
            <a:r>
              <a:rPr lang="en-AU" sz="2600" dirty="0">
                <a:solidFill>
                  <a:srgbClr val="FC618D"/>
                </a:solidFill>
                <a:latin typeface="Consolas" panose="020B0609020204030204" pitchFamily="49" charset="0"/>
              </a:rPr>
              <a:t>&gt;</a:t>
            </a:r>
            <a:r>
              <a:rPr lang="en-AU" dirty="0"/>
              <a:t> - Greater than</a:t>
            </a:r>
          </a:p>
          <a:p>
            <a:r>
              <a:rPr lang="en-AU" dirty="0"/>
              <a:t> </a:t>
            </a:r>
            <a:r>
              <a:rPr lang="en-AU" sz="26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AU" sz="2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dirty="0"/>
              <a:t> - Less than or equal</a:t>
            </a:r>
          </a:p>
          <a:p>
            <a:r>
              <a:rPr lang="en-AU" dirty="0"/>
              <a:t> </a:t>
            </a:r>
            <a:r>
              <a:rPr lang="en-AU" sz="2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AU" dirty="0"/>
              <a:t> - Greater than or equal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7494" y="1731375"/>
            <a:ext cx="5340922" cy="535354"/>
          </a:xfrm>
        </p:spPr>
        <p:txBody>
          <a:bodyPr/>
          <a:lstStyle/>
          <a:p>
            <a:r>
              <a:rPr lang="en-AU" dirty="0"/>
              <a:t>Ordering</a:t>
            </a:r>
          </a:p>
        </p:txBody>
      </p:sp>
    </p:spTree>
    <p:extLst>
      <p:ext uri="{BB962C8B-B14F-4D97-AF65-F5344CB8AC3E}">
        <p14:creationId xmlns:p14="http://schemas.microsoft.com/office/powerpoint/2010/main" val="3949103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Spaceships!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Three-way Comparison Operator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333644" cy="3515555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There is another comparison operator in C++ called the three-way comparison (or spaceship) operator.</a:t>
            </a:r>
          </a:p>
          <a:p>
            <a:r>
              <a:rPr lang="en-AU" dirty="0"/>
              <a:t> </a:t>
            </a:r>
            <a:r>
              <a:rPr lang="en-AU" sz="180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&lt;=&gt; </a:t>
            </a:r>
            <a:r>
              <a:rPr lang="en-AU" dirty="0"/>
              <a:t>- Returns one of three ordering categories</a:t>
            </a:r>
          </a:p>
          <a:p>
            <a:r>
              <a:rPr lang="en-AU" dirty="0"/>
              <a:t>Each ordering category holds a variant state indicating the result of the comparison</a:t>
            </a:r>
          </a:p>
          <a:p>
            <a:r>
              <a:rPr lang="en-AU" dirty="0"/>
              <a:t>These states can one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AU" dirty="0"/>
              <a:t>,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dirty="0"/>
              <a:t> or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dirty="0"/>
              <a:t> as an implicit value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427370"/>
            <a:ext cx="5552414" cy="3515555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The three ordering categories are</a:t>
            </a:r>
          </a:p>
          <a:p>
            <a:pPr lvl="1"/>
            <a:r>
              <a:rPr lang="en-AU" dirty="0"/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dirty="0" err="1">
                <a:solidFill>
                  <a:srgbClr val="F7F1FF"/>
                </a:solidFill>
                <a:latin typeface="Consolas" panose="020B0609020204030204" pitchFamily="49" charset="0"/>
              </a:rPr>
              <a:t>strong</a:t>
            </a:r>
            <a:r>
              <a:rPr lang="en-AU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_ordering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AU" dirty="0"/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weak_ordering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AU" dirty="0"/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dirty="0" err="1">
                <a:solidFill>
                  <a:srgbClr val="F7F1FF"/>
                </a:solidFill>
                <a:latin typeface="Consolas" panose="020B0609020204030204" pitchFamily="49" charset="0"/>
              </a:rPr>
              <a:t>partial</a:t>
            </a:r>
            <a:r>
              <a:rPr lang="en-AU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_ordering</a:t>
            </a:r>
            <a:endParaRPr lang="en-AU" dirty="0"/>
          </a:p>
          <a:p>
            <a:r>
              <a:rPr lang="en-AU" dirty="0"/>
              <a:t>Each category having there own set of preconditions about the properties of the types that were compared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731375"/>
            <a:ext cx="5552416" cy="535354"/>
          </a:xfrm>
        </p:spPr>
        <p:txBody>
          <a:bodyPr/>
          <a:lstStyle/>
          <a:p>
            <a:r>
              <a:rPr lang="en-AU" dirty="0"/>
              <a:t>Ordering Categories</a:t>
            </a:r>
          </a:p>
        </p:txBody>
      </p:sp>
    </p:spTree>
    <p:extLst>
      <p:ext uri="{BB962C8B-B14F-4D97-AF65-F5344CB8AC3E}">
        <p14:creationId xmlns:p14="http://schemas.microsoft.com/office/powerpoint/2010/main" val="630163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Logical Operators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Equality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545138" cy="3515555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These operators compare the values of Boolean expressions</a:t>
            </a:r>
          </a:p>
          <a:p>
            <a:r>
              <a:rPr lang="en-AU" dirty="0"/>
              <a:t>The binary logical operators have short circuiting properties allowing faster execution</a:t>
            </a:r>
          </a:p>
          <a:p>
            <a:r>
              <a:rPr lang="en-AU" dirty="0"/>
              <a:t> </a:t>
            </a:r>
            <a:r>
              <a:rPr lang="en-AU" sz="2200" dirty="0">
                <a:solidFill>
                  <a:srgbClr val="FC618D"/>
                </a:solidFill>
                <a:latin typeface="Consolas" panose="020B0609020204030204" pitchFamily="49" charset="0"/>
              </a:rPr>
              <a:t>!</a:t>
            </a:r>
            <a:r>
              <a:rPr lang="en-AU" dirty="0"/>
              <a:t> – Logical Not, inverts Boolean value (unary)</a:t>
            </a:r>
          </a:p>
          <a:p>
            <a:r>
              <a:rPr lang="en-AU" dirty="0"/>
              <a:t> </a:t>
            </a:r>
            <a:r>
              <a:rPr lang="en-AU" sz="2200" dirty="0">
                <a:solidFill>
                  <a:srgbClr val="FC618D"/>
                </a:solidFill>
                <a:latin typeface="Consolas" panose="020B0609020204030204" pitchFamily="49" charset="0"/>
              </a:rPr>
              <a:t>&amp;&amp;</a:t>
            </a:r>
            <a:r>
              <a:rPr lang="en-AU" dirty="0"/>
              <a:t> - Logical And</a:t>
            </a:r>
          </a:p>
          <a:p>
            <a:r>
              <a:rPr lang="en-AU" dirty="0"/>
              <a:t> </a:t>
            </a:r>
            <a:r>
              <a:rPr lang="en-AU" sz="2200" dirty="0">
                <a:solidFill>
                  <a:srgbClr val="FC618D"/>
                </a:solidFill>
                <a:latin typeface="Consolas" panose="020B0609020204030204" pitchFamily="49" charset="0"/>
              </a:rPr>
              <a:t>||</a:t>
            </a:r>
            <a:r>
              <a:rPr lang="en-AU" dirty="0"/>
              <a:t> - Logical Or</a:t>
            </a:r>
          </a:p>
          <a:p>
            <a:endParaRPr lang="en-AU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7494" y="2427370"/>
            <a:ext cx="5340920" cy="3515555"/>
          </a:xfrm>
        </p:spPr>
        <p:txBody>
          <a:bodyPr>
            <a:normAutofit fontScale="92500"/>
          </a:bodyPr>
          <a:lstStyle/>
          <a:p>
            <a:r>
              <a:rPr lang="en-AU" dirty="0"/>
              <a:t>You may wonder why there is no logical </a:t>
            </a:r>
            <a:r>
              <a:rPr lang="en-AU" dirty="0" err="1"/>
              <a:t>Xor</a:t>
            </a:r>
            <a:r>
              <a:rPr lang="en-AU" dirty="0"/>
              <a:t> in C++ (</a:t>
            </a:r>
            <a:r>
              <a:rPr lang="en-AU" sz="2400" dirty="0">
                <a:solidFill>
                  <a:srgbClr val="FC618D"/>
                </a:solidFill>
                <a:latin typeface="Consolas" panose="020B0609020204030204" pitchFamily="49" charset="0"/>
              </a:rPr>
              <a:t>^^</a:t>
            </a:r>
            <a:r>
              <a:rPr lang="en-AU" dirty="0"/>
              <a:t>).  This is for two reasons. </a:t>
            </a:r>
          </a:p>
          <a:p>
            <a:r>
              <a:rPr lang="en-AU" dirty="0"/>
              <a:t>Short circuiting can not occur for </a:t>
            </a:r>
            <a:r>
              <a:rPr lang="en-AU" dirty="0" err="1"/>
              <a:t>Xor</a:t>
            </a:r>
            <a:r>
              <a:rPr lang="en-AU" dirty="0"/>
              <a:t> based operations, both points must be evaluated</a:t>
            </a:r>
          </a:p>
          <a:p>
            <a:r>
              <a:rPr lang="en-AU" dirty="0"/>
              <a:t>The truth table of a logical </a:t>
            </a:r>
            <a:r>
              <a:rPr lang="en-AU" dirty="0" err="1"/>
              <a:t>Xor</a:t>
            </a:r>
            <a:r>
              <a:rPr lang="en-AU" dirty="0"/>
              <a:t> like operation can occur using the expression </a:t>
            </a:r>
            <a:r>
              <a:rPr lang="en-AU" sz="2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AU" sz="2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2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2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AU" sz="2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AU" sz="2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2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7494" y="1731375"/>
            <a:ext cx="5340922" cy="535354"/>
          </a:xfrm>
        </p:spPr>
        <p:txBody>
          <a:bodyPr/>
          <a:lstStyle/>
          <a:p>
            <a:r>
              <a:rPr lang="en-AU" dirty="0"/>
              <a:t>Logical </a:t>
            </a:r>
            <a:r>
              <a:rPr lang="en-AU" dirty="0" err="1"/>
              <a:t>Xor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2967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Equality, Ordering and Logical Operators </a:t>
            </a:r>
            <a:r>
              <a:rPr lang="en-US" sz="3600" dirty="0"/>
              <a:t>Example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== b =&gt;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false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!= b =&gt;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true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== a =&gt;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true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!= a =&gt;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false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noboolalpha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630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Type System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 dirty="0"/>
              <a:t>What is a type system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r>
              <a:rPr lang="en-US" dirty="0"/>
              <a:t> A type system is a set of rules that govern the behavior and form the basis of the grammar of a language.</a:t>
            </a:r>
          </a:p>
          <a:p>
            <a:r>
              <a:rPr lang="en-US" dirty="0"/>
              <a:t>How a programming languages dictate the notation if types and how types are assumed form the basis of its type system.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C++ has a strong type system</a:t>
            </a:r>
          </a:p>
          <a:p>
            <a:r>
              <a:rPr lang="en-US" dirty="0"/>
              <a:t>C++ is statically typed</a:t>
            </a:r>
          </a:p>
          <a:p>
            <a:r>
              <a:rPr lang="en-US" dirty="0"/>
              <a:t>C++ has a very rigorous definition of its type system and the various relationship between types</a:t>
            </a:r>
          </a:p>
          <a:p>
            <a:r>
              <a:rPr lang="en-US" dirty="0"/>
              <a:t>C++ has the following type categories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Literals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Values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Types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dirty="0" err="1"/>
              <a:t>Typeclasses</a:t>
            </a:r>
            <a:endParaRPr lang="en-A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83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Equality, Ordering and Logical Operators Example 2</a:t>
            </a:r>
            <a:endParaRPr lang="en-US" sz="3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222311"/>
            <a:ext cx="11097550" cy="508641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&lt; b =&gt;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///&lt; true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&gt; b =&gt;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///&lt; false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&lt;= a =&gt;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///&lt; true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&gt;= a =&gt;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///&lt; true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&lt;= b =&gt;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///&lt; true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&gt;= b =&gt;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///&lt; false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noboolalpha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792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Equality, Ordering and Logical Operators </a:t>
            </a:r>
            <a:r>
              <a:rPr lang="en-US" sz="3600" dirty="0"/>
              <a:t>Example 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aa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&lt;=&gt;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ab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&lt;=&gt;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((a &lt;=&gt; a) &lt; 0) =&gt;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&lt;=&gt;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false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((a &lt;=&gt; a) == 0) =&gt;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&lt;=&gt;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true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((a &lt;=&gt; a) &gt; 0) =&gt;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&lt;=&gt;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false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((a &lt;=&gt; b) &lt; 0) =&gt;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&lt;=&gt;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true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((a &lt;=&gt; b) == 0) =&gt;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&lt;=&gt;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false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((a &lt;=&gt; b) &gt; 0) =&gt;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&lt;=&gt;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false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27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Equality, Ordering and Logical Operators </a:t>
            </a:r>
            <a:r>
              <a:rPr lang="en-US" sz="3600" dirty="0"/>
              <a:t>Example 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if `a` is less than `b` and if `a` is less than `c`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((a &lt; b) &amp;&amp; (a &lt; c)) =&gt;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///&lt; true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if `c` is greater than `b` or if `a` is greater than `c`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((c &gt; b) || (a &gt; c)) =&gt;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///&lt; true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if `a` is not greater than `b` or if `a` is equal to `c`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(!(a &gt; b) || (a == c)) =&gt;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///&lt; true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if `a` is not greater than `b` is not equal to if `a` is not greater than `c`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if `a` is not greater than `b` </a:t>
            </a:r>
            <a:r>
              <a:rPr lang="en-US" sz="14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if `a` is not greater than `c`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(!(a &gt; b) != !(a &lt; c)) =&gt;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///&lt; false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noboolalpha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786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Conditionals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74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4104911" cy="535354"/>
          </a:xfrm>
        </p:spPr>
        <p:txBody>
          <a:bodyPr/>
          <a:lstStyle/>
          <a:p>
            <a:r>
              <a:rPr lang="en-AU" dirty="0"/>
              <a:t>What is Scope?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4104912" cy="3515555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Scope is a way to separate different logical sections of code.</a:t>
            </a:r>
          </a:p>
          <a:p>
            <a:r>
              <a:rPr lang="en-AU" dirty="0"/>
              <a:t>Scope blocks (or code blocks) are denoted by a pair of braces { }.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01209" y="2427370"/>
            <a:ext cx="6647206" cy="3515555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5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Will fail here, comment out to run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sz="15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01209" y="1731375"/>
            <a:ext cx="6647207" cy="535354"/>
          </a:xfrm>
        </p:spPr>
        <p:txBody>
          <a:bodyPr/>
          <a:lstStyle/>
          <a:p>
            <a:r>
              <a:rPr lang="en-AU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44642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Conditional Expressions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If-expressions and Else-clause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Else-IF-expressions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AFCC48-CBB1-54C6-C7E5-4EF5C42FB5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if-expressions allows for section code to be run conditionally</a:t>
            </a:r>
          </a:p>
          <a:p>
            <a:r>
              <a:rPr lang="en-AU" dirty="0"/>
              <a:t>Can be used in combination with an else-clause to create a two variant branch in your program</a:t>
            </a:r>
          </a:p>
          <a:p>
            <a:r>
              <a:rPr lang="en-AU" dirty="0"/>
              <a:t>Encodes ‘if something is true, do this, else do this’.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AAC56B1-8501-02D4-53DB-93A454C175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You can combine else-clause with an if-expression to create an else-if-expression.</a:t>
            </a:r>
          </a:p>
          <a:p>
            <a:r>
              <a:rPr lang="en-AU" dirty="0"/>
              <a:t>Allows for multiple conditions to be check in series.</a:t>
            </a:r>
          </a:p>
        </p:txBody>
      </p:sp>
    </p:spTree>
    <p:extLst>
      <p:ext uri="{BB962C8B-B14F-4D97-AF65-F5344CB8AC3E}">
        <p14:creationId xmlns:p14="http://schemas.microsoft.com/office/powerpoint/2010/main" val="693826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Conditional Expressions Example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is less then b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is equal to b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is greater then b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80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Conditional Expressions Example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is equal to b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is not equal to b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11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Conditional Expressions Example 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is less then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is equal to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is greater then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else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is unordered to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450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Loops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71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00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While Loops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While Loop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Do-While Loop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AFCC48-CBB1-54C6-C7E5-4EF5C42FB5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Repeats a give section of code as long as a condition is met</a:t>
            </a:r>
          </a:p>
          <a:p>
            <a:r>
              <a:rPr lang="en-AU" dirty="0"/>
              <a:t>Condition is checked at the start of every loop</a:t>
            </a:r>
          </a:p>
          <a:p>
            <a:r>
              <a:rPr lang="en-AU" dirty="0"/>
              <a:t>Can be escaped with a break-term or return-expression.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AAC56B1-8501-02D4-53DB-93A454C175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Repeats a give section of code as long as a condition is met</a:t>
            </a:r>
          </a:p>
          <a:p>
            <a:r>
              <a:rPr lang="en-AU" dirty="0"/>
              <a:t>Condition is checked at the end of every loop</a:t>
            </a:r>
          </a:p>
          <a:p>
            <a:r>
              <a:rPr lang="en-AU" dirty="0"/>
              <a:t>Loop runs at least once</a:t>
            </a:r>
          </a:p>
          <a:p>
            <a:r>
              <a:rPr lang="en-AU" dirty="0"/>
              <a:t>Can be escaped with a break-term or return-expression.</a:t>
            </a:r>
          </a:p>
        </p:txBody>
      </p:sp>
    </p:spTree>
    <p:extLst>
      <p:ext uri="{BB962C8B-B14F-4D97-AF65-F5344CB8AC3E}">
        <p14:creationId xmlns:p14="http://schemas.microsoft.com/office/powerpoint/2010/main" val="65953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For Loops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For Loop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Range-for Loop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AFCC48-CBB1-54C6-C7E5-4EF5C42FB5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Similar to a while-loop but encodes the initialiser, conditional and state change in a single expression</a:t>
            </a:r>
          </a:p>
          <a:p>
            <a:r>
              <a:rPr lang="en-AU" dirty="0"/>
              <a:t>Used to iteratively move through a (usually) numeric range</a:t>
            </a:r>
          </a:p>
          <a:p>
            <a:endParaRPr lang="en-AU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AAC56B1-8501-02D4-53DB-93A454C175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Yields a new value from a range of elements</a:t>
            </a:r>
          </a:p>
          <a:p>
            <a:r>
              <a:rPr lang="en-AU" dirty="0"/>
              <a:t>Continuous through range until it is </a:t>
            </a:r>
            <a:r>
              <a:rPr lang="en-AU" dirty="0" err="1"/>
              <a:t>exhuasted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6132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Loops Example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608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Loops Example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75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Loops Example 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AU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AU" sz="20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20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2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450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Loops Example 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It's over Anakin!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 have the high ground!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557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83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AFCC48-CBB1-54C6-C7E5-4EF5C42FB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19"/>
          </a:xfrm>
        </p:spPr>
        <p:txBody>
          <a:bodyPr/>
          <a:lstStyle/>
          <a:p>
            <a:r>
              <a:rPr lang="en-AU" dirty="0"/>
              <a:t>Functions allow for the encapsulation of code</a:t>
            </a:r>
          </a:p>
          <a:p>
            <a:r>
              <a:rPr lang="en-AU" dirty="0"/>
              <a:t>Functions are the most basic more of abstraction in all of computer science</a:t>
            </a:r>
          </a:p>
          <a:p>
            <a:r>
              <a:rPr lang="en-AU" dirty="0"/>
              <a:t>They allow for repeated use of the same section of code</a:t>
            </a:r>
          </a:p>
          <a:p>
            <a:r>
              <a:rPr lang="en-AU" dirty="0"/>
              <a:t>Functions allow for data to be manipulated efficiently and concisely</a:t>
            </a:r>
          </a:p>
          <a:p>
            <a:r>
              <a:rPr lang="en-AU" dirty="0"/>
              <a:t>Reduces code complexity by breaking down a system into various components</a:t>
            </a:r>
          </a:p>
          <a:p>
            <a:r>
              <a:rPr lang="en-AU" dirty="0"/>
              <a:t>Functions can have side effects that is not evident from just its signature</a:t>
            </a:r>
          </a:p>
          <a:p>
            <a:r>
              <a:rPr lang="en-AU" dirty="0"/>
              <a:t>Functions can return nothing using the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AU" dirty="0"/>
              <a:t> keyword.</a:t>
            </a:r>
          </a:p>
        </p:txBody>
      </p:sp>
    </p:spTree>
    <p:extLst>
      <p:ext uri="{BB962C8B-B14F-4D97-AF65-F5344CB8AC3E}">
        <p14:creationId xmlns:p14="http://schemas.microsoft.com/office/powerpoint/2010/main" val="3171000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Functions Example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241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Functions Example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362269"/>
            <a:ext cx="11097550" cy="494645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acc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{s}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acc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acc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54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Integral  and Floating-Point Types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BF1B6-1E96-5E07-FE95-7FD4C14F1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0274" cy="4061650"/>
          </a:xfrm>
        </p:spPr>
        <p:txBody>
          <a:bodyPr/>
          <a:lstStyle/>
          <a:p>
            <a:r>
              <a:rPr lang="en-AU" dirty="0"/>
              <a:t>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AU" dirty="0"/>
              <a:t> – Boolean type – 8-bits – 1-byte</a:t>
            </a:r>
          </a:p>
          <a:p>
            <a:r>
              <a:rPr lang="en-AU" dirty="0"/>
              <a:t>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AU" dirty="0"/>
              <a:t> – character type – 8-bits – 1-byte</a:t>
            </a:r>
          </a:p>
          <a:p>
            <a:r>
              <a:rPr lang="en-AU" dirty="0"/>
              <a:t> </a:t>
            </a:r>
            <a:r>
              <a:rPr lang="en-AU" sz="2000" b="0" i="1" dirty="0" err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wchar_</a:t>
            </a:r>
            <a:r>
              <a:rPr lang="en-AU" sz="20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t</a:t>
            </a:r>
            <a:r>
              <a:rPr lang="en-AU" dirty="0"/>
              <a:t> – wide character type – 16-bits or 32-bits – 2-bytes or 4-bytes</a:t>
            </a:r>
          </a:p>
          <a:p>
            <a:r>
              <a:rPr lang="en-AU" dirty="0"/>
              <a:t>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dirty="0"/>
              <a:t> – integer type – 32-bits – 4-bytes</a:t>
            </a:r>
          </a:p>
          <a:p>
            <a:r>
              <a:rPr lang="en-AU" dirty="0"/>
              <a:t> </a:t>
            </a:r>
            <a:r>
              <a:rPr lang="en-AU" sz="2000" b="0" i="1" kern="1200" dirty="0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lang="en-AU" dirty="0"/>
              <a:t> – single precision, floating-point type </a:t>
            </a:r>
            <a:r>
              <a:rPr lang="en-AU" sz="1800" kern="1200" dirty="0">
                <a:solidFill>
                  <a:srgbClr val="FFFFFF">
                    <a:alpha val="60000"/>
                  </a:srgbClr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– </a:t>
            </a:r>
            <a:r>
              <a:rPr lang="en-AU" kern="1200" dirty="0">
                <a:solidFill>
                  <a:srgbClr val="FFFFFF">
                    <a:alpha val="60000"/>
                  </a:srgbClr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binary32 format</a:t>
            </a:r>
            <a:endParaRPr lang="en-AU" dirty="0"/>
          </a:p>
          <a:p>
            <a:r>
              <a:rPr lang="en-AU" dirty="0"/>
              <a:t> </a:t>
            </a:r>
            <a:r>
              <a:rPr lang="en-AU" sz="2000" b="0" i="1" kern="1200" dirty="0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double</a:t>
            </a:r>
            <a:r>
              <a:rPr lang="en-AU" dirty="0"/>
              <a:t> – double precision, floating-point type</a:t>
            </a:r>
            <a:r>
              <a:rPr lang="en-AU" sz="1800" kern="1200" dirty="0">
                <a:solidFill>
                  <a:srgbClr val="FFFFFF">
                    <a:alpha val="60000"/>
                  </a:srgbClr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 – </a:t>
            </a:r>
            <a:r>
              <a:rPr lang="en-AU" kern="1200" dirty="0">
                <a:solidFill>
                  <a:srgbClr val="FFFFFF">
                    <a:alpha val="60000"/>
                  </a:srgbClr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binary64 format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8865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Functions Example 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20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AU" sz="2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Hello World!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");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723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4581F6AF-86C5-0A8F-9726-BABB650E9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856" y="490030"/>
            <a:ext cx="2203214" cy="2476500"/>
          </a:xfrm>
          <a:prstGeom prst="rect">
            <a:avLst/>
          </a:prstGeom>
        </p:spPr>
      </p:pic>
      <p:pic>
        <p:nvPicPr>
          <p:cNvPr id="24" name="Picture Placeholder 23" descr="Icon&#10;&#10;Description automatically generated">
            <a:extLst>
              <a:ext uri="{FF2B5EF4-FFF2-40B4-BE49-F238E27FC236}">
                <a16:creationId xmlns:a16="http://schemas.microsoft.com/office/drawing/2014/main" id="{43B24946-5F70-F006-2752-8CAB2D6B3A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23" b="23"/>
          <a:stretch>
            <a:fillRect/>
          </a:stretch>
        </p:blipFill>
        <p:spPr>
          <a:solidFill>
            <a:schemeClr val="tx1"/>
          </a:solidFill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0FCAA4-DC64-9337-C738-1899A9911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Any questions?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Need help?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Open discussion.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Concerns?</a:t>
            </a:r>
          </a:p>
        </p:txBody>
      </p:sp>
    </p:spTree>
    <p:extLst>
      <p:ext uri="{BB962C8B-B14F-4D97-AF65-F5344CB8AC3E}">
        <p14:creationId xmlns:p14="http://schemas.microsoft.com/office/powerpoint/2010/main" val="2353689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Next Part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62</a:t>
            </a:fld>
            <a:endParaRPr lang="en-US"/>
          </a:p>
        </p:txBody>
      </p:sp>
      <p:graphicFrame>
        <p:nvGraphicFramePr>
          <p:cNvPr id="4" name="Content Placeholder 3" descr="Timeline Smart Art Placeholder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851106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9552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/>
          </a:bodyPr>
          <a:lstStyle/>
          <a:p>
            <a:r>
              <a:rPr lang="en-US" dirty="0"/>
              <a:t>This week you learnt about C++’s type system, what variables are and how to perform actions using operators. We also looked at ordering, equality conditional expressions and functions. We also looked at IO in C++ and looping.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545137" cy="2265216"/>
          </a:xfrm>
        </p:spPr>
        <p:txBody>
          <a:bodyPr/>
          <a:lstStyle/>
          <a:p>
            <a:r>
              <a:rPr lang="en-US" dirty="0"/>
              <a:t>Tyler Swann</a:t>
            </a:r>
          </a:p>
          <a:p>
            <a:r>
              <a:rPr lang="en-US" dirty="0">
                <a:hlinkClick r:id="rId2"/>
              </a:rPr>
              <a:t>https://github.com/MonashDeepNeuron/HPP</a:t>
            </a:r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Other Types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BF1B6-1E96-5E07-FE95-7FD4C14F1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95536"/>
            <a:ext cx="11097550" cy="4347390"/>
          </a:xfrm>
        </p:spPr>
        <p:txBody>
          <a:bodyPr/>
          <a:lstStyle/>
          <a:p>
            <a:r>
              <a:rPr lang="en-AU" dirty="0"/>
              <a:t> </a:t>
            </a:r>
            <a:r>
              <a:rPr lang="en-AU" sz="2000" b="0" i="1" kern="1200" dirty="0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lang="en-AU" dirty="0"/>
              <a:t> – incomplete type – denotes no return.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AU" dirty="0"/>
              <a:t> – literal for a pointer to nothing  </a:t>
            </a:r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nullptr_t</a:t>
            </a:r>
            <a:r>
              <a:rPr lang="en-AU" dirty="0"/>
              <a:t> – type of </a:t>
            </a:r>
            <a:r>
              <a:rPr lang="en-AU" sz="2000" b="0" dirty="0" err="1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nullptr</a:t>
            </a:r>
            <a:endParaRPr lang="en-AU" dirty="0"/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i="1" kern="1200" dirty="0" err="1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size_t</a:t>
            </a:r>
            <a:r>
              <a:rPr lang="en-AU" dirty="0"/>
              <a:t> – Platform specific, maximum unsigned integer value</a:t>
            </a:r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i="1" kern="1200" dirty="0" err="1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ptrdiff_t</a:t>
            </a:r>
            <a:r>
              <a:rPr lang="en-AU" dirty="0"/>
              <a:t> – Type returned by the subtraction of two pointers</a:t>
            </a:r>
          </a:p>
          <a:p>
            <a:r>
              <a:rPr lang="en-AU" dirty="0"/>
              <a:t> </a:t>
            </a:r>
            <a:r>
              <a:rPr lang="en-AU" sz="2000" b="0" i="1" kern="1200" dirty="0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auto</a:t>
            </a:r>
            <a:r>
              <a:rPr lang="en-AU" dirty="0"/>
              <a:t> – Automatic type (via deduction)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5246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Variables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47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Initialisation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What are variables and What is initialisation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Kinds of </a:t>
            </a:r>
            <a:r>
              <a:rPr lang="en-AU" dirty="0"/>
              <a:t>initialisations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A variable is an object or entity that has a single type and a single value. </a:t>
            </a:r>
          </a:p>
          <a:p>
            <a:r>
              <a:rPr lang="en-AU" dirty="0"/>
              <a:t>Variables store data for later use.</a:t>
            </a:r>
          </a:p>
          <a:p>
            <a:r>
              <a:rPr lang="en-AU" dirty="0"/>
              <a:t>Initialisation is the process of giving a variable a value of the variables type</a:t>
            </a:r>
          </a:p>
          <a:p>
            <a:r>
              <a:rPr lang="en-AU" dirty="0"/>
              <a:t>In C++, there are many ways to initialise a variable depending on the context.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Default</a:t>
            </a:r>
          </a:p>
          <a:p>
            <a:r>
              <a:rPr lang="en-AU" dirty="0"/>
              <a:t>Value</a:t>
            </a:r>
          </a:p>
          <a:p>
            <a:r>
              <a:rPr lang="en-AU" dirty="0"/>
              <a:t>Copy</a:t>
            </a:r>
          </a:p>
          <a:p>
            <a:r>
              <a:rPr lang="en-AU" dirty="0"/>
              <a:t>Direct</a:t>
            </a:r>
          </a:p>
          <a:p>
            <a:r>
              <a:rPr lang="en-AU" dirty="0"/>
              <a:t>Aggregate</a:t>
            </a:r>
          </a:p>
          <a:p>
            <a:r>
              <a:rPr lang="en-AU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849307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documentManagement/types"/>
    <ds:schemaRef ds:uri="http://purl.org/dc/dcmitype/"/>
    <ds:schemaRef ds:uri="16c05727-aa75-4e4a-9b5f-8a80a1165891"/>
    <ds:schemaRef ds:uri="http://schemas.microsoft.com/office/2006/metadata/properties"/>
    <ds:schemaRef ds:uri="http://purl.org/dc/elements/1.1/"/>
    <ds:schemaRef ds:uri="http://www.w3.org/XML/1998/namespace"/>
    <ds:schemaRef ds:uri="http://schemas.microsoft.com/sharepoint/v3"/>
    <ds:schemaRef ds:uri="71af3243-3dd4-4a8d-8c0d-dd76da1f02a5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{CF449EBA-2598-4A74-855D-7222D41B0849}tf33713516_win32</Template>
  <TotalTime>1919</TotalTime>
  <Words>6229</Words>
  <Application>Microsoft Office PowerPoint</Application>
  <PresentationFormat>Widescreen</PresentationFormat>
  <Paragraphs>847</Paragraphs>
  <Slides>64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Consolas</vt:lpstr>
      <vt:lpstr>Gill Sans MT</vt:lpstr>
      <vt:lpstr>Walbaum Display</vt:lpstr>
      <vt:lpstr>3DFloatVTI</vt:lpstr>
      <vt:lpstr>Part 2 - Basics</vt:lpstr>
      <vt:lpstr>Agenda</vt:lpstr>
      <vt:lpstr>C++ Type System</vt:lpstr>
      <vt:lpstr>Type System </vt:lpstr>
      <vt:lpstr>Types</vt:lpstr>
      <vt:lpstr>Integral  and Floating-Point Types</vt:lpstr>
      <vt:lpstr>Other Types</vt:lpstr>
      <vt:lpstr>Variables</vt:lpstr>
      <vt:lpstr>Initialisation</vt:lpstr>
      <vt:lpstr>Qualifiers</vt:lpstr>
      <vt:lpstr>Automatic Type Deduction</vt:lpstr>
      <vt:lpstr>Value Categories</vt:lpstr>
      <vt:lpstr>Operators</vt:lpstr>
      <vt:lpstr>Basic Arithmetic</vt:lpstr>
      <vt:lpstr>Basic Arithmetic Example 1</vt:lpstr>
      <vt:lpstr>Basic Arithmetic Example 2</vt:lpstr>
      <vt:lpstr>Basic Arithmetic Example 3</vt:lpstr>
      <vt:lpstr>Basic Arithmetic Example 4</vt:lpstr>
      <vt:lpstr>Casting</vt:lpstr>
      <vt:lpstr>Casting Example</vt:lpstr>
      <vt:lpstr>Bitwise Arithmetic</vt:lpstr>
      <vt:lpstr>Bitwise Arithmetic Example 1</vt:lpstr>
      <vt:lpstr>Bitwise Arithmetic Example 2</vt:lpstr>
      <vt:lpstr>Bitwise Arithmetic Example 3</vt:lpstr>
      <vt:lpstr>Bitwise Arithmetic Example 4</vt:lpstr>
      <vt:lpstr>Bitwise Arithmetic Example 5</vt:lpstr>
      <vt:lpstr>Arithmetic Assignment</vt:lpstr>
      <vt:lpstr>Arithmetic Assignment Example</vt:lpstr>
      <vt:lpstr>Size operator</vt:lpstr>
      <vt:lpstr>Sizeof Operator Example</vt:lpstr>
      <vt:lpstr>IO</vt:lpstr>
      <vt:lpstr>Character Streams</vt:lpstr>
      <vt:lpstr>Character Streams Example 1</vt:lpstr>
      <vt:lpstr>Character Streams Example 2</vt:lpstr>
      <vt:lpstr>Equality, Ordering and Logical Operators</vt:lpstr>
      <vt:lpstr>Equality and Ordering</vt:lpstr>
      <vt:lpstr>Spaceships!</vt:lpstr>
      <vt:lpstr>Logical Operators</vt:lpstr>
      <vt:lpstr>Equality, Ordering and Logical Operators Example 1</vt:lpstr>
      <vt:lpstr>Equality, Ordering and Logical Operators Example 2</vt:lpstr>
      <vt:lpstr>Equality, Ordering and Logical Operators Example 3</vt:lpstr>
      <vt:lpstr>Equality, Ordering and Logical Operators Example 4</vt:lpstr>
      <vt:lpstr>Conditionals</vt:lpstr>
      <vt:lpstr>Scope</vt:lpstr>
      <vt:lpstr>Conditional Expressions</vt:lpstr>
      <vt:lpstr>Conditional Expressions Example 1</vt:lpstr>
      <vt:lpstr>Conditional Expressions Example 2</vt:lpstr>
      <vt:lpstr>Conditional Expressions Example 3</vt:lpstr>
      <vt:lpstr>Loops</vt:lpstr>
      <vt:lpstr>While Loops</vt:lpstr>
      <vt:lpstr>For Loops</vt:lpstr>
      <vt:lpstr>Loops Example 1</vt:lpstr>
      <vt:lpstr>Loops Example 2</vt:lpstr>
      <vt:lpstr>Loops Example 3</vt:lpstr>
      <vt:lpstr>Loops Example 4</vt:lpstr>
      <vt:lpstr>Functions</vt:lpstr>
      <vt:lpstr>Functions</vt:lpstr>
      <vt:lpstr>Functions Example 1</vt:lpstr>
      <vt:lpstr>Functions Example 2</vt:lpstr>
      <vt:lpstr>Functions Example 3</vt:lpstr>
      <vt:lpstr>Discussion</vt:lpstr>
      <vt:lpstr>Next Part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Tyler Swann</dc:creator>
  <cp:lastModifiedBy>Tyler Swann</cp:lastModifiedBy>
  <cp:revision>21</cp:revision>
  <dcterms:created xsi:type="dcterms:W3CDTF">2022-11-08T05:35:40Z</dcterms:created>
  <dcterms:modified xsi:type="dcterms:W3CDTF">2022-11-22T02:41:57Z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