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7"/>
  </p:notesMasterIdLst>
  <p:handoutMasterIdLst>
    <p:handoutMasterId r:id="rId38"/>
  </p:handoutMasterIdLst>
  <p:sldIdLst>
    <p:sldId id="417" r:id="rId5"/>
    <p:sldId id="416" r:id="rId6"/>
    <p:sldId id="317" r:id="rId7"/>
    <p:sldId id="270" r:id="rId8"/>
    <p:sldId id="278" r:id="rId9"/>
    <p:sldId id="461" r:id="rId10"/>
    <p:sldId id="462" r:id="rId11"/>
    <p:sldId id="463" r:id="rId12"/>
    <p:sldId id="467" r:id="rId13"/>
    <p:sldId id="468" r:id="rId14"/>
    <p:sldId id="469" r:id="rId15"/>
    <p:sldId id="470" r:id="rId16"/>
    <p:sldId id="471" r:id="rId17"/>
    <p:sldId id="472" r:id="rId18"/>
    <p:sldId id="473" r:id="rId19"/>
    <p:sldId id="475" r:id="rId20"/>
    <p:sldId id="476" r:id="rId21"/>
    <p:sldId id="477" r:id="rId22"/>
    <p:sldId id="474" r:id="rId23"/>
    <p:sldId id="478" r:id="rId24"/>
    <p:sldId id="479" r:id="rId25"/>
    <p:sldId id="480" r:id="rId26"/>
    <p:sldId id="481" r:id="rId27"/>
    <p:sldId id="482" r:id="rId28"/>
    <p:sldId id="483" r:id="rId29"/>
    <p:sldId id="484" r:id="rId30"/>
    <p:sldId id="485" r:id="rId31"/>
    <p:sldId id="486" r:id="rId32"/>
    <p:sldId id="489" r:id="rId33"/>
    <p:sldId id="488" r:id="rId34"/>
    <p:sldId id="415" r:id="rId35"/>
    <p:sldId id="3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3725" autoAdjust="0"/>
  </p:normalViewPr>
  <p:slideViewPr>
    <p:cSldViewPr snapToGrid="0">
      <p:cViewPr varScale="1">
        <p:scale>
          <a:sx n="82" d="100"/>
          <a:sy n="82" d="100"/>
        </p:scale>
        <p:origin x="653"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918124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454698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0776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938341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68475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220485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30705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940633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185681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4730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3959928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032209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3598307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399974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909385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4061364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26482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91210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69782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67871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413563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6905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53715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Part 7 – </a:t>
            </a:r>
            <a:r>
              <a:rPr lang="en-US"/>
              <a:t>Concurrent Programming</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Autofit/>
          </a:bodyPr>
          <a:lstStyle/>
          <a:p>
            <a:r>
              <a:rPr lang="en-US" sz="3200" dirty="0"/>
              <a:t>Alternative Algorithms Example – Transform-Exclusive Scan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2613893130"/>
              </p:ext>
            </p:extLst>
          </p:nvPr>
        </p:nvGraphicFramePr>
        <p:xfrm>
          <a:off x="550863" y="1399592"/>
          <a:ext cx="11097550" cy="4859760"/>
        </p:xfrm>
        <a:graphic>
          <a:graphicData uri="http://schemas.openxmlformats.org/drawingml/2006/table">
            <a:tbl>
              <a:tblPr firstRow="1" bandRow="1">
                <a:tableStyleId>{7DF18680-E054-41AD-8BC1-D1AEF772440D}</a:tableStyleId>
              </a:tblPr>
              <a:tblGrid>
                <a:gridCol w="3060084">
                  <a:extLst>
                    <a:ext uri="{9D8B030D-6E8A-4147-A177-3AD203B41FA5}">
                      <a16:colId xmlns:a16="http://schemas.microsoft.com/office/drawing/2014/main" val="562691606"/>
                    </a:ext>
                  </a:extLst>
                </a:gridCol>
                <a:gridCol w="1604865">
                  <a:extLst>
                    <a:ext uri="{9D8B030D-6E8A-4147-A177-3AD203B41FA5}">
                      <a16:colId xmlns:a16="http://schemas.microsoft.com/office/drawing/2014/main" val="3970149589"/>
                    </a:ext>
                  </a:extLst>
                </a:gridCol>
                <a:gridCol w="1324947">
                  <a:extLst>
                    <a:ext uri="{9D8B030D-6E8A-4147-A177-3AD203B41FA5}">
                      <a16:colId xmlns:a16="http://schemas.microsoft.com/office/drawing/2014/main" val="1741813961"/>
                    </a:ext>
                  </a:extLst>
                </a:gridCol>
                <a:gridCol w="1380931">
                  <a:extLst>
                    <a:ext uri="{9D8B030D-6E8A-4147-A177-3AD203B41FA5}">
                      <a16:colId xmlns:a16="http://schemas.microsoft.com/office/drawing/2014/main" val="1886222530"/>
                    </a:ext>
                  </a:extLst>
                </a:gridCol>
                <a:gridCol w="3726723">
                  <a:extLst>
                    <a:ext uri="{9D8B030D-6E8A-4147-A177-3AD203B41FA5}">
                      <a16:colId xmlns:a16="http://schemas.microsoft.com/office/drawing/2014/main" val="847504877"/>
                    </a:ext>
                  </a:extLst>
                </a:gridCol>
              </a:tblGrid>
              <a:tr h="482946">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transform_exclusive_scan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 </a:t>
                      </a:r>
                      <a:r>
                        <a:rPr lang="en-AU" sz="1600" dirty="0">
                          <a:solidFill>
                            <a:schemeClr val="tx1"/>
                          </a:solidFill>
                        </a:rPr>
                        <a:t>→</a:t>
                      </a:r>
                      <a:r>
                        <a:rPr lang="en-US" sz="1600" dirty="0">
                          <a:solidFill>
                            <a:schemeClr val="tx1"/>
                          </a:solidFill>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125,675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b="0" i="0" dirty="0">
                          <a:solidFill>
                            <a:srgbClr val="FFFFFF"/>
                          </a:solidFill>
                          <a:effectLst/>
                          <a:latin typeface="ui-monospace"/>
                        </a:rPr>
                        <a:t>[ 0.0, 0.2, ..., 20,000,001.0, 20,000,001.2 ]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transform_exclusive_scan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(*2)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150,095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[ 0.0, 0.2, ..., 20,000,001.0, 20,000,001.2 ]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transform_exclusive_scan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(*2) </a:t>
                      </a:r>
                      <a:r>
                        <a:rPr kumimoji="0" lang="en-AU" sz="1600" b="0" i="0" u="none" strike="noStrike" kern="1200" cap="none" spc="0" normalizeH="0" baseline="0" noProof="0">
                          <a:ln>
                            <a:noFill/>
                          </a:ln>
                          <a:solidFill>
                            <a:prstClr val="white"/>
                          </a:solidFill>
                          <a:effectLst/>
                          <a:uLnTx/>
                          <a:uFillTx/>
                          <a:latin typeface="Gill Sans MT"/>
                          <a:ea typeface="+mn-ea"/>
                          <a:cs typeface="+mn-cs"/>
                        </a:rPr>
                        <a:t>→</a:t>
                      </a:r>
                      <a:r>
                        <a:rPr kumimoji="0" lang="en-US" sz="1600" b="0" i="0" u="none" strike="noStrike" kern="1200" cap="none" spc="0" normalizeH="0" baseline="0" noProof="0">
                          <a:ln>
                            <a:noFill/>
                          </a:ln>
                          <a:solidFill>
                            <a:prstClr val="white"/>
                          </a:solidFill>
                          <a:effectLst/>
                          <a:uLnTx/>
                          <a:uFillTx/>
                          <a:latin typeface="Gill Sans MT"/>
                          <a:ea typeface="+mn-ea"/>
                          <a:cs typeface="+mn-cs"/>
                        </a:rPr>
                        <a:t>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167,813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0.2, ..., 20,000,001.0, 20,000,001.2 ]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transform_exclusive_scan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(*2)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146,167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0.2, ..., 20,000,001.0, 20,000,001.2 ]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950861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Autofit/>
          </a:bodyPr>
          <a:lstStyle/>
          <a:p>
            <a:r>
              <a:rPr lang="en-US" sz="3200" dirty="0"/>
              <a:t>Alternative Algorithms Example – Transform-Inclusive Scan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2956403633"/>
              </p:ext>
            </p:extLst>
          </p:nvPr>
        </p:nvGraphicFramePr>
        <p:xfrm>
          <a:off x="550863" y="1399592"/>
          <a:ext cx="11097550" cy="4859760"/>
        </p:xfrm>
        <a:graphic>
          <a:graphicData uri="http://schemas.openxmlformats.org/drawingml/2006/table">
            <a:tbl>
              <a:tblPr firstRow="1" bandRow="1">
                <a:tableStyleId>{7DF18680-E054-41AD-8BC1-D1AEF772440D}</a:tableStyleId>
              </a:tblPr>
              <a:tblGrid>
                <a:gridCol w="3060084">
                  <a:extLst>
                    <a:ext uri="{9D8B030D-6E8A-4147-A177-3AD203B41FA5}">
                      <a16:colId xmlns:a16="http://schemas.microsoft.com/office/drawing/2014/main" val="562691606"/>
                    </a:ext>
                  </a:extLst>
                </a:gridCol>
                <a:gridCol w="1604865">
                  <a:extLst>
                    <a:ext uri="{9D8B030D-6E8A-4147-A177-3AD203B41FA5}">
                      <a16:colId xmlns:a16="http://schemas.microsoft.com/office/drawing/2014/main" val="3970149589"/>
                    </a:ext>
                  </a:extLst>
                </a:gridCol>
                <a:gridCol w="1324947">
                  <a:extLst>
                    <a:ext uri="{9D8B030D-6E8A-4147-A177-3AD203B41FA5}">
                      <a16:colId xmlns:a16="http://schemas.microsoft.com/office/drawing/2014/main" val="1741813961"/>
                    </a:ext>
                  </a:extLst>
                </a:gridCol>
                <a:gridCol w="1380931">
                  <a:extLst>
                    <a:ext uri="{9D8B030D-6E8A-4147-A177-3AD203B41FA5}">
                      <a16:colId xmlns:a16="http://schemas.microsoft.com/office/drawing/2014/main" val="1886222530"/>
                    </a:ext>
                  </a:extLst>
                </a:gridCol>
                <a:gridCol w="3726723">
                  <a:extLst>
                    <a:ext uri="{9D8B030D-6E8A-4147-A177-3AD203B41FA5}">
                      <a16:colId xmlns:a16="http://schemas.microsoft.com/office/drawing/2014/main" val="847504877"/>
                    </a:ext>
                  </a:extLst>
                </a:gridCol>
              </a:tblGrid>
              <a:tr h="482946">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transform_inclusive_scan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 </a:t>
                      </a:r>
                      <a:r>
                        <a:rPr lang="en-AU" sz="1600" dirty="0">
                          <a:solidFill>
                            <a:schemeClr val="tx1"/>
                          </a:solidFill>
                        </a:rPr>
                        <a:t>→</a:t>
                      </a:r>
                      <a:r>
                        <a:rPr lang="en-US" sz="1600" dirty="0">
                          <a:solidFill>
                            <a:schemeClr val="tx1"/>
                          </a:solidFill>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120,220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b="0" i="0" dirty="0">
                          <a:solidFill>
                            <a:srgbClr val="FFFFFF"/>
                          </a:solidFill>
                          <a:effectLst/>
                          <a:latin typeface="ui-monospace"/>
                        </a:rPr>
                        <a:t>[ 0.2, 0.4, ..., 20,000,001.2, 20,000,001.4 ]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td</a:t>
                      </a:r>
                      <a:r>
                        <a:rPr kumimoji="0" lang="en-AU" sz="14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transform_inclusive_scan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(*2)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148,472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[ 0.2, 0.4, ..., 20,000,001.2, 20,000,001.4 ]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td</a:t>
                      </a:r>
                      <a:r>
                        <a:rPr kumimoji="0" lang="en-AU" sz="14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transform_inclusive_scan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(*2) </a:t>
                      </a:r>
                      <a:r>
                        <a:rPr kumimoji="0" lang="en-AU" sz="1600" b="0" i="0" u="none" strike="noStrike" kern="1200" cap="none" spc="0" normalizeH="0" baseline="0" noProof="0">
                          <a:ln>
                            <a:noFill/>
                          </a:ln>
                          <a:solidFill>
                            <a:prstClr val="white"/>
                          </a:solidFill>
                          <a:effectLst/>
                          <a:uLnTx/>
                          <a:uFillTx/>
                          <a:latin typeface="Gill Sans MT"/>
                          <a:ea typeface="+mn-ea"/>
                          <a:cs typeface="+mn-cs"/>
                        </a:rPr>
                        <a:t>→</a:t>
                      </a:r>
                      <a:r>
                        <a:rPr kumimoji="0" lang="en-US" sz="1600" b="0" i="0" u="none" strike="noStrike" kern="1200" cap="none" spc="0" normalizeH="0" baseline="0" noProof="0">
                          <a:ln>
                            <a:noFill/>
                          </a:ln>
                          <a:solidFill>
                            <a:prstClr val="white"/>
                          </a:solidFill>
                          <a:effectLst/>
                          <a:uLnTx/>
                          <a:uFillTx/>
                          <a:latin typeface="Gill Sans MT"/>
                          <a:ea typeface="+mn-ea"/>
                          <a:cs typeface="+mn-cs"/>
                        </a:rPr>
                        <a:t>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135,489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[ 0.2, 0.4, ..., 20,000,001.2, 20,000,001.4 ]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transform_inclusive_scan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(*2)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150,443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[ 0.2, 0.4, ..., 20,000,001.2, 20,000,001.4 ]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4082243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Atomics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2808973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94949"/>
          </a:xfrm>
        </p:spPr>
        <p:txBody>
          <a:bodyPr>
            <a:normAutofit/>
          </a:bodyPr>
          <a:lstStyle/>
          <a:p>
            <a:r>
              <a:rPr lang="en-US" dirty="0"/>
              <a:t>Atomics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310876"/>
            <a:ext cx="5429114" cy="3931304"/>
          </a:xfrm>
        </p:spPr>
        <p:txBody>
          <a:bodyPr>
            <a:normAutofit lnSpcReduction="10000"/>
          </a:bodyPr>
          <a:lstStyle/>
          <a:p>
            <a:r>
              <a:rPr lang="en-US" dirty="0"/>
              <a:t>A data race is a condition in which shared data is being read from and written to by separate threads of execution simultaneous.</a:t>
            </a:r>
          </a:p>
          <a:p>
            <a:r>
              <a:rPr lang="en-US" dirty="0"/>
              <a:t>This causes UB as we cannot meaningfully restrict which operation occurs first.</a:t>
            </a:r>
          </a:p>
          <a:p>
            <a:r>
              <a:rPr lang="en-US" dirty="0"/>
              <a:t>To prevent race conditions, we use synchronization primitives to ensure that access to a resource is synchronized.</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04745" y="1609873"/>
            <a:ext cx="5436392" cy="535354"/>
          </a:xfrm>
        </p:spPr>
        <p:txBody>
          <a:bodyPr/>
          <a:lstStyle/>
          <a:p>
            <a:r>
              <a:rPr lang="en-US" dirty="0"/>
              <a:t>Atomic Types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310876"/>
            <a:ext cx="5436391" cy="3931304"/>
          </a:xfrm>
        </p:spPr>
        <p:txBody>
          <a:bodyPr>
            <a:normAutofit fontScale="70000" lnSpcReduction="20000"/>
          </a:bodyPr>
          <a:lstStyle/>
          <a:p>
            <a:r>
              <a:rPr lang="en-US" dirty="0"/>
              <a:t>One type of synchronization primitive are atomic types.</a:t>
            </a:r>
          </a:p>
          <a:p>
            <a:r>
              <a:rPr lang="en-US" dirty="0"/>
              <a:t>Atomic types are data that exists in a share memory space and can only be access atomically.</a:t>
            </a:r>
          </a:p>
          <a:p>
            <a:r>
              <a:rPr lang="en-US" dirty="0"/>
              <a:t>Atomic operations are dictated by a </a:t>
            </a:r>
            <a:r>
              <a:rPr lang="en-AU" sz="2200" b="0" dirty="0">
                <a:solidFill>
                  <a:srgbClr val="7BD88F"/>
                </a:solidFill>
                <a:effectLst/>
                <a:latin typeface="Consolas" panose="020B0609020204030204" pitchFamily="49" charset="0"/>
              </a:rPr>
              <a:t>std</a:t>
            </a:r>
            <a:r>
              <a:rPr lang="en-AU" sz="2200" b="0" dirty="0">
                <a:solidFill>
                  <a:srgbClr val="8B888F"/>
                </a:solidFill>
                <a:effectLst/>
                <a:latin typeface="Consolas" panose="020B0609020204030204" pitchFamily="49" charset="0"/>
              </a:rPr>
              <a:t>::</a:t>
            </a:r>
            <a:r>
              <a:rPr lang="en-AU" sz="2200" b="0" dirty="0" err="1">
                <a:solidFill>
                  <a:srgbClr val="F7F1FF"/>
                </a:solidFill>
                <a:effectLst/>
                <a:latin typeface="Consolas" panose="020B0609020204030204" pitchFamily="49" charset="0"/>
              </a:rPr>
              <a:t>memory_order</a:t>
            </a:r>
            <a:r>
              <a:rPr lang="en-US" dirty="0"/>
              <a:t> object which controls how memory is access, allowing operations to atomics to be synchronized.</a:t>
            </a:r>
          </a:p>
          <a:p>
            <a:r>
              <a:rPr lang="en-US" dirty="0"/>
              <a:t>C++ atomic type is </a:t>
            </a:r>
            <a:r>
              <a:rPr lang="en-AU" sz="2200" b="0" dirty="0">
                <a:solidFill>
                  <a:srgbClr val="7BD88F"/>
                </a:solidFill>
                <a:effectLst/>
                <a:latin typeface="Consolas" panose="020B0609020204030204" pitchFamily="49" charset="0"/>
              </a:rPr>
              <a:t>std</a:t>
            </a:r>
            <a:r>
              <a:rPr lang="en-AU" sz="2200" b="0" dirty="0">
                <a:solidFill>
                  <a:srgbClr val="8B888F"/>
                </a:solidFill>
                <a:effectLst/>
                <a:latin typeface="Consolas" panose="020B0609020204030204" pitchFamily="49" charset="0"/>
              </a:rPr>
              <a:t>::</a:t>
            </a:r>
            <a:r>
              <a:rPr lang="en-AU" sz="2200" b="0" dirty="0">
                <a:solidFill>
                  <a:srgbClr val="F7F1FF"/>
                </a:solidFill>
                <a:effectLst/>
                <a:latin typeface="Consolas" panose="020B0609020204030204" pitchFamily="49" charset="0"/>
              </a:rPr>
              <a:t>atomic</a:t>
            </a:r>
            <a:r>
              <a:rPr lang="en-AU" sz="2200" b="0" dirty="0">
                <a:solidFill>
                  <a:srgbClr val="FC618D"/>
                </a:solidFill>
                <a:effectLst/>
                <a:latin typeface="Consolas" panose="020B0609020204030204" pitchFamily="49" charset="0"/>
              </a:rPr>
              <a:t>&lt;</a:t>
            </a:r>
            <a:r>
              <a:rPr lang="en-AU" sz="2200" b="0" dirty="0">
                <a:solidFill>
                  <a:srgbClr val="5AD4E6"/>
                </a:solidFill>
                <a:effectLst/>
                <a:latin typeface="Consolas" panose="020B0609020204030204" pitchFamily="49" charset="0"/>
              </a:rPr>
              <a:t>T</a:t>
            </a:r>
            <a:r>
              <a:rPr lang="en-AU" sz="2200" b="0" dirty="0">
                <a:solidFill>
                  <a:srgbClr val="FC618D"/>
                </a:solidFill>
                <a:effectLst/>
                <a:latin typeface="Consolas" panose="020B0609020204030204" pitchFamily="49" charset="0"/>
              </a:rPr>
              <a:t>&gt;</a:t>
            </a:r>
            <a:r>
              <a:rPr lang="en-US" dirty="0"/>
              <a:t> where </a:t>
            </a:r>
            <a:r>
              <a:rPr lang="en-AU" b="0" dirty="0">
                <a:solidFill>
                  <a:srgbClr val="5AD4E6"/>
                </a:solidFill>
                <a:effectLst/>
                <a:latin typeface="Consolas" panose="020B0609020204030204" pitchFamily="49" charset="0"/>
              </a:rPr>
              <a:t>T</a:t>
            </a:r>
            <a:r>
              <a:rPr lang="en-US" dirty="0"/>
              <a:t> can be integrals, floating-points, pointers and </a:t>
            </a:r>
            <a:r>
              <a:rPr lang="en-AU" sz="2100" b="0" dirty="0">
                <a:solidFill>
                  <a:srgbClr val="7BD88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err="1">
                <a:solidFill>
                  <a:srgbClr val="F7F1FF"/>
                </a:solidFill>
                <a:effectLst/>
                <a:latin typeface="Consolas" panose="020B0609020204030204" pitchFamily="49" charset="0"/>
              </a:rPr>
              <a:t>shared_ptr</a:t>
            </a:r>
            <a:r>
              <a:rPr lang="en-AU" sz="2100" b="0" dirty="0">
                <a:solidFill>
                  <a:srgbClr val="FC618D"/>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FC618D"/>
                </a:solidFill>
                <a:effectLst/>
                <a:latin typeface="Consolas" panose="020B0609020204030204" pitchFamily="49" charset="0"/>
              </a:rPr>
              <a:t>&gt;</a:t>
            </a:r>
            <a:r>
              <a:rPr lang="en-US" sz="2300" dirty="0"/>
              <a:t> </a:t>
            </a:r>
            <a:r>
              <a:rPr lang="en-US" dirty="0"/>
              <a:t>or </a:t>
            </a:r>
            <a:r>
              <a:rPr lang="en-AU" sz="2100" b="0" dirty="0">
                <a:solidFill>
                  <a:srgbClr val="7BD88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err="1">
                <a:solidFill>
                  <a:srgbClr val="F7F1FF"/>
                </a:solidFill>
                <a:effectLst/>
                <a:latin typeface="Consolas" panose="020B0609020204030204" pitchFamily="49" charset="0"/>
              </a:rPr>
              <a:t>weak_ptr</a:t>
            </a:r>
            <a:r>
              <a:rPr lang="en-AU" sz="2100" b="0" dirty="0">
                <a:solidFill>
                  <a:srgbClr val="FC618D"/>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FC618D"/>
                </a:solidFill>
                <a:effectLst/>
                <a:latin typeface="Consolas" panose="020B0609020204030204" pitchFamily="49" charset="0"/>
              </a:rPr>
              <a:t>&gt;</a:t>
            </a:r>
            <a:r>
              <a:rPr lang="en-US" dirty="0"/>
              <a:t>.</a:t>
            </a:r>
          </a:p>
          <a:p>
            <a:r>
              <a:rPr lang="en-US" dirty="0"/>
              <a:t>C++ also has </a:t>
            </a:r>
            <a:r>
              <a:rPr lang="en-AU" sz="2100" b="0" dirty="0">
                <a:solidFill>
                  <a:srgbClr val="7BD88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err="1">
                <a:solidFill>
                  <a:srgbClr val="F7F1FF"/>
                </a:solidFill>
                <a:effectLst/>
                <a:latin typeface="Consolas" panose="020B0609020204030204" pitchFamily="49" charset="0"/>
              </a:rPr>
              <a:t>atomic_ref</a:t>
            </a:r>
            <a:r>
              <a:rPr lang="en-AU" sz="2100" b="0" dirty="0">
                <a:solidFill>
                  <a:srgbClr val="FC618D"/>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FC618D"/>
                </a:solidFill>
                <a:effectLst/>
                <a:latin typeface="Consolas" panose="020B0609020204030204" pitchFamily="49" charset="0"/>
              </a:rPr>
              <a:t>&gt;</a:t>
            </a:r>
            <a:r>
              <a:rPr lang="en-US" dirty="0"/>
              <a:t> which creates an atomic reference to an existing object which becomes atomic for the lifetime of the atomic reference.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 Placeholder 10">
            <a:extLst>
              <a:ext uri="{FF2B5EF4-FFF2-40B4-BE49-F238E27FC236}">
                <a16:creationId xmlns:a16="http://schemas.microsoft.com/office/drawing/2014/main" id="{70B3070E-D67D-EF51-3FDE-81AD547FBBF1}"/>
              </a:ext>
            </a:extLst>
          </p:cNvPr>
          <p:cNvSpPr txBox="1">
            <a:spLocks/>
          </p:cNvSpPr>
          <p:nvPr/>
        </p:nvSpPr>
        <p:spPr>
          <a:xfrm>
            <a:off x="699982" y="1565474"/>
            <a:ext cx="5436392" cy="535354"/>
          </a:xfrm>
          <a:prstGeom prst="rect">
            <a:avLst/>
          </a:prstGeom>
        </p:spPr>
        <p:txBody>
          <a:bodyPr vert="horz" wrap="square" lIns="0" tIns="0" rIns="0" bIns="0" rtlCol="0" anchor="b">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lang="en-US" sz="1400" b="0" kern="1200" cap="all" spc="200" baseline="0" dirty="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Data Races &amp; Shared Resources</a:t>
            </a:r>
          </a:p>
        </p:txBody>
      </p:sp>
    </p:spTree>
    <p:extLst>
      <p:ext uri="{BB962C8B-B14F-4D97-AF65-F5344CB8AC3E}">
        <p14:creationId xmlns:p14="http://schemas.microsoft.com/office/powerpoint/2010/main" val="35920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542407"/>
          </a:xfrm>
        </p:spPr>
        <p:txBody>
          <a:bodyPr>
            <a:normAutofit fontScale="90000"/>
          </a:bodyPr>
          <a:lstStyle/>
          <a:p>
            <a:r>
              <a:rPr lang="en-US" sz="4000" dirty="0"/>
              <a:t>Atomics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4633F6CA-8202-F091-6DC9-8898375D08AF}"/>
              </a:ext>
            </a:extLst>
          </p:cNvPr>
          <p:cNvSpPr txBox="1"/>
          <p:nvPr/>
        </p:nvSpPr>
        <p:spPr>
          <a:xfrm>
            <a:off x="550862" y="1179451"/>
            <a:ext cx="11081300" cy="5386090"/>
          </a:xfrm>
          <a:prstGeom prst="rect">
            <a:avLst/>
          </a:prstGeom>
          <a:noFill/>
        </p:spPr>
        <p:txBody>
          <a:bodyPr wrap="square" rtlCol="0">
            <a:spAutoFit/>
          </a:bodyPr>
          <a:lstStyle/>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algorithm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atomic</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chrono</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execution</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iomanip</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iostream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numeric</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utility</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&gt;</a:t>
            </a:r>
          </a:p>
          <a:p>
            <a:endParaRPr lang="en-AU" sz="800" dirty="0">
              <a:solidFill>
                <a:srgbClr val="8B888F"/>
              </a:solidFill>
              <a:latin typeface="Consolas" panose="020B0609020204030204" pitchFamily="49" charset="0"/>
            </a:endParaRPr>
          </a:p>
          <a:p>
            <a:r>
              <a:rPr lang="en-AU" sz="800" dirty="0">
                <a:solidFill>
                  <a:srgbClr val="8B888F"/>
                </a:solidFill>
                <a:latin typeface="Consolas" panose="020B0609020204030204" pitchFamily="49" charset="0"/>
              </a:rPr>
              <a:t>/// execution timer ...</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main</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int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count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atomic</a:t>
            </a:r>
            <a:r>
              <a:rPr lang="en-AU" sz="800" b="0" dirty="0">
                <a:solidFill>
                  <a:srgbClr val="FC618D"/>
                </a:solidFill>
                <a:effectLst/>
                <a:latin typeface="Consolas" panose="020B0609020204030204" pitchFamily="49" charset="0"/>
              </a:rPr>
              <a:t>&lt;</a:t>
            </a:r>
            <a:r>
              <a:rPr lang="en-AU" sz="800" b="0" i="1" dirty="0">
                <a:solidFill>
                  <a:srgbClr val="5AD4E6"/>
                </a:solidFill>
                <a:effectLst/>
                <a:latin typeface="Consolas" panose="020B0609020204030204" pitchFamily="49" charset="0"/>
              </a:rPr>
              <a:t>int</a:t>
            </a:r>
            <a:r>
              <a:rPr lang="en-AU" sz="800" b="0" dirty="0">
                <a:solidFill>
                  <a:srgbClr val="FC618D"/>
                </a:solidFill>
                <a:effectLst/>
                <a:latin typeface="Consolas" panose="020B0609020204030204" pitchFamily="49" charset="0"/>
              </a:rPr>
              <a:t>&gt;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v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&lt;</a:t>
            </a:r>
            <a:r>
              <a:rPr lang="en-AU" sz="800" b="0" i="1" dirty="0">
                <a:solidFill>
                  <a:srgbClr val="5AD4E6"/>
                </a:solidFill>
                <a:effectLst/>
                <a:latin typeface="Consolas" panose="020B0609020204030204" pitchFamily="49" charset="0"/>
              </a:rPr>
              <a:t>double</a:t>
            </a:r>
            <a:r>
              <a:rPr lang="en-AU" sz="800" b="0" dirty="0">
                <a:solidFill>
                  <a:srgbClr val="8B888F"/>
                </a:solidFill>
                <a:effectLst/>
                <a:latin typeface="Consolas" panose="020B0609020204030204" pitchFamily="49" charset="0"/>
              </a:rPr>
              <a:t>&gt;(</a:t>
            </a:r>
            <a:r>
              <a:rPr lang="en-AU" sz="800" b="0" dirty="0">
                <a:solidFill>
                  <a:srgbClr val="948AE3"/>
                </a:solidFill>
                <a:effectLst/>
                <a:latin typeface="Consolas" panose="020B0609020204030204" pitchFamily="49" charset="0"/>
              </a:rPr>
              <a:t>100</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000</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007</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0.1</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alg</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&amp;</a:t>
            </a:r>
            <a:r>
              <a:rPr lang="en-AU" sz="800" b="0" i="1" dirty="0">
                <a:solidFill>
                  <a:srgbClr val="FD9353"/>
                </a:solidFill>
                <a:effectLst/>
                <a:latin typeface="Consolas" panose="020B0609020204030204" pitchFamily="49" charset="0"/>
              </a:rPr>
              <a:t>count</a:t>
            </a:r>
            <a:r>
              <a:rPr lang="en-AU" sz="800" b="0" dirty="0">
                <a:solidFill>
                  <a:srgbClr val="8B888F"/>
                </a:solidFill>
                <a:effectLst/>
                <a:latin typeface="Consolas" panose="020B0609020204030204" pitchFamily="49" charset="0"/>
              </a:rPr>
              <a:t>](</a:t>
            </a:r>
            <a:r>
              <a:rPr lang="en-AU" sz="800" b="0" i="1" dirty="0">
                <a:solidFill>
                  <a:srgbClr val="FC618D"/>
                </a:solidFill>
                <a:effectLst/>
                <a:latin typeface="Consolas" panose="020B0609020204030204" pitchFamily="49" charset="0"/>
              </a:rPr>
              <a:t>const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i="1"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i="1" dirty="0">
                <a:solidFill>
                  <a:srgbClr val="FD9353"/>
                </a:solidFill>
                <a:effectLst/>
                <a:latin typeface="Consolas" panose="020B0609020204030204" pitchFamily="49" charset="0"/>
              </a:rPr>
              <a:t>v</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reduce</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execution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par_unseq</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v</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begin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v</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end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0.0</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&amp;</a:t>
            </a:r>
            <a:r>
              <a:rPr lang="en-AU" sz="800" b="0" i="1" dirty="0">
                <a:solidFill>
                  <a:srgbClr val="FD9353"/>
                </a:solidFill>
                <a:effectLst/>
                <a:latin typeface="Consolas" panose="020B0609020204030204" pitchFamily="49" charset="0"/>
              </a:rPr>
              <a:t>count</a:t>
            </a:r>
            <a:r>
              <a:rPr lang="en-AU" sz="800" b="0" dirty="0">
                <a:solidFill>
                  <a:srgbClr val="8B888F"/>
                </a:solidFill>
                <a:effectLst/>
                <a:latin typeface="Consolas" panose="020B0609020204030204" pitchFamily="49" charset="0"/>
              </a:rPr>
              <a:t>](</a:t>
            </a:r>
            <a:r>
              <a:rPr lang="en-AU" sz="800" b="0" i="1" dirty="0">
                <a:solidFill>
                  <a:srgbClr val="FC618D"/>
                </a:solidFill>
                <a:effectLst/>
                <a:latin typeface="Consolas" panose="020B0609020204030204" pitchFamily="49" charset="0"/>
              </a:rPr>
              <a:t>const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i="1"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i="1" dirty="0">
                <a:solidFill>
                  <a:srgbClr val="FD9353"/>
                </a:solidFill>
                <a:effectLst/>
                <a:latin typeface="Consolas" panose="020B0609020204030204" pitchFamily="49" charset="0"/>
              </a:rPr>
              <a:t>x</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FC618D"/>
                </a:solidFill>
                <a:effectLst/>
                <a:latin typeface="Consolas" panose="020B0609020204030204" pitchFamily="49" charset="0"/>
              </a:rPr>
              <a:t>const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i="1"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i="1" dirty="0">
                <a:solidFill>
                  <a:srgbClr val="FD9353"/>
                </a:solidFill>
                <a:effectLst/>
                <a:latin typeface="Consolas" panose="020B0609020204030204" pitchFamily="49" charset="0"/>
              </a:rPr>
              <a:t>y</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count</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fetch_add</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memory_order_relaxed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x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y</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cout</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imbue</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locale</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en_US.UTF-8</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fixed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setprecision</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4</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time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result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measure</a:t>
            </a:r>
            <a:r>
              <a:rPr lang="en-AU" sz="800" b="0" dirty="0">
                <a:solidFill>
                  <a:srgbClr val="8B888F"/>
                </a:solidFill>
                <a:effectLst/>
                <a:latin typeface="Consolas" panose="020B0609020204030204" pitchFamily="49" charset="0"/>
              </a:rPr>
              <a:t>&lt;&gt;::</a:t>
            </a:r>
            <a:r>
              <a:rPr lang="en-AU" sz="800" b="0" dirty="0">
                <a:solidFill>
                  <a:srgbClr val="7BD88F"/>
                </a:solidFill>
                <a:effectLst/>
                <a:latin typeface="Consolas" panose="020B0609020204030204" pitchFamily="49" charset="0"/>
              </a:rPr>
              <a:t>execution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alg</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v</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std::reduce (parallel-</a:t>
            </a:r>
            <a:r>
              <a:rPr lang="en-AU" sz="800" b="0" dirty="0" err="1">
                <a:solidFill>
                  <a:srgbClr val="FCE566"/>
                </a:solidFill>
                <a:effectLst/>
                <a:latin typeface="Consolas" panose="020B0609020204030204" pitchFamily="49" charset="0"/>
              </a:rPr>
              <a:t>unsequenced</a:t>
            </a:r>
            <a:r>
              <a:rPr lang="en-AU" sz="800" b="0" dirty="0">
                <a:solidFill>
                  <a:srgbClr val="FCE566"/>
                </a:solidFill>
                <a:effectLst/>
                <a:latin typeface="Consolas" panose="020B0609020204030204" pitchFamily="49" charset="0"/>
              </a:rPr>
              <a:t> execution):</a:t>
            </a:r>
            <a:r>
              <a:rPr lang="en-AU" sz="800" b="0" dirty="0">
                <a:solidFill>
                  <a:srgbClr val="948AE3"/>
                </a:solidFill>
                <a:effectLst/>
                <a:latin typeface="Consolas" panose="020B0609020204030204" pitchFamily="49" charset="0"/>
              </a:rPr>
              <a:t>\n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Result: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result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Time: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time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us</a:t>
            </a:r>
            <a:r>
              <a:rPr lang="en-AU" sz="800" b="0" dirty="0">
                <a:solidFill>
                  <a:srgbClr val="948AE3"/>
                </a:solidFill>
                <a:effectLst/>
                <a:latin typeface="Consolas" panose="020B0609020204030204" pitchFamily="49" charset="0"/>
              </a:rPr>
              <a:t>\n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Atomic Count: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count</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load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83207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Threads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794421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35713"/>
          </a:xfrm>
        </p:spPr>
        <p:txBody>
          <a:bodyPr>
            <a:normAutofit fontScale="90000"/>
          </a:bodyPr>
          <a:lstStyle/>
          <a:p>
            <a:r>
              <a:rPr lang="en-US" dirty="0"/>
              <a:t>Threads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85000" lnSpcReduction="20000"/>
          </a:bodyPr>
          <a:lstStyle/>
          <a:p>
            <a:r>
              <a:rPr lang="en-US" dirty="0"/>
              <a:t>A thread is the smallest sequence of instructions that is managed by the OS scheduler.</a:t>
            </a:r>
          </a:p>
          <a:p>
            <a:r>
              <a:rPr lang="en-US" dirty="0"/>
              <a:t>Threads are a sub-object of a process where a process is a running system or service.</a:t>
            </a:r>
          </a:p>
          <a:p>
            <a:r>
              <a:rPr lang="en-US" dirty="0"/>
              <a:t>A process can multiple threads which are used to run parts of a process concurrently.</a:t>
            </a:r>
          </a:p>
          <a:p>
            <a:r>
              <a:rPr lang="en-US" dirty="0"/>
              <a:t>Threads are spawned from a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thread</a:t>
            </a:r>
            <a:r>
              <a:rPr lang="en-US" dirty="0"/>
              <a:t> object which will run a function until completion and then must be rejoined to the main thread or dethatched.</a:t>
            </a:r>
          </a:p>
          <a:p>
            <a:r>
              <a:rPr lang="en-US" dirty="0"/>
              <a:t>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thread</a:t>
            </a:r>
            <a:r>
              <a:rPr lang="en-US" dirty="0"/>
              <a:t> constructor takes a function as there first argument and any arguments that need to be forwarded to the job function.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1184988"/>
            <a:ext cx="5322258" cy="5632311"/>
          </a:xfrm>
          <a:prstGeom prst="rect">
            <a:avLst/>
          </a:prstGeom>
          <a:noFill/>
        </p:spPr>
        <p:txBody>
          <a:bodyPr wrap="square" rtlCol="0">
            <a:spAutoFit/>
          </a:bodyPr>
          <a:lstStyle/>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atomic</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chrono</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iostream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err="1">
                <a:solidFill>
                  <a:srgbClr val="FCE566"/>
                </a:solidFill>
                <a:effectLst/>
                <a:latin typeface="Consolas" panose="020B0609020204030204" pitchFamily="49" charset="0"/>
              </a:rPr>
              <a:t>syncstream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C618D"/>
                </a:solidFill>
                <a:effectLst/>
                <a:latin typeface="Consolas" panose="020B0609020204030204" pitchFamily="49" charset="0"/>
              </a:rPr>
              <a:t>using</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namespace</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literals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work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atomic_ref</a:t>
            </a:r>
            <a:r>
              <a:rPr lang="en-AU" sz="900" b="0" dirty="0">
                <a:solidFill>
                  <a:srgbClr val="8B888F"/>
                </a:solidFill>
                <a:effectLst/>
                <a:latin typeface="Consolas" panose="020B0609020204030204" pitchFamily="49" charset="0"/>
              </a:rPr>
              <a:t>&lt;</a:t>
            </a:r>
            <a:r>
              <a:rPr lang="en-AU" sz="900" b="0" i="1" dirty="0">
                <a:solidFill>
                  <a:srgbClr val="5AD4E6"/>
                </a:solidFill>
                <a:effectLst/>
                <a:latin typeface="Consolas" panose="020B0609020204030204" pitchFamily="49" charset="0"/>
              </a:rPr>
              <a:t>int</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FD9353"/>
                </a:solidFill>
                <a:effectLst/>
                <a:latin typeface="Consolas" panose="020B0609020204030204" pitchFamily="49" charset="0"/>
              </a:rPr>
              <a:t>counter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Doing work on thread: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dirty="0">
                <a:solidFill>
                  <a:srgbClr val="F7F1FF"/>
                </a:solidFill>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get_id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dirty="0">
                <a:solidFill>
                  <a:srgbClr val="F7F1FF"/>
                </a:solidFill>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count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counter</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fetch_add</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1</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memory_order_relaxed</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Call count: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count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1.5</a:t>
            </a:r>
            <a:r>
              <a:rPr lang="en-AU" sz="900" b="0" dirty="0">
                <a:solidFill>
                  <a:srgbClr val="FC618D"/>
                </a:solidFill>
                <a:effectLst/>
                <a:latin typeface="Consolas" panose="020B0609020204030204" pitchFamily="49" charset="0"/>
              </a:rPr>
              <a:t>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Thread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dirty="0">
                <a:solidFill>
                  <a:srgbClr val="F7F1FF"/>
                </a:solidFill>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get_id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dirty="0">
                <a:solidFill>
                  <a:srgbClr val="F7F1FF"/>
                </a:solidFill>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Done!</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main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counter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1</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atomic_counter</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atomic_ref</a:t>
            </a:r>
            <a:r>
              <a:rPr lang="en-AU" sz="900" b="0" dirty="0">
                <a:solidFill>
                  <a:srgbClr val="FC618D"/>
                </a:solidFill>
                <a:effectLst/>
                <a:latin typeface="Consolas" panose="020B0609020204030204" pitchFamily="49" charset="0"/>
              </a:rPr>
              <a:t>&lt;</a:t>
            </a:r>
            <a:r>
              <a:rPr lang="en-AU" sz="900" b="0" i="1" dirty="0">
                <a:solidFill>
                  <a:srgbClr val="5AD4E6"/>
                </a:solidFill>
                <a:effectLst/>
                <a:latin typeface="Consolas" panose="020B0609020204030204" pitchFamily="49" charset="0"/>
              </a:rPr>
              <a:t>int</a:t>
            </a:r>
            <a:r>
              <a:rPr lang="en-AU" sz="900" b="0" dirty="0">
                <a:solidFill>
                  <a:srgbClr val="FC618D"/>
                </a:solidFill>
                <a:effectLst/>
                <a:latin typeface="Consolas" panose="020B0609020204030204" pitchFamily="49" charset="0"/>
              </a:rPr>
              <a:t>&gt;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counter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thread </a:t>
            </a:r>
            <a:r>
              <a:rPr lang="en-AU" sz="900" b="0" dirty="0">
                <a:solidFill>
                  <a:srgbClr val="7BD88F"/>
                </a:solidFill>
                <a:effectLst/>
                <a:latin typeface="Consolas" panose="020B0609020204030204" pitchFamily="49" charset="0"/>
              </a:rPr>
              <a:t>t1</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work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atomic_counter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thread </a:t>
            </a:r>
            <a:r>
              <a:rPr lang="en-AU" sz="900" b="0" dirty="0">
                <a:solidFill>
                  <a:srgbClr val="7BD88F"/>
                </a:solidFill>
                <a:effectLst/>
                <a:latin typeface="Consolas" panose="020B0609020204030204" pitchFamily="49" charset="0"/>
              </a:rPr>
              <a:t>t2</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work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atomic_counter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thread </a:t>
            </a:r>
            <a:r>
              <a:rPr lang="en-AU" sz="900" b="0" dirty="0">
                <a:solidFill>
                  <a:srgbClr val="7BD88F"/>
                </a:solidFill>
                <a:effectLst/>
                <a:latin typeface="Consolas" panose="020B0609020204030204" pitchFamily="49" charset="0"/>
              </a:rPr>
              <a:t>t3</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work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atomic_counter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thread </a:t>
            </a:r>
            <a:r>
              <a:rPr lang="en-AU" sz="900" b="0" dirty="0">
                <a:solidFill>
                  <a:srgbClr val="7BD88F"/>
                </a:solidFill>
                <a:effectLst/>
                <a:latin typeface="Consolas" panose="020B0609020204030204" pitchFamily="49" charset="0"/>
              </a:rPr>
              <a:t>t4</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work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atomic_counter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Waiting in main...</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t1</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t2</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t3</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t4</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0</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101633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35713"/>
          </a:xfrm>
        </p:spPr>
        <p:txBody>
          <a:bodyPr>
            <a:normAutofit fontScale="90000"/>
          </a:bodyPr>
          <a:lstStyle/>
          <a:p>
            <a:r>
              <a:rPr lang="en-US" dirty="0"/>
              <a:t>Automatic Threads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92500" lnSpcReduction="20000"/>
          </a:bodyPr>
          <a:lstStyle/>
          <a:p>
            <a:r>
              <a:rPr lang="en-US" dirty="0"/>
              <a:t>C++20 added support for automatic thread objects that will automatically join to main thread on their destruction called </a:t>
            </a:r>
            <a:r>
              <a:rPr lang="en-AU" sz="2000" b="0" dirty="0">
                <a:solidFill>
                  <a:srgbClr val="F7F1F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5AD4E6"/>
                </a:solidFill>
                <a:effectLst/>
                <a:latin typeface="Consolas" panose="020B0609020204030204" pitchFamily="49" charset="0"/>
              </a:rPr>
              <a:t>jthread</a:t>
            </a:r>
            <a:r>
              <a:rPr lang="en-US" dirty="0"/>
              <a:t>.</a:t>
            </a:r>
          </a:p>
          <a:p>
            <a:r>
              <a:rPr lang="en-US" dirty="0"/>
              <a:t>These thread objects also support the preemptive cancellation using stop tokens.</a:t>
            </a:r>
          </a:p>
          <a:p>
            <a:r>
              <a:rPr lang="en-US" dirty="0"/>
              <a:t>The stop token (</a:t>
            </a:r>
            <a:r>
              <a:rPr lang="en-AU" sz="2000" b="0" dirty="0">
                <a:solidFill>
                  <a:srgbClr val="F7F1F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5AD4E6"/>
                </a:solidFill>
                <a:effectLst/>
                <a:latin typeface="Consolas" panose="020B0609020204030204" pitchFamily="49" charset="0"/>
              </a:rPr>
              <a:t>stop_token</a:t>
            </a:r>
            <a:r>
              <a:rPr lang="en-US" dirty="0"/>
              <a:t>) of a </a:t>
            </a:r>
            <a:r>
              <a:rPr lang="en-AU" sz="2000" b="0" dirty="0">
                <a:solidFill>
                  <a:srgbClr val="F7F1F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5AD4E6"/>
                </a:solidFill>
                <a:effectLst/>
                <a:latin typeface="Consolas" panose="020B0609020204030204" pitchFamily="49" charset="0"/>
              </a:rPr>
              <a:t>jthread</a:t>
            </a:r>
            <a:r>
              <a:rPr lang="en-US" dirty="0"/>
              <a:t> can be obtained by making the first parameter of the job function a</a:t>
            </a:r>
            <a:r>
              <a:rPr lang="en-AU" sz="2400" b="0" dirty="0">
                <a:solidFill>
                  <a:srgbClr val="F7F1FF"/>
                </a:solidFill>
                <a:effectLst/>
                <a:latin typeface="Consolas" panose="020B0609020204030204" pitchFamily="49" charset="0"/>
              </a:rPr>
              <a:t> </a:t>
            </a:r>
            <a:r>
              <a:rPr lang="en-AU" sz="2000" b="0" dirty="0">
                <a:solidFill>
                  <a:srgbClr val="F7F1F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5AD4E6"/>
                </a:solidFill>
                <a:effectLst/>
                <a:latin typeface="Consolas" panose="020B0609020204030204" pitchFamily="49" charset="0"/>
              </a:rPr>
              <a:t>stop_token</a:t>
            </a:r>
            <a:r>
              <a:rPr lang="en-US" dirty="0"/>
              <a:t> object.</a:t>
            </a:r>
          </a:p>
          <a:p>
            <a:r>
              <a:rPr lang="en-US" dirty="0"/>
              <a:t>Other threads can get a </a:t>
            </a:r>
            <a:r>
              <a:rPr lang="en-AU" sz="2200" b="0" dirty="0">
                <a:solidFill>
                  <a:srgbClr val="F7F1FF"/>
                </a:solidFill>
                <a:effectLst/>
                <a:latin typeface="Consolas" panose="020B0609020204030204" pitchFamily="49" charset="0"/>
              </a:rPr>
              <a:t>std</a:t>
            </a:r>
            <a:r>
              <a:rPr lang="en-AU" sz="2200" b="0" dirty="0">
                <a:solidFill>
                  <a:srgbClr val="8B888F"/>
                </a:solidFill>
                <a:effectLst/>
                <a:latin typeface="Consolas" panose="020B0609020204030204" pitchFamily="49" charset="0"/>
              </a:rPr>
              <a:t>::</a:t>
            </a:r>
            <a:r>
              <a:rPr lang="en-AU" sz="2200" b="0" dirty="0" err="1">
                <a:solidFill>
                  <a:srgbClr val="5AD4E6"/>
                </a:solidFill>
                <a:effectLst/>
                <a:latin typeface="Consolas" panose="020B0609020204030204" pitchFamily="49" charset="0"/>
              </a:rPr>
              <a:t>stop_source</a:t>
            </a:r>
            <a:r>
              <a:rPr lang="en-US" dirty="0"/>
              <a:t> so that they can cancel the execution of a </a:t>
            </a:r>
            <a:r>
              <a:rPr lang="en-AU" sz="2200" b="0" dirty="0">
                <a:solidFill>
                  <a:srgbClr val="F7F1FF"/>
                </a:solidFill>
                <a:effectLst/>
                <a:latin typeface="Consolas" panose="020B0609020204030204" pitchFamily="49" charset="0"/>
              </a:rPr>
              <a:t>std</a:t>
            </a:r>
            <a:r>
              <a:rPr lang="en-AU" sz="2200" b="0" dirty="0">
                <a:solidFill>
                  <a:srgbClr val="8B888F"/>
                </a:solidFill>
                <a:effectLst/>
                <a:latin typeface="Consolas" panose="020B0609020204030204" pitchFamily="49" charset="0"/>
              </a:rPr>
              <a:t>::</a:t>
            </a:r>
            <a:r>
              <a:rPr lang="en-AU" sz="2200" b="0" dirty="0" err="1">
                <a:solidFill>
                  <a:srgbClr val="5AD4E6"/>
                </a:solidFill>
                <a:effectLst/>
                <a:latin typeface="Consolas" panose="020B0609020204030204" pitchFamily="49" charset="0"/>
              </a:rPr>
              <a:t>jthread</a:t>
            </a:r>
            <a:r>
              <a:rPr lang="en-US" dirty="0"/>
              <a: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549275"/>
            <a:ext cx="5322258" cy="6324808"/>
          </a:xfrm>
          <a:prstGeom prst="rect">
            <a:avLst/>
          </a:prstGeom>
          <a:noFill/>
        </p:spPr>
        <p:txBody>
          <a:bodyPr wrap="square" rtlCol="0">
            <a:spAutoFit/>
          </a:bodyPr>
          <a:lstStyle/>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atomic</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chrono</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iostream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err="1">
                <a:solidFill>
                  <a:srgbClr val="FCE566"/>
                </a:solidFill>
                <a:effectLst/>
                <a:latin typeface="Consolas" panose="020B0609020204030204" pitchFamily="49" charset="0"/>
              </a:rPr>
              <a:t>syncstream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C618D"/>
                </a:solidFill>
                <a:effectLst/>
                <a:latin typeface="Consolas" panose="020B0609020204030204" pitchFamily="49" charset="0"/>
              </a:rPr>
              <a:t>using</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namespace</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literals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job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stop_token</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tkn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for</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F7F1FF"/>
                </a:solidFill>
                <a:effectLst/>
                <a:latin typeface="Consolas" panose="020B0609020204030204" pitchFamily="49" charset="0"/>
              </a:rPr>
              <a:t> { </a:t>
            </a:r>
            <a:r>
              <a:rPr lang="en-AU" sz="900" b="0" dirty="0">
                <a:solidFill>
                  <a:srgbClr val="948AE3"/>
                </a:solidFill>
                <a:effectLst/>
                <a:latin typeface="Consolas" panose="020B0609020204030204" pitchFamily="49" charset="0"/>
              </a:rPr>
              <a:t>10</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150</a:t>
            </a:r>
            <a:r>
              <a:rPr lang="en-AU" sz="900" b="0" dirty="0">
                <a:solidFill>
                  <a:srgbClr val="FC618D"/>
                </a:solidFill>
                <a:effectLst/>
                <a:latin typeface="Consolas" panose="020B0609020204030204" pitchFamily="49" charset="0"/>
              </a:rPr>
              <a:t>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if</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tkn</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stop_requested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The job has be requested to stop</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Continuing with job</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stop_job</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stop_source</a:t>
            </a:r>
            <a:r>
              <a:rPr lang="en-AU" sz="900" b="0" dirty="0">
                <a:solidFill>
                  <a:srgbClr val="F7F1FF"/>
                </a:solidFill>
                <a:effectLst/>
                <a:latin typeface="Consolas" panose="020B0609020204030204" pitchFamily="49" charset="0"/>
              </a:rPr>
              <a:t> </a:t>
            </a:r>
            <a:r>
              <a:rPr lang="en-AU" sz="900" b="0" i="1" dirty="0">
                <a:solidFill>
                  <a:srgbClr val="FD9353"/>
                </a:solidFill>
                <a:effectLst/>
                <a:latin typeface="Consolas" panose="020B0609020204030204" pitchFamily="49" charset="0"/>
              </a:rPr>
              <a:t>source</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500</a:t>
            </a:r>
            <a:r>
              <a:rPr lang="en-AU" sz="900" b="0" dirty="0">
                <a:solidFill>
                  <a:srgbClr val="FC618D"/>
                </a:solidFill>
                <a:effectLst/>
                <a:latin typeface="Consolas" panose="020B0609020204030204" pitchFamily="49" charset="0"/>
              </a:rPr>
              <a:t>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Request stop for worker via source</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source</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request_stop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main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worker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jthread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job</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a:t>
            </a:r>
            <a:r>
              <a:rPr lang="en-AU" sz="900" b="0" dirty="0" err="1">
                <a:solidFill>
                  <a:srgbClr val="948AE3"/>
                </a:solidFill>
                <a:effectLst/>
                <a:latin typeface="Consolas" panose="020B0609020204030204" pitchFamily="49" charset="0"/>
              </a:rPr>
              <a:t>n</a:t>
            </a:r>
            <a:r>
              <a:rPr lang="en-AU" sz="900" b="0" dirty="0" err="1">
                <a:solidFill>
                  <a:srgbClr val="FCE566"/>
                </a:solidFill>
                <a:effectLst/>
                <a:latin typeface="Consolas" panose="020B0609020204030204" pitchFamily="49" charset="0"/>
              </a:rPr>
              <a:t>Pass</a:t>
            </a:r>
            <a:r>
              <a:rPr lang="en-AU" sz="900" b="0" dirty="0">
                <a:solidFill>
                  <a:srgbClr val="FCE566"/>
                </a:solidFill>
                <a:effectLst/>
                <a:latin typeface="Consolas" panose="020B0609020204030204" pitchFamily="49" charset="0"/>
              </a:rPr>
              <a:t> source to other thread:</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stop_source</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stop_source</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worker</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get_stop_source</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stopper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stop_job</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stop_source</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stopper</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250</a:t>
            </a:r>
            <a:r>
              <a:rPr lang="en-AU" sz="900" b="0" dirty="0">
                <a:solidFill>
                  <a:srgbClr val="FC618D"/>
                </a:solidFill>
                <a:effectLst/>
                <a:latin typeface="Consolas" panose="020B0609020204030204" pitchFamily="49" charset="0"/>
              </a:rPr>
              <a:t>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0</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711338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35713"/>
          </a:xfrm>
        </p:spPr>
        <p:txBody>
          <a:bodyPr>
            <a:normAutofit fontScale="90000"/>
          </a:bodyPr>
          <a:lstStyle/>
          <a:p>
            <a:r>
              <a:rPr lang="en-US" dirty="0"/>
              <a:t>Thread Pool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85000" lnSpcReduction="20000"/>
          </a:bodyPr>
          <a:lstStyle/>
          <a:p>
            <a:r>
              <a:rPr lang="en-US" dirty="0"/>
              <a:t>Thread pools are a common design pattern in Computer Science.</a:t>
            </a:r>
          </a:p>
          <a:p>
            <a:r>
              <a:rPr lang="en-US" dirty="0"/>
              <a:t>The basic premise involves creating an array of idle thread objects that can be activated by pushing jobs to a queue.</a:t>
            </a:r>
          </a:p>
          <a:p>
            <a:r>
              <a:rPr lang="en-US" dirty="0"/>
              <a:t>Idle threads will be assigned jobs until either there is no jobs left or no more idle threads.</a:t>
            </a:r>
          </a:p>
          <a:p>
            <a:r>
              <a:rPr lang="en-US" dirty="0"/>
              <a:t>Once the threads are finished, the become idle again and wait for a new job.</a:t>
            </a:r>
          </a:p>
          <a:p>
            <a:r>
              <a:rPr lang="en-US" dirty="0"/>
              <a:t>The easiest way to accomplish this in C++ is to use a vector of threads and use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vector</a:t>
            </a:r>
            <a:r>
              <a:rPr lang="en-AU" sz="2100" b="0" dirty="0">
                <a:solidFill>
                  <a:srgbClr val="8B888F"/>
                </a:solidFill>
                <a:effectLst/>
                <a:latin typeface="Consolas" panose="020B0609020204030204" pitchFamily="49" charset="0"/>
              </a:rPr>
              <a:t>::</a:t>
            </a:r>
            <a:r>
              <a:rPr lang="en-AU" sz="2400" b="0" dirty="0">
                <a:solidFill>
                  <a:srgbClr val="5AD4E6"/>
                </a:solidFill>
                <a:effectLst/>
                <a:latin typeface="Consolas" panose="020B0609020204030204" pitchFamily="49" charset="0"/>
              </a:rPr>
              <a:t> </a:t>
            </a:r>
            <a:r>
              <a:rPr lang="en-AU" sz="2100" b="0" dirty="0" err="1">
                <a:solidFill>
                  <a:srgbClr val="5AD4E6"/>
                </a:solidFill>
                <a:effectLst/>
                <a:latin typeface="Consolas" panose="020B0609020204030204" pitchFamily="49" charset="0"/>
              </a:rPr>
              <a:t>emplace_back</a:t>
            </a:r>
            <a:r>
              <a:rPr lang="en-US" dirty="0"/>
              <a:t> to construct a new thread with the given job in place in the vector and loop thread the threads and rejoin them to the main thread.</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962332"/>
            <a:ext cx="5322258" cy="5786199"/>
          </a:xfrm>
          <a:prstGeom prst="rect">
            <a:avLst/>
          </a:prstGeom>
          <a:noFill/>
        </p:spPr>
        <p:txBody>
          <a:bodyPr wrap="square" rtlCol="0">
            <a:spAutoFit/>
          </a:bodyPr>
          <a:lstStyle/>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chrono</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iostream</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err="1">
                <a:solidFill>
                  <a:srgbClr val="FCE566"/>
                </a:solidFill>
                <a:effectLst/>
                <a:latin typeface="Consolas" panose="020B0609020204030204" pitchFamily="49" charset="0"/>
              </a:rPr>
              <a:t>syncstream</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thread</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vector</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C618D"/>
                </a:solidFill>
                <a:effectLst/>
                <a:latin typeface="Consolas" panose="020B0609020204030204" pitchFamily="49" charset="0"/>
              </a:rPr>
              <a:t>using</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namespace</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literals</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job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i="1" dirty="0" err="1">
                <a:solidFill>
                  <a:srgbClr val="FD9353"/>
                </a:solidFill>
                <a:effectLst/>
                <a:latin typeface="Consolas" panose="020B0609020204030204" pitchFamily="49" charset="0"/>
              </a:rPr>
              <a:t>job_id</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this_thread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sleep_for</a:t>
            </a:r>
            <a:r>
              <a:rPr lang="en-AU" sz="1000" b="0" dirty="0">
                <a:solidFill>
                  <a:srgbClr val="8B888F"/>
                </a:solidFill>
                <a:effectLst/>
                <a:latin typeface="Consolas" panose="020B0609020204030204" pitchFamily="49" charset="0"/>
              </a:rPr>
              <a:t>(</a:t>
            </a:r>
            <a:r>
              <a:rPr lang="en-AU" sz="1000" b="0" dirty="0">
                <a:solidFill>
                  <a:srgbClr val="948AE3"/>
                </a:solidFill>
                <a:effectLst/>
                <a:latin typeface="Consolas" panose="020B0609020204030204" pitchFamily="49" charset="0"/>
              </a:rPr>
              <a:t>150</a:t>
            </a:r>
            <a:r>
              <a:rPr lang="en-AU" sz="1000" b="0" dirty="0">
                <a:solidFill>
                  <a:srgbClr val="FC618D"/>
                </a:solidFill>
                <a:effectLst/>
                <a:latin typeface="Consolas" panose="020B0609020204030204" pitchFamily="49" charset="0"/>
              </a:rPr>
              <a:t>ms</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osyncstream</a:t>
            </a:r>
            <a:r>
              <a:rPr lang="en-AU" sz="1000" b="0" dirty="0">
                <a:solidFill>
                  <a:srgbClr val="8B888F"/>
                </a:solidFill>
                <a:effectLst/>
                <a:latin typeface="Consolas" panose="020B0609020204030204" pitchFamily="49" charset="0"/>
              </a:rPr>
              <a:t>(</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Thread: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this_thread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get_id</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 is running job: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job_id</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948AE3"/>
                </a:solidFill>
                <a:effectLst/>
                <a:latin typeface="Consolas" panose="020B0609020204030204" pitchFamily="49" charset="0"/>
              </a:rPr>
              <a:t>\n</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this_thread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sleep_for</a:t>
            </a:r>
            <a:r>
              <a:rPr lang="en-AU" sz="1000" b="0" dirty="0">
                <a:solidFill>
                  <a:srgbClr val="8B888F"/>
                </a:solidFill>
                <a:effectLst/>
                <a:latin typeface="Consolas" panose="020B0609020204030204" pitchFamily="49" charset="0"/>
              </a:rPr>
              <a:t>(</a:t>
            </a:r>
            <a:r>
              <a:rPr lang="en-AU" sz="1000" b="0" dirty="0">
                <a:solidFill>
                  <a:srgbClr val="948AE3"/>
                </a:solidFill>
                <a:effectLst/>
                <a:latin typeface="Consolas" panose="020B0609020204030204" pitchFamily="49" charset="0"/>
              </a:rPr>
              <a:t>150</a:t>
            </a:r>
            <a:r>
              <a:rPr lang="en-AU" sz="1000" b="0" dirty="0">
                <a:solidFill>
                  <a:srgbClr val="FC618D"/>
                </a:solidFill>
                <a:effectLst/>
                <a:latin typeface="Consolas" panose="020B0609020204030204" pitchFamily="49" charset="0"/>
              </a:rPr>
              <a:t>ms</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main</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int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thr_count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7BD88F"/>
                </a:solidFill>
                <a:effectLst/>
                <a:latin typeface="Consolas" panose="020B0609020204030204" pitchFamily="49" charset="0"/>
              </a:rPr>
              <a:t>thread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hardware_concurrency</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pool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7BD88F"/>
                </a:solidFill>
                <a:effectLst/>
                <a:latin typeface="Consolas" panose="020B0609020204030204" pitchFamily="49" charset="0"/>
              </a:rPr>
              <a:t>vector</a:t>
            </a:r>
            <a:r>
              <a:rPr lang="en-AU" sz="1000" b="0" dirty="0">
                <a:solidFill>
                  <a:srgbClr val="8B888F"/>
                </a:solidFill>
                <a:effectLst/>
                <a:latin typeface="Consolas" panose="020B0609020204030204" pitchFamily="49" charset="0"/>
              </a:rPr>
              <a:t>&lt;</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5AD4E6"/>
                </a:solidFill>
                <a:effectLst/>
                <a:latin typeface="Consolas" panose="020B0609020204030204" pitchFamily="49" charset="0"/>
              </a:rPr>
              <a:t>thread</a:t>
            </a:r>
            <a:r>
              <a:rPr lang="en-AU" sz="1000" b="0" dirty="0">
                <a:solidFill>
                  <a:srgbClr val="8B888F"/>
                </a:solidFill>
                <a:effectLst/>
                <a:latin typeface="Consolas" panose="020B0609020204030204" pitchFamily="49" charset="0"/>
              </a:rPr>
              <a:t>&gt;(</a:t>
            </a:r>
            <a:r>
              <a:rPr lang="en-AU" sz="1000" b="0" dirty="0" err="1">
                <a:solidFill>
                  <a:srgbClr val="F7F1FF"/>
                </a:solidFill>
                <a:effectLst/>
                <a:latin typeface="Consolas" panose="020B0609020204030204" pitchFamily="49" charset="0"/>
              </a:rPr>
              <a:t>thr_count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69676C"/>
                </a:solidFill>
                <a:effectLst/>
                <a:latin typeface="Consolas" panose="020B0609020204030204" pitchFamily="49" charset="0"/>
              </a:rPr>
              <a:t>    /// Queue jobs</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for</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i</a:t>
            </a:r>
            <a:r>
              <a:rPr lang="en-AU" sz="1000" b="0" dirty="0">
                <a:solidFill>
                  <a:srgbClr val="F7F1FF"/>
                </a:solidFill>
                <a:effectLst/>
                <a:latin typeface="Consolas" panose="020B0609020204030204" pitchFamily="49" charset="0"/>
              </a:rPr>
              <a:t> { </a:t>
            </a:r>
            <a:r>
              <a:rPr lang="en-AU" sz="1000" b="0" dirty="0">
                <a:solidFill>
                  <a:srgbClr val="948AE3"/>
                </a:solidFill>
                <a:effectLst/>
                <a:latin typeface="Consolas" panose="020B0609020204030204" pitchFamily="49" charset="0"/>
              </a:rPr>
              <a:t>0</a:t>
            </a:r>
            <a:r>
              <a:rPr lang="en-AU" sz="1000" b="0" dirty="0">
                <a:solidFill>
                  <a:srgbClr val="FC618D"/>
                </a:solidFill>
                <a:effectLst/>
                <a:latin typeface="Consolas" panose="020B0609020204030204" pitchFamily="49" charset="0"/>
              </a:rPr>
              <a:t>u</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i</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thr_count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i</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pool</a:t>
            </a:r>
            <a:r>
              <a:rPr lang="en-AU" sz="1000" b="0" dirty="0" err="1">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emplace_back</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job</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i</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this_thread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sleep_for</a:t>
            </a:r>
            <a:r>
              <a:rPr lang="en-AU" sz="1000" b="0" dirty="0">
                <a:solidFill>
                  <a:srgbClr val="8B888F"/>
                </a:solidFill>
                <a:effectLst/>
                <a:latin typeface="Consolas" panose="020B0609020204030204" pitchFamily="49" charset="0"/>
              </a:rPr>
              <a:t>(</a:t>
            </a:r>
            <a:r>
              <a:rPr lang="en-AU" sz="1000" b="0" dirty="0">
                <a:solidFill>
                  <a:srgbClr val="948AE3"/>
                </a:solidFill>
                <a:effectLst/>
                <a:latin typeface="Consolas" panose="020B0609020204030204" pitchFamily="49" charset="0"/>
              </a:rPr>
              <a:t>200</a:t>
            </a:r>
            <a:r>
              <a:rPr lang="en-AU" sz="1000" b="0" dirty="0">
                <a:solidFill>
                  <a:srgbClr val="FC618D"/>
                </a:solidFill>
                <a:effectLst/>
                <a:latin typeface="Consolas" panose="020B0609020204030204" pitchFamily="49" charset="0"/>
              </a:rPr>
              <a:t>ms</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69676C"/>
                </a:solidFill>
                <a:effectLst/>
                <a:latin typeface="Consolas" panose="020B0609020204030204" pitchFamily="49" charset="0"/>
              </a:rPr>
              <a:t>    /// Join all job threads</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for</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5AD4E6"/>
                </a:solidFill>
                <a:effectLst/>
                <a:latin typeface="Consolas" panose="020B0609020204030204" pitchFamily="49" charset="0"/>
              </a:rPr>
              <a:t>auto</a:t>
            </a:r>
            <a:r>
              <a:rPr lang="en-AU" sz="1000" b="0"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th</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pool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if</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th</a:t>
            </a:r>
            <a:r>
              <a:rPr lang="en-AU" sz="1000" b="0" dirty="0" err="1">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joinable</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th</a:t>
            </a:r>
            <a:r>
              <a:rPr lang="en-AU" sz="1000" b="0" dirty="0" err="1">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join</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0</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49404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Mutexes &amp; Locks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2073552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Parallel Algorithms</a:t>
            </a:r>
          </a:p>
          <a:p>
            <a:pPr marL="342900" indent="-342900">
              <a:buFont typeface="Arial" panose="020B0604020202020204" pitchFamily="34" charset="0"/>
              <a:buChar char="•"/>
            </a:pPr>
            <a:r>
              <a:rPr lang="en-US" dirty="0"/>
              <a:t>Atomics</a:t>
            </a:r>
          </a:p>
          <a:p>
            <a:pPr marL="342900" indent="-342900">
              <a:buFont typeface="Arial" panose="020B0604020202020204" pitchFamily="34" charset="0"/>
              <a:buChar char="•"/>
            </a:pPr>
            <a:r>
              <a:rPr lang="en-US" dirty="0"/>
              <a:t>Threads</a:t>
            </a:r>
          </a:p>
          <a:p>
            <a:pPr marL="342900" indent="-342900">
              <a:buFont typeface="Arial" panose="020B0604020202020204" pitchFamily="34" charset="0"/>
              <a:buChar char="•"/>
            </a:pPr>
            <a:r>
              <a:rPr lang="en-US" dirty="0"/>
              <a:t>Mutexes &amp; Locks</a:t>
            </a:r>
          </a:p>
          <a:p>
            <a:pPr marL="342900" indent="-342900">
              <a:buFont typeface="Arial" panose="020B0604020202020204" pitchFamily="34" charset="0"/>
              <a:buChar char="•"/>
            </a:pPr>
            <a:r>
              <a:rPr lang="en-US" dirty="0" err="1"/>
              <a:t>Aync</a:t>
            </a:r>
            <a:endParaRPr lang="en-US" dirty="0"/>
          </a:p>
          <a:p>
            <a:pPr marL="342900" indent="-342900">
              <a:buFont typeface="Arial" panose="020B0604020202020204" pitchFamily="34" charset="0"/>
              <a:buChar char="•"/>
            </a:pPr>
            <a:r>
              <a:rPr lang="en-US" dirty="0"/>
              <a:t>Discussion</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35713"/>
          </a:xfrm>
        </p:spPr>
        <p:txBody>
          <a:bodyPr>
            <a:normAutofit fontScale="90000"/>
          </a:bodyPr>
          <a:lstStyle/>
          <a:p>
            <a:r>
              <a:rPr lang="en-US" dirty="0"/>
              <a:t>Mutex</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85000" lnSpcReduction="20000"/>
          </a:bodyPr>
          <a:lstStyle/>
          <a:p>
            <a:r>
              <a:rPr lang="en-US" dirty="0"/>
              <a:t>A mutex is a </a:t>
            </a:r>
            <a:r>
              <a:rPr lang="en-US" i="1" dirty="0"/>
              <a:t>mutually-exclusive-object</a:t>
            </a:r>
            <a:r>
              <a:rPr lang="en-US" dirty="0"/>
              <a:t> that is used as a synchronization mechanism for shared memory across multiple threads.</a:t>
            </a:r>
          </a:p>
          <a:p>
            <a:r>
              <a:rPr lang="en-US" dirty="0"/>
              <a:t>Mutexes are acquired by trying to lock it and are released by unlocking.</a:t>
            </a:r>
          </a:p>
          <a:p>
            <a:r>
              <a:rPr lang="en-US" dirty="0"/>
              <a:t>Locking operations will block the current thread until the lock can be acquired while try-locking will return a Boolean indicating the result of attempting to lock.</a:t>
            </a:r>
          </a:p>
          <a:p>
            <a:r>
              <a:rPr lang="en-US" dirty="0"/>
              <a:t>C++ primitive mutex type is </a:t>
            </a:r>
            <a:r>
              <a:rPr lang="en-AU" sz="1900" b="0" dirty="0">
                <a:solidFill>
                  <a:srgbClr val="F7F1FF"/>
                </a:solidFill>
                <a:effectLst/>
                <a:latin typeface="Consolas" panose="020B0609020204030204" pitchFamily="49" charset="0"/>
              </a:rPr>
              <a:t>std</a:t>
            </a:r>
            <a:r>
              <a:rPr lang="en-AU" sz="1900" b="0" dirty="0">
                <a:solidFill>
                  <a:srgbClr val="8B888F"/>
                </a:solidFill>
                <a:effectLst/>
                <a:latin typeface="Consolas" panose="020B0609020204030204" pitchFamily="49" charset="0"/>
              </a:rPr>
              <a:t>::</a:t>
            </a:r>
            <a:r>
              <a:rPr lang="en-AU" sz="1900" b="0" dirty="0">
                <a:solidFill>
                  <a:srgbClr val="5AD4E6"/>
                </a:solidFill>
                <a:effectLst/>
                <a:latin typeface="Consolas" panose="020B0609020204030204" pitchFamily="49" charset="0"/>
              </a:rPr>
              <a:t>mutex</a:t>
            </a:r>
            <a:r>
              <a:rPr lang="en-US" dirty="0"/>
              <a:t> and is often implemented from an OS or assembly primitive.</a:t>
            </a:r>
          </a:p>
          <a:p>
            <a:r>
              <a:rPr lang="en-US" dirty="0"/>
              <a:t>Mutexes are non-copyable as well as non-moveable and are not RAII compliant.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274638"/>
            <a:ext cx="5322258" cy="6370975"/>
          </a:xfrm>
          <a:prstGeom prst="rect">
            <a:avLst/>
          </a:prstGeom>
          <a:noFill/>
        </p:spPr>
        <p:txBody>
          <a:bodyPr wrap="square" rtlCol="0">
            <a:spAutoFit/>
          </a:bodyPr>
          <a:lstStyle/>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chrono</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iostream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map</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mutex</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err="1">
                <a:solidFill>
                  <a:srgbClr val="FCE566"/>
                </a:solidFill>
                <a:effectLst/>
                <a:latin typeface="Consolas" panose="020B0609020204030204" pitchFamily="49" charset="0"/>
              </a:rPr>
              <a:t>sstream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C618D"/>
                </a:solidFill>
                <a:effectLst/>
                <a:latin typeface="Consolas" panose="020B0609020204030204" pitchFamily="49" charset="0"/>
              </a:rPr>
              <a:t>using</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namespace</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literals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mx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mutex</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map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map</a:t>
            </a:r>
            <a:r>
              <a:rPr lang="en-AU" sz="800" b="0" dirty="0">
                <a:solidFill>
                  <a:srgbClr val="FC618D"/>
                </a:solidFill>
                <a:effectLst/>
                <a:latin typeface="Consolas" panose="020B0609020204030204" pitchFamily="49" charset="0"/>
              </a:rPr>
              <a:t>&lt;</a:t>
            </a:r>
            <a:r>
              <a:rPr lang="en-AU" sz="800" b="0" i="1" dirty="0">
                <a:solidFill>
                  <a:srgbClr val="5AD4E6"/>
                </a:solidFill>
                <a:effectLst/>
                <a:latin typeface="Consolas" panose="020B0609020204030204" pitchFamily="49" charset="0"/>
              </a:rPr>
              <a:t>int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long</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long</a:t>
            </a:r>
            <a:r>
              <a:rPr lang="en-AU" sz="800" b="0" dirty="0">
                <a:solidFill>
                  <a:srgbClr val="FC618D"/>
                </a:solidFill>
                <a:effectLst/>
                <a:latin typeface="Consolas" panose="020B0609020204030204" pitchFamily="49" charset="0"/>
              </a:rPr>
              <a:t>&gt;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job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i="1" dirty="0" err="1">
                <a:solidFill>
                  <a:srgbClr val="FD9353"/>
                </a:solidFill>
                <a:effectLst/>
                <a:latin typeface="Consolas" panose="020B0609020204030204" pitchFamily="49" charset="0"/>
              </a:rPr>
              <a:t>job_id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150ms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ss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5AD4E6"/>
                </a:solidFill>
                <a:effectLst/>
                <a:latin typeface="Consolas" panose="020B0609020204030204" pitchFamily="49" charset="0"/>
              </a:rPr>
              <a:t>stringstream</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ss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get_id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thread_id</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stoll</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ss</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str</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while</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mx</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try_lock</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150ms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job_id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thread_id</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mx</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unlock</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150ms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main</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int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thr_count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hardware_concurrency</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pool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&lt;</a:t>
            </a:r>
            <a:r>
              <a:rPr lang="en-AU" sz="800" b="0" dirty="0">
                <a:solidFill>
                  <a:srgbClr val="F7F1F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&gt;(</a:t>
            </a:r>
            <a:r>
              <a:rPr lang="en-AU" sz="800" b="0" dirty="0" err="1">
                <a:solidFill>
                  <a:srgbClr val="F7F1FF"/>
                </a:solidFill>
                <a:effectLst/>
                <a:latin typeface="Consolas" panose="020B0609020204030204" pitchFamily="49" charset="0"/>
              </a:rPr>
              <a:t>thr_count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69676C"/>
                </a:solidFill>
                <a:effectLst/>
                <a:latin typeface="Consolas" panose="020B0609020204030204" pitchFamily="49" charset="0"/>
              </a:rPr>
              <a:t>    /// Queue jobs</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 </a:t>
            </a:r>
            <a:r>
              <a:rPr lang="en-AU" sz="800" b="0" dirty="0">
                <a:solidFill>
                  <a:srgbClr val="948AE3"/>
                </a:solidFill>
                <a:effectLst/>
                <a:latin typeface="Consolas" panose="020B0609020204030204" pitchFamily="49" charset="0"/>
              </a:rPr>
              <a:t>0</a:t>
            </a:r>
            <a:r>
              <a:rPr lang="en-AU" sz="800" b="0" dirty="0">
                <a:solidFill>
                  <a:srgbClr val="FC618D"/>
                </a:solidFill>
                <a:effectLst/>
                <a:latin typeface="Consolas" panose="020B0609020204030204" pitchFamily="49" charset="0"/>
              </a:rPr>
              <a:t>u</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thr_count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i</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pool</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emplace_back</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job</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200ms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69676C"/>
                </a:solidFill>
                <a:effectLst/>
                <a:latin typeface="Consolas" panose="020B0609020204030204" pitchFamily="49" charset="0"/>
              </a:rPr>
              <a:t>    /// Join all job threads</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pool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if</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joinable</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join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 </a:t>
            </a:r>
            <a:r>
              <a:rPr lang="en-AU" sz="800" b="0" dirty="0" err="1">
                <a:solidFill>
                  <a:srgbClr val="F7F1FF"/>
                </a:solidFill>
                <a:effectLst/>
                <a:latin typeface="Consolas" panose="020B0609020204030204" pitchFamily="49" charset="0"/>
              </a:rPr>
              <a:t>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size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k</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v</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k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v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i</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81633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757011"/>
          </a:xfrm>
        </p:spPr>
        <p:txBody>
          <a:bodyPr/>
          <a:lstStyle/>
          <a:p>
            <a:r>
              <a:rPr lang="en-US" dirty="0"/>
              <a:t>Other Mutex Types</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16942322"/>
              </p:ext>
            </p:extLst>
          </p:nvPr>
        </p:nvGraphicFramePr>
        <p:xfrm>
          <a:off x="550863" y="1399592"/>
          <a:ext cx="11090274" cy="5021921"/>
        </p:xfrm>
        <a:graphic>
          <a:graphicData uri="http://schemas.openxmlformats.org/drawingml/2006/table">
            <a:tbl>
              <a:tblPr firstRow="1" bandRow="1">
                <a:tableStyleId>{7DF18680-E054-41AD-8BC1-D1AEF772440D}</a:tableStyleId>
              </a:tblPr>
              <a:tblGrid>
                <a:gridCol w="5545137">
                  <a:extLst>
                    <a:ext uri="{9D8B030D-6E8A-4147-A177-3AD203B41FA5}">
                      <a16:colId xmlns:a16="http://schemas.microsoft.com/office/drawing/2014/main" val="562691606"/>
                    </a:ext>
                  </a:extLst>
                </a:gridCol>
                <a:gridCol w="5545137">
                  <a:extLst>
                    <a:ext uri="{9D8B030D-6E8A-4147-A177-3AD203B41FA5}">
                      <a16:colId xmlns:a16="http://schemas.microsoft.com/office/drawing/2014/main" val="3970149589"/>
                    </a:ext>
                  </a:extLst>
                </a:gridCol>
              </a:tblGrid>
              <a:tr h="348408">
                <a:tc>
                  <a:txBody>
                    <a:bodyPr/>
                    <a:lstStyle/>
                    <a:p>
                      <a:pPr algn="ctr"/>
                      <a:r>
                        <a:rPr lang="en-US" dirty="0"/>
                        <a:t>Mutex Type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599659">
                <a:tc>
                  <a:txBody>
                    <a:bodyPr/>
                    <a:lstStyle/>
                    <a:p>
                      <a:pPr algn="ctr"/>
                      <a:r>
                        <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9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90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timed_utex</a:t>
                      </a:r>
                      <a:endParaRPr lang="en-AU" sz="1600" b="0" dirty="0">
                        <a:solidFill>
                          <a:srgbClr val="F7F1FF"/>
                        </a:solidFill>
                        <a:effectLst/>
                        <a:latin typeface="Consolas" panose="020B06090202040302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0" i="0" dirty="0">
                          <a:solidFill>
                            <a:srgbClr val="C9D1D9"/>
                          </a:solidFill>
                          <a:effectLst/>
                          <a:latin typeface="-apple-system"/>
                        </a:rPr>
                        <a:t>Mutex that offers timeout-based locking methods. Locking will be attempted for a certain duration.</a:t>
                      </a:r>
                      <a:endParaRPr lang="en-US" sz="14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21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9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90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recursive_mutex</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0" i="0" dirty="0">
                          <a:solidFill>
                            <a:srgbClr val="C9D1D9"/>
                          </a:solidFill>
                          <a:effectLst/>
                          <a:latin typeface="-apple-system"/>
                        </a:rPr>
                        <a:t> Mutex that can be repeatedly locked by the same thread multiple times. Must be unlocked the same number of times to become fully unlocked.</a:t>
                      </a:r>
                      <a:endParaRPr lang="en-US" sz="14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5474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9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90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timed_recursive_mutex</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0" i="0" dirty="0">
                          <a:solidFill>
                            <a:srgbClr val="C9D1D9"/>
                          </a:solidFill>
                          <a:effectLst/>
                          <a:latin typeface="-apple-system"/>
                        </a:rPr>
                        <a:t>Recursive mutex with timeout locking.</a:t>
                      </a:r>
                      <a:endParaRPr lang="en-US" sz="14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19162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9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90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shared_mutex</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0" i="0" dirty="0">
                          <a:solidFill>
                            <a:srgbClr val="C9D1D9"/>
                          </a:solidFill>
                          <a:effectLst/>
                          <a:latin typeface="-apple-system"/>
                        </a:rPr>
                        <a:t>A mutex that offers to levels of access, </a:t>
                      </a:r>
                      <a:r>
                        <a:rPr lang="en-US" sz="1400" b="0" i="1" dirty="0">
                          <a:solidFill>
                            <a:srgbClr val="C9D1D9"/>
                          </a:solidFill>
                          <a:effectLst/>
                          <a:latin typeface="-apple-system"/>
                        </a:rPr>
                        <a:t>shared</a:t>
                      </a:r>
                      <a:r>
                        <a:rPr lang="en-US" sz="1400" b="0" i="0" dirty="0">
                          <a:solidFill>
                            <a:srgbClr val="C9D1D9"/>
                          </a:solidFill>
                          <a:effectLst/>
                          <a:latin typeface="-apple-system"/>
                        </a:rPr>
                        <a:t> or </a:t>
                      </a:r>
                      <a:r>
                        <a:rPr lang="en-US" sz="1400" b="0" i="1" dirty="0">
                          <a:solidFill>
                            <a:srgbClr val="C9D1D9"/>
                          </a:solidFill>
                          <a:effectLst/>
                          <a:latin typeface="-apple-system"/>
                        </a:rPr>
                        <a:t>exclusive</a:t>
                      </a:r>
                      <a:r>
                        <a:rPr lang="en-US" sz="1400" b="0" i="0" dirty="0">
                          <a:solidFill>
                            <a:srgbClr val="C9D1D9"/>
                          </a:solidFill>
                          <a:effectLst/>
                          <a:latin typeface="-apple-system"/>
                        </a:rPr>
                        <a:t>. Shared locking allows for multiple threads to share a mutex and read the shared memory resources while exclusive only allows one thread to access the shared resources with write privileges. If one thread has a shared lock an a mutex other threads can only gain a shared lock on it as well prohibiting the ability to gain exclusive access from another thread until all threads have unlocked the shared lock. Similarly, a thread with an exclusive lock on a thread disallows other threads from gaining any lock on the mutex until it has been unlocked.</a:t>
                      </a:r>
                      <a:endParaRPr lang="en-US" sz="14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r h="8759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9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90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timed_shared_mutex</a:t>
                      </a:r>
                      <a:endPar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050" b="0" i="0" dirty="0">
                          <a:solidFill>
                            <a:srgbClr val="C9D1D9"/>
                          </a:solidFill>
                          <a:effectLst/>
                          <a:latin typeface="-apple-system"/>
                        </a:rPr>
                        <a:t>Same as a </a:t>
                      </a:r>
                      <a:r>
                        <a:rPr kumimoji="0" lang="en-AU" sz="105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05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05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shared_mutex</a:t>
                      </a:r>
                      <a:r>
                        <a:rPr lang="en-US" sz="1050" b="0" i="0" dirty="0">
                          <a:solidFill>
                            <a:srgbClr val="C9D1D9"/>
                          </a:solidFill>
                          <a:effectLst/>
                          <a:latin typeface="-apple-system"/>
                        </a:rPr>
                        <a:t> but offers timeout based exclusive and shared locking.</a:t>
                      </a:r>
                      <a:endParaRPr lang="en-US" sz="105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6400263"/>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165992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Semaphores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77500" lnSpcReduction="20000"/>
          </a:bodyPr>
          <a:lstStyle/>
          <a:p>
            <a:r>
              <a:rPr lang="en-US" dirty="0"/>
              <a:t>Locks are another type of synchronization primitive.</a:t>
            </a:r>
          </a:p>
          <a:p>
            <a:r>
              <a:rPr lang="en-US" dirty="0"/>
              <a:t>The most basic lock is a semaphore.</a:t>
            </a:r>
          </a:p>
          <a:p>
            <a:r>
              <a:rPr lang="en-US" dirty="0"/>
              <a:t>Semaphores are used to allow multiple threads to access the same shared resource.</a:t>
            </a:r>
          </a:p>
          <a:p>
            <a:r>
              <a:rPr lang="en-US" dirty="0"/>
              <a:t>Accessors are dictated by a count which decrements with every acquisition of the semaphore and blocks any thread trying to acquire the semaphore when the count reaches zero.</a:t>
            </a:r>
          </a:p>
          <a:p>
            <a:r>
              <a:rPr lang="en-US" dirty="0"/>
              <a:t>This is often called a counting semaphore which is also the case in C++ (</a:t>
            </a:r>
            <a:r>
              <a:rPr lang="en-AU" sz="2300" b="0" dirty="0">
                <a:solidFill>
                  <a:srgbClr val="F7F1F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err="1">
                <a:solidFill>
                  <a:srgbClr val="5AD4E6"/>
                </a:solidFill>
                <a:effectLst/>
                <a:latin typeface="Consolas" panose="020B0609020204030204" pitchFamily="49" charset="0"/>
              </a:rPr>
              <a:t>counting_semaphore</a:t>
            </a:r>
            <a:r>
              <a:rPr lang="en-US" dirty="0"/>
              <a:t>).</a:t>
            </a:r>
          </a:p>
          <a:p>
            <a:r>
              <a:rPr lang="en-US" dirty="0"/>
              <a:t>C++ also has a specialization type which allows are single accessor called a binary semaphore (</a:t>
            </a:r>
            <a:r>
              <a:rPr lang="en-AU" sz="2300" b="0" dirty="0">
                <a:solidFill>
                  <a:srgbClr val="F7F1F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err="1">
                <a:solidFill>
                  <a:srgbClr val="5AD4E6"/>
                </a:solidFill>
                <a:effectLst/>
                <a:latin typeface="Consolas" panose="020B0609020204030204" pitchFamily="49" charset="0"/>
              </a:rPr>
              <a:t>binary_semaphore</a:t>
            </a:r>
            <a:r>
              <a:rPr lang="en-US" dirty="0"/>
              <a: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274638"/>
            <a:ext cx="5322258" cy="6370975"/>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chrono</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semaphore</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thread</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C618D"/>
                </a:solidFill>
                <a:effectLst/>
                <a:latin typeface="Consolas" panose="020B0609020204030204" pitchFamily="49" charset="0"/>
              </a:rPr>
              <a:t>using</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namespace</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literals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toMain</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err="1">
                <a:solidFill>
                  <a:srgbClr val="5AD4E6"/>
                </a:solidFill>
                <a:effectLst/>
                <a:latin typeface="Consolas" panose="020B0609020204030204" pitchFamily="49" charset="0"/>
              </a:rPr>
              <a:t>binary_semaphore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fromMain</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err="1">
                <a:solidFill>
                  <a:srgbClr val="5AD4E6"/>
                </a:solidFill>
                <a:effectLst/>
                <a:latin typeface="Consolas" panose="020B0609020204030204" pitchFamily="49" charset="0"/>
              </a:rPr>
              <a:t>binary_semaphore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work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fromMain</a:t>
            </a:r>
            <a:r>
              <a:rPr lang="en-AU" sz="1200" b="0" dirty="0" err="1">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acquire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[thread]: Got signal</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this_thread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sleep_for</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3s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[thread]: Sent signal</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toMain</a:t>
            </a:r>
            <a:r>
              <a:rPr lang="en-AU" sz="1200" b="0" dirty="0" err="1">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release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th</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5AD4E6"/>
                </a:solidFill>
                <a:effectLst/>
                <a:latin typeface="Consolas" panose="020B0609020204030204" pitchFamily="49" charset="0"/>
              </a:rPr>
              <a:t>thread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work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[Main]: Sent signal</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fromMain</a:t>
            </a:r>
            <a:r>
              <a:rPr lang="en-AU" sz="1200" b="0" dirty="0" err="1">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release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toMain</a:t>
            </a:r>
            <a:r>
              <a:rPr lang="en-AU" sz="1200" b="0" dirty="0" err="1">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acquire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[Main]: Got signal</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th</a:t>
            </a:r>
            <a:r>
              <a:rPr lang="en-AU" sz="1200" b="0" dirty="0" err="1">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join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670073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Locks Types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a:bodyPr>
          <a:lstStyle/>
          <a:p>
            <a:r>
              <a:rPr lang="en-US" dirty="0"/>
              <a:t>The most common lock types in C++ are wrapper types that bind the locking lifetime of a </a:t>
            </a:r>
            <a:r>
              <a:rPr lang="en-AU" sz="1800" b="0" kern="1200" dirty="0">
                <a:solidFill>
                  <a:srgbClr val="F7F1FF"/>
                </a:solidFill>
                <a:effectLst/>
                <a:latin typeface="Consolas" panose="020B0609020204030204" pitchFamily="49" charset="0"/>
                <a:ea typeface="+mn-ea"/>
                <a:cs typeface="+mn-cs"/>
              </a:rPr>
              <a:t>std</a:t>
            </a:r>
            <a:r>
              <a:rPr lang="en-AU" sz="1800" b="0" kern="1200" dirty="0">
                <a:solidFill>
                  <a:srgbClr val="8B888F"/>
                </a:solidFill>
                <a:effectLst/>
                <a:latin typeface="Consolas" panose="020B0609020204030204" pitchFamily="49" charset="0"/>
                <a:ea typeface="+mn-ea"/>
                <a:cs typeface="+mn-cs"/>
              </a:rPr>
              <a:t>::</a:t>
            </a:r>
            <a:r>
              <a:rPr lang="en-AU" sz="1800" b="0" kern="1200" dirty="0">
                <a:solidFill>
                  <a:srgbClr val="5AD4E6"/>
                </a:solidFill>
                <a:effectLst/>
                <a:latin typeface="Consolas" panose="020B0609020204030204" pitchFamily="49" charset="0"/>
                <a:ea typeface="+mn-ea"/>
                <a:cs typeface="+mn-cs"/>
              </a:rPr>
              <a:t>mutex</a:t>
            </a:r>
            <a:r>
              <a:rPr lang="en-US" dirty="0"/>
              <a:t> to the lifetime of the lock type.</a:t>
            </a:r>
          </a:p>
          <a:p>
            <a:r>
              <a:rPr lang="en-US" dirty="0"/>
              <a:t>These lock types make the use of mutex RAII compliant, improving the safety of concurrent access to shared memory.</a:t>
            </a:r>
          </a:p>
          <a:p>
            <a:r>
              <a:rPr lang="en-US" dirty="0"/>
              <a:t>The draw back to locks is there a bit of additional overhead in the creating and destruction of locks.</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274638"/>
            <a:ext cx="5322258" cy="6494085"/>
          </a:xfrm>
          <a:prstGeom prst="rect">
            <a:avLst/>
          </a:prstGeom>
          <a:noFill/>
        </p:spPr>
        <p:txBody>
          <a:bodyPr wrap="square" rtlCol="0">
            <a:spAutoFit/>
          </a:bodyPr>
          <a:lstStyle/>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chrono</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iostream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map</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mutex</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err="1">
                <a:solidFill>
                  <a:srgbClr val="FCE566"/>
                </a:solidFill>
                <a:effectLst/>
                <a:latin typeface="Consolas" panose="020B0609020204030204" pitchFamily="49" charset="0"/>
              </a:rPr>
              <a:t>sstream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C618D"/>
                </a:solidFill>
                <a:effectLst/>
                <a:latin typeface="Consolas" panose="020B0609020204030204" pitchFamily="49" charset="0"/>
              </a:rPr>
              <a:t>using</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namespace</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literals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mx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mutex</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map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map</a:t>
            </a:r>
            <a:r>
              <a:rPr lang="en-AU" sz="800" b="0" dirty="0">
                <a:solidFill>
                  <a:srgbClr val="FC618D"/>
                </a:solidFill>
                <a:effectLst/>
                <a:latin typeface="Consolas" panose="020B0609020204030204" pitchFamily="49" charset="0"/>
              </a:rPr>
              <a:t>&lt;</a:t>
            </a:r>
            <a:r>
              <a:rPr lang="en-AU" sz="800" b="0" i="1" dirty="0">
                <a:solidFill>
                  <a:srgbClr val="5AD4E6"/>
                </a:solidFill>
                <a:effectLst/>
                <a:latin typeface="Consolas" panose="020B0609020204030204" pitchFamily="49" charset="0"/>
              </a:rPr>
              <a:t>int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long</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long</a:t>
            </a:r>
            <a:r>
              <a:rPr lang="en-AU" sz="800" b="0" dirty="0">
                <a:solidFill>
                  <a:srgbClr val="FC618D"/>
                </a:solidFill>
                <a:effectLst/>
                <a:latin typeface="Consolas" panose="020B0609020204030204" pitchFamily="49" charset="0"/>
              </a:rPr>
              <a:t>&gt;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job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i="1" dirty="0" err="1">
                <a:solidFill>
                  <a:srgbClr val="FD9353"/>
                </a:solidFill>
                <a:effectLst/>
                <a:latin typeface="Consolas" panose="020B0609020204030204" pitchFamily="49" charset="0"/>
              </a:rPr>
              <a:t>job_id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150ms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ss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5AD4E6"/>
                </a:solidFill>
                <a:effectLst/>
                <a:latin typeface="Consolas" panose="020B0609020204030204" pitchFamily="49" charset="0"/>
              </a:rPr>
              <a:t>stringstream</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ss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get_id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thread_id</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stoll</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ss</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str</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69676C"/>
                </a:solidFill>
                <a:effectLst/>
                <a:latin typeface="Consolas" panose="020B0609020204030204" pitchFamily="49" charset="0"/>
              </a:rPr>
              <a:t>    /// Acquire a lock on mx that lasts for this scope</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lk</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5AD4E6"/>
                </a:solidFill>
                <a:effectLst/>
                <a:latin typeface="Consolas" panose="020B0609020204030204" pitchFamily="49" charset="0"/>
              </a:rPr>
              <a:t>lock_guard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mx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job_id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thread_id</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150ms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main</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int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thr_count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hardware_concurrency</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pool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&lt;</a:t>
            </a:r>
            <a:r>
              <a:rPr lang="en-AU" sz="800" b="0" dirty="0">
                <a:solidFill>
                  <a:srgbClr val="F7F1F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&gt;(</a:t>
            </a:r>
            <a:r>
              <a:rPr lang="en-AU" sz="800" b="0" dirty="0" err="1">
                <a:solidFill>
                  <a:srgbClr val="F7F1FF"/>
                </a:solidFill>
                <a:effectLst/>
                <a:latin typeface="Consolas" panose="020B0609020204030204" pitchFamily="49" charset="0"/>
              </a:rPr>
              <a:t>thr_count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69676C"/>
                </a:solidFill>
                <a:effectLst/>
                <a:latin typeface="Consolas" panose="020B0609020204030204" pitchFamily="49" charset="0"/>
              </a:rPr>
              <a:t>    /// Queue jobs</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 </a:t>
            </a:r>
            <a:r>
              <a:rPr lang="en-AU" sz="800" b="0" dirty="0">
                <a:solidFill>
                  <a:srgbClr val="948AE3"/>
                </a:solidFill>
                <a:effectLst/>
                <a:latin typeface="Consolas" panose="020B0609020204030204" pitchFamily="49" charset="0"/>
              </a:rPr>
              <a:t>0</a:t>
            </a:r>
            <a:r>
              <a:rPr lang="en-AU" sz="800" b="0" dirty="0">
                <a:solidFill>
                  <a:srgbClr val="FC618D"/>
                </a:solidFill>
                <a:effectLst/>
                <a:latin typeface="Consolas" panose="020B0609020204030204" pitchFamily="49" charset="0"/>
              </a:rPr>
              <a:t>u</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thr_count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i</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pool</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emplace_back</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job</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200ms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69676C"/>
                </a:solidFill>
                <a:effectLst/>
                <a:latin typeface="Consolas" panose="020B0609020204030204" pitchFamily="49" charset="0"/>
              </a:rPr>
              <a:t>    /// Join all job threads</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pool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if</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joinable</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join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 </a:t>
            </a:r>
            <a:r>
              <a:rPr lang="en-AU" sz="800" b="0" dirty="0" err="1">
                <a:solidFill>
                  <a:srgbClr val="F7F1FF"/>
                </a:solidFill>
                <a:effectLst/>
                <a:latin typeface="Consolas" panose="020B0609020204030204" pitchFamily="49" charset="0"/>
              </a:rPr>
              <a:t>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size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k</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v</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k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v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i</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993795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8" name="Freeform: Shape 3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Lock Types</a:t>
            </a:r>
            <a:endParaRPr lang="en-US"/>
          </a:p>
        </p:txBody>
      </p:sp>
      <p:grpSp>
        <p:nvGrpSpPr>
          <p:cNvPr id="41" name="Group 4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3728028986"/>
              </p:ext>
            </p:extLst>
          </p:nvPr>
        </p:nvGraphicFramePr>
        <p:xfrm>
          <a:off x="4295776" y="927879"/>
          <a:ext cx="7345364" cy="5003830"/>
        </p:xfrm>
        <a:graphic>
          <a:graphicData uri="http://schemas.openxmlformats.org/drawingml/2006/table">
            <a:tbl>
              <a:tblPr firstRow="1" bandRow="1">
                <a:tableStyleId>{8799B23B-EC83-4686-B30A-512413B5E67A}</a:tableStyleId>
              </a:tblPr>
              <a:tblGrid>
                <a:gridCol w="2301106">
                  <a:extLst>
                    <a:ext uri="{9D8B030D-6E8A-4147-A177-3AD203B41FA5}">
                      <a16:colId xmlns:a16="http://schemas.microsoft.com/office/drawing/2014/main" val="562691606"/>
                    </a:ext>
                  </a:extLst>
                </a:gridCol>
                <a:gridCol w="5044258">
                  <a:extLst>
                    <a:ext uri="{9D8B030D-6E8A-4147-A177-3AD203B41FA5}">
                      <a16:colId xmlns:a16="http://schemas.microsoft.com/office/drawing/2014/main" val="3970149589"/>
                    </a:ext>
                  </a:extLst>
                </a:gridCol>
              </a:tblGrid>
              <a:tr h="423401">
                <a:tc>
                  <a:txBody>
                    <a:bodyPr/>
                    <a:lstStyle/>
                    <a:p>
                      <a:pPr algn="ctr"/>
                      <a:r>
                        <a:rPr lang="en-US" sz="1900"/>
                        <a:t>Mutex Type</a:t>
                      </a:r>
                    </a:p>
                  </a:txBody>
                  <a:tcPr marL="96227" marR="96227" marT="48114" marB="48114" anchor="ctr"/>
                </a:tc>
                <a:tc>
                  <a:txBody>
                    <a:bodyPr/>
                    <a:lstStyle/>
                    <a:p>
                      <a:pPr algn="ctr"/>
                      <a:r>
                        <a:rPr lang="en-US" sz="1900"/>
                        <a:t>Description</a:t>
                      </a:r>
                    </a:p>
                  </a:txBody>
                  <a:tcPr marL="96227" marR="96227" marT="48114" marB="48114" anchor="ctr"/>
                </a:tc>
                <a:extLst>
                  <a:ext uri="{0D108BD9-81ED-4DB2-BD59-A6C34878D82A}">
                    <a16:rowId xmlns:a16="http://schemas.microsoft.com/office/drawing/2014/main" val="2193002138"/>
                  </a:ext>
                </a:extLst>
              </a:tr>
              <a:tr h="1930965">
                <a:tc>
                  <a:txBody>
                    <a:bodyPr/>
                    <a:lstStyle/>
                    <a:p>
                      <a:pPr algn="ctr"/>
                      <a:r>
                        <a:rPr kumimoji="0" lang="en-AU" sz="2000" b="0" u="none" strike="noStrike" kern="1200" cap="none" spc="0" normalizeH="0" baseline="0" noProof="0">
                          <a:ln>
                            <a:noFill/>
                          </a:ln>
                          <a:solidFill>
                            <a:srgbClr val="F7F1FF"/>
                          </a:solidFill>
                          <a:effectLst/>
                          <a:uLnTx/>
                          <a:uFillTx/>
                        </a:rPr>
                        <a:t>std</a:t>
                      </a:r>
                      <a:r>
                        <a:rPr kumimoji="0" lang="en-AU" sz="2000" b="0" u="none" strike="noStrike" kern="1200" cap="none" spc="0" normalizeH="0" baseline="0" noProof="0">
                          <a:ln>
                            <a:noFill/>
                          </a:ln>
                          <a:solidFill>
                            <a:srgbClr val="8B888F"/>
                          </a:solidFill>
                          <a:effectLst/>
                          <a:uLnTx/>
                          <a:uFillTx/>
                        </a:rPr>
                        <a:t>::</a:t>
                      </a:r>
                      <a:r>
                        <a:rPr kumimoji="0" lang="en-AU" sz="2000" b="0" u="none" strike="noStrike" kern="1200" cap="none" spc="0" normalizeH="0" baseline="0" noProof="0">
                          <a:ln>
                            <a:noFill/>
                          </a:ln>
                          <a:solidFill>
                            <a:srgbClr val="5AD4E6"/>
                          </a:solidFill>
                          <a:effectLst/>
                          <a:uLnTx/>
                          <a:uFillTx/>
                        </a:rPr>
                        <a:t>lock_guard</a:t>
                      </a:r>
                      <a:endParaRPr lang="en-AU" sz="1700" b="0">
                        <a:solidFill>
                          <a:srgbClr val="F7F1FF"/>
                        </a:solidFill>
                        <a:effectLst/>
                        <a:latin typeface="Consolas" panose="020B0609020204030204" pitchFamily="49" charset="0"/>
                      </a:endParaRPr>
                    </a:p>
                  </a:txBody>
                  <a:tcPr marL="96227" marR="96227" marT="48114" marB="48114" anchor="ctr"/>
                </a:tc>
                <a:tc>
                  <a:txBody>
                    <a:bodyPr/>
                    <a:lstStyle/>
                    <a:p>
                      <a:pPr algn="ctr"/>
                      <a:r>
                        <a:rPr lang="en-US" sz="1500" b="0">
                          <a:solidFill>
                            <a:srgbClr val="C9D1D9"/>
                          </a:solidFill>
                          <a:effectLst/>
                        </a:rPr>
                        <a:t>The most basic kind of mutex locking wrapper. It binds the locking lifetime of a mutex to the lifetime of the lock. It takes a template type parameter of the mutex type and a mutex as a constructor argument. It can also adopt the ownership of a mutex by passing a second constructor argument </a:t>
                      </a:r>
                      <a:r>
                        <a:rPr kumimoji="0" lang="en-AU" sz="1500" b="0" u="none" strike="noStrike" kern="1200" cap="none" spc="0" normalizeH="0" baseline="0" noProof="0">
                          <a:ln>
                            <a:noFill/>
                          </a:ln>
                          <a:solidFill>
                            <a:srgbClr val="F7F1FF"/>
                          </a:solidFill>
                          <a:effectLst/>
                          <a:uLnTx/>
                          <a:uFillTx/>
                        </a:rPr>
                        <a:t>std</a:t>
                      </a:r>
                      <a:r>
                        <a:rPr kumimoji="0" lang="en-AU" sz="1500" b="0" u="none" strike="noStrike" kern="1200" cap="none" spc="0" normalizeH="0" baseline="0" noProof="0">
                          <a:ln>
                            <a:noFill/>
                          </a:ln>
                          <a:solidFill>
                            <a:srgbClr val="8B888F"/>
                          </a:solidFill>
                          <a:effectLst/>
                          <a:uLnTx/>
                          <a:uFillTx/>
                        </a:rPr>
                        <a:t>::</a:t>
                      </a:r>
                      <a:r>
                        <a:rPr kumimoji="0" lang="en-AU" sz="1500" b="0" u="none" strike="noStrike" kern="1200" cap="none" spc="0" normalizeH="0" baseline="0" noProof="0">
                          <a:ln>
                            <a:noFill/>
                          </a:ln>
                          <a:solidFill>
                            <a:srgbClr val="5AD4E6"/>
                          </a:solidFill>
                          <a:effectLst/>
                          <a:uLnTx/>
                          <a:uFillTx/>
                        </a:rPr>
                        <a:t>adopt_lock</a:t>
                      </a:r>
                      <a:r>
                        <a:rPr lang="en-US" sz="1500" b="0">
                          <a:solidFill>
                            <a:srgbClr val="C9D1D9"/>
                          </a:solidFill>
                          <a:effectLst/>
                        </a:rPr>
                        <a:t> which does not lock the mutex but ensuring the calling thread will unlock it. </a:t>
                      </a:r>
                      <a:r>
                        <a:rPr kumimoji="0" lang="en-AU" sz="1500" b="0" u="none" strike="noStrike" kern="1200" cap="none" spc="0" normalizeH="0" baseline="0" noProof="0">
                          <a:ln>
                            <a:noFill/>
                          </a:ln>
                          <a:solidFill>
                            <a:srgbClr val="F7F1FF"/>
                          </a:solidFill>
                          <a:effectLst/>
                          <a:uLnTx/>
                          <a:uFillTx/>
                        </a:rPr>
                        <a:t>std</a:t>
                      </a:r>
                      <a:r>
                        <a:rPr kumimoji="0" lang="en-AU" sz="1500" b="0" u="none" strike="noStrike" kern="1200" cap="none" spc="0" normalizeH="0" baseline="0" noProof="0">
                          <a:ln>
                            <a:noFill/>
                          </a:ln>
                          <a:solidFill>
                            <a:srgbClr val="8B888F"/>
                          </a:solidFill>
                          <a:effectLst/>
                          <a:uLnTx/>
                          <a:uFillTx/>
                        </a:rPr>
                        <a:t>::</a:t>
                      </a:r>
                      <a:r>
                        <a:rPr kumimoji="0" lang="en-AU" sz="1500" b="0" u="none" strike="noStrike" kern="1200" cap="none" spc="0" normalizeH="0" baseline="0" noProof="0">
                          <a:ln>
                            <a:noFill/>
                          </a:ln>
                          <a:solidFill>
                            <a:srgbClr val="5AD4E6"/>
                          </a:solidFill>
                          <a:effectLst/>
                          <a:uLnTx/>
                          <a:uFillTx/>
                        </a:rPr>
                        <a:t>lock_guard</a:t>
                      </a:r>
                      <a:r>
                        <a:rPr lang="en-US" sz="1500" b="0">
                          <a:solidFill>
                            <a:srgbClr val="C9D1D9"/>
                          </a:solidFill>
                          <a:effectLst/>
                        </a:rPr>
                        <a:t> is non-copyable.</a:t>
                      </a:r>
                      <a:endParaRPr lang="en-US" sz="1500">
                        <a:solidFill>
                          <a:schemeClr val="tx1"/>
                        </a:solidFill>
                      </a:endParaRPr>
                    </a:p>
                  </a:txBody>
                  <a:tcPr marL="96227" marR="96227" marT="48114" marB="48114" anchor="ctr"/>
                </a:tc>
                <a:extLst>
                  <a:ext uri="{0D108BD9-81ED-4DB2-BD59-A6C34878D82A}">
                    <a16:rowId xmlns:a16="http://schemas.microsoft.com/office/drawing/2014/main" val="3922611538"/>
                  </a:ext>
                </a:extLst>
              </a:tr>
              <a:tr h="103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u="none" strike="noStrike" kern="1200" cap="none" spc="0" normalizeH="0" baseline="0" noProof="0">
                          <a:ln>
                            <a:noFill/>
                          </a:ln>
                          <a:solidFill>
                            <a:srgbClr val="F7F1FF"/>
                          </a:solidFill>
                          <a:effectLst/>
                          <a:uLnTx/>
                          <a:uFillTx/>
                        </a:rPr>
                        <a:t>std</a:t>
                      </a:r>
                      <a:r>
                        <a:rPr kumimoji="0" lang="en-AU" sz="2000" b="0" u="none" strike="noStrike" kern="1200" cap="none" spc="0" normalizeH="0" baseline="0" noProof="0">
                          <a:ln>
                            <a:noFill/>
                          </a:ln>
                          <a:solidFill>
                            <a:srgbClr val="8B888F"/>
                          </a:solidFill>
                          <a:effectLst/>
                          <a:uLnTx/>
                          <a:uFillTx/>
                        </a:rPr>
                        <a:t>::</a:t>
                      </a:r>
                      <a:r>
                        <a:rPr kumimoji="0" lang="en-AU" sz="2000" b="0" u="none" strike="noStrike" kern="1200" cap="none" spc="0" normalizeH="0" baseline="0" noProof="0">
                          <a:ln>
                            <a:noFill/>
                          </a:ln>
                          <a:solidFill>
                            <a:srgbClr val="5AD4E6"/>
                          </a:solidFill>
                          <a:effectLst/>
                          <a:uLnTx/>
                          <a:uFillTx/>
                        </a:rPr>
                        <a:t>scoped_lock</a:t>
                      </a:r>
                      <a:endParaRPr kumimoji="0" lang="en-AU" sz="1700" b="0" i="0" u="none" strike="noStrike" kern="1200" cap="none" spc="0" normalizeH="0" baseline="0" noProof="0">
                        <a:ln>
                          <a:noFill/>
                        </a:ln>
                        <a:solidFill>
                          <a:srgbClr val="F7F1FF"/>
                        </a:solidFill>
                        <a:effectLst/>
                        <a:uLnTx/>
                        <a:uFillTx/>
                        <a:latin typeface="Consolas" panose="020B0609020204030204" pitchFamily="49" charset="0"/>
                        <a:ea typeface="+mn-ea"/>
                        <a:cs typeface="+mn-cs"/>
                      </a:endParaRPr>
                    </a:p>
                  </a:txBody>
                  <a:tcPr marL="96227" marR="96227" marT="48114" marB="48114" anchor="ctr"/>
                </a:tc>
                <a:tc>
                  <a:txBody>
                    <a:bodyPr/>
                    <a:lstStyle/>
                    <a:p>
                      <a:pPr algn="ctr"/>
                      <a:r>
                        <a:rPr lang="en-US" sz="1500" b="0">
                          <a:solidFill>
                            <a:srgbClr val="C9D1D9"/>
                          </a:solidFill>
                          <a:effectLst/>
                        </a:rPr>
                        <a:t>A lock for acquiring ownership of zero or more mutexes for the duration of a scope block. When constructed and given ownership of multiple mutexes, the locking and unlocking of mutexes uses a deadlock avoidance algorithm.</a:t>
                      </a:r>
                      <a:endParaRPr lang="en-US" sz="1500">
                        <a:solidFill>
                          <a:schemeClr val="tx1"/>
                        </a:solidFill>
                      </a:endParaRPr>
                    </a:p>
                  </a:txBody>
                  <a:tcPr marL="96227" marR="96227" marT="48114" marB="48114" anchor="ctr"/>
                </a:tc>
                <a:extLst>
                  <a:ext uri="{0D108BD9-81ED-4DB2-BD59-A6C34878D82A}">
                    <a16:rowId xmlns:a16="http://schemas.microsoft.com/office/drawing/2014/main" val="1580915798"/>
                  </a:ext>
                </a:extLst>
              </a:tr>
              <a:tr h="808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u="none" strike="noStrike" kern="1200" cap="none" spc="0" normalizeH="0" baseline="0" noProof="0">
                          <a:ln>
                            <a:noFill/>
                          </a:ln>
                          <a:solidFill>
                            <a:srgbClr val="F7F1FF"/>
                          </a:solidFill>
                          <a:effectLst/>
                          <a:uLnTx/>
                          <a:uFillTx/>
                        </a:rPr>
                        <a:t>std</a:t>
                      </a:r>
                      <a:r>
                        <a:rPr kumimoji="0" lang="en-AU" sz="2000" b="0" u="none" strike="noStrike" kern="1200" cap="none" spc="0" normalizeH="0" baseline="0" noProof="0">
                          <a:ln>
                            <a:noFill/>
                          </a:ln>
                          <a:solidFill>
                            <a:srgbClr val="8B888F"/>
                          </a:solidFill>
                          <a:effectLst/>
                          <a:uLnTx/>
                          <a:uFillTx/>
                        </a:rPr>
                        <a:t>::</a:t>
                      </a:r>
                      <a:r>
                        <a:rPr kumimoji="0" lang="en-AU" sz="2000" b="0" u="none" strike="noStrike" kern="1200" cap="none" spc="0" normalizeH="0" baseline="0" noProof="0">
                          <a:ln>
                            <a:noFill/>
                          </a:ln>
                          <a:solidFill>
                            <a:srgbClr val="5AD4E6"/>
                          </a:solidFill>
                          <a:effectLst/>
                          <a:uLnTx/>
                          <a:uFillTx/>
                        </a:rPr>
                        <a:t>unique_lock</a:t>
                      </a:r>
                      <a:endParaRPr kumimoji="0" lang="en-AU" sz="2000" b="0" i="0" u="none" strike="noStrike" kern="1200" cap="none" spc="0" normalizeH="0" baseline="0" noProof="0">
                        <a:ln>
                          <a:noFill/>
                        </a:ln>
                        <a:solidFill>
                          <a:srgbClr val="F7F1FF"/>
                        </a:solidFill>
                        <a:effectLst/>
                        <a:uLnTx/>
                        <a:uFillTx/>
                        <a:latin typeface="Consolas" panose="020B0609020204030204" pitchFamily="49" charset="0"/>
                        <a:ea typeface="+mn-ea"/>
                        <a:cs typeface="+mn-cs"/>
                      </a:endParaRPr>
                    </a:p>
                  </a:txBody>
                  <a:tcPr marL="96227" marR="96227" marT="48114" marB="48114" anchor="ctr"/>
                </a:tc>
                <a:tc>
                  <a:txBody>
                    <a:bodyPr/>
                    <a:lstStyle/>
                    <a:p>
                      <a:pPr algn="ctr"/>
                      <a:r>
                        <a:rPr lang="en-US" sz="1500" b="0">
                          <a:solidFill>
                            <a:srgbClr val="C9D1D9"/>
                          </a:solidFill>
                          <a:effectLst/>
                        </a:rPr>
                        <a:t>Used to acquire an exclusive lock on a mutex with deferred, time-constrained, recursive and transfer semantics for locking. It is non-copyable but is moveable.</a:t>
                      </a:r>
                      <a:endParaRPr lang="en-US" sz="1500">
                        <a:solidFill>
                          <a:schemeClr val="tx1"/>
                        </a:solidFill>
                      </a:endParaRPr>
                    </a:p>
                  </a:txBody>
                  <a:tcPr marL="96227" marR="96227" marT="48114" marB="48114" anchor="ctr"/>
                </a:tc>
                <a:extLst>
                  <a:ext uri="{0D108BD9-81ED-4DB2-BD59-A6C34878D82A}">
                    <a16:rowId xmlns:a16="http://schemas.microsoft.com/office/drawing/2014/main" val="3796691047"/>
                  </a:ext>
                </a:extLst>
              </a:tr>
              <a:tr h="808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u="none" strike="noStrike" kern="1200" cap="none" spc="0" normalizeH="0" baseline="0" noProof="0">
                          <a:ln>
                            <a:noFill/>
                          </a:ln>
                          <a:solidFill>
                            <a:srgbClr val="F7F1FF"/>
                          </a:solidFill>
                          <a:effectLst/>
                          <a:uLnTx/>
                          <a:uFillTx/>
                        </a:rPr>
                        <a:t>std</a:t>
                      </a:r>
                      <a:r>
                        <a:rPr kumimoji="0" lang="en-AU" sz="2000" b="0" u="none" strike="noStrike" kern="1200" cap="none" spc="0" normalizeH="0" baseline="0" noProof="0">
                          <a:ln>
                            <a:noFill/>
                          </a:ln>
                          <a:solidFill>
                            <a:srgbClr val="8B888F"/>
                          </a:solidFill>
                          <a:effectLst/>
                          <a:uLnTx/>
                          <a:uFillTx/>
                        </a:rPr>
                        <a:t>::</a:t>
                      </a:r>
                      <a:r>
                        <a:rPr kumimoji="0" lang="en-AU" sz="2000" b="0" u="none" strike="noStrike" kern="1200" cap="none" spc="0" normalizeH="0" baseline="0" noProof="0">
                          <a:ln>
                            <a:noFill/>
                          </a:ln>
                          <a:solidFill>
                            <a:srgbClr val="5AD4E6"/>
                          </a:solidFill>
                          <a:effectLst/>
                          <a:uLnTx/>
                          <a:uFillTx/>
                        </a:rPr>
                        <a:t>shared_lock</a:t>
                      </a:r>
                      <a:endParaRPr kumimoji="0" lang="en-AU" sz="1700" b="0" i="0" u="none" strike="noStrike" kern="1200" cap="none" spc="0" normalizeH="0" baseline="0" noProof="0">
                        <a:ln>
                          <a:noFill/>
                        </a:ln>
                        <a:solidFill>
                          <a:srgbClr val="F7F1FF"/>
                        </a:solidFill>
                        <a:effectLst/>
                        <a:uLnTx/>
                        <a:uFillTx/>
                        <a:latin typeface="Consolas" panose="020B0609020204030204" pitchFamily="49" charset="0"/>
                        <a:ea typeface="+mn-ea"/>
                        <a:cs typeface="+mn-cs"/>
                      </a:endParaRPr>
                    </a:p>
                  </a:txBody>
                  <a:tcPr marL="96227" marR="96227" marT="48114" marB="48114" anchor="ctr"/>
                </a:tc>
                <a:tc>
                  <a:txBody>
                    <a:bodyPr/>
                    <a:lstStyle/>
                    <a:p>
                      <a:pPr algn="ctr"/>
                      <a:r>
                        <a:rPr lang="en-US" sz="1500" b="0">
                          <a:solidFill>
                            <a:srgbClr val="C9D1D9"/>
                          </a:solidFill>
                          <a:effectLst/>
                        </a:rPr>
                        <a:t>Used to gain shared access to a mutex with similar semantics to </a:t>
                      </a:r>
                      <a:r>
                        <a:rPr kumimoji="0" lang="en-AU" sz="1500" b="0" u="none" strike="noStrike" kern="1200" cap="none" spc="0" normalizeH="0" baseline="0" noProof="0">
                          <a:ln>
                            <a:noFill/>
                          </a:ln>
                          <a:solidFill>
                            <a:srgbClr val="F7F1FF"/>
                          </a:solidFill>
                          <a:effectLst/>
                          <a:uLnTx/>
                          <a:uFillTx/>
                        </a:rPr>
                        <a:t>std</a:t>
                      </a:r>
                      <a:r>
                        <a:rPr kumimoji="0" lang="en-AU" sz="1500" b="0" u="none" strike="noStrike" kern="1200" cap="none" spc="0" normalizeH="0" baseline="0" noProof="0">
                          <a:ln>
                            <a:noFill/>
                          </a:ln>
                          <a:solidFill>
                            <a:srgbClr val="8B888F"/>
                          </a:solidFill>
                          <a:effectLst/>
                          <a:uLnTx/>
                          <a:uFillTx/>
                        </a:rPr>
                        <a:t>::</a:t>
                      </a:r>
                      <a:r>
                        <a:rPr kumimoji="0" lang="en-AU" sz="1500" b="0" u="none" strike="noStrike" kern="1200" cap="none" spc="0" normalizeH="0" baseline="0" noProof="0">
                          <a:ln>
                            <a:noFill/>
                          </a:ln>
                          <a:solidFill>
                            <a:srgbClr val="5AD4E6"/>
                          </a:solidFill>
                          <a:effectLst/>
                          <a:uLnTx/>
                          <a:uFillTx/>
                        </a:rPr>
                        <a:t>unique_lock</a:t>
                      </a:r>
                      <a:r>
                        <a:rPr lang="en-US" sz="1500" b="0">
                          <a:solidFill>
                            <a:srgbClr val="C9D1D9"/>
                          </a:solidFill>
                          <a:effectLst/>
                        </a:rPr>
                        <a:t>. Used for locking a </a:t>
                      </a:r>
                      <a:r>
                        <a:rPr kumimoji="0" lang="en-AU" sz="1500" b="0" u="none" strike="noStrike" kern="1200" cap="none" spc="0" normalizeH="0" baseline="0" noProof="0">
                          <a:ln>
                            <a:noFill/>
                          </a:ln>
                          <a:solidFill>
                            <a:srgbClr val="F7F1FF"/>
                          </a:solidFill>
                          <a:effectLst/>
                          <a:uLnTx/>
                          <a:uFillTx/>
                        </a:rPr>
                        <a:t>std</a:t>
                      </a:r>
                      <a:r>
                        <a:rPr kumimoji="0" lang="en-AU" sz="1500" b="0" u="none" strike="noStrike" kern="1200" cap="none" spc="0" normalizeH="0" baseline="0" noProof="0">
                          <a:ln>
                            <a:noFill/>
                          </a:ln>
                          <a:solidFill>
                            <a:srgbClr val="8B888F"/>
                          </a:solidFill>
                          <a:effectLst/>
                          <a:uLnTx/>
                          <a:uFillTx/>
                        </a:rPr>
                        <a:t>::</a:t>
                      </a:r>
                      <a:r>
                        <a:rPr kumimoji="0" lang="en-AU" sz="1500" b="0" u="none" strike="noStrike" kern="1200" cap="none" spc="0" normalizeH="0" baseline="0" noProof="0">
                          <a:ln>
                            <a:noFill/>
                          </a:ln>
                          <a:solidFill>
                            <a:srgbClr val="5AD4E6"/>
                          </a:solidFill>
                          <a:effectLst/>
                          <a:uLnTx/>
                          <a:uFillTx/>
                        </a:rPr>
                        <a:t>shared_lock</a:t>
                      </a:r>
                      <a:r>
                        <a:rPr lang="en-US" sz="1500" b="0">
                          <a:solidFill>
                            <a:srgbClr val="C9D1D9"/>
                          </a:solidFill>
                          <a:effectLst/>
                        </a:rPr>
                        <a:t> in a shared ownership model.</a:t>
                      </a:r>
                      <a:endParaRPr lang="en-US" sz="1500">
                        <a:solidFill>
                          <a:schemeClr val="tx1"/>
                        </a:solidFill>
                      </a:endParaRPr>
                    </a:p>
                  </a:txBody>
                  <a:tcPr marL="96227" marR="96227" marT="48114" marB="48114" anchor="ct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2123721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Latches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92500"/>
          </a:bodyPr>
          <a:lstStyle/>
          <a:p>
            <a:r>
              <a:rPr lang="en-US" dirty="0"/>
              <a:t>A </a:t>
            </a:r>
            <a:r>
              <a:rPr lang="en-AU" sz="1900" b="0" dirty="0">
                <a:solidFill>
                  <a:srgbClr val="F7F1FF"/>
                </a:solidFill>
                <a:effectLst/>
                <a:latin typeface="Consolas" panose="020B0609020204030204" pitchFamily="49" charset="0"/>
              </a:rPr>
              <a:t>std</a:t>
            </a:r>
            <a:r>
              <a:rPr lang="en-AU" sz="1900" b="0" dirty="0">
                <a:solidFill>
                  <a:srgbClr val="8B888F"/>
                </a:solidFill>
                <a:effectLst/>
                <a:latin typeface="Consolas" panose="020B0609020204030204" pitchFamily="49" charset="0"/>
              </a:rPr>
              <a:t>::</a:t>
            </a:r>
            <a:r>
              <a:rPr lang="en-AU" sz="1900" b="0" dirty="0">
                <a:solidFill>
                  <a:srgbClr val="5AD4E6"/>
                </a:solidFill>
                <a:effectLst/>
                <a:latin typeface="Consolas" panose="020B0609020204030204" pitchFamily="49" charset="0"/>
              </a:rPr>
              <a:t>latch</a:t>
            </a:r>
            <a:r>
              <a:rPr lang="en-US" dirty="0"/>
              <a:t> is a count-down based synchronization primitive.</a:t>
            </a:r>
          </a:p>
          <a:p>
            <a:r>
              <a:rPr lang="en-US" dirty="0"/>
              <a:t>The starting count of the latch is set at construction, and it cannot be reset, incrementing or changed after construction.</a:t>
            </a:r>
          </a:p>
          <a:p>
            <a:r>
              <a:rPr lang="en-US" dirty="0"/>
              <a:t>It is a single use, non-copyable barrier type that is used to create a synchronization point between threads.</a:t>
            </a:r>
          </a:p>
          <a:p>
            <a:r>
              <a:rPr lang="en-US" dirty="0"/>
              <a:t>Any threads must arrive at a latch and wait until all other threads arrive at the latch which is indicated by the count going to zero.</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397847"/>
            <a:ext cx="5322258" cy="6186309"/>
          </a:xfrm>
          <a:prstGeom prst="rect">
            <a:avLst/>
          </a:prstGeom>
          <a:noFill/>
        </p:spPr>
        <p:txBody>
          <a:bodyPr wrap="square" rtlCol="0">
            <a:spAutoFit/>
          </a:bodyPr>
          <a:lstStyle/>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chrono</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iostream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latch</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err="1">
                <a:solidFill>
                  <a:srgbClr val="FCE566"/>
                </a:solidFill>
                <a:effectLst/>
                <a:latin typeface="Consolas" panose="020B0609020204030204" pitchFamily="49" charset="0"/>
              </a:rPr>
              <a:t>syncstream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vector</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C618D"/>
                </a:solidFill>
                <a:effectLst/>
                <a:latin typeface="Consolas" panose="020B0609020204030204" pitchFamily="49" charset="0"/>
              </a:rPr>
              <a:t>using</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namespace</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literals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hardware_concurrency</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done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latch</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cleanup</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latch</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1</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job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Job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done.</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done</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count_down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cleanup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wait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Job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cleaned up.</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main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pool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vector</a:t>
            </a:r>
            <a:r>
              <a:rPr lang="en-AU" sz="900" b="0" dirty="0">
                <a:solidFill>
                  <a:srgbClr val="8B888F"/>
                </a:solidFill>
                <a:effectLst/>
                <a:latin typeface="Consolas" panose="020B0609020204030204" pitchFamily="49" charset="0"/>
              </a:rPr>
              <a:t>&lt;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r>
              <a:rPr lang="en-AU" sz="900" b="0" dirty="0" err="1">
                <a:solidFill>
                  <a:srgbClr val="F7F1FF"/>
                </a:solidFill>
                <a:effectLst/>
                <a:latin typeface="Consolas" panose="020B0609020204030204" pitchFamily="49" charset="0"/>
              </a:rPr>
              <a:t>thr_count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Starting jobs...</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for</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F7F1FF"/>
                </a:solidFill>
                <a:effectLst/>
                <a:latin typeface="Consolas" panose="020B0609020204030204" pitchFamily="49" charset="0"/>
              </a:rPr>
              <a:t> { </a:t>
            </a:r>
            <a:r>
              <a:rPr lang="en-AU" sz="900" b="0" dirty="0">
                <a:solidFill>
                  <a:srgbClr val="948AE3"/>
                </a:solidFill>
                <a:effectLst/>
                <a:latin typeface="Consolas" panose="020B0609020204030204" pitchFamily="49" charset="0"/>
              </a:rPr>
              <a:t>0</a:t>
            </a:r>
            <a:r>
              <a:rPr lang="en-AU" sz="900" b="0" dirty="0">
                <a:solidFill>
                  <a:srgbClr val="FC618D"/>
                </a:solidFill>
                <a:effectLst/>
                <a:latin typeface="Consolas" panose="020B0609020204030204" pitchFamily="49" charset="0"/>
              </a:rPr>
              <a:t>u</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pool</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emplace_back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job</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done</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wait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All jobs done.</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200ms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a:t>
            </a:r>
            <a:r>
              <a:rPr lang="en-AU" sz="900" b="0" dirty="0" err="1">
                <a:solidFill>
                  <a:srgbClr val="948AE3"/>
                </a:solidFill>
                <a:effectLst/>
                <a:latin typeface="Consolas" panose="020B0609020204030204" pitchFamily="49" charset="0"/>
              </a:rPr>
              <a:t>n</a:t>
            </a:r>
            <a:r>
              <a:rPr lang="en-AU" sz="900" b="0" dirty="0" err="1">
                <a:solidFill>
                  <a:srgbClr val="FCE566"/>
                </a:solidFill>
                <a:effectLst/>
                <a:latin typeface="Consolas" panose="020B0609020204030204" pitchFamily="49" charset="0"/>
              </a:rPr>
              <a:t>Starting</a:t>
            </a:r>
            <a:r>
              <a:rPr lang="en-AU" sz="900" b="0" dirty="0">
                <a:solidFill>
                  <a:srgbClr val="FCE566"/>
                </a:solidFill>
                <a:effectLst/>
                <a:latin typeface="Consolas" panose="020B0609020204030204" pitchFamily="49" charset="0"/>
              </a:rPr>
              <a:t> </a:t>
            </a:r>
            <a:r>
              <a:rPr lang="en-AU" sz="900" b="0" dirty="0" err="1">
                <a:solidFill>
                  <a:srgbClr val="FCE566"/>
                </a:solidFill>
                <a:effectLst/>
                <a:latin typeface="Consolas" panose="020B0609020204030204" pitchFamily="49" charset="0"/>
              </a:rPr>
              <a:t>cleanup</a:t>
            </a:r>
            <a:r>
              <a:rPr lang="en-AU" sz="900" b="0" dirty="0">
                <a:solidFill>
                  <a:srgbClr val="FCE566"/>
                </a:solidFill>
                <a:effectLst/>
                <a:latin typeface="Consolas" panose="020B0609020204030204" pitchFamily="49" charset="0"/>
              </a:rPr>
              <a:t>...</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cleanup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count_down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200ms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for</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C618D"/>
                </a:solidFill>
                <a:effectLst/>
                <a:latin typeface="Consolas" panose="020B0609020204030204" pitchFamily="49" charset="0"/>
              </a:rPr>
              <a:t>&amp;</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pool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if</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joinable</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All jobs cleaned up.</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0</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61547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Barriers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0931"/>
            <a:ext cx="5545137" cy="4861249"/>
          </a:xfrm>
        </p:spPr>
        <p:txBody>
          <a:bodyPr>
            <a:normAutofit fontScale="70000" lnSpcReduction="20000"/>
          </a:bodyPr>
          <a:lstStyle/>
          <a:p>
            <a:r>
              <a:rPr lang="en-US" dirty="0"/>
              <a:t>A </a:t>
            </a:r>
            <a:r>
              <a:rPr lang="en-AU" sz="1800" b="0" dirty="0">
                <a:solidFill>
                  <a:srgbClr val="F7F1F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5AD4E6"/>
                </a:solidFill>
                <a:effectLst/>
                <a:latin typeface="Consolas" panose="020B0609020204030204" pitchFamily="49" charset="0"/>
              </a:rPr>
              <a:t>barrier</a:t>
            </a:r>
            <a:r>
              <a:rPr lang="en-US" dirty="0"/>
              <a:t> is a more general version of a </a:t>
            </a:r>
            <a:r>
              <a:rPr lang="en-AU" sz="1800" b="0" dirty="0">
                <a:solidFill>
                  <a:srgbClr val="F7F1F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5AD4E6"/>
                </a:solidFill>
                <a:effectLst/>
                <a:latin typeface="Consolas" panose="020B0609020204030204" pitchFamily="49" charset="0"/>
              </a:rPr>
              <a:t>latch</a:t>
            </a:r>
            <a:r>
              <a:rPr lang="en-US" dirty="0"/>
              <a:t>.</a:t>
            </a:r>
          </a:p>
          <a:p>
            <a:r>
              <a:rPr lang="en-US" dirty="0"/>
              <a:t>The lifetime of a barrier consists of one-or-more phases.</a:t>
            </a:r>
          </a:p>
          <a:p>
            <a:r>
              <a:rPr lang="en-US" dirty="0"/>
              <a:t>The first phase is the synchronization phase which; similar to a latch, uses a count to make threads wait until all other threads arrive.</a:t>
            </a:r>
          </a:p>
          <a:p>
            <a:r>
              <a:rPr lang="en-US" dirty="0"/>
              <a:t>Along with a count, </a:t>
            </a:r>
            <a:r>
              <a:rPr lang="en-AU" sz="1800" b="0" dirty="0">
                <a:solidFill>
                  <a:srgbClr val="F7F1F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5AD4E6"/>
                </a:solidFill>
                <a:effectLst/>
                <a:latin typeface="Consolas" panose="020B0609020204030204" pitchFamily="49" charset="0"/>
              </a:rPr>
              <a:t>barrier</a:t>
            </a:r>
            <a:r>
              <a:rPr lang="en-US" dirty="0"/>
              <a:t> constructor can take an optional function object that will be run once all threads arrive at a barrier.</a:t>
            </a:r>
          </a:p>
          <a:p>
            <a:r>
              <a:rPr lang="en-US" dirty="0"/>
              <a:t>After all threads arrive (and the optional call to the completion function), the threads are released. The barrier can later be reused to resynchronize threads.</a:t>
            </a:r>
          </a:p>
          <a:p>
            <a:r>
              <a:rPr lang="en-US" dirty="0"/>
              <a:t>Threads can decrement the overall count of the barrier on arrival.</a:t>
            </a:r>
          </a:p>
          <a:p>
            <a:r>
              <a:rPr lang="en-US" dirty="0"/>
              <a:t>A </a:t>
            </a:r>
            <a:r>
              <a:rPr lang="en-AU" sz="1900" b="0" dirty="0">
                <a:solidFill>
                  <a:srgbClr val="F7F1FF"/>
                </a:solidFill>
                <a:effectLst/>
                <a:latin typeface="Consolas" panose="020B0609020204030204" pitchFamily="49" charset="0"/>
              </a:rPr>
              <a:t>std</a:t>
            </a:r>
            <a:r>
              <a:rPr lang="en-AU" sz="1900" b="0" dirty="0">
                <a:solidFill>
                  <a:srgbClr val="8B888F"/>
                </a:solidFill>
                <a:effectLst/>
                <a:latin typeface="Consolas" panose="020B0609020204030204" pitchFamily="49" charset="0"/>
              </a:rPr>
              <a:t>::</a:t>
            </a:r>
            <a:r>
              <a:rPr lang="en-AU" sz="1900" b="0" dirty="0">
                <a:solidFill>
                  <a:srgbClr val="5AD4E6"/>
                </a:solidFill>
                <a:effectLst/>
                <a:latin typeface="Consolas" panose="020B0609020204030204" pitchFamily="49" charset="0"/>
              </a:rPr>
              <a:t>barrier</a:t>
            </a:r>
            <a:r>
              <a:rPr lang="en-US" dirty="0"/>
              <a:t> object is non-copyable.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137319"/>
            <a:ext cx="5322258" cy="6740307"/>
          </a:xfrm>
          <a:prstGeom prst="rect">
            <a:avLst/>
          </a:prstGeom>
          <a:noFill/>
        </p:spPr>
        <p:txBody>
          <a:bodyPr wrap="square" rtlCol="0">
            <a:spAutoFit/>
          </a:bodyPr>
          <a:lstStyle/>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chrono</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iostream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barrier</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err="1">
                <a:solidFill>
                  <a:srgbClr val="FCE566"/>
                </a:solidFill>
                <a:effectLst/>
                <a:latin typeface="Consolas" panose="020B0609020204030204" pitchFamily="49" charset="0"/>
              </a:rPr>
              <a:t>syncstream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string</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vector</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C618D"/>
                </a:solidFill>
                <a:effectLst/>
                <a:latin typeface="Consolas" panose="020B0609020204030204" pitchFamily="49" charset="0"/>
              </a:rPr>
              <a:t>using</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namespace</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literals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hardware_concurrency</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on_completion</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noexcept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i="1" dirty="0">
                <a:solidFill>
                  <a:srgbClr val="FC618D"/>
                </a:solidFill>
                <a:effectLst/>
                <a:latin typeface="Consolas" panose="020B0609020204030204" pitchFamily="49" charset="0"/>
              </a:rPr>
              <a:t>static</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message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E566"/>
                </a:solidFill>
                <a:effectLst/>
                <a:latin typeface="Consolas" panose="020B0609020204030204" pitchFamily="49" charset="0"/>
              </a:rPr>
              <a:t>"All jobs done.\</a:t>
            </a:r>
            <a:r>
              <a:rPr lang="en-AU" sz="900" b="0" dirty="0" err="1">
                <a:solidFill>
                  <a:srgbClr val="FCE566"/>
                </a:solidFill>
                <a:effectLst/>
                <a:latin typeface="Consolas" panose="020B0609020204030204" pitchFamily="49" charset="0"/>
              </a:rPr>
              <a:t>nWorkers</a:t>
            </a:r>
            <a:r>
              <a:rPr lang="en-AU" sz="900" b="0" dirty="0">
                <a:solidFill>
                  <a:srgbClr val="FCE566"/>
                </a:solidFill>
                <a:effectLst/>
                <a:latin typeface="Consolas" panose="020B0609020204030204" pitchFamily="49" charset="0"/>
              </a:rPr>
              <a:t> are at lunch before cleaning up...\</a:t>
            </a:r>
            <a:r>
              <a:rPr lang="en-AU" sz="900" b="0" dirty="0" err="1">
                <a:solidFill>
                  <a:srgbClr val="FCE566"/>
                </a:solidFill>
                <a:effectLst/>
                <a:latin typeface="Consolas" panose="020B0609020204030204" pitchFamily="49" charset="0"/>
              </a:rPr>
              <a:t>n"s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message</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3s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message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E566"/>
                </a:solidFill>
                <a:effectLst/>
                <a:latin typeface="Consolas" panose="020B0609020204030204" pitchFamily="49" charset="0"/>
              </a:rPr>
              <a:t>"All cleaned up.\</a:t>
            </a:r>
            <a:r>
              <a:rPr lang="en-AU" sz="900" b="0" dirty="0" err="1">
                <a:solidFill>
                  <a:srgbClr val="FCE566"/>
                </a:solidFill>
                <a:effectLst/>
                <a:latin typeface="Consolas" panose="020B0609020204030204" pitchFamily="49" charset="0"/>
              </a:rPr>
              <a:t>n"s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barrier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barrier</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on_completion</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job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Job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done.</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barrier</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arrive_and_wait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Job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cleaned up.</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barrier</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arrive_and_wait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main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pool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vector</a:t>
            </a:r>
            <a:r>
              <a:rPr lang="en-AU" sz="900" b="0" dirty="0">
                <a:solidFill>
                  <a:srgbClr val="8B888F"/>
                </a:solidFill>
                <a:effectLst/>
                <a:latin typeface="Consolas" panose="020B0609020204030204" pitchFamily="49" charset="0"/>
              </a:rPr>
              <a:t>&lt;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r>
              <a:rPr lang="en-AU" sz="900" b="0" dirty="0" err="1">
                <a:solidFill>
                  <a:srgbClr val="F7F1FF"/>
                </a:solidFill>
                <a:effectLst/>
                <a:latin typeface="Consolas" panose="020B0609020204030204" pitchFamily="49" charset="0"/>
              </a:rPr>
              <a:t>thr_count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Starting jobs...</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for</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F7F1FF"/>
                </a:solidFill>
                <a:effectLst/>
                <a:latin typeface="Consolas" panose="020B0609020204030204" pitchFamily="49" charset="0"/>
              </a:rPr>
              <a:t> { </a:t>
            </a:r>
            <a:r>
              <a:rPr lang="en-AU" sz="900" b="0" dirty="0">
                <a:solidFill>
                  <a:srgbClr val="948AE3"/>
                </a:solidFill>
                <a:effectLst/>
                <a:latin typeface="Consolas" panose="020B0609020204030204" pitchFamily="49" charset="0"/>
              </a:rPr>
              <a:t>0</a:t>
            </a:r>
            <a:r>
              <a:rPr lang="en-AU" sz="900" b="0" dirty="0">
                <a:solidFill>
                  <a:srgbClr val="FC618D"/>
                </a:solidFill>
                <a:effectLst/>
                <a:latin typeface="Consolas" panose="020B0609020204030204" pitchFamily="49" charset="0"/>
              </a:rPr>
              <a:t>u</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pool</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emplace_back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job</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200ms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for</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C618D"/>
                </a:solidFill>
                <a:effectLst/>
                <a:latin typeface="Consolas" panose="020B0609020204030204" pitchFamily="49" charset="0"/>
              </a:rPr>
              <a:t>&amp;</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pool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if</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joinable</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0</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682511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Async</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27</a:t>
            </a:fld>
            <a:endParaRPr lang="en-US"/>
          </a:p>
        </p:txBody>
      </p:sp>
    </p:spTree>
    <p:extLst>
      <p:ext uri="{BB962C8B-B14F-4D97-AF65-F5344CB8AC3E}">
        <p14:creationId xmlns:p14="http://schemas.microsoft.com/office/powerpoint/2010/main" val="2051750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Futures and Promises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70000" lnSpcReduction="20000"/>
          </a:bodyPr>
          <a:lstStyle/>
          <a:p>
            <a:r>
              <a:rPr lang="en-US" dirty="0"/>
              <a:t>A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promise</a:t>
            </a:r>
            <a:r>
              <a:rPr lang="en-AU" sz="2100" b="0" dirty="0">
                <a:solidFill>
                  <a:srgbClr val="8B888F"/>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8B888F"/>
                </a:solidFill>
                <a:effectLst/>
                <a:latin typeface="Consolas" panose="020B0609020204030204" pitchFamily="49" charset="0"/>
              </a:rPr>
              <a:t>&gt;</a:t>
            </a:r>
            <a:r>
              <a:rPr lang="en-US" dirty="0"/>
              <a:t> object stores are value or exception that is retrieved by a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future</a:t>
            </a:r>
            <a:r>
              <a:rPr lang="en-AU" sz="2100" b="0" dirty="0">
                <a:solidFill>
                  <a:srgbClr val="8B888F"/>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8B888F"/>
                </a:solidFill>
                <a:effectLst/>
                <a:latin typeface="Consolas" panose="020B0609020204030204" pitchFamily="49" charset="0"/>
              </a:rPr>
              <a:t>&gt;</a:t>
            </a:r>
            <a:r>
              <a:rPr lang="en-US" dirty="0"/>
              <a:t> object.</a:t>
            </a:r>
          </a:p>
          <a:p>
            <a:r>
              <a:rPr lang="en-US" dirty="0"/>
              <a:t>This represent a relationship of a function or task promising a value that will be available in the future.</a:t>
            </a:r>
          </a:p>
          <a:p>
            <a:r>
              <a:rPr lang="en-US" dirty="0"/>
              <a:t>The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future</a:t>
            </a:r>
            <a:r>
              <a:rPr lang="en-AU" sz="2100" b="0" dirty="0">
                <a:solidFill>
                  <a:srgbClr val="8B888F"/>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8B888F"/>
                </a:solidFill>
                <a:effectLst/>
                <a:latin typeface="Consolas" panose="020B0609020204030204" pitchFamily="49" charset="0"/>
              </a:rPr>
              <a:t>&gt;</a:t>
            </a:r>
            <a:r>
              <a:rPr lang="en-US" dirty="0"/>
              <a:t> object of a promised value must be obtained directly by the corresponding std::promise object.</a:t>
            </a:r>
          </a:p>
          <a:p>
            <a:r>
              <a:rPr lang="en-US" dirty="0"/>
              <a:t>The caller of a function with a promised value can query, wait for and extract the value from the future but this can potentially block until the future is ready.</a:t>
            </a:r>
          </a:p>
          <a:p>
            <a:r>
              <a:rPr lang="en-US" dirty="0"/>
              <a:t>The promised value is communicated via a shared memory space with only one input and one output endpoint.</a:t>
            </a:r>
          </a:p>
          <a:p>
            <a:r>
              <a:rPr lang="en-US" dirty="0"/>
              <a:t>A </a:t>
            </a:r>
            <a:r>
              <a:rPr lang="en-AU" sz="2300" b="0" dirty="0">
                <a:solidFill>
                  <a:srgbClr val="F7F1F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5AD4E6"/>
                </a:solidFill>
                <a:effectLst/>
                <a:latin typeface="Consolas" panose="020B0609020204030204" pitchFamily="49" charset="0"/>
              </a:rPr>
              <a:t>future</a:t>
            </a:r>
            <a:r>
              <a:rPr lang="en-AU" sz="2300" b="0" dirty="0">
                <a:solidFill>
                  <a:srgbClr val="8B888F"/>
                </a:solidFill>
                <a:effectLst/>
                <a:latin typeface="Consolas" panose="020B0609020204030204" pitchFamily="49" charset="0"/>
              </a:rPr>
              <a:t>&lt;</a:t>
            </a:r>
            <a:r>
              <a:rPr lang="en-AU" sz="2300" b="0" dirty="0">
                <a:solidFill>
                  <a:srgbClr val="5AD4E6"/>
                </a:solidFill>
                <a:effectLst/>
                <a:latin typeface="Consolas" panose="020B0609020204030204" pitchFamily="49" charset="0"/>
              </a:rPr>
              <a:t>T</a:t>
            </a:r>
            <a:r>
              <a:rPr lang="en-AU" sz="2300" b="0" dirty="0">
                <a:solidFill>
                  <a:srgbClr val="8B888F"/>
                </a:solidFill>
                <a:effectLst/>
                <a:latin typeface="Consolas" panose="020B0609020204030204" pitchFamily="49" charset="0"/>
              </a:rPr>
              <a:t>&gt;</a:t>
            </a:r>
            <a:r>
              <a:rPr lang="en-US" dirty="0"/>
              <a:t> cannot be copied but is can be shared using </a:t>
            </a:r>
            <a:r>
              <a:rPr lang="en-AU" sz="2300" b="0" dirty="0">
                <a:solidFill>
                  <a:srgbClr val="F7F1F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5AD4E6"/>
                </a:solidFill>
                <a:effectLst/>
                <a:latin typeface="Consolas" panose="020B0609020204030204" pitchFamily="49" charset="0"/>
              </a:rPr>
              <a:t>future</a:t>
            </a:r>
            <a:r>
              <a:rPr lang="en-AU" sz="2300" b="0" dirty="0">
                <a:solidFill>
                  <a:srgbClr val="8B888F"/>
                </a:solidFill>
                <a:effectLst/>
                <a:latin typeface="Consolas" panose="020B0609020204030204" pitchFamily="49" charset="0"/>
              </a:rPr>
              <a:t>&lt;</a:t>
            </a:r>
            <a:r>
              <a:rPr lang="en-AU" sz="2300" b="0" dirty="0">
                <a:solidFill>
                  <a:srgbClr val="5AD4E6"/>
                </a:solidFill>
                <a:effectLst/>
                <a:latin typeface="Consolas" panose="020B0609020204030204" pitchFamily="49" charset="0"/>
              </a:rPr>
              <a:t>T</a:t>
            </a:r>
            <a:r>
              <a:rPr lang="en-AU" sz="2300" b="0" dirty="0">
                <a:solidFill>
                  <a:srgbClr val="8B888F"/>
                </a:solidFill>
                <a:effectLst/>
                <a:latin typeface="Consolas" panose="020B0609020204030204" pitchFamily="49" charset="0"/>
              </a:rPr>
              <a:t>&gt;::</a:t>
            </a:r>
            <a:r>
              <a:rPr lang="en-AU" sz="2400" b="0" dirty="0">
                <a:solidFill>
                  <a:srgbClr val="5AD4E6"/>
                </a:solidFill>
                <a:effectLst/>
                <a:latin typeface="Consolas" panose="020B0609020204030204" pitchFamily="49" charset="0"/>
              </a:rPr>
              <a:t>share</a:t>
            </a:r>
            <a:r>
              <a:rPr lang="en-US" dirty="0"/>
              <a:t> to create a </a:t>
            </a:r>
            <a:r>
              <a:rPr lang="en-AU" sz="2300" b="0" dirty="0">
                <a:solidFill>
                  <a:srgbClr val="F7F1F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err="1">
                <a:solidFill>
                  <a:srgbClr val="5AD4E6"/>
                </a:solidFill>
                <a:effectLst/>
                <a:latin typeface="Consolas" panose="020B0609020204030204" pitchFamily="49" charset="0"/>
              </a:rPr>
              <a:t>shared_future</a:t>
            </a:r>
            <a:r>
              <a:rPr lang="en-AU" sz="2300" b="0" dirty="0">
                <a:solidFill>
                  <a:srgbClr val="8B888F"/>
                </a:solidFill>
                <a:effectLst/>
                <a:latin typeface="Consolas" panose="020B0609020204030204" pitchFamily="49" charset="0"/>
              </a:rPr>
              <a:t>&lt;</a:t>
            </a:r>
            <a:r>
              <a:rPr lang="en-AU" sz="2300" b="0" dirty="0">
                <a:solidFill>
                  <a:srgbClr val="5AD4E6"/>
                </a:solidFill>
                <a:effectLst/>
                <a:latin typeface="Consolas" panose="020B0609020204030204" pitchFamily="49" charset="0"/>
              </a:rPr>
              <a:t>T</a:t>
            </a:r>
            <a:r>
              <a:rPr lang="en-AU" sz="2300" b="0" dirty="0">
                <a:solidFill>
                  <a:srgbClr val="8B888F"/>
                </a:solidFill>
                <a:effectLst/>
                <a:latin typeface="Consolas" panose="020B0609020204030204" pitchFamily="49" charset="0"/>
              </a:rPr>
              <a:t>&gt;</a:t>
            </a:r>
            <a:r>
              <a:rPr lang="en-US" dirty="0"/>
              <a:t> object which can be copied and thus the value can be access by multiple futures.</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397847"/>
            <a:ext cx="5322258" cy="6394058"/>
          </a:xfrm>
          <a:prstGeom prst="rect">
            <a:avLst/>
          </a:prstGeom>
          <a:noFill/>
        </p:spPr>
        <p:txBody>
          <a:bodyPr wrap="square" rtlCol="0">
            <a:spAutoFit/>
          </a:bodyPr>
          <a:lstStyle/>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future</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iostream</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thread</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utility</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C618D"/>
                </a:solidFill>
                <a:effectLst/>
                <a:latin typeface="Consolas" panose="020B0609020204030204" pitchFamily="49" charset="0"/>
              </a:rPr>
              <a:t>using</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namespace</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literals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job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promise</a:t>
            </a:r>
            <a:r>
              <a:rPr lang="en-AU" sz="1050" b="0" dirty="0">
                <a:solidFill>
                  <a:srgbClr val="8B888F"/>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&gt;</a:t>
            </a:r>
            <a:r>
              <a:rPr lang="en-AU" sz="1050" b="0" i="1" dirty="0">
                <a:solidFill>
                  <a:srgbClr val="FC618D"/>
                </a:solidFill>
                <a:effectLst/>
                <a:latin typeface="Consolas" panose="020B0609020204030204" pitchFamily="49" charset="0"/>
              </a:rPr>
              <a:t>&amp;&amp;</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p</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a</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b</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this_thread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sleep_for</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3s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a</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b</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err="1">
                <a:solidFill>
                  <a:srgbClr val="FD9353"/>
                </a:solidFill>
                <a:effectLst/>
                <a:latin typeface="Consolas" panose="020B0609020204030204" pitchFamily="49" charset="0"/>
              </a:rPr>
              <a:t>p</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set_value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this_thread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sleep_for</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3s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main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p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promise</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f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p</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get_future</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th</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thread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job</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move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p</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4</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5</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start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5AD4E6"/>
                </a:solidFill>
                <a:effectLst/>
                <a:latin typeface="Consolas" panose="020B0609020204030204" pitchFamily="49" charset="0"/>
              </a:rPr>
              <a:t>high_resolution_clock</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now</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Waiting for job...</a:t>
            </a:r>
            <a:r>
              <a:rPr lang="en-AU" sz="1050" b="0" dirty="0">
                <a:solidFill>
                  <a:srgbClr val="948AE3"/>
                </a:solidFill>
                <a:effectLst/>
                <a:latin typeface="Consolas" panose="020B0609020204030204" pitchFamily="49" charset="0"/>
              </a:rPr>
              <a:t>\n</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f</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get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finish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5AD4E6"/>
                </a:solidFill>
                <a:effectLst/>
                <a:latin typeface="Consolas" panose="020B0609020204030204" pitchFamily="49" charset="0"/>
              </a:rPr>
              <a:t>high_resolution_clock</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now</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duration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duration_cast</a:t>
            </a:r>
            <a:r>
              <a:rPr lang="en-AU" sz="1050" b="0" dirty="0">
                <a:solidFill>
                  <a:srgbClr val="8B888F"/>
                </a:solidFill>
                <a:effectLst/>
                <a:latin typeface="Consolas" panose="020B0609020204030204" pitchFamily="49" charset="0"/>
              </a:rPr>
              <a:t>&lt;</a:t>
            </a:r>
          </a:p>
          <a:p>
            <a:r>
              <a:rPr lang="en-AU" sz="1050" b="0" dirty="0">
                <a:solidFill>
                  <a:srgbClr val="8B888F"/>
                </a:solidFill>
                <a:effectLst/>
                <a:latin typeface="Consolas" panose="020B0609020204030204" pitchFamily="49" charset="0"/>
              </a:rPr>
              <a:t>                          </a:t>
            </a:r>
            <a:r>
              <a:rPr lang="en-AU" sz="1050" b="0" dirty="0">
                <a:solidFill>
                  <a:srgbClr val="F7F1F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milliseconds</a:t>
            </a:r>
          </a:p>
          <a:p>
            <a:r>
              <a:rPr lang="en-AU" sz="1050" dirty="0">
                <a:solidFill>
                  <a:srgbClr val="5AD4E6"/>
                </a:solidFill>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finish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start</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count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Result: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Took: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duration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a:t>
            </a:r>
            <a:r>
              <a:rPr lang="en-AU" sz="1050" b="0" dirty="0" err="1">
                <a:solidFill>
                  <a:srgbClr val="FCE566"/>
                </a:solidFill>
                <a:effectLst/>
                <a:latin typeface="Consolas" panose="020B0609020204030204" pitchFamily="49" charset="0"/>
              </a:rPr>
              <a:t>ms</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th</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join</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55790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Async</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122149" cy="4861249"/>
          </a:xfrm>
        </p:spPr>
        <p:txBody>
          <a:bodyPr>
            <a:normAutofit fontScale="85000" lnSpcReduction="20000"/>
          </a:bodyPr>
          <a:lstStyle/>
          <a:p>
            <a:r>
              <a:rPr lang="en-US" dirty="0"/>
              <a:t>In C++ you can create an asynchronously running function using std::async.</a:t>
            </a:r>
          </a:p>
          <a:p>
            <a:r>
              <a:rPr lang="en-US" dirty="0"/>
              <a:t>This takes a std::launch policy, a function and any arguments that need to be forwarded to the function at invocation.</a:t>
            </a:r>
          </a:p>
          <a:p>
            <a:r>
              <a:rPr lang="en-US" dirty="0"/>
              <a:t>The standard only supports two launch policies, std::launch::async which launches the job on another thread, and std::launch::deferred which will run the asynchronous function lazily, deferring its execution until the value is requested.</a:t>
            </a:r>
          </a:p>
          <a:p>
            <a:r>
              <a:rPr lang="en-US" dirty="0"/>
              <a:t>A std::future object is return from std::async which can be queried, waited on or can be used to extract the future value.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5907854" y="2149561"/>
            <a:ext cx="6095364" cy="3323987"/>
          </a:xfrm>
          <a:prstGeom prst="rect">
            <a:avLst/>
          </a:prstGeom>
          <a:noFill/>
        </p:spPr>
        <p:txBody>
          <a:bodyPr wrap="square" rtlCol="0">
            <a:spAutoFit/>
          </a:bodyPr>
          <a:lstStyle/>
          <a:p>
            <a:r>
              <a:rPr lang="en-US" sz="1050" b="0" i="1" dirty="0">
                <a:solidFill>
                  <a:srgbClr val="5AD4E6"/>
                </a:solidFill>
                <a:effectLst/>
                <a:latin typeface="Consolas" panose="020B0609020204030204" pitchFamily="49" charset="0"/>
              </a:rPr>
              <a:t>template</a:t>
            </a:r>
            <a:r>
              <a:rPr lang="en-US" sz="1050" b="0" dirty="0">
                <a:solidFill>
                  <a:srgbClr val="8B888F"/>
                </a:solidFill>
                <a:effectLst/>
                <a:latin typeface="Consolas" panose="020B0609020204030204" pitchFamily="49" charset="0"/>
              </a:rPr>
              <a:t>&lt;</a:t>
            </a:r>
            <a:r>
              <a:rPr lang="en-US" sz="1050" b="0" dirty="0">
                <a:solidFill>
                  <a:srgbClr val="F7F1FF"/>
                </a:solidFill>
                <a:effectLst/>
                <a:latin typeface="Consolas" panose="020B0609020204030204" pitchFamily="49" charset="0"/>
              </a:rPr>
              <a:t>std</a:t>
            </a:r>
            <a:r>
              <a:rPr lang="en-US" sz="1050" b="0" dirty="0">
                <a:solidFill>
                  <a:srgbClr val="8B888F"/>
                </a:solidFill>
                <a:effectLst/>
                <a:latin typeface="Consolas" panose="020B0609020204030204" pitchFamily="49" charset="0"/>
              </a:rPr>
              <a:t>::</a:t>
            </a:r>
            <a:r>
              <a:rPr lang="en-US" sz="1050" b="0" i="1" dirty="0" err="1">
                <a:solidFill>
                  <a:srgbClr val="5AD4E6"/>
                </a:solidFill>
                <a:effectLst/>
                <a:latin typeface="Consolas" panose="020B0609020204030204" pitchFamily="49" charset="0"/>
              </a:rPr>
              <a:t>random_access_iterator</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I</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std</a:t>
            </a:r>
            <a:r>
              <a:rPr lang="en-US" sz="1050" b="0" dirty="0">
                <a:solidFill>
                  <a:srgbClr val="8B888F"/>
                </a:solidFill>
                <a:effectLst/>
                <a:latin typeface="Consolas" panose="020B0609020204030204" pitchFamily="49" charset="0"/>
              </a:rPr>
              <a:t>::</a:t>
            </a:r>
            <a:r>
              <a:rPr lang="en-US" sz="1050" b="0" dirty="0" err="1">
                <a:solidFill>
                  <a:srgbClr val="5AD4E6"/>
                </a:solidFill>
                <a:effectLst/>
                <a:latin typeface="Consolas" panose="020B0609020204030204" pitchFamily="49" charset="0"/>
              </a:rPr>
              <a:t>sentinel_for</a:t>
            </a:r>
            <a:r>
              <a:rPr lang="en-US" sz="1050" b="0" dirty="0">
                <a:solidFill>
                  <a:srgbClr val="8B888F"/>
                </a:solidFill>
                <a:effectLst/>
                <a:latin typeface="Consolas" panose="020B0609020204030204" pitchFamily="49" charset="0"/>
              </a:rPr>
              <a:t>&lt;</a:t>
            </a:r>
            <a:r>
              <a:rPr lang="en-US" sz="1050" b="0" dirty="0">
                <a:solidFill>
                  <a:srgbClr val="5AD4E6"/>
                </a:solidFill>
                <a:effectLst/>
                <a:latin typeface="Consolas" panose="020B0609020204030204" pitchFamily="49" charset="0"/>
              </a:rPr>
              <a:t>I</a:t>
            </a:r>
            <a:r>
              <a:rPr lang="en-US" sz="1050" b="0" dirty="0">
                <a:solidFill>
                  <a:srgbClr val="8B888F"/>
                </a:solidFill>
                <a:effectLst/>
                <a:latin typeface="Consolas" panose="020B0609020204030204" pitchFamily="49" charset="0"/>
              </a:rPr>
              <a:t>&gt;</a:t>
            </a:r>
            <a:r>
              <a:rPr lang="en-US" sz="1050" b="0" dirty="0">
                <a:solidFill>
                  <a:srgbClr val="F7F1FF"/>
                </a:solidFill>
                <a:effectLst/>
                <a:latin typeface="Consolas" panose="020B0609020204030204" pitchFamily="49" charset="0"/>
              </a:rPr>
              <a:t> </a:t>
            </a:r>
            <a:r>
              <a:rPr lang="en-US" sz="1050" b="0" i="1" dirty="0">
                <a:solidFill>
                  <a:srgbClr val="5AD4E6"/>
                </a:solidFill>
                <a:effectLst/>
                <a:latin typeface="Consolas" panose="020B0609020204030204" pitchFamily="49" charset="0"/>
              </a:rPr>
              <a:t>S</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std</a:t>
            </a:r>
            <a:r>
              <a:rPr lang="en-US" sz="1050" b="0" dirty="0">
                <a:solidFill>
                  <a:srgbClr val="8B888F"/>
                </a:solidFill>
                <a:effectLst/>
                <a:latin typeface="Consolas" panose="020B0609020204030204" pitchFamily="49" charset="0"/>
              </a:rPr>
              <a:t>::</a:t>
            </a:r>
            <a:r>
              <a:rPr lang="en-US" sz="1050" b="0" i="1" dirty="0">
                <a:solidFill>
                  <a:srgbClr val="5AD4E6"/>
                </a:solidFill>
                <a:effectLst/>
                <a:latin typeface="Consolas" panose="020B0609020204030204" pitchFamily="49" charset="0"/>
              </a:rPr>
              <a:t>movable</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A</a:t>
            </a:r>
            <a:r>
              <a:rPr lang="en-US" sz="1050" b="0" dirty="0">
                <a:solidFill>
                  <a:srgbClr val="8B888F"/>
                </a:solidFill>
                <a:effectLst/>
                <a:latin typeface="Consolas" panose="020B0609020204030204" pitchFamily="49" charset="0"/>
              </a:rPr>
              <a:t>&gt;</a:t>
            </a:r>
            <a:endParaRPr lang="en-US" sz="1050" b="0" dirty="0">
              <a:solidFill>
                <a:srgbClr val="F7F1FF"/>
              </a:solidFill>
              <a:effectLst/>
              <a:latin typeface="Consolas" panose="020B0609020204030204" pitchFamily="49" charset="0"/>
            </a:endParaRPr>
          </a:p>
          <a:p>
            <a:r>
              <a:rPr lang="en-US" sz="1050" b="0" i="1" dirty="0">
                <a:solidFill>
                  <a:srgbClr val="5AD4E6"/>
                </a:solidFill>
                <a:effectLst/>
                <a:latin typeface="Consolas" panose="020B0609020204030204" pitchFamily="49" charset="0"/>
              </a:rPr>
              <a:t>auto</a:t>
            </a:r>
            <a:r>
              <a:rPr lang="en-US" sz="1050" b="0" dirty="0">
                <a:solidFill>
                  <a:srgbClr val="F7F1FF"/>
                </a:solidFill>
                <a:effectLst/>
                <a:latin typeface="Consolas" panose="020B0609020204030204" pitchFamily="49" charset="0"/>
              </a:rPr>
              <a:t> </a:t>
            </a:r>
            <a:r>
              <a:rPr lang="en-US" sz="1050" b="0" dirty="0" err="1">
                <a:solidFill>
                  <a:srgbClr val="7BD88F"/>
                </a:solidFill>
                <a:effectLst/>
                <a:latin typeface="Consolas" panose="020B0609020204030204" pitchFamily="49" charset="0"/>
              </a:rPr>
              <a:t>parallel_sum</a:t>
            </a:r>
            <a:r>
              <a:rPr lang="en-US" sz="1050" b="0" dirty="0">
                <a:solidFill>
                  <a:srgbClr val="8B888F"/>
                </a:solidFill>
                <a:effectLst/>
                <a:latin typeface="Consolas" panose="020B0609020204030204" pitchFamily="49" charset="0"/>
              </a:rPr>
              <a:t>(</a:t>
            </a:r>
            <a:r>
              <a:rPr lang="en-US" sz="1050" b="0" dirty="0">
                <a:solidFill>
                  <a:srgbClr val="5AD4E6"/>
                </a:solidFill>
                <a:effectLst/>
                <a:latin typeface="Consolas" panose="020B0609020204030204" pitchFamily="49" charset="0"/>
              </a:rPr>
              <a:t>I</a:t>
            </a:r>
            <a:r>
              <a:rPr lang="en-US" sz="1050" b="0" dirty="0">
                <a:solidFill>
                  <a:srgbClr val="F7F1FF"/>
                </a:solidFill>
                <a:effectLst/>
                <a:latin typeface="Consolas" panose="020B0609020204030204" pitchFamily="49" charset="0"/>
              </a:rPr>
              <a:t> </a:t>
            </a:r>
            <a:r>
              <a:rPr lang="en-US" sz="1050" b="0" i="1" dirty="0">
                <a:solidFill>
                  <a:srgbClr val="FD9353"/>
                </a:solidFill>
                <a:effectLst/>
                <a:latin typeface="Consolas" panose="020B0609020204030204" pitchFamily="49" charset="0"/>
              </a:rPr>
              <a:t>first</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S</a:t>
            </a:r>
            <a:r>
              <a:rPr lang="en-US" sz="1050" b="0" dirty="0">
                <a:solidFill>
                  <a:srgbClr val="F7F1FF"/>
                </a:solidFill>
                <a:effectLst/>
                <a:latin typeface="Consolas" panose="020B0609020204030204" pitchFamily="49" charset="0"/>
              </a:rPr>
              <a:t> </a:t>
            </a:r>
            <a:r>
              <a:rPr lang="en-US" sz="1050" b="0" i="1" dirty="0">
                <a:solidFill>
                  <a:srgbClr val="FD9353"/>
                </a:solidFill>
                <a:effectLst/>
                <a:latin typeface="Consolas" panose="020B0609020204030204" pitchFamily="49" charset="0"/>
              </a:rPr>
              <a:t>last</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A</a:t>
            </a:r>
            <a:r>
              <a:rPr lang="en-US" sz="1050" b="0" dirty="0">
                <a:solidFill>
                  <a:srgbClr val="F7F1FF"/>
                </a:solidFill>
                <a:effectLst/>
                <a:latin typeface="Consolas" panose="020B0609020204030204" pitchFamily="49" charset="0"/>
              </a:rPr>
              <a:t> </a:t>
            </a:r>
            <a:r>
              <a:rPr lang="en-US" sz="1050" b="0" i="1" dirty="0" err="1">
                <a:solidFill>
                  <a:srgbClr val="FD9353"/>
                </a:solidFill>
                <a:effectLst/>
                <a:latin typeface="Consolas" panose="020B0609020204030204" pitchFamily="49" charset="0"/>
              </a:rPr>
              <a:t>init</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8B888F"/>
                </a:solidFill>
                <a:effectLst/>
                <a:latin typeface="Consolas" panose="020B0609020204030204" pitchFamily="49" charset="0"/>
              </a:rPr>
              <a:t>-&gt;</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A</a:t>
            </a:r>
            <a:endParaRPr lang="en-US" sz="1050" b="0" dirty="0">
              <a:solidFill>
                <a:srgbClr val="F7F1FF"/>
              </a:solidFill>
              <a:effectLst/>
              <a:latin typeface="Consolas" panose="020B0609020204030204" pitchFamily="49" charset="0"/>
            </a:endParaRPr>
          </a:p>
          <a:p>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i="1" dirty="0">
                <a:solidFill>
                  <a:srgbClr val="5AD4E6"/>
                </a:solidFill>
                <a:effectLst/>
                <a:latin typeface="Consolas" panose="020B0609020204030204" pitchFamily="49" charset="0"/>
              </a:rPr>
              <a:t>auto</a:t>
            </a:r>
            <a:r>
              <a:rPr lang="en-US" sz="1050" b="0" dirty="0">
                <a:solidFill>
                  <a:srgbClr val="F7F1FF"/>
                </a:solidFill>
                <a:effectLst/>
                <a:latin typeface="Consolas" panose="020B0609020204030204" pitchFamily="49" charset="0"/>
              </a:rPr>
              <a:t> middle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i="1" dirty="0">
                <a:solidFill>
                  <a:srgbClr val="FD9353"/>
                </a:solidFill>
                <a:effectLst/>
                <a:latin typeface="Consolas" panose="020B0609020204030204" pitchFamily="49" charset="0"/>
              </a:rPr>
              <a:t>first</a:t>
            </a:r>
            <a:r>
              <a:rPr lang="en-US" sz="1050" b="0" dirty="0">
                <a:solidFill>
                  <a:srgbClr val="F7F1FF"/>
                </a:solidFill>
                <a:effectLst/>
                <a:latin typeface="Consolas" panose="020B0609020204030204" pitchFamily="49" charset="0"/>
              </a:rPr>
              <a:t>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8B888F"/>
                </a:solidFill>
                <a:effectLst/>
                <a:latin typeface="Consolas" panose="020B0609020204030204" pitchFamily="49" charset="0"/>
              </a:rPr>
              <a:t>((</a:t>
            </a:r>
            <a:r>
              <a:rPr lang="en-US" sz="1050" b="0" i="1" dirty="0">
                <a:solidFill>
                  <a:srgbClr val="FD9353"/>
                </a:solidFill>
                <a:effectLst/>
                <a:latin typeface="Consolas" panose="020B0609020204030204" pitchFamily="49" charset="0"/>
              </a:rPr>
              <a:t>last</a:t>
            </a:r>
            <a:r>
              <a:rPr lang="en-US" sz="1050" b="0" dirty="0">
                <a:solidFill>
                  <a:srgbClr val="F7F1FF"/>
                </a:solidFill>
                <a:effectLst/>
                <a:latin typeface="Consolas" panose="020B0609020204030204" pitchFamily="49" charset="0"/>
              </a:rPr>
              <a:t>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i="1" dirty="0">
                <a:solidFill>
                  <a:srgbClr val="FD9353"/>
                </a:solidFill>
                <a:effectLst/>
                <a:latin typeface="Consolas" panose="020B0609020204030204" pitchFamily="49" charset="0"/>
              </a:rPr>
              <a:t>first</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948AE3"/>
                </a:solidFill>
                <a:effectLst/>
                <a:latin typeface="Consolas" panose="020B0609020204030204" pitchFamily="49" charset="0"/>
              </a:rPr>
              <a:t>2</a:t>
            </a:r>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p>
          <a:p>
            <a:r>
              <a:rPr lang="en-US" sz="1050" b="0" i="1" dirty="0">
                <a:solidFill>
                  <a:srgbClr val="69676C"/>
                </a:solidFill>
                <a:effectLst/>
                <a:latin typeface="Consolas" panose="020B0609020204030204" pitchFamily="49" charset="0"/>
              </a:rPr>
              <a:t>    /// Launch async sum on last half of the values </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i="1" dirty="0">
                <a:solidFill>
                  <a:srgbClr val="5AD4E6"/>
                </a:solidFill>
                <a:effectLst/>
                <a:latin typeface="Consolas" panose="020B0609020204030204" pitchFamily="49" charset="0"/>
              </a:rPr>
              <a:t>auto</a:t>
            </a:r>
            <a:r>
              <a:rPr lang="en-US" sz="1050" b="0" dirty="0">
                <a:solidFill>
                  <a:srgbClr val="F7F1FF"/>
                </a:solidFill>
                <a:effectLst/>
                <a:latin typeface="Consolas" panose="020B0609020204030204" pitchFamily="49" charset="0"/>
              </a:rPr>
              <a:t> future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std</a:t>
            </a:r>
            <a:r>
              <a:rPr lang="en-US" sz="1050" b="0" dirty="0">
                <a:solidFill>
                  <a:srgbClr val="8B888F"/>
                </a:solidFill>
                <a:effectLst/>
                <a:latin typeface="Consolas" panose="020B0609020204030204" pitchFamily="49" charset="0"/>
              </a:rPr>
              <a:t>::</a:t>
            </a:r>
            <a:r>
              <a:rPr lang="en-US" sz="1050" b="0" dirty="0">
                <a:solidFill>
                  <a:srgbClr val="7BD88F"/>
                </a:solidFill>
                <a:effectLst/>
                <a:latin typeface="Consolas" panose="020B0609020204030204" pitchFamily="49" charset="0"/>
              </a:rPr>
              <a:t>async</a:t>
            </a:r>
            <a:r>
              <a:rPr lang="en-US" sz="1050" b="0" dirty="0">
                <a:solidFill>
                  <a:srgbClr val="8B888F"/>
                </a:solidFill>
                <a:effectLst/>
                <a:latin typeface="Consolas" panose="020B0609020204030204" pitchFamily="49" charset="0"/>
              </a:rPr>
              <a:t>(</a:t>
            </a:r>
          </a:p>
          <a:p>
            <a:r>
              <a:rPr lang="en-US" sz="1050" b="0" dirty="0">
                <a:solidFill>
                  <a:srgbClr val="8B888F"/>
                </a:solidFill>
                <a:effectLst/>
                <a:latin typeface="Consolas" panose="020B0609020204030204" pitchFamily="49" charset="0"/>
              </a:rPr>
              <a:t>        </a:t>
            </a:r>
            <a:r>
              <a:rPr lang="en-US" sz="1050" b="0" dirty="0">
                <a:solidFill>
                  <a:srgbClr val="F7F1FF"/>
                </a:solidFill>
                <a:effectLst/>
                <a:latin typeface="Consolas" panose="020B0609020204030204" pitchFamily="49" charset="0"/>
              </a:rPr>
              <a:t>std</a:t>
            </a:r>
            <a:r>
              <a:rPr lang="en-US" sz="1050" b="0" dirty="0">
                <a:solidFill>
                  <a:srgbClr val="8B888F"/>
                </a:solidFill>
                <a:effectLst/>
                <a:latin typeface="Consolas" panose="020B0609020204030204" pitchFamily="49" charset="0"/>
              </a:rPr>
              <a:t>::</a:t>
            </a:r>
            <a:r>
              <a:rPr lang="en-US" sz="1050" b="0" dirty="0">
                <a:solidFill>
                  <a:srgbClr val="5AD4E6"/>
                </a:solidFill>
                <a:effectLst/>
                <a:latin typeface="Consolas" panose="020B0609020204030204" pitchFamily="49" charset="0"/>
              </a:rPr>
              <a:t>launch</a:t>
            </a:r>
            <a:r>
              <a:rPr lang="en-US" sz="1050" b="0" dirty="0">
                <a:solidFill>
                  <a:srgbClr val="8B888F"/>
                </a:solidFill>
                <a:effectLst/>
                <a:latin typeface="Consolas" panose="020B0609020204030204" pitchFamily="49" charset="0"/>
              </a:rPr>
              <a:t>::</a:t>
            </a:r>
            <a:r>
              <a:rPr lang="en-US" sz="1050" b="0" dirty="0">
                <a:solidFill>
                  <a:srgbClr val="948AE3"/>
                </a:solidFill>
                <a:effectLst/>
                <a:latin typeface="Consolas" panose="020B0609020204030204" pitchFamily="49" charset="0"/>
              </a:rPr>
              <a:t>async</a:t>
            </a:r>
            <a:r>
              <a:rPr lang="en-US" sz="1050" b="0" dirty="0">
                <a:solidFill>
                  <a:srgbClr val="8B888F"/>
                </a:solidFill>
                <a:effectLst/>
                <a:latin typeface="Consolas" panose="020B0609020204030204" pitchFamily="49" charset="0"/>
              </a:rPr>
              <a:t>,</a:t>
            </a:r>
            <a:endParaRPr lang="en-US" sz="1050" dirty="0">
              <a:solidFill>
                <a:srgbClr val="F7F1FF"/>
              </a:solidFill>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dirty="0" err="1">
                <a:solidFill>
                  <a:srgbClr val="7BD88F"/>
                </a:solidFill>
                <a:effectLst/>
                <a:latin typeface="Consolas" panose="020B0609020204030204" pitchFamily="49" charset="0"/>
              </a:rPr>
              <a:t>parallel_sum</a:t>
            </a:r>
            <a:r>
              <a:rPr lang="en-US" sz="1050" b="0" dirty="0">
                <a:solidFill>
                  <a:srgbClr val="FC618D"/>
                </a:solidFill>
                <a:effectLst/>
                <a:latin typeface="Consolas" panose="020B0609020204030204" pitchFamily="49" charset="0"/>
              </a:rPr>
              <a:t>&lt;</a:t>
            </a:r>
            <a:r>
              <a:rPr lang="en-US" sz="1050" b="0" dirty="0">
                <a:solidFill>
                  <a:srgbClr val="5AD4E6"/>
                </a:solidFill>
                <a:effectLst/>
                <a:latin typeface="Consolas" panose="020B0609020204030204" pitchFamily="49" charset="0"/>
              </a:rPr>
              <a:t>I</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S</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A</a:t>
            </a:r>
            <a:r>
              <a:rPr lang="en-US" sz="1050" b="0" dirty="0">
                <a:solidFill>
                  <a:srgbClr val="FC618D"/>
                </a:solidFill>
                <a:effectLst/>
                <a:latin typeface="Consolas" panose="020B0609020204030204" pitchFamily="49" charset="0"/>
              </a:rPr>
              <a:t>&gt;</a:t>
            </a:r>
            <a:r>
              <a:rPr lang="en-US" sz="1050" b="0" dirty="0">
                <a:solidFill>
                  <a:srgbClr val="8B888F"/>
                </a:solidFill>
                <a:effectLst/>
                <a:latin typeface="Consolas" panose="020B0609020204030204" pitchFamily="49" charset="0"/>
              </a:rPr>
              <a:t>,</a:t>
            </a:r>
            <a:endParaRPr lang="en-US" sz="1050" dirty="0">
              <a:solidFill>
                <a:srgbClr val="F7F1FF"/>
              </a:solidFill>
              <a:latin typeface="Consolas" panose="020B0609020204030204" pitchFamily="49" charset="0"/>
            </a:endParaRPr>
          </a:p>
          <a:p>
            <a:r>
              <a:rPr lang="en-US" sz="1050" b="0" dirty="0">
                <a:solidFill>
                  <a:srgbClr val="F7F1FF"/>
                </a:solidFill>
                <a:effectLst/>
                <a:latin typeface="Consolas" panose="020B0609020204030204" pitchFamily="49" charset="0"/>
              </a:rPr>
              <a:t>        middle</a:t>
            </a:r>
            <a:r>
              <a:rPr lang="en-US" sz="1050" b="0" dirty="0">
                <a:solidFill>
                  <a:srgbClr val="8B888F"/>
                </a:solidFill>
                <a:effectLst/>
                <a:latin typeface="Consolas" panose="020B0609020204030204" pitchFamily="49" charset="0"/>
              </a:rPr>
              <a:t>,</a:t>
            </a:r>
          </a:p>
          <a:p>
            <a:r>
              <a:rPr lang="en-US" sz="1050" i="1" dirty="0">
                <a:solidFill>
                  <a:srgbClr val="8B888F"/>
                </a:solidFill>
                <a:latin typeface="Consolas" panose="020B0609020204030204" pitchFamily="49" charset="0"/>
              </a:rPr>
              <a:t>        </a:t>
            </a:r>
            <a:r>
              <a:rPr lang="en-US" sz="1050" b="0" i="1" dirty="0">
                <a:solidFill>
                  <a:srgbClr val="FD9353"/>
                </a:solidFill>
                <a:effectLst/>
                <a:latin typeface="Consolas" panose="020B0609020204030204" pitchFamily="49" charset="0"/>
              </a:rPr>
              <a:t>last</a:t>
            </a:r>
            <a:r>
              <a:rPr lang="en-US" sz="1050" b="0" dirty="0">
                <a:solidFill>
                  <a:srgbClr val="8B888F"/>
                </a:solidFill>
                <a:effectLst/>
                <a:latin typeface="Consolas" panose="020B0609020204030204" pitchFamily="49" charset="0"/>
              </a:rPr>
              <a:t>,</a:t>
            </a:r>
            <a:endParaRPr lang="en-US" sz="1050" dirty="0">
              <a:solidFill>
                <a:srgbClr val="F7F1FF"/>
              </a:solidFill>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A</a:t>
            </a:r>
            <a:r>
              <a:rPr lang="en-US" sz="1050" b="0" dirty="0">
                <a:solidFill>
                  <a:srgbClr val="F7F1FF"/>
                </a:solidFill>
                <a:effectLst/>
                <a:latin typeface="Consolas" panose="020B0609020204030204" pitchFamily="49" charset="0"/>
              </a:rPr>
              <a:t>{}</a:t>
            </a:r>
          </a:p>
          <a:p>
            <a:r>
              <a:rPr lang="en-US" sz="1050" dirty="0">
                <a:solidFill>
                  <a:srgbClr val="F7F1FF"/>
                </a:solidFill>
                <a:latin typeface="Consolas" panose="020B0609020204030204" pitchFamily="49" charset="0"/>
              </a:rPr>
              <a:t>    </a:t>
            </a:r>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p>
          <a:p>
            <a:r>
              <a:rPr lang="en-US" sz="1050" b="0" i="1" dirty="0">
                <a:solidFill>
                  <a:srgbClr val="69676C"/>
                </a:solidFill>
                <a:effectLst/>
                <a:latin typeface="Consolas" panose="020B0609020204030204" pitchFamily="49" charset="0"/>
              </a:rPr>
              <a:t>    /// Sum first half of the range locally.</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i="1" dirty="0">
                <a:solidFill>
                  <a:srgbClr val="5AD4E6"/>
                </a:solidFill>
                <a:effectLst/>
                <a:latin typeface="Consolas" panose="020B0609020204030204" pitchFamily="49" charset="0"/>
              </a:rPr>
              <a:t>auto</a:t>
            </a:r>
            <a:r>
              <a:rPr lang="en-US" sz="1050" b="0" dirty="0">
                <a:solidFill>
                  <a:srgbClr val="F7F1FF"/>
                </a:solidFill>
                <a:effectLst/>
                <a:latin typeface="Consolas" panose="020B0609020204030204" pitchFamily="49" charset="0"/>
              </a:rPr>
              <a:t> result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err="1">
                <a:solidFill>
                  <a:srgbClr val="7BD88F"/>
                </a:solidFill>
                <a:effectLst/>
                <a:latin typeface="Consolas" panose="020B0609020204030204" pitchFamily="49" charset="0"/>
              </a:rPr>
              <a:t>parallel_sum</a:t>
            </a:r>
            <a:r>
              <a:rPr lang="en-US" sz="1050" b="0" dirty="0">
                <a:solidFill>
                  <a:srgbClr val="8B888F"/>
                </a:solidFill>
                <a:effectLst/>
                <a:latin typeface="Consolas" panose="020B0609020204030204" pitchFamily="49" charset="0"/>
              </a:rPr>
              <a:t>(</a:t>
            </a:r>
            <a:r>
              <a:rPr lang="en-US" sz="1050" b="0" i="1" dirty="0">
                <a:solidFill>
                  <a:srgbClr val="FD9353"/>
                </a:solidFill>
                <a:effectLst/>
                <a:latin typeface="Consolas" panose="020B0609020204030204" pitchFamily="49" charset="0"/>
              </a:rPr>
              <a:t>first</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middle</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i="1" dirty="0" err="1">
                <a:solidFill>
                  <a:srgbClr val="FD9353"/>
                </a:solidFill>
                <a:effectLst/>
                <a:latin typeface="Consolas" panose="020B0609020204030204" pitchFamily="49" charset="0"/>
              </a:rPr>
              <a:t>init</a:t>
            </a:r>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a:p>
            <a:br>
              <a:rPr lang="en-US" sz="1050" b="0" dirty="0">
                <a:solidFill>
                  <a:srgbClr val="F7F1FF"/>
                </a:solidFill>
                <a:effectLst/>
                <a:latin typeface="Consolas" panose="020B0609020204030204" pitchFamily="49" charset="0"/>
              </a:rPr>
            </a:br>
            <a:r>
              <a:rPr lang="en-US" sz="1050" b="0" i="1" dirty="0">
                <a:solidFill>
                  <a:srgbClr val="69676C"/>
                </a:solidFill>
                <a:effectLst/>
                <a:latin typeface="Consolas" panose="020B0609020204030204" pitchFamily="49" charset="0"/>
              </a:rPr>
              <a:t>    /// Obtain the future and sum with the result</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dirty="0">
                <a:solidFill>
                  <a:srgbClr val="FC618D"/>
                </a:solidFill>
                <a:effectLst/>
                <a:latin typeface="Consolas" panose="020B0609020204030204" pitchFamily="49" charset="0"/>
              </a:rPr>
              <a:t>return</a:t>
            </a:r>
            <a:r>
              <a:rPr lang="en-US" sz="1050" b="0" dirty="0">
                <a:solidFill>
                  <a:srgbClr val="F7F1FF"/>
                </a:solidFill>
                <a:effectLst/>
                <a:latin typeface="Consolas" panose="020B0609020204030204" pitchFamily="49" charset="0"/>
              </a:rPr>
              <a:t> result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err="1">
                <a:solidFill>
                  <a:srgbClr val="F7F1FF"/>
                </a:solidFill>
                <a:effectLst/>
                <a:latin typeface="Consolas" panose="020B0609020204030204" pitchFamily="49" charset="0"/>
              </a:rPr>
              <a:t>future</a:t>
            </a:r>
            <a:r>
              <a:rPr lang="en-US" sz="1050" b="0" dirty="0" err="1">
                <a:solidFill>
                  <a:srgbClr val="8B888F"/>
                </a:solidFill>
                <a:effectLst/>
                <a:latin typeface="Consolas" panose="020B0609020204030204" pitchFamily="49" charset="0"/>
              </a:rPr>
              <a:t>.</a:t>
            </a:r>
            <a:r>
              <a:rPr lang="en-US" sz="1050" b="0" dirty="0" err="1">
                <a:solidFill>
                  <a:srgbClr val="7BD88F"/>
                </a:solidFill>
                <a:effectLst/>
                <a:latin typeface="Consolas" panose="020B0609020204030204" pitchFamily="49" charset="0"/>
              </a:rPr>
              <a:t>get</a:t>
            </a:r>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a:p>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755815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Parallel Algorithms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Packaged Tasks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a:bodyPr>
          <a:lstStyle/>
          <a:p>
            <a:r>
              <a:rPr lang="en-US" dirty="0"/>
              <a:t>The final way to create a future value is using a </a:t>
            </a:r>
            <a:r>
              <a:rPr lang="en-AU" sz="1800" b="0" dirty="0">
                <a:solidFill>
                  <a:srgbClr val="F7F1F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err="1">
                <a:solidFill>
                  <a:srgbClr val="5AD4E6"/>
                </a:solidFill>
                <a:effectLst/>
                <a:latin typeface="Consolas" panose="020B0609020204030204" pitchFamily="49" charset="0"/>
              </a:rPr>
              <a:t>packaged_task</a:t>
            </a:r>
            <a:r>
              <a:rPr lang="en-AU" sz="1800" b="0" dirty="0">
                <a:solidFill>
                  <a:srgbClr val="FC618D"/>
                </a:solidFill>
                <a:effectLst/>
                <a:latin typeface="Consolas" panose="020B0609020204030204" pitchFamily="49" charset="0"/>
              </a:rPr>
              <a:t>&lt;</a:t>
            </a:r>
            <a:r>
              <a:rPr lang="en-AU" sz="1800" b="0" dirty="0">
                <a:solidFill>
                  <a:srgbClr val="5AD4E6"/>
                </a:solidFill>
                <a:effectLst/>
                <a:latin typeface="Consolas" panose="020B0609020204030204" pitchFamily="49" charset="0"/>
              </a:rPr>
              <a:t>R</a:t>
            </a:r>
            <a:r>
              <a:rPr lang="en-AU" sz="1800" b="0" dirty="0">
                <a:solidFill>
                  <a:srgbClr val="8B888F"/>
                </a:solidFill>
                <a:effectLst/>
                <a:latin typeface="Consolas" panose="020B0609020204030204" pitchFamily="49" charset="0"/>
              </a:rPr>
              <a:t>(</a:t>
            </a:r>
            <a:r>
              <a:rPr lang="en-AU" sz="1800" b="0" dirty="0" err="1">
                <a:solidFill>
                  <a:srgbClr val="5AD4E6"/>
                </a:solidFill>
                <a:effectLst/>
                <a:latin typeface="Consolas" panose="020B0609020204030204" pitchFamily="49" charset="0"/>
              </a:rPr>
              <a:t>Args</a:t>
            </a: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&gt;</a:t>
            </a:r>
            <a:r>
              <a:rPr lang="en-US" dirty="0"/>
              <a:t> object.</a:t>
            </a:r>
          </a:p>
          <a:p>
            <a:r>
              <a:rPr lang="en-US" dirty="0"/>
              <a:t>This is used to wrap a function that will execute on another thread such that the functions return value will be captured as a promise and retrievable from a future.</a:t>
            </a:r>
          </a:p>
          <a:p>
            <a:r>
              <a:rPr lang="en-US" dirty="0"/>
              <a:t>A </a:t>
            </a:r>
            <a:r>
              <a:rPr lang="en-AU" sz="1800" b="0" dirty="0">
                <a:solidFill>
                  <a:srgbClr val="F7F1F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err="1">
                <a:solidFill>
                  <a:srgbClr val="5AD4E6"/>
                </a:solidFill>
                <a:effectLst/>
                <a:latin typeface="Consolas" panose="020B0609020204030204" pitchFamily="49" charset="0"/>
              </a:rPr>
              <a:t>packaged_task</a:t>
            </a:r>
            <a:r>
              <a:rPr lang="en-AU" sz="1800" b="0" dirty="0">
                <a:solidFill>
                  <a:srgbClr val="FC618D"/>
                </a:solidFill>
                <a:effectLst/>
                <a:latin typeface="Consolas" panose="020B0609020204030204" pitchFamily="49" charset="0"/>
              </a:rPr>
              <a:t>&lt;</a:t>
            </a:r>
            <a:r>
              <a:rPr lang="en-AU" sz="1800" b="0" dirty="0">
                <a:solidFill>
                  <a:srgbClr val="5AD4E6"/>
                </a:solidFill>
                <a:effectLst/>
                <a:latin typeface="Consolas" panose="020B0609020204030204" pitchFamily="49" charset="0"/>
              </a:rPr>
              <a:t>R</a:t>
            </a:r>
            <a:r>
              <a:rPr lang="en-AU" sz="1800" b="0" dirty="0">
                <a:solidFill>
                  <a:srgbClr val="8B888F"/>
                </a:solidFill>
                <a:effectLst/>
                <a:latin typeface="Consolas" panose="020B0609020204030204" pitchFamily="49" charset="0"/>
              </a:rPr>
              <a:t>(</a:t>
            </a:r>
            <a:r>
              <a:rPr lang="en-AU" sz="1800" b="0" dirty="0" err="1">
                <a:solidFill>
                  <a:srgbClr val="5AD4E6"/>
                </a:solidFill>
                <a:effectLst/>
                <a:latin typeface="Consolas" panose="020B0609020204030204" pitchFamily="49" charset="0"/>
              </a:rPr>
              <a:t>Args</a:t>
            </a: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&gt;</a:t>
            </a:r>
            <a:r>
              <a:rPr lang="en-US" dirty="0"/>
              <a:t> is move only.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397847"/>
            <a:ext cx="5322258" cy="6232475"/>
          </a:xfrm>
          <a:prstGeom prst="rect">
            <a:avLst/>
          </a:prstGeom>
          <a:noFill/>
        </p:spPr>
        <p:txBody>
          <a:bodyPr wrap="square" rtlCol="0">
            <a:spAutoFit/>
          </a:bodyPr>
          <a:lstStyle/>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future</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iostream</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thread</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utility</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C618D"/>
                </a:solidFill>
                <a:effectLst/>
                <a:latin typeface="Consolas" panose="020B0609020204030204" pitchFamily="49" charset="0"/>
              </a:rPr>
              <a:t>using</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namespace</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literals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job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a</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b</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this_thread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sleep_for</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150ms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a</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b</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this_thread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sleep_for</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150ms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r</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main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pkg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err="1">
                <a:solidFill>
                  <a:srgbClr val="5AD4E6"/>
                </a:solidFill>
                <a:effectLst/>
                <a:latin typeface="Consolas" panose="020B0609020204030204" pitchFamily="49" charset="0"/>
              </a:rPr>
              <a:t>packaged_task</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job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f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pkg</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get_future</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th</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thread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move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pkg</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4</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5</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start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5AD4E6"/>
                </a:solidFill>
                <a:effectLst/>
                <a:latin typeface="Consolas" panose="020B0609020204030204" pitchFamily="49" charset="0"/>
              </a:rPr>
              <a:t>high_resolution_clock</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now</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Waiting for job...</a:t>
            </a:r>
            <a:r>
              <a:rPr lang="en-AU" sz="1050" b="0" dirty="0">
                <a:solidFill>
                  <a:srgbClr val="948AE3"/>
                </a:solidFill>
                <a:effectLst/>
                <a:latin typeface="Consolas" panose="020B0609020204030204" pitchFamily="49" charset="0"/>
              </a:rPr>
              <a:t>\n</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f</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get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finish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5AD4E6"/>
                </a:solidFill>
                <a:effectLst/>
                <a:latin typeface="Consolas" panose="020B0609020204030204" pitchFamily="49" charset="0"/>
              </a:rPr>
              <a:t>high_resolution_clock</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now</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duration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duration_cast</a:t>
            </a:r>
            <a:r>
              <a:rPr lang="en-AU" sz="1050" b="0" dirty="0">
                <a:solidFill>
                  <a:srgbClr val="8B888F"/>
                </a:solidFill>
                <a:effectLst/>
                <a:latin typeface="Consolas" panose="020B0609020204030204" pitchFamily="49" charset="0"/>
              </a:rPr>
              <a:t>&lt;</a:t>
            </a:r>
          </a:p>
          <a:p>
            <a:r>
              <a:rPr lang="en-AU" sz="1050" dirty="0">
                <a:solidFill>
                  <a:srgbClr val="8B888F"/>
                </a:solidFill>
                <a:latin typeface="Consolas" panose="020B0609020204030204" pitchFamily="49" charset="0"/>
              </a:rPr>
              <a:t>                          </a:t>
            </a:r>
            <a:r>
              <a:rPr lang="en-AU" sz="1050" b="0" dirty="0">
                <a:solidFill>
                  <a:srgbClr val="F7F1F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milliseconds</a:t>
            </a:r>
          </a:p>
          <a:p>
            <a:r>
              <a:rPr lang="en-AU" sz="1050" dirty="0">
                <a:solidFill>
                  <a:srgbClr val="5AD4E6"/>
                </a:solidFill>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finish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start</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count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Result: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Took: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duration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a:t>
            </a:r>
            <a:r>
              <a:rPr lang="en-AU" sz="1050" b="0" dirty="0" err="1">
                <a:solidFill>
                  <a:srgbClr val="FCE566"/>
                </a:solidFill>
                <a:effectLst/>
                <a:latin typeface="Consolas" panose="020B0609020204030204" pitchFamily="49" charset="0"/>
              </a:rPr>
              <a:t>ms</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th</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join</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873420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94949"/>
          </a:xfrm>
        </p:spPr>
        <p:txBody>
          <a:bodyPr>
            <a:normAutofit/>
          </a:bodyPr>
          <a:lstStyle/>
          <a:p>
            <a:r>
              <a:rPr lang="en-US" dirty="0"/>
              <a:t>Parallel Algorithms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04865"/>
            <a:ext cx="5429114" cy="4637315"/>
          </a:xfrm>
        </p:spPr>
        <p:txBody>
          <a:bodyPr>
            <a:normAutofit fontScale="70000" lnSpcReduction="20000"/>
          </a:bodyPr>
          <a:lstStyle/>
          <a:p>
            <a:r>
              <a:rPr lang="en-US" dirty="0"/>
              <a:t>Most of C++ standard algorithms have overloads used to execute the algorithms in a parallel context.</a:t>
            </a:r>
          </a:p>
          <a:p>
            <a:r>
              <a:rPr lang="en-US" dirty="0"/>
              <a:t>These use unspecified strategies that are implemented by the compiler.</a:t>
            </a:r>
          </a:p>
          <a:p>
            <a:r>
              <a:rPr lang="en-US" dirty="0"/>
              <a:t>Some numerical algorithms do not have parallel overloads due to issues with the existing algorithms constraining (by assumption) the binary operator to have certain commutive and associative properties.</a:t>
            </a:r>
          </a:p>
          <a:p>
            <a:r>
              <a:rPr lang="en-US" dirty="0"/>
              <a:t>Instead, there are new algorithms that have different semantics that are required to for possible parallel execution. </a:t>
            </a:r>
          </a:p>
          <a:p>
            <a:r>
              <a:rPr lang="en-US" dirty="0"/>
              <a:t>Programs that use parallel algorithms must link against an external threading library such as Intel’s Thread Building Blocks (TBB) so that the compiler has the means to implement the parallel execution.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04745" y="1609873"/>
            <a:ext cx="5436392" cy="535354"/>
          </a:xfrm>
        </p:spPr>
        <p:txBody>
          <a:bodyPr/>
          <a:lstStyle/>
          <a:p>
            <a:r>
              <a:rPr lang="en-US" dirty="0"/>
              <a:t>Execution Policies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310876"/>
            <a:ext cx="5436391" cy="3931304"/>
          </a:xfrm>
        </p:spPr>
        <p:txBody>
          <a:bodyPr>
            <a:normAutofit fontScale="85000" lnSpcReduction="10000"/>
          </a:bodyPr>
          <a:lstStyle/>
          <a:p>
            <a:r>
              <a:rPr lang="en-US" dirty="0"/>
              <a:t>To execute a parallel algorithm, you supply it with an execution policy as the first argument.</a:t>
            </a:r>
          </a:p>
          <a:p>
            <a:r>
              <a:rPr lang="en-US" dirty="0"/>
              <a:t>These policies indicate to the compiler that the algorithm can use other means of execution.</a:t>
            </a:r>
          </a:p>
          <a:p>
            <a:r>
              <a:rPr lang="en-US" dirty="0"/>
              <a:t>These execution policies are found in the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F7F1FF"/>
                </a:solidFill>
                <a:effectLst/>
                <a:latin typeface="Consolas" panose="020B0609020204030204" pitchFamily="49" charset="0"/>
              </a:rPr>
              <a:t>execution</a:t>
            </a:r>
            <a:r>
              <a:rPr lang="en-US" dirty="0"/>
              <a:t> namespace from the  </a:t>
            </a:r>
            <a:r>
              <a:rPr lang="en-AU" sz="2300" b="0" dirty="0">
                <a:solidFill>
                  <a:srgbClr val="8B888F"/>
                </a:solidFill>
                <a:effectLst/>
                <a:latin typeface="Consolas" panose="020B0609020204030204" pitchFamily="49" charset="0"/>
              </a:rPr>
              <a:t>&lt;</a:t>
            </a:r>
            <a:r>
              <a:rPr lang="en-AU" sz="2300" b="0" dirty="0">
                <a:solidFill>
                  <a:srgbClr val="FCE566"/>
                </a:solidFill>
                <a:effectLst/>
                <a:latin typeface="Consolas" panose="020B0609020204030204" pitchFamily="49" charset="0"/>
              </a:rPr>
              <a:t>execution</a:t>
            </a:r>
            <a:r>
              <a:rPr lang="en-AU" sz="2300" b="0" dirty="0">
                <a:solidFill>
                  <a:srgbClr val="8B888F"/>
                </a:solidFill>
                <a:effectLst/>
                <a:latin typeface="Consolas" panose="020B0609020204030204" pitchFamily="49" charset="0"/>
              </a:rPr>
              <a:t>&gt;</a:t>
            </a:r>
            <a:r>
              <a:rPr lang="en-US" dirty="0"/>
              <a:t> header.</a:t>
            </a:r>
          </a:p>
          <a:p>
            <a:r>
              <a:rPr lang="en-US" dirty="0"/>
              <a:t>There are four standard execution policies, sequential, parallel, sequenced and parallel-</a:t>
            </a:r>
            <a:r>
              <a:rPr lang="en-US" dirty="0" err="1"/>
              <a:t>unsequenced</a:t>
            </a:r>
            <a:r>
              <a:rPr lang="en-US" dirty="0"/>
              <a:t>.</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wrap="square" anchor="ctr">
            <a:normAutofit/>
          </a:bodyPr>
          <a:lstStyle/>
          <a:p>
            <a:r>
              <a:rPr lang="en-US"/>
              <a:t>Execution Policies</a:t>
            </a:r>
            <a:endParaRPr lang="en-US" dirty="0"/>
          </a:p>
        </p:txBody>
      </p:sp>
      <p:sp>
        <p:nvSpPr>
          <p:cNvPr id="40" name="Rectangle 2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934292584"/>
              </p:ext>
            </p:extLst>
          </p:nvPr>
        </p:nvGraphicFramePr>
        <p:xfrm>
          <a:off x="5267325" y="871399"/>
          <a:ext cx="6373815" cy="5136340"/>
        </p:xfrm>
        <a:graphic>
          <a:graphicData uri="http://schemas.openxmlformats.org/drawingml/2006/table">
            <a:tbl>
              <a:tblPr firstRow="1" bandRow="1">
                <a:noFill/>
                <a:tableStyleId>{7DF18680-E054-41AD-8BC1-D1AEF772440D}</a:tableStyleId>
              </a:tblPr>
              <a:tblGrid>
                <a:gridCol w="2542378">
                  <a:extLst>
                    <a:ext uri="{9D8B030D-6E8A-4147-A177-3AD203B41FA5}">
                      <a16:colId xmlns:a16="http://schemas.microsoft.com/office/drawing/2014/main" val="562691606"/>
                    </a:ext>
                  </a:extLst>
                </a:gridCol>
                <a:gridCol w="3831437">
                  <a:extLst>
                    <a:ext uri="{9D8B030D-6E8A-4147-A177-3AD203B41FA5}">
                      <a16:colId xmlns:a16="http://schemas.microsoft.com/office/drawing/2014/main" val="3970149589"/>
                    </a:ext>
                  </a:extLst>
                </a:gridCol>
              </a:tblGrid>
              <a:tr h="393966">
                <a:tc>
                  <a:txBody>
                    <a:bodyPr/>
                    <a:lstStyle/>
                    <a:p>
                      <a:pPr algn="ctr"/>
                      <a:r>
                        <a:rPr lang="en-US" sz="1500" b="0" cap="none" spc="0">
                          <a:solidFill>
                            <a:schemeClr val="tx1"/>
                          </a:solidFill>
                        </a:rPr>
                        <a:t>Policy</a:t>
                      </a:r>
                    </a:p>
                  </a:txBody>
                  <a:tcPr marL="95314" marR="95314" marT="66720" marB="66720"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500" b="0" cap="none" spc="0">
                          <a:solidFill>
                            <a:schemeClr val="tx1"/>
                          </a:solidFill>
                        </a:rPr>
                        <a:t>Description</a:t>
                      </a:r>
                    </a:p>
                  </a:txBody>
                  <a:tcPr marL="95314" marR="95314" marT="66720" marB="66720"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193002138"/>
                  </a:ext>
                </a:extLst>
              </a:tr>
              <a:tr h="1061167">
                <a:tc>
                  <a:txBody>
                    <a:bodyPr/>
                    <a:lstStyle/>
                    <a:p>
                      <a:pPr algn="ctr"/>
                      <a:r>
                        <a:rPr lang="en-AU" sz="1500" b="0" cap="none" spc="0">
                          <a:solidFill>
                            <a:schemeClr val="tx1"/>
                          </a:solidFill>
                          <a:effectLst/>
                          <a:latin typeface="Consolas" panose="020B0609020204030204" pitchFamily="49" charset="0"/>
                        </a:rPr>
                        <a:t>std::execution::seq</a:t>
                      </a:r>
                    </a:p>
                  </a:txBody>
                  <a:tcPr marL="95314" marR="95314" marT="66720" marB="66720" anchor="ctr">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ctr"/>
                      <a:r>
                        <a:rPr lang="en-US" sz="1500" b="0" i="0" cap="none" spc="0" dirty="0">
                          <a:solidFill>
                            <a:schemeClr val="tx1"/>
                          </a:solidFill>
                          <a:effectLst/>
                          <a:latin typeface="-apple-system"/>
                        </a:rPr>
                        <a:t>Forbids an algorithm from being parallelized. Invocations of element access functions within the algorithm are indeterminately sequenced in the calling thread.</a:t>
                      </a:r>
                      <a:endParaRPr lang="en-US" sz="1500" cap="none" spc="0" dirty="0">
                        <a:solidFill>
                          <a:schemeClr val="tx1"/>
                        </a:solidFill>
                      </a:endParaRPr>
                    </a:p>
                  </a:txBody>
                  <a:tcPr marL="95314" marR="95314" marT="66720" marB="66720" anchor="ctr">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3922611538"/>
                  </a:ext>
                </a:extLst>
              </a:tr>
              <a:tr h="15059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300" b="0" i="0" u="none" strike="noStrike" kern="1200" cap="none" spc="0" normalizeH="0" baseline="0" noProof="0">
                          <a:ln>
                            <a:noFill/>
                          </a:ln>
                          <a:solidFill>
                            <a:schemeClr val="tx1"/>
                          </a:solidFill>
                          <a:effectLst/>
                          <a:uLnTx/>
                          <a:uFillTx/>
                          <a:latin typeface="Consolas" panose="020B0609020204030204" pitchFamily="49" charset="0"/>
                          <a:ea typeface="+mn-ea"/>
                          <a:cs typeface="+mn-cs"/>
                        </a:rPr>
                        <a:t>std::execution::par</a:t>
                      </a:r>
                    </a:p>
                  </a:txBody>
                  <a:tcPr marL="95314" marR="95314" marT="66720" marB="6672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300" b="0" i="0" cap="none" spc="0">
                          <a:solidFill>
                            <a:schemeClr val="tx1"/>
                          </a:solidFill>
                          <a:effectLst/>
                          <a:latin typeface="-apple-system"/>
                        </a:rPr>
                        <a:t>Specifies that an algorithm can be parallelized. Invocations of element access functions within the algorithm are permitted to execute in the working thread or in a thread implicitly created by the underlying parallel library. Invocations executing in the same thread are indeterminately sequenced in the calling thread.</a:t>
                      </a:r>
                      <a:endParaRPr lang="en-US" sz="1300" cap="none" spc="0">
                        <a:solidFill>
                          <a:schemeClr val="tx1"/>
                        </a:solidFill>
                      </a:endParaRPr>
                    </a:p>
                  </a:txBody>
                  <a:tcPr marL="95314" marR="95314" marT="66720" marB="6672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80915798"/>
                  </a:ext>
                </a:extLst>
              </a:tr>
              <a:tr h="8387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0" i="0" u="none" strike="noStrike" kern="1200" cap="none" spc="0" normalizeH="0" baseline="0" noProof="0">
                          <a:ln>
                            <a:noFill/>
                          </a:ln>
                          <a:solidFill>
                            <a:schemeClr val="tx1"/>
                          </a:solidFill>
                          <a:effectLst/>
                          <a:uLnTx/>
                          <a:uFillTx/>
                          <a:latin typeface="Consolas" panose="020B0609020204030204" pitchFamily="49" charset="0"/>
                          <a:ea typeface="+mn-ea"/>
                          <a:cs typeface="+mn-cs"/>
                        </a:rPr>
                        <a:t>std::execution::</a:t>
                      </a:r>
                      <a:r>
                        <a:rPr kumimoji="0" lang="en-AU" sz="1500" b="0" i="0" u="none" strike="noStrike" kern="1200" cap="none" spc="0" normalizeH="0" baseline="0" noProof="0" err="1">
                          <a:ln>
                            <a:noFill/>
                          </a:ln>
                          <a:solidFill>
                            <a:schemeClr val="tx1"/>
                          </a:solidFill>
                          <a:effectLst/>
                          <a:uLnTx/>
                          <a:uFillTx/>
                          <a:latin typeface="Consolas" panose="020B0609020204030204" pitchFamily="49" charset="0"/>
                          <a:ea typeface="+mn-ea"/>
                          <a:cs typeface="+mn-cs"/>
                        </a:rPr>
                        <a:t>unseq</a:t>
                      </a:r>
                      <a:endParaRPr kumimoji="0" lang="en-AU" sz="1500" b="0" i="0" u="none" strike="noStrike" kern="1200" cap="none" spc="0" normalizeH="0" baseline="0" noProof="0">
                        <a:ln>
                          <a:noFill/>
                        </a:ln>
                        <a:solidFill>
                          <a:schemeClr val="tx1"/>
                        </a:solidFill>
                        <a:effectLst/>
                        <a:uLnTx/>
                        <a:uFillTx/>
                        <a:latin typeface="Consolas" panose="020B0609020204030204" pitchFamily="49" charset="0"/>
                        <a:ea typeface="+mn-ea"/>
                        <a:cs typeface="+mn-cs"/>
                      </a:endParaRPr>
                    </a:p>
                  </a:txBody>
                  <a:tcPr marL="95314" marR="95314" marT="66720" marB="66720"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500" b="0" i="0" cap="none" spc="0">
                          <a:solidFill>
                            <a:schemeClr val="tx1"/>
                          </a:solidFill>
                          <a:effectLst/>
                          <a:latin typeface="-apple-system"/>
                        </a:rPr>
                        <a:t>Specifies that an algorithm can be vectorized such that a single thread using instructions that operate on multiple data items.</a:t>
                      </a:r>
                      <a:endParaRPr lang="en-US" sz="1500" cap="none" spc="0">
                        <a:solidFill>
                          <a:schemeClr val="tx1"/>
                        </a:solidFill>
                      </a:endParaRPr>
                    </a:p>
                  </a:txBody>
                  <a:tcPr marL="95314" marR="95314" marT="66720" marB="66720"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96691047"/>
                  </a:ext>
                </a:extLst>
              </a:tr>
              <a:tr h="1315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300" b="0" i="0" u="none" strike="noStrike" kern="1200" cap="none" spc="0" normalizeH="0" baseline="0" noProof="0">
                          <a:ln>
                            <a:noFill/>
                          </a:ln>
                          <a:solidFill>
                            <a:schemeClr val="tx1"/>
                          </a:solidFill>
                          <a:effectLst/>
                          <a:uLnTx/>
                          <a:uFillTx/>
                          <a:latin typeface="Consolas" panose="020B0609020204030204" pitchFamily="49" charset="0"/>
                          <a:ea typeface="+mn-ea"/>
                          <a:cs typeface="+mn-cs"/>
                        </a:rPr>
                        <a:t>std::execution::</a:t>
                      </a:r>
                      <a:r>
                        <a:rPr kumimoji="0" lang="en-AU" sz="1300" b="0" i="0" u="none" strike="noStrike" kern="1200" cap="none" spc="0" normalizeH="0" baseline="0" noProof="0" err="1">
                          <a:ln>
                            <a:noFill/>
                          </a:ln>
                          <a:solidFill>
                            <a:schemeClr val="tx1"/>
                          </a:solidFill>
                          <a:effectLst/>
                          <a:uLnTx/>
                          <a:uFillTx/>
                          <a:latin typeface="Consolas" panose="020B0609020204030204" pitchFamily="49" charset="0"/>
                          <a:ea typeface="+mn-ea"/>
                          <a:cs typeface="+mn-cs"/>
                        </a:rPr>
                        <a:t>par_unseq</a:t>
                      </a:r>
                      <a:endParaRPr kumimoji="0" lang="en-AU" sz="1300" b="0" i="0" u="none" strike="noStrike" kern="1200" cap="none" spc="0" normalizeH="0" baseline="0" noProof="0">
                        <a:ln>
                          <a:noFill/>
                        </a:ln>
                        <a:solidFill>
                          <a:schemeClr val="tx1"/>
                        </a:solidFill>
                        <a:effectLst/>
                        <a:uLnTx/>
                        <a:uFillTx/>
                        <a:latin typeface="Consolas" panose="020B0609020204030204" pitchFamily="49" charset="0"/>
                        <a:ea typeface="+mn-ea"/>
                        <a:cs typeface="+mn-cs"/>
                      </a:endParaRPr>
                    </a:p>
                  </a:txBody>
                  <a:tcPr marL="95314" marR="95314" marT="66720" marB="6672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300" b="0" i="0" cap="none" spc="0" dirty="0">
                          <a:solidFill>
                            <a:schemeClr val="tx1"/>
                          </a:solidFill>
                          <a:effectLst/>
                          <a:latin typeface="-apple-system"/>
                        </a:rPr>
                        <a:t>Specifies that an algorithm can be parallelized, vectorized or migrated across threads. Invocations of element access functions within the algorithm are permitted to execute in unordered fashion in unspecified threads and can be un-sequenced with respect to one another within each thread.</a:t>
                      </a:r>
                      <a:endParaRPr lang="en-US" sz="1300" cap="none" spc="0" dirty="0">
                        <a:solidFill>
                          <a:schemeClr val="tx1"/>
                        </a:solidFill>
                      </a:endParaRPr>
                    </a:p>
                  </a:txBody>
                  <a:tcPr marL="95314" marR="95314" marT="66720" marB="6672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rmAutofit/>
          </a:bodyPr>
          <a:lstStyle/>
          <a:p>
            <a:r>
              <a:rPr lang="en-US" sz="4000" dirty="0"/>
              <a:t>Alternative Algorithms Example - Reduce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2604307357"/>
              </p:ext>
            </p:extLst>
          </p:nvPr>
        </p:nvGraphicFramePr>
        <p:xfrm>
          <a:off x="550863" y="1399593"/>
          <a:ext cx="11097550" cy="4360485"/>
        </p:xfrm>
        <a:graphic>
          <a:graphicData uri="http://schemas.openxmlformats.org/drawingml/2006/table">
            <a:tbl>
              <a:tblPr firstRow="1" bandRow="1">
                <a:tableStyleId>{7DF18680-E054-41AD-8BC1-D1AEF772440D}</a:tableStyleId>
              </a:tblPr>
              <a:tblGrid>
                <a:gridCol w="3582598">
                  <a:extLst>
                    <a:ext uri="{9D8B030D-6E8A-4147-A177-3AD203B41FA5}">
                      <a16:colId xmlns:a16="http://schemas.microsoft.com/office/drawing/2014/main" val="562691606"/>
                    </a:ext>
                  </a:extLst>
                </a:gridCol>
                <a:gridCol w="2416629">
                  <a:extLst>
                    <a:ext uri="{9D8B030D-6E8A-4147-A177-3AD203B41FA5}">
                      <a16:colId xmlns:a16="http://schemas.microsoft.com/office/drawing/2014/main" val="3970149589"/>
                    </a:ext>
                  </a:extLst>
                </a:gridCol>
                <a:gridCol w="1417927">
                  <a:extLst>
                    <a:ext uri="{9D8B030D-6E8A-4147-A177-3AD203B41FA5}">
                      <a16:colId xmlns:a16="http://schemas.microsoft.com/office/drawing/2014/main" val="1741813961"/>
                    </a:ext>
                  </a:extLst>
                </a:gridCol>
                <a:gridCol w="1908354">
                  <a:extLst>
                    <a:ext uri="{9D8B030D-6E8A-4147-A177-3AD203B41FA5}">
                      <a16:colId xmlns:a16="http://schemas.microsoft.com/office/drawing/2014/main" val="1886222530"/>
                    </a:ext>
                  </a:extLst>
                </a:gridCol>
                <a:gridCol w="1772042">
                  <a:extLst>
                    <a:ext uri="{9D8B030D-6E8A-4147-A177-3AD203B41FA5}">
                      <a16:colId xmlns:a16="http://schemas.microsoft.com/office/drawing/2014/main" val="847504877"/>
                    </a:ext>
                  </a:extLst>
                </a:gridCol>
              </a:tblGrid>
              <a:tr h="334677">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798945">
                <a:tc>
                  <a:txBody>
                    <a:bodyPr/>
                    <a:lstStyle/>
                    <a:p>
                      <a:pPr algn="ctr"/>
                      <a:r>
                        <a:rPr lang="en-AU" sz="1600" b="0" dirty="0">
                          <a:solidFill>
                            <a:srgbClr val="F7F1F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accumulate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Serial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151,861 us</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10,000,000.7</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reduce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76,011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10,000,000.7</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21,098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10,000,000.7</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135,906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10,000,000.7</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reduce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23,752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10,000,000.7</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317045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rmAutofit fontScale="90000"/>
          </a:bodyPr>
          <a:lstStyle/>
          <a:p>
            <a:r>
              <a:rPr lang="en-US" sz="4000" dirty="0"/>
              <a:t>Alternative Algorithms Example – Transform-Reduce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170681921"/>
              </p:ext>
            </p:extLst>
          </p:nvPr>
        </p:nvGraphicFramePr>
        <p:xfrm>
          <a:off x="550863" y="1399593"/>
          <a:ext cx="11097550" cy="4360485"/>
        </p:xfrm>
        <a:graphic>
          <a:graphicData uri="http://schemas.openxmlformats.org/drawingml/2006/table">
            <a:tbl>
              <a:tblPr firstRow="1" bandRow="1">
                <a:tableStyleId>{7DF18680-E054-41AD-8BC1-D1AEF772440D}</a:tableStyleId>
              </a:tblPr>
              <a:tblGrid>
                <a:gridCol w="3582598">
                  <a:extLst>
                    <a:ext uri="{9D8B030D-6E8A-4147-A177-3AD203B41FA5}">
                      <a16:colId xmlns:a16="http://schemas.microsoft.com/office/drawing/2014/main" val="562691606"/>
                    </a:ext>
                  </a:extLst>
                </a:gridCol>
                <a:gridCol w="2416629">
                  <a:extLst>
                    <a:ext uri="{9D8B030D-6E8A-4147-A177-3AD203B41FA5}">
                      <a16:colId xmlns:a16="http://schemas.microsoft.com/office/drawing/2014/main" val="3970149589"/>
                    </a:ext>
                  </a:extLst>
                </a:gridCol>
                <a:gridCol w="1417927">
                  <a:extLst>
                    <a:ext uri="{9D8B030D-6E8A-4147-A177-3AD203B41FA5}">
                      <a16:colId xmlns:a16="http://schemas.microsoft.com/office/drawing/2014/main" val="1741813961"/>
                    </a:ext>
                  </a:extLst>
                </a:gridCol>
                <a:gridCol w="1908354">
                  <a:extLst>
                    <a:ext uri="{9D8B030D-6E8A-4147-A177-3AD203B41FA5}">
                      <a16:colId xmlns:a16="http://schemas.microsoft.com/office/drawing/2014/main" val="1886222530"/>
                    </a:ext>
                  </a:extLst>
                </a:gridCol>
                <a:gridCol w="1772042">
                  <a:extLst>
                    <a:ext uri="{9D8B030D-6E8A-4147-A177-3AD203B41FA5}">
                      <a16:colId xmlns:a16="http://schemas.microsoft.com/office/drawing/2014/main" val="847504877"/>
                    </a:ext>
                  </a:extLst>
                </a:gridCol>
              </a:tblGrid>
              <a:tr h="334677">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798945">
                <a:tc>
                  <a:txBody>
                    <a:bodyPr/>
                    <a:lstStyle/>
                    <a:p>
                      <a:pPr algn="ctr"/>
                      <a:r>
                        <a:rPr lang="en-AU" sz="1600" b="0" dirty="0">
                          <a:solidFill>
                            <a:srgbClr val="F7F1F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inner_product</a:t>
                      </a:r>
                      <a:endParaRPr lang="en-AU" sz="1600" b="0" dirty="0">
                        <a:solidFill>
                          <a:srgbClr val="F7F1FF"/>
                        </a:solidFill>
                        <a:effectLst/>
                        <a:latin typeface="Consolas" panose="020B06090202040302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Serial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 </a:t>
                      </a:r>
                      <a:r>
                        <a:rPr lang="en-AU" sz="1600" dirty="0">
                          <a:solidFill>
                            <a:schemeClr val="tx1"/>
                          </a:solidFill>
                        </a:rPr>
                        <a:t>→</a:t>
                      </a:r>
                      <a:r>
                        <a:rPr lang="en-US" sz="1600" dirty="0">
                          <a:solidFill>
                            <a:schemeClr val="tx1"/>
                          </a:solidFill>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144,255 us</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7,598,000.5455</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119,467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7,598,000.5455</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53,172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7,598,000.5318</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transform_reduce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131,677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7,598,000.5455</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51,095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7,598,000.5319</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2713987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rmAutofit/>
          </a:bodyPr>
          <a:lstStyle/>
          <a:p>
            <a:r>
              <a:rPr lang="en-US" sz="4000" dirty="0"/>
              <a:t>Alternative Algorithms Example – Exclusive Scan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2669981711"/>
              </p:ext>
            </p:extLst>
          </p:nvPr>
        </p:nvGraphicFramePr>
        <p:xfrm>
          <a:off x="550863" y="1399593"/>
          <a:ext cx="11097550" cy="4360485"/>
        </p:xfrm>
        <a:graphic>
          <a:graphicData uri="http://schemas.openxmlformats.org/drawingml/2006/table">
            <a:tbl>
              <a:tblPr firstRow="1" bandRow="1">
                <a:tableStyleId>{7DF18680-E054-41AD-8BC1-D1AEF772440D}</a:tableStyleId>
              </a:tblPr>
              <a:tblGrid>
                <a:gridCol w="2406941">
                  <a:extLst>
                    <a:ext uri="{9D8B030D-6E8A-4147-A177-3AD203B41FA5}">
                      <a16:colId xmlns:a16="http://schemas.microsoft.com/office/drawing/2014/main" val="562691606"/>
                    </a:ext>
                  </a:extLst>
                </a:gridCol>
                <a:gridCol w="2071396">
                  <a:extLst>
                    <a:ext uri="{9D8B030D-6E8A-4147-A177-3AD203B41FA5}">
                      <a16:colId xmlns:a16="http://schemas.microsoft.com/office/drawing/2014/main" val="3970149589"/>
                    </a:ext>
                  </a:extLst>
                </a:gridCol>
                <a:gridCol w="1511559">
                  <a:extLst>
                    <a:ext uri="{9D8B030D-6E8A-4147-A177-3AD203B41FA5}">
                      <a16:colId xmlns:a16="http://schemas.microsoft.com/office/drawing/2014/main" val="1741813961"/>
                    </a:ext>
                  </a:extLst>
                </a:gridCol>
                <a:gridCol w="1380931">
                  <a:extLst>
                    <a:ext uri="{9D8B030D-6E8A-4147-A177-3AD203B41FA5}">
                      <a16:colId xmlns:a16="http://schemas.microsoft.com/office/drawing/2014/main" val="1886222530"/>
                    </a:ext>
                  </a:extLst>
                </a:gridCol>
                <a:gridCol w="3726723">
                  <a:extLst>
                    <a:ext uri="{9D8B030D-6E8A-4147-A177-3AD203B41FA5}">
                      <a16:colId xmlns:a16="http://schemas.microsoft.com/office/drawing/2014/main" val="847504877"/>
                    </a:ext>
                  </a:extLst>
                </a:gridCol>
              </a:tblGrid>
              <a:tr h="334677">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798945">
                <a:tc>
                  <a:txBody>
                    <a:bodyPr/>
                    <a:lstStyle/>
                    <a:p>
                      <a:pPr algn="ctr"/>
                      <a:r>
                        <a:rPr lang="en-AU" sz="1600" b="0" dirty="0">
                          <a:solidFill>
                            <a:srgbClr val="F7F1F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partial_sum</a:t>
                      </a:r>
                      <a:endParaRPr lang="en-AU" sz="1600" b="0" dirty="0">
                        <a:solidFill>
                          <a:srgbClr val="F7F1FF"/>
                        </a:solidFill>
                        <a:effectLst/>
                        <a:latin typeface="Consolas" panose="020B06090202040302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Serial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119,096 us</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[ 0.1, 0.2, ..., 10,000,000.6, 10,000,000.7 ]</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exclusive_scan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143,338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0.1, ..., 10,000,000.6, 10,000,000.6 ]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exclusive_scan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146,967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0.1, ..., 10,000,000.6, 10,000,000.6 ]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exclusive_scan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140,900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0.1, ..., 10,000,000.6, 10,000,000.6 ]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exclusive_scan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145,098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0.1, ..., 10,000,000.6, 10,000,000.6 ]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3453181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rmAutofit/>
          </a:bodyPr>
          <a:lstStyle/>
          <a:p>
            <a:r>
              <a:rPr lang="en-US" sz="4000" dirty="0"/>
              <a:t>Alternative Algorithms Example – Inclusive Scan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3632729733"/>
              </p:ext>
            </p:extLst>
          </p:nvPr>
        </p:nvGraphicFramePr>
        <p:xfrm>
          <a:off x="550863" y="1399593"/>
          <a:ext cx="11097550" cy="4360485"/>
        </p:xfrm>
        <a:graphic>
          <a:graphicData uri="http://schemas.openxmlformats.org/drawingml/2006/table">
            <a:tbl>
              <a:tblPr firstRow="1" bandRow="1">
                <a:tableStyleId>{7DF18680-E054-41AD-8BC1-D1AEF772440D}</a:tableStyleId>
              </a:tblPr>
              <a:tblGrid>
                <a:gridCol w="2406941">
                  <a:extLst>
                    <a:ext uri="{9D8B030D-6E8A-4147-A177-3AD203B41FA5}">
                      <a16:colId xmlns:a16="http://schemas.microsoft.com/office/drawing/2014/main" val="562691606"/>
                    </a:ext>
                  </a:extLst>
                </a:gridCol>
                <a:gridCol w="2071396">
                  <a:extLst>
                    <a:ext uri="{9D8B030D-6E8A-4147-A177-3AD203B41FA5}">
                      <a16:colId xmlns:a16="http://schemas.microsoft.com/office/drawing/2014/main" val="3970149589"/>
                    </a:ext>
                  </a:extLst>
                </a:gridCol>
                <a:gridCol w="1511559">
                  <a:extLst>
                    <a:ext uri="{9D8B030D-6E8A-4147-A177-3AD203B41FA5}">
                      <a16:colId xmlns:a16="http://schemas.microsoft.com/office/drawing/2014/main" val="1741813961"/>
                    </a:ext>
                  </a:extLst>
                </a:gridCol>
                <a:gridCol w="1380931">
                  <a:extLst>
                    <a:ext uri="{9D8B030D-6E8A-4147-A177-3AD203B41FA5}">
                      <a16:colId xmlns:a16="http://schemas.microsoft.com/office/drawing/2014/main" val="1886222530"/>
                    </a:ext>
                  </a:extLst>
                </a:gridCol>
                <a:gridCol w="3726723">
                  <a:extLst>
                    <a:ext uri="{9D8B030D-6E8A-4147-A177-3AD203B41FA5}">
                      <a16:colId xmlns:a16="http://schemas.microsoft.com/office/drawing/2014/main" val="847504877"/>
                    </a:ext>
                  </a:extLst>
                </a:gridCol>
              </a:tblGrid>
              <a:tr h="334677">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798945">
                <a:tc>
                  <a:txBody>
                    <a:bodyPr/>
                    <a:lstStyle/>
                    <a:p>
                      <a:pPr algn="ctr"/>
                      <a:r>
                        <a:rPr lang="en-AU" sz="1600" b="0" dirty="0">
                          <a:solidFill>
                            <a:srgbClr val="F7F1F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partial_sum</a:t>
                      </a:r>
                      <a:endParaRPr lang="en-AU" sz="1600" b="0" dirty="0">
                        <a:solidFill>
                          <a:srgbClr val="F7F1FF"/>
                        </a:solidFill>
                        <a:effectLst/>
                        <a:latin typeface="Consolas" panose="020B06090202040302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Serial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121,801 us</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[ 0.1, 0.2, ..., 10,000,000.6, 10,000,000.7 ]</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inclusive_scan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120,705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[ 0.1, 0.2, ..., 10,000,000.6, 10,000,000.7 ]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inclusive_scan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150,662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[ 0.1, 0.2, ..., 10,000,000.6, 10,000,000.7 ]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inclusive_scan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120,440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[ 0.1, 0.2, ..., 10,000,000.6, 10,000,000.7 ]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inclusive_scan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145,441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[ 0.1, 0.2, ..., 10,000,000.6, 10,000,000.7 ]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2066570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226</TotalTime>
  <Words>6238</Words>
  <Application>Microsoft Office PowerPoint</Application>
  <PresentationFormat>Widescreen</PresentationFormat>
  <Paragraphs>807</Paragraphs>
  <Slides>32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Calibri</vt:lpstr>
      <vt:lpstr>Consolas</vt:lpstr>
      <vt:lpstr>Gill Sans MT</vt:lpstr>
      <vt:lpstr>ui-monospace</vt:lpstr>
      <vt:lpstr>Walbaum Display</vt:lpstr>
      <vt:lpstr>3DFloatVTI</vt:lpstr>
      <vt:lpstr>Part 7 – Concurrent Programming</vt:lpstr>
      <vt:lpstr>Agenda</vt:lpstr>
      <vt:lpstr>Parallel Algorithms</vt:lpstr>
      <vt:lpstr>Parallel Algorithms </vt:lpstr>
      <vt:lpstr>Execution Policies</vt:lpstr>
      <vt:lpstr>Alternative Algorithms Example - Reduce</vt:lpstr>
      <vt:lpstr>Alternative Algorithms Example – Transform-Reduce</vt:lpstr>
      <vt:lpstr>Alternative Algorithms Example – Exclusive Scan</vt:lpstr>
      <vt:lpstr>Alternative Algorithms Example – Inclusive Scan</vt:lpstr>
      <vt:lpstr>Alternative Algorithms Example – Transform-Exclusive Scan</vt:lpstr>
      <vt:lpstr>Alternative Algorithms Example – Transform-Inclusive Scan</vt:lpstr>
      <vt:lpstr>Atomics</vt:lpstr>
      <vt:lpstr>Atomics</vt:lpstr>
      <vt:lpstr>Atomics Example</vt:lpstr>
      <vt:lpstr>Threads</vt:lpstr>
      <vt:lpstr>Threads</vt:lpstr>
      <vt:lpstr>Automatic Threads</vt:lpstr>
      <vt:lpstr>Thread Pool</vt:lpstr>
      <vt:lpstr>Mutexes &amp; Locks</vt:lpstr>
      <vt:lpstr>Mutex</vt:lpstr>
      <vt:lpstr>Other Mutex Types</vt:lpstr>
      <vt:lpstr>Semaphores</vt:lpstr>
      <vt:lpstr>Locks Types</vt:lpstr>
      <vt:lpstr>Lock Types</vt:lpstr>
      <vt:lpstr>Latches</vt:lpstr>
      <vt:lpstr>Barriers</vt:lpstr>
      <vt:lpstr>Async</vt:lpstr>
      <vt:lpstr>Futures and Promises</vt:lpstr>
      <vt:lpstr>Async</vt:lpstr>
      <vt:lpstr>Packaged Tasks</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66</cp:revision>
  <dcterms:created xsi:type="dcterms:W3CDTF">2022-11-08T05:35:40Z</dcterms:created>
  <dcterms:modified xsi:type="dcterms:W3CDTF">2023-01-27T07:14:59Z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