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270" r:id="rId8"/>
    <p:sldId id="422" r:id="rId9"/>
    <p:sldId id="423" r:id="rId10"/>
    <p:sldId id="424" r:id="rId11"/>
    <p:sldId id="425" r:id="rId12"/>
    <p:sldId id="426" r:id="rId13"/>
    <p:sldId id="427" r:id="rId14"/>
    <p:sldId id="428" r:id="rId15"/>
    <p:sldId id="418" r:id="rId16"/>
    <p:sldId id="429" r:id="rId17"/>
    <p:sldId id="430" r:id="rId18"/>
    <p:sldId id="431" r:id="rId19"/>
    <p:sldId id="420" r:id="rId20"/>
    <p:sldId id="435" r:id="rId21"/>
    <p:sldId id="436" r:id="rId22"/>
    <p:sldId id="437" r:id="rId23"/>
    <p:sldId id="419" r:id="rId24"/>
    <p:sldId id="432" r:id="rId25"/>
    <p:sldId id="438" r:id="rId26"/>
    <p:sldId id="434" r:id="rId27"/>
    <p:sldId id="433" r:id="rId28"/>
    <p:sldId id="421" r:id="rId29"/>
    <p:sldId id="439" r:id="rId30"/>
    <p:sldId id="281" r:id="rId31"/>
    <p:sldId id="440" r:id="rId32"/>
    <p:sldId id="441" r:id="rId33"/>
    <p:sldId id="442" r:id="rId34"/>
    <p:sldId id="443" r:id="rId35"/>
    <p:sldId id="444" r:id="rId36"/>
    <p:sldId id="445" r:id="rId37"/>
    <p:sldId id="446" r:id="rId38"/>
    <p:sldId id="447" r:id="rId39"/>
    <p:sldId id="415" r:id="rId40"/>
    <p:sldId id="414" r:id="rId41"/>
    <p:sldId id="321" r:id="rId42"/>
    <p:sldId id="3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D1F898AB-F1D0-4903-ACFE-F62DA2DFC8B7}">
      <dgm:prSet/>
      <dgm:spPr/>
      <dgm:t>
        <a:bodyPr/>
        <a:lstStyle/>
        <a:p>
          <a:r>
            <a:rPr lang="en-AU" dirty="0"/>
            <a:t>Functional Programming</a:t>
          </a:r>
        </a:p>
      </dgm:t>
    </dgm:pt>
    <dgm:pt modelId="{E4555998-56EB-4F6D-BBC1-AB29AFF3B6D6}" type="parTrans" cxnId="{E37D87D2-E51D-4E9E-ADE4-6EF9D3EA6B5E}">
      <dgm:prSet/>
      <dgm:spPr/>
      <dgm:t>
        <a:bodyPr/>
        <a:lstStyle/>
        <a:p>
          <a:endParaRPr lang="en-AU"/>
        </a:p>
      </dgm:t>
    </dgm:pt>
    <dgm:pt modelId="{843E238D-67A6-4D3A-932C-52CB0A032891}" type="sibTrans" cxnId="{E37D87D2-E51D-4E9E-ADE4-6EF9D3EA6B5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02281A2F-8222-4E85-BFA3-4583F112C13C}">
      <dgm:prSet/>
      <dgm:spPr/>
      <dgm:t>
        <a:bodyPr/>
        <a:lstStyle/>
        <a:p>
          <a:r>
            <a:rPr lang="en-AU" dirty="0"/>
            <a:t>Chrono</a:t>
          </a:r>
        </a:p>
      </dgm:t>
    </dgm:pt>
    <dgm:pt modelId="{AB3B1B6A-3FD3-4926-A384-BFBC682F4CAA}" type="parTrans" cxnId="{7BEE5E89-FA17-493F-8366-F0466DE6CA71}">
      <dgm:prSet/>
      <dgm:spPr/>
      <dgm:t>
        <a:bodyPr/>
        <a:lstStyle/>
        <a:p>
          <a:endParaRPr lang="en-AU"/>
        </a:p>
      </dgm:t>
    </dgm:pt>
    <dgm:pt modelId="{7B35786E-8046-42D6-BE8E-AF2EEE20CAFA}" type="sibTrans" cxnId="{7BEE5E89-FA17-493F-8366-F0466DE6CA7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CDE8ADA4-C0EE-42FA-AF23-DE1CFDBC8C72}">
      <dgm:prSet/>
      <dgm:spPr/>
      <dgm:t>
        <a:bodyPr/>
        <a:lstStyle/>
        <a:p>
          <a:r>
            <a:rPr lang="en-AU" dirty="0"/>
            <a:t>Enumerations</a:t>
          </a:r>
        </a:p>
      </dgm:t>
    </dgm:pt>
    <dgm:pt modelId="{2AD9EFEF-CA0F-43E3-9E09-22C799270B11}" type="parTrans" cxnId="{9954F4F0-E076-4059-A602-4596EE7399F9}">
      <dgm:prSet/>
      <dgm:spPr/>
      <dgm:t>
        <a:bodyPr/>
        <a:lstStyle/>
        <a:p>
          <a:endParaRPr lang="en-AU"/>
        </a:p>
      </dgm:t>
    </dgm:pt>
    <dgm:pt modelId="{1670F3E4-649C-47B5-8EF7-95333FD6736F}" type="sibTrans" cxnId="{9954F4F0-E076-4059-A602-4596EE7399F9}">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6">
        <dgm:presLayoutVars>
          <dgm:chMax val="0"/>
          <dgm:bulletEnabled val="1"/>
        </dgm:presLayoutVars>
      </dgm:prSet>
      <dgm:spPr/>
    </dgm:pt>
    <dgm:pt modelId="{CB37B1B3-88DD-4259-B14A-E3DFEEA6B349}" type="pres">
      <dgm:prSet presAssocID="{FE70CD93-4632-493B-8296-AF2C5DFB69FD}" presName="spacer" presStyleCnt="0"/>
      <dgm:spPr/>
    </dgm:pt>
    <dgm:pt modelId="{1785B670-EF99-4444-8564-EF7AD0A898A2}" type="pres">
      <dgm:prSet presAssocID="{D1F898AB-F1D0-4903-ACFE-F62DA2DFC8B7}" presName="parentText" presStyleLbl="node1" presStyleIdx="1" presStyleCnt="6">
        <dgm:presLayoutVars>
          <dgm:chMax val="0"/>
          <dgm:bulletEnabled val="1"/>
        </dgm:presLayoutVars>
      </dgm:prSet>
      <dgm:spPr/>
    </dgm:pt>
    <dgm:pt modelId="{8343C8C4-9CF1-4FDA-A43F-A6842D455D00}" type="pres">
      <dgm:prSet presAssocID="{843E238D-67A6-4D3A-932C-52CB0A032891}" presName="spacer" presStyleCnt="0"/>
      <dgm:spPr/>
    </dgm:pt>
    <dgm:pt modelId="{D9569AB2-FE03-4AC6-9F8B-23FCAC4FAD76}" type="pres">
      <dgm:prSet presAssocID="{BA1CA7C1-F26E-4486-80D3-E8F514D1AE1F}" presName="parentText" presStyleLbl="node1" presStyleIdx="2" presStyleCnt="6">
        <dgm:presLayoutVars>
          <dgm:chMax val="0"/>
          <dgm:bulletEnabled val="1"/>
        </dgm:presLayoutVars>
      </dgm:prSet>
      <dgm:spPr/>
    </dgm:pt>
    <dgm:pt modelId="{D77A88A6-E8E4-4F07-9ED7-BE619F386755}" type="pres">
      <dgm:prSet presAssocID="{24A2094A-8CC3-44B3-B97E-B2A3DCC62E44}" presName="spacer" presStyleCnt="0"/>
      <dgm:spPr/>
    </dgm:pt>
    <dgm:pt modelId="{0DF770A9-ACBD-425F-8C34-DEDCB071FFAC}" type="pres">
      <dgm:prSet presAssocID="{02281A2F-8222-4E85-BFA3-4583F112C13C}" presName="parentText" presStyleLbl="node1" presStyleIdx="3" presStyleCnt="6">
        <dgm:presLayoutVars>
          <dgm:chMax val="0"/>
          <dgm:bulletEnabled val="1"/>
        </dgm:presLayoutVars>
      </dgm:prSet>
      <dgm:spPr/>
    </dgm:pt>
    <dgm:pt modelId="{9F7C81AF-4B17-484D-9C3D-4A5062C028D0}" type="pres">
      <dgm:prSet presAssocID="{7B35786E-8046-42D6-BE8E-AF2EEE20CAFA}" presName="spacer" presStyleCnt="0"/>
      <dgm:spPr/>
    </dgm:pt>
    <dgm:pt modelId="{E1F20C32-ACE1-42B4-817A-1882516EA46A}" type="pres">
      <dgm:prSet presAssocID="{DF5223AA-6327-4842-9204-ABCCB95302E1}" presName="parentText" presStyleLbl="node1" presStyleIdx="4" presStyleCnt="6">
        <dgm:presLayoutVars>
          <dgm:chMax val="0"/>
          <dgm:bulletEnabled val="1"/>
        </dgm:presLayoutVars>
      </dgm:prSet>
      <dgm:spPr/>
    </dgm:pt>
    <dgm:pt modelId="{5877385A-EC98-496E-B0A8-20513A64FDD8}" type="pres">
      <dgm:prSet presAssocID="{32F608CF-708F-4454-B51F-40B21D6CF0FE}" presName="spacer" presStyleCnt="0"/>
      <dgm:spPr/>
    </dgm:pt>
    <dgm:pt modelId="{EA306C83-DC57-45C9-A853-972CAB47B484}" type="pres">
      <dgm:prSet presAssocID="{CDE8ADA4-C0EE-42FA-AF23-DE1CFDBC8C72}" presName="parentText" presStyleLbl="node1" presStyleIdx="5" presStyleCnt="6">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ADC18D2F-19D1-46B8-81F7-700F9DA75685}" type="presOf" srcId="{DF5223AA-6327-4842-9204-ABCCB95302E1}" destId="{E1F20C32-ACE1-42B4-817A-1882516EA46A}" srcOrd="0" destOrd="0" presId="urn:microsoft.com/office/officeart/2005/8/layout/vList2"/>
    <dgm:cxn modelId="{1254786A-FDDF-4047-9947-52A969D41302}" type="presOf" srcId="{CDE8ADA4-C0EE-42FA-AF23-DE1CFDBC8C72}" destId="{EA306C83-DC57-45C9-A853-972CAB47B484}" srcOrd="0" destOrd="0" presId="urn:microsoft.com/office/officeart/2005/8/layout/vList2"/>
    <dgm:cxn modelId="{296A3F4F-F0BF-4FBE-AD6F-48685C6F280E}" srcId="{E5B2E815-0D19-41DC-B01B-4D608769620A}" destId="{E7159AE6-0A19-4F0D-9BFA-EBB89C5A666A}" srcOrd="0" destOrd="0" parTransId="{64C0E25D-35F5-43BD-A44A-0C69A326CB2D}" sibTransId="{FE70CD93-4632-493B-8296-AF2C5DFB69FD}"/>
    <dgm:cxn modelId="{7BEE5E89-FA17-493F-8366-F0466DE6CA71}" srcId="{E5B2E815-0D19-41DC-B01B-4D608769620A}" destId="{02281A2F-8222-4E85-BFA3-4583F112C13C}" srcOrd="3" destOrd="0" parTransId="{AB3B1B6A-3FD3-4926-A384-BFBC682F4CAA}" sibTransId="{7B35786E-8046-42D6-BE8E-AF2EEE20CAFA}"/>
    <dgm:cxn modelId="{0EDEBFA4-A8B1-4239-8436-72D5DCC22BF1}" srcId="{E5B2E815-0D19-41DC-B01B-4D608769620A}" destId="{BA1CA7C1-F26E-4486-80D3-E8F514D1AE1F}" srcOrd="2" destOrd="0" parTransId="{948432D5-4C7A-4AF7-B2A1-35453ED0FDA4}" sibTransId="{24A2094A-8CC3-44B3-B97E-B2A3DCC62E44}"/>
    <dgm:cxn modelId="{9C0732A5-D4F9-44DE-A80E-82CD4B8ABFDA}" type="presOf" srcId="{D1F898AB-F1D0-4903-ACFE-F62DA2DFC8B7}" destId="{1785B670-EF99-4444-8564-EF7AD0A898A2}" srcOrd="0" destOrd="0" presId="urn:microsoft.com/office/officeart/2005/8/layout/vList2"/>
    <dgm:cxn modelId="{FF9A1EAD-46C1-45A6-8ACA-90A7588DC5A5}" srcId="{E5B2E815-0D19-41DC-B01B-4D608769620A}" destId="{DF5223AA-6327-4842-9204-ABCCB95302E1}" srcOrd="4" destOrd="0" parTransId="{C0F27839-D0D4-4108-BB6A-EDD440606295}" sibTransId="{32F608CF-708F-4454-B51F-40B21D6CF0FE}"/>
    <dgm:cxn modelId="{C236AFAE-C5A9-4A2E-BB57-7F89C8C5A67F}" type="presOf" srcId="{02281A2F-8222-4E85-BFA3-4583F112C13C}" destId="{0DF770A9-ACBD-425F-8C34-DEDCB071FFAC}" srcOrd="0" destOrd="0" presId="urn:microsoft.com/office/officeart/2005/8/layout/vList2"/>
    <dgm:cxn modelId="{7E4B53B6-DCA8-4F85-89F5-5820D7C5E6F3}" type="presOf" srcId="{BA1CA7C1-F26E-4486-80D3-E8F514D1AE1F}" destId="{D9569AB2-FE03-4AC6-9F8B-23FCAC4FAD76}" srcOrd="0" destOrd="0" presId="urn:microsoft.com/office/officeart/2005/8/layout/vList2"/>
    <dgm:cxn modelId="{E37D87D2-E51D-4E9E-ADE4-6EF9D3EA6B5E}" srcId="{E5B2E815-0D19-41DC-B01B-4D608769620A}" destId="{D1F898AB-F1D0-4903-ACFE-F62DA2DFC8B7}" srcOrd="1" destOrd="0" parTransId="{E4555998-56EB-4F6D-BBC1-AB29AFF3B6D6}" sibTransId="{843E238D-67A6-4D3A-932C-52CB0A032891}"/>
    <dgm:cxn modelId="{9954F4F0-E076-4059-A602-4596EE7399F9}" srcId="{E5B2E815-0D19-41DC-B01B-4D608769620A}" destId="{CDE8ADA4-C0EE-42FA-AF23-DE1CFDBC8C72}" srcOrd="5" destOrd="0" parTransId="{2AD9EFEF-CA0F-43E3-9E09-22C799270B11}" sibTransId="{1670F3E4-649C-47B5-8EF7-95333FD6736F}"/>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8E868AE3-57A3-4F3F-B326-857BF97060D3}" type="presParOf" srcId="{B970EACC-20E8-4B9D-A76D-4088620CF6D1}" destId="{1785B670-EF99-4444-8564-EF7AD0A898A2}" srcOrd="2" destOrd="0" presId="urn:microsoft.com/office/officeart/2005/8/layout/vList2"/>
    <dgm:cxn modelId="{79387D16-9E4E-42C7-9CCC-B0C2292299FA}" type="presParOf" srcId="{B970EACC-20E8-4B9D-A76D-4088620CF6D1}" destId="{8343C8C4-9CF1-4FDA-A43F-A6842D455D00}" srcOrd="3" destOrd="0" presId="urn:microsoft.com/office/officeart/2005/8/layout/vList2"/>
    <dgm:cxn modelId="{D44343C8-2F6D-40D7-A893-D3ADE979C973}" type="presParOf" srcId="{B970EACC-20E8-4B9D-A76D-4088620CF6D1}" destId="{D9569AB2-FE03-4AC6-9F8B-23FCAC4FAD76}" srcOrd="4" destOrd="0" presId="urn:microsoft.com/office/officeart/2005/8/layout/vList2"/>
    <dgm:cxn modelId="{E519B30D-7143-4553-B005-083575A56F35}" type="presParOf" srcId="{B970EACC-20E8-4B9D-A76D-4088620CF6D1}" destId="{D77A88A6-E8E4-4F07-9ED7-BE619F386755}" srcOrd="5" destOrd="0" presId="urn:microsoft.com/office/officeart/2005/8/layout/vList2"/>
    <dgm:cxn modelId="{F91F74FF-7047-487C-A18C-AC7B3610F4F2}" type="presParOf" srcId="{B970EACC-20E8-4B9D-A76D-4088620CF6D1}" destId="{0DF770A9-ACBD-425F-8C34-DEDCB071FFAC}" srcOrd="6" destOrd="0" presId="urn:microsoft.com/office/officeart/2005/8/layout/vList2"/>
    <dgm:cxn modelId="{E1A33324-2362-447B-83BE-4786E11AB6D4}" type="presParOf" srcId="{B970EACC-20E8-4B9D-A76D-4088620CF6D1}" destId="{9F7C81AF-4B17-484D-9C3D-4A5062C028D0}" srcOrd="7" destOrd="0" presId="urn:microsoft.com/office/officeart/2005/8/layout/vList2"/>
    <dgm:cxn modelId="{4E158C01-5F61-4B9A-B15B-A27D2313CF48}" type="presParOf" srcId="{B970EACC-20E8-4B9D-A76D-4088620CF6D1}" destId="{E1F20C32-ACE1-42B4-817A-1882516EA46A}" srcOrd="8" destOrd="0" presId="urn:microsoft.com/office/officeart/2005/8/layout/vList2"/>
    <dgm:cxn modelId="{2B6DF71B-7468-4093-B53A-204FDD72BF28}" type="presParOf" srcId="{B970EACC-20E8-4B9D-A76D-4088620CF6D1}" destId="{5877385A-EC98-496E-B0A8-20513A64FDD8}" srcOrd="9" destOrd="0" presId="urn:microsoft.com/office/officeart/2005/8/layout/vList2"/>
    <dgm:cxn modelId="{D5B19945-7C63-4D51-AD23-A405E7531C01}" type="presParOf" srcId="{B970EACC-20E8-4B9D-A76D-4088620CF6D1}" destId="{EA306C83-DC57-45C9-A853-972CAB47B48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15924"/>
          <a:ext cx="6373813"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Advanced Functions</a:t>
          </a:r>
        </a:p>
      </dsp:txBody>
      <dsp:txXfrm>
        <a:off x="42265" y="58189"/>
        <a:ext cx="6289283" cy="781270"/>
      </dsp:txXfrm>
    </dsp:sp>
    <dsp:sp modelId="{1785B670-EF99-4444-8564-EF7AD0A898A2}">
      <dsp:nvSpPr>
        <dsp:cNvPr id="0" name=""/>
        <dsp:cNvSpPr/>
      </dsp:nvSpPr>
      <dsp:spPr>
        <a:xfrm>
          <a:off x="0" y="988284"/>
          <a:ext cx="6373813" cy="865800"/>
        </a:xfrm>
        <a:prstGeom prst="roundRect">
          <a:avLst/>
        </a:prstGeom>
        <a:solidFill>
          <a:schemeClr val="accent2">
            <a:hueOff val="1538576"/>
            <a:satOff val="1641"/>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Functional Programming</a:t>
          </a:r>
        </a:p>
      </dsp:txBody>
      <dsp:txXfrm>
        <a:off x="42265" y="1030549"/>
        <a:ext cx="6289283" cy="781270"/>
      </dsp:txXfrm>
    </dsp:sp>
    <dsp:sp modelId="{D9569AB2-FE03-4AC6-9F8B-23FCAC4FAD76}">
      <dsp:nvSpPr>
        <dsp:cNvPr id="0" name=""/>
        <dsp:cNvSpPr/>
      </dsp:nvSpPr>
      <dsp:spPr>
        <a:xfrm>
          <a:off x="0" y="1960645"/>
          <a:ext cx="6373813" cy="865800"/>
        </a:xfrm>
        <a:prstGeom prst="roundRect">
          <a:avLst/>
        </a:prstGeom>
        <a:solidFill>
          <a:schemeClr val="accent2">
            <a:hueOff val="3077152"/>
            <a:satOff val="3282"/>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Namespaces</a:t>
          </a:r>
        </a:p>
      </dsp:txBody>
      <dsp:txXfrm>
        <a:off x="42265" y="2002910"/>
        <a:ext cx="6289283" cy="781270"/>
      </dsp:txXfrm>
    </dsp:sp>
    <dsp:sp modelId="{0DF770A9-ACBD-425F-8C34-DEDCB071FFAC}">
      <dsp:nvSpPr>
        <dsp:cNvPr id="0" name=""/>
        <dsp:cNvSpPr/>
      </dsp:nvSpPr>
      <dsp:spPr>
        <a:xfrm>
          <a:off x="0" y="2933005"/>
          <a:ext cx="6373813" cy="865800"/>
        </a:xfrm>
        <a:prstGeom prst="roundRect">
          <a:avLst/>
        </a:prstGeom>
        <a:solidFill>
          <a:schemeClr val="accent2">
            <a:hueOff val="4615728"/>
            <a:satOff val="4923"/>
            <a:lumOff val="15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Chrono</a:t>
          </a:r>
        </a:p>
      </dsp:txBody>
      <dsp:txXfrm>
        <a:off x="42265" y="2975270"/>
        <a:ext cx="6289283" cy="781270"/>
      </dsp:txXfrm>
    </dsp:sp>
    <dsp:sp modelId="{E1F20C32-ACE1-42B4-817A-1882516EA46A}">
      <dsp:nvSpPr>
        <dsp:cNvPr id="0" name=""/>
        <dsp:cNvSpPr/>
      </dsp:nvSpPr>
      <dsp:spPr>
        <a:xfrm>
          <a:off x="0" y="3905365"/>
          <a:ext cx="6373813" cy="865800"/>
        </a:xfrm>
        <a:prstGeom prst="roundRect">
          <a:avLst/>
        </a:prstGeom>
        <a:solidFill>
          <a:schemeClr val="accent2">
            <a:hueOff val="6154304"/>
            <a:satOff val="6564"/>
            <a:lumOff val="2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Unions</a:t>
          </a:r>
        </a:p>
      </dsp:txBody>
      <dsp:txXfrm>
        <a:off x="42265" y="3947630"/>
        <a:ext cx="6289283" cy="781270"/>
      </dsp:txXfrm>
    </dsp:sp>
    <dsp:sp modelId="{EA306C83-DC57-45C9-A853-972CAB47B484}">
      <dsp:nvSpPr>
        <dsp:cNvPr id="0" name=""/>
        <dsp:cNvSpPr/>
      </dsp:nvSpPr>
      <dsp:spPr>
        <a:xfrm>
          <a:off x="0" y="4877725"/>
          <a:ext cx="6373813" cy="8658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Enumerations</a:t>
          </a:r>
        </a:p>
      </dsp:txBody>
      <dsp:txXfrm>
        <a:off x="42265" y="4919990"/>
        <a:ext cx="6289283"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99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37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00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3874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8310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28657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65321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174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9273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6968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893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94697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0357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4420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87686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00586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2641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2043804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10127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16470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974163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783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1153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1322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074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5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err="1">
                <a:solidFill>
                  <a:srgbClr val="948AE3"/>
                </a:solidFill>
                <a:effectLst/>
                <a:latin typeface="Consolas" panose="020B0609020204030204" pitchFamily="49" charset="0"/>
              </a:rPr>
              <a:t>nullptr</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r>
              <a:rPr lang="en-AU" sz="1700" b="0" i="1" dirty="0">
                <a:solidFill>
                  <a:srgbClr val="69676C"/>
                </a:solidFill>
                <a:effectLst/>
                <a:latin typeface="Consolas" panose="020B0609020204030204" pitchFamily="49" charset="0"/>
              </a:rPr>
              <a:t>      ///&lt; p = 0</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69676C"/>
                </a:solidFill>
                <a:effectLst/>
                <a:latin typeface="Consolas" panose="020B0609020204030204" pitchFamily="49" charset="0"/>
              </a:rPr>
              <a:t>    /// Compiles (on Godbolt) but throws a runtime error (see return of program is not zero)</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02467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6</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memory</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7F1FF"/>
                </a:solidFill>
                <a:effectLst/>
                <a:latin typeface="Consolas" panose="020B0609020204030204" pitchFamily="49" charset="0"/>
              </a:rPr>
              <a:t> a </a:t>
            </a:r>
            <a:r>
              <a:rPr lang="en-AU" sz="1700" b="0" dirty="0">
                <a:solidFill>
                  <a:srgbClr val="8B888F"/>
                </a:solidFill>
                <a:effectLst/>
                <a:latin typeface="Consolas" panose="020B0609020204030204" pitchFamily="49" charset="0"/>
              </a:rPr>
              <a:t>{</a:t>
            </a:r>
            <a:r>
              <a:rPr lang="en-AU" sz="1700" b="0" dirty="0">
                <a:solidFill>
                  <a:srgbClr val="948AE3"/>
                </a:solidFill>
                <a:effectLst/>
                <a:latin typeface="Consolas" panose="020B0609020204030204" pitchFamily="49" charset="0"/>
              </a:rPr>
              <a:t>6</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a</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p</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36600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US" dirty="0"/>
              <a:t>Contiguous homogenous sequence of objects</a:t>
            </a:r>
          </a:p>
          <a:p>
            <a:r>
              <a:rPr lang="en-US" dirty="0"/>
              <a:t>Size of slice must be known at compile time</a:t>
            </a:r>
          </a:p>
          <a:p>
            <a:r>
              <a:rPr lang="en-US" dirty="0"/>
              <a:t>Indexed based access using [ ]</a:t>
            </a:r>
          </a:p>
          <a:p>
            <a:r>
              <a:rPr lang="en-US" dirty="0"/>
              <a:t>Indexing starts at </a:t>
            </a:r>
            <a:r>
              <a:rPr lang="en-AU" b="0" dirty="0">
                <a:solidFill>
                  <a:srgbClr val="948AE3"/>
                </a:solidFill>
                <a:effectLst/>
                <a:latin typeface="Consolas" panose="020B0609020204030204" pitchFamily="49" charset="0"/>
              </a:rPr>
              <a:t>0</a:t>
            </a:r>
            <a:endParaRPr lang="en-AU" b="0" dirty="0">
              <a:solidFill>
                <a:srgbClr val="F7F1FF"/>
              </a:solidFill>
              <a:effectLst/>
              <a:latin typeface="Consolas" panose="020B0609020204030204" pitchFamily="49" charset="0"/>
            </a:endParaRPr>
          </a:p>
          <a:p>
            <a:r>
              <a:rPr lang="en-US" dirty="0"/>
              <a:t>Slices can decay into a pointer of the same type as the slice pointing to the first element of the slice</a:t>
            </a:r>
          </a:p>
          <a:p>
            <a:r>
              <a:rPr lang="en-US" dirty="0"/>
              <a:t>String literals are slices of type </a:t>
            </a:r>
            <a:r>
              <a:rPr lang="en-US" sz="2000" b="0" i="1" dirty="0">
                <a:solidFill>
                  <a:srgbClr val="5AD4E6"/>
                </a:solidFill>
                <a:effectLst/>
                <a:latin typeface="Consolas" panose="020B0609020204030204" pitchFamily="49" charset="0"/>
              </a:rPr>
              <a:t>char</a:t>
            </a:r>
            <a:endParaRPr lang="en-AU" b="0" dirty="0">
              <a:solidFill>
                <a:srgbClr val="F7F1FF"/>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280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19653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i="1"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040559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a:bodyPr>
          <a:lstStyle/>
          <a:p>
            <a:r>
              <a:rPr lang="en-AU" b="0" dirty="0">
                <a:solidFill>
                  <a:srgbClr val="F7F1FF"/>
                </a:solidFill>
                <a:effectLst/>
              </a:rPr>
              <a:t>There are two memory sources in C++, the stack and the heap</a:t>
            </a:r>
          </a:p>
          <a:p>
            <a:r>
              <a:rPr lang="en-AU" dirty="0">
                <a:solidFill>
                  <a:srgbClr val="F7F1FF"/>
                </a:solidFill>
              </a:rPr>
              <a:t>Stack resources are ones used by variables and objects in a C++ program</a:t>
            </a:r>
          </a:p>
          <a:p>
            <a:r>
              <a:rPr lang="en-AU" b="0" dirty="0">
                <a:solidFill>
                  <a:srgbClr val="F7F1FF"/>
                </a:solidFill>
                <a:effectLst/>
              </a:rPr>
              <a:t>Heap resources are allocated memory from the free store of the computer</a:t>
            </a:r>
          </a:p>
          <a:p>
            <a:r>
              <a:rPr lang="en-AU" dirty="0">
                <a:solidFill>
                  <a:srgbClr val="F7F1FF"/>
                </a:solidFill>
              </a:rPr>
              <a:t>Heap memory must be explicitly requested and returned to and from the OS</a:t>
            </a:r>
          </a:p>
          <a:p>
            <a:r>
              <a:rPr lang="en-AU" b="0" dirty="0">
                <a:solidFill>
                  <a:srgbClr val="F7F1FF"/>
                </a:solidFill>
                <a:effectLst/>
              </a:rPr>
              <a:t> </a:t>
            </a:r>
            <a:r>
              <a:rPr lang="en-AU" sz="2000" b="0" dirty="0">
                <a:solidFill>
                  <a:srgbClr val="FC618D"/>
                </a:solidFill>
                <a:effectLst/>
                <a:latin typeface="Consolas" panose="020B0609020204030204" pitchFamily="49" charset="0"/>
              </a:rPr>
              <a:t>new</a:t>
            </a:r>
            <a:r>
              <a:rPr lang="en-AU" b="0" dirty="0">
                <a:solidFill>
                  <a:srgbClr val="F7F1FF"/>
                </a:solidFill>
                <a:effectLst/>
              </a:rPr>
              <a:t> and </a:t>
            </a:r>
            <a:r>
              <a:rPr lang="en-AU" sz="2000" b="0" dirty="0">
                <a:solidFill>
                  <a:srgbClr val="FC618D"/>
                </a:solidFill>
                <a:effectLst/>
                <a:latin typeface="Consolas" panose="020B0609020204030204" pitchFamily="49" charset="0"/>
              </a:rPr>
              <a:t>delete</a:t>
            </a:r>
            <a:r>
              <a:rPr lang="en-AU" b="0" dirty="0">
                <a:solidFill>
                  <a:srgbClr val="F7F1FF"/>
                </a:solidFill>
                <a:effectLst/>
              </a:rPr>
              <a:t> are used to allocate and free memory respectively from the heap in C++</a:t>
            </a:r>
          </a:p>
          <a:p>
            <a:r>
              <a:rPr lang="en-AU" dirty="0">
                <a:solidFill>
                  <a:srgbClr val="F7F1FF"/>
                </a:solidFill>
              </a:rPr>
              <a:t>Memory for slices can also be allocated and freed </a:t>
            </a:r>
            <a:r>
              <a:rPr lang="en-AU" b="0" dirty="0">
                <a:solidFill>
                  <a:srgbClr val="F7F1FF"/>
                </a:solidFill>
                <a:effectLst/>
              </a:rPr>
              <a:t>respectively </a:t>
            </a:r>
            <a:r>
              <a:rPr lang="en-AU" dirty="0">
                <a:solidFill>
                  <a:srgbClr val="F7F1FF"/>
                </a:solidFill>
              </a:rPr>
              <a:t>from the heap using </a:t>
            </a:r>
            <a:r>
              <a:rPr lang="en-AU" sz="2200" b="0" dirty="0">
                <a:solidFill>
                  <a:srgbClr val="FC618D"/>
                </a:solidFill>
                <a:effectLst/>
                <a:latin typeface="Consolas" panose="020B0609020204030204" pitchFamily="49" charset="0"/>
              </a:rPr>
              <a:t>new[]</a:t>
            </a:r>
            <a:r>
              <a:rPr lang="en-AU" dirty="0">
                <a:solidFill>
                  <a:srgbClr val="F7F1FF"/>
                </a:solidFill>
              </a:rPr>
              <a:t> and </a:t>
            </a:r>
            <a:r>
              <a:rPr lang="en-AU" sz="2200" b="0" dirty="0">
                <a:solidFill>
                  <a:srgbClr val="FC618D"/>
                </a:solidFill>
                <a:effectLst/>
                <a:latin typeface="Consolas" panose="020B0609020204030204" pitchFamily="49" charset="0"/>
              </a:rPr>
              <a:t>delete[]</a:t>
            </a:r>
            <a:endParaRPr lang="en-AU" b="0" dirty="0">
              <a:solidFill>
                <a:srgbClr val="F7F1FF"/>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153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600" b="0" dirty="0">
                <a:solidFill>
                  <a:srgbClr val="8B888F"/>
                </a:solidFill>
                <a:effectLst/>
                <a:latin typeface="Consolas" panose="020B0609020204030204" pitchFamily="49" charset="0"/>
              </a:rPr>
              <a:t>#</a:t>
            </a:r>
            <a:r>
              <a:rPr lang="en-AU" sz="1600" b="0" dirty="0">
                <a:solidFill>
                  <a:srgbClr val="FC618D"/>
                </a:solidFill>
                <a:effectLst/>
                <a:latin typeface="Consolas" panose="020B0609020204030204" pitchFamily="49" charset="0"/>
              </a:rPr>
              <a:t>include</a:t>
            </a:r>
            <a:r>
              <a:rPr lang="en-AU" sz="1600" b="0" dirty="0">
                <a:solidFill>
                  <a:srgbClr val="948AE3"/>
                </a:solidFill>
                <a:effectLst/>
                <a:latin typeface="Consolas" panose="020B0609020204030204" pitchFamily="49" charset="0"/>
              </a:rPr>
              <a:t> </a:t>
            </a:r>
            <a:r>
              <a:rPr lang="en-AU" sz="1600" b="0" dirty="0">
                <a:solidFill>
                  <a:srgbClr val="8B888F"/>
                </a:solidFill>
                <a:effectLst/>
                <a:latin typeface="Consolas" panose="020B0609020204030204" pitchFamily="49" charset="0"/>
              </a:rPr>
              <a:t>&lt;</a:t>
            </a:r>
            <a:r>
              <a:rPr lang="en-AU" sz="1600" b="0" dirty="0">
                <a:solidFill>
                  <a:srgbClr val="FCE566"/>
                </a:solidFill>
                <a:effectLst/>
                <a:latin typeface="Consolas" panose="020B0609020204030204" pitchFamily="49" charset="0"/>
              </a:rPr>
              <a:t>iostream</a:t>
            </a:r>
            <a:r>
              <a:rPr lang="en-AU" sz="1600" b="0" dirty="0">
                <a:solidFill>
                  <a:srgbClr val="8B888F"/>
                </a:solidFill>
                <a:effectLst/>
                <a:latin typeface="Consolas" panose="020B0609020204030204" pitchFamily="49" charset="0"/>
              </a:rPr>
              <a:t>&gt;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i="1" dirty="0">
                <a:solidFill>
                  <a:srgbClr val="5AD4E6"/>
                </a:solidFill>
                <a:effectLst/>
                <a:latin typeface="Consolas" panose="020B0609020204030204" pitchFamily="49" charset="0"/>
              </a:rPr>
              <a:t>auto</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main</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-&gt;</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new</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8B888F"/>
                </a:solidFill>
                <a:effectLst/>
                <a:latin typeface="Consolas" panose="020B0609020204030204" pitchFamily="49" charset="0"/>
              </a:rPr>
              <a:t>(</a:t>
            </a:r>
            <a:r>
              <a:rPr lang="en-AU" sz="1600" b="0" dirty="0">
                <a:solidFill>
                  <a:srgbClr val="948AE3"/>
                </a:solidFill>
                <a:effectLst/>
                <a:latin typeface="Consolas" panose="020B0609020204030204" pitchFamily="49" charset="0"/>
              </a:rPr>
              <a:t>7</a:t>
            </a:r>
            <a:r>
              <a:rPr lang="en-AU" sz="1600" b="0" dirty="0">
                <a:solidFill>
                  <a:srgbClr val="8B888F"/>
                </a:solidFill>
                <a:effectLst/>
                <a:latin typeface="Consolas" panose="020B0609020204030204" pitchFamily="49" charset="0"/>
              </a:rPr>
              <a:t>);</a:t>
            </a:r>
            <a:r>
              <a:rPr lang="en-AU" sz="1600" b="0" i="1" dirty="0">
                <a:solidFill>
                  <a:srgbClr val="69676C"/>
                </a:solidFill>
                <a:effectLst/>
                <a:latin typeface="Consolas" panose="020B0609020204030204" pitchFamily="49" charset="0"/>
              </a:rPr>
              <a:t>   ///&lt; Creates an `int` initialised with the value `7` on the heap</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CE566"/>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delete</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948AE3"/>
                </a:solidFill>
                <a:effectLst/>
                <a:latin typeface="Consolas" panose="020B0609020204030204" pitchFamily="49" charset="0"/>
              </a:rPr>
              <a:t>nullptr</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return</a:t>
            </a:r>
            <a:r>
              <a:rPr lang="en-AU" sz="1600" b="0" dirty="0">
                <a:solidFill>
                  <a:srgbClr val="F7F1FF"/>
                </a:solidFill>
                <a:effectLst/>
                <a:latin typeface="Consolas" panose="020B0609020204030204" pitchFamily="49" charset="0"/>
              </a:rPr>
              <a:t> </a:t>
            </a:r>
            <a:r>
              <a:rPr lang="en-AU" sz="1600" b="0" dirty="0">
                <a:solidFill>
                  <a:srgbClr val="948AE3"/>
                </a:solidFill>
                <a:effectLst/>
                <a:latin typeface="Consolas" panose="020B0609020204030204" pitchFamily="49" charset="0"/>
              </a:rPr>
              <a:t>0</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961529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i="1" dirty="0" err="1">
                <a:solidFill>
                  <a:srgbClr val="FD9353"/>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i="1" dirty="0" err="1">
                <a:solidFill>
                  <a:srgbClr val="5AD4E6"/>
                </a:solidFill>
                <a:effectLst/>
                <a:latin typeface="Consolas" panose="020B0609020204030204" pitchFamily="49" charset="0"/>
              </a:rPr>
              <a:t>size_t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new</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Creates a slice of `int` initialised with brace list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delete[]</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948AE3"/>
                </a:solidFill>
                <a:effectLst/>
                <a:latin typeface="Consolas" panose="020B0609020204030204" pitchFamily="49" charset="0"/>
              </a:rPr>
              <a:t>nullptr</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7392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Act as an alias to an existing object	</a:t>
            </a:r>
          </a:p>
          <a:p>
            <a:r>
              <a:rPr lang="en-AU" dirty="0">
                <a:solidFill>
                  <a:srgbClr val="F7F1FF"/>
                </a:solidFill>
              </a:rPr>
              <a:t>Any operations on a reference act upon the referred object without the need for dereferencing</a:t>
            </a:r>
          </a:p>
          <a:p>
            <a:r>
              <a:rPr lang="en-AU" b="0" dirty="0">
                <a:solidFill>
                  <a:srgbClr val="F7F1FF"/>
                </a:solidFill>
                <a:effectLst/>
              </a:rPr>
              <a:t>References cannot refer to nothing, ie. Must be bound to an existing object</a:t>
            </a:r>
          </a:p>
          <a:p>
            <a:r>
              <a:rPr lang="en-AU" dirty="0">
                <a:solidFill>
                  <a:srgbClr val="F7F1FF"/>
                </a:solidFill>
              </a:rPr>
              <a:t>References are always constant meaning they cannot be rebound to alias a different object</a:t>
            </a:r>
          </a:p>
          <a:p>
            <a:r>
              <a:rPr lang="en-AU" b="0" dirty="0">
                <a:solidFill>
                  <a:srgbClr val="F7F1FF"/>
                </a:solidFill>
                <a:effectLst/>
              </a:rPr>
              <a:t>A constant reference means the object it aliases is constant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92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vs References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le 9">
            <a:extLst>
              <a:ext uri="{FF2B5EF4-FFF2-40B4-BE49-F238E27FC236}">
                <a16:creationId xmlns:a16="http://schemas.microsoft.com/office/drawing/2014/main" id="{ABF11FBF-AF00-15F8-1F24-6F9499A0D70A}"/>
              </a:ext>
            </a:extLst>
          </p:cNvPr>
          <p:cNvGraphicFramePr>
            <a:graphicFrameLocks noGrp="1"/>
          </p:cNvGraphicFramePr>
          <p:nvPr>
            <p:ph sz="half" idx="2"/>
            <p:extLst>
              <p:ext uri="{D42A27DB-BD31-4B8C-83A1-F6EECF244321}">
                <p14:modId xmlns:p14="http://schemas.microsoft.com/office/powerpoint/2010/main" val="2860745549"/>
              </p:ext>
            </p:extLst>
          </p:nvPr>
        </p:nvGraphicFramePr>
        <p:xfrm>
          <a:off x="642542" y="1587533"/>
          <a:ext cx="10849476" cy="4598662"/>
        </p:xfrm>
        <a:graphic>
          <a:graphicData uri="http://schemas.openxmlformats.org/drawingml/2006/table">
            <a:tbl>
              <a:tblPr firstRow="1" bandRow="1">
                <a:tableStyleId>{5C22544A-7EE6-4342-B048-85BDC9FD1C3A}</a:tableStyleId>
              </a:tblPr>
              <a:tblGrid>
                <a:gridCol w="2712369">
                  <a:extLst>
                    <a:ext uri="{9D8B030D-6E8A-4147-A177-3AD203B41FA5}">
                      <a16:colId xmlns:a16="http://schemas.microsoft.com/office/drawing/2014/main" val="3075023414"/>
                    </a:ext>
                  </a:extLst>
                </a:gridCol>
                <a:gridCol w="2712369">
                  <a:extLst>
                    <a:ext uri="{9D8B030D-6E8A-4147-A177-3AD203B41FA5}">
                      <a16:colId xmlns:a16="http://schemas.microsoft.com/office/drawing/2014/main" val="413086267"/>
                    </a:ext>
                  </a:extLst>
                </a:gridCol>
                <a:gridCol w="2712369">
                  <a:extLst>
                    <a:ext uri="{9D8B030D-6E8A-4147-A177-3AD203B41FA5}">
                      <a16:colId xmlns:a16="http://schemas.microsoft.com/office/drawing/2014/main" val="3468837653"/>
                    </a:ext>
                  </a:extLst>
                </a:gridCol>
                <a:gridCol w="2712369">
                  <a:extLst>
                    <a:ext uri="{9D8B030D-6E8A-4147-A177-3AD203B41FA5}">
                      <a16:colId xmlns:a16="http://schemas.microsoft.com/office/drawing/2014/main" val="2655321730"/>
                    </a:ext>
                  </a:extLst>
                </a:gridCol>
              </a:tblGrid>
              <a:tr h="345018">
                <a:tc>
                  <a:txBody>
                    <a:bodyPr/>
                    <a:lstStyle/>
                    <a:p>
                      <a:pPr algn="ctr"/>
                      <a:r>
                        <a:rPr lang="en-AU" sz="1600" b="1" dirty="0">
                          <a:effectLst/>
                        </a:rPr>
                        <a:t>Pitfall</a:t>
                      </a:r>
                    </a:p>
                  </a:txBody>
                  <a:tcPr marL="99060" marR="99060" anchor="ctr"/>
                </a:tc>
                <a:tc>
                  <a:txBody>
                    <a:bodyPr/>
                    <a:lstStyle/>
                    <a:p>
                      <a:pPr algn="ctr"/>
                      <a:r>
                        <a:rPr lang="en-AU" sz="1600" b="1">
                          <a:effectLst/>
                        </a:rPr>
                        <a:t>Pointers</a:t>
                      </a:r>
                    </a:p>
                  </a:txBody>
                  <a:tcPr marL="99060" marR="99060" anchor="ctr"/>
                </a:tc>
                <a:tc>
                  <a:txBody>
                    <a:bodyPr/>
                    <a:lstStyle/>
                    <a:p>
                      <a:pPr algn="ctr"/>
                      <a:r>
                        <a:rPr lang="en-AU" sz="1600" b="1">
                          <a:effectLst/>
                        </a:rPr>
                        <a:t>References</a:t>
                      </a:r>
                    </a:p>
                  </a:txBody>
                  <a:tcPr marL="99060" marR="99060" anchor="ctr"/>
                </a:tc>
                <a:tc>
                  <a:txBody>
                    <a:bodyPr/>
                    <a:lstStyle/>
                    <a:p>
                      <a:pPr algn="ctr"/>
                      <a:r>
                        <a:rPr lang="en-AU" sz="1600" b="1">
                          <a:effectLst/>
                        </a:rPr>
                        <a:t>Meaning</a:t>
                      </a:r>
                    </a:p>
                  </a:txBody>
                  <a:tcPr marL="99060" marR="99060" anchor="ctr"/>
                </a:tc>
                <a:extLst>
                  <a:ext uri="{0D108BD9-81ED-4DB2-BD59-A6C34878D82A}">
                    <a16:rowId xmlns:a16="http://schemas.microsoft.com/office/drawing/2014/main" val="3578806522"/>
                  </a:ext>
                </a:extLst>
              </a:tr>
              <a:tr h="595510">
                <a:tc>
                  <a:txBody>
                    <a:bodyPr/>
                    <a:lstStyle/>
                    <a:p>
                      <a:pPr algn="ctr"/>
                      <a:r>
                        <a:rPr lang="en-AU" sz="1600" dirty="0">
                          <a:effectLst/>
                        </a:rPr>
                        <a:t>Nullable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a:effectLst/>
                        </a:rPr>
                        <a:t>Pointers can point to nothing, references cannot</a:t>
                      </a:r>
                    </a:p>
                  </a:txBody>
                  <a:tcPr marL="99060" marR="99060" anchor="ctr"/>
                </a:tc>
                <a:extLst>
                  <a:ext uri="{0D108BD9-81ED-4DB2-BD59-A6C34878D82A}">
                    <a16:rowId xmlns:a16="http://schemas.microsoft.com/office/drawing/2014/main" val="3539195138"/>
                  </a:ext>
                </a:extLst>
              </a:tr>
              <a:tr h="595510">
                <a:tc>
                  <a:txBody>
                    <a:bodyPr/>
                    <a:lstStyle/>
                    <a:p>
                      <a:pPr algn="ctr"/>
                      <a:r>
                        <a:rPr lang="en-AU" sz="1600">
                          <a:effectLst/>
                        </a:rPr>
                        <a:t>Dereferencable</a:t>
                      </a:r>
                    </a:p>
                  </a:txBody>
                  <a:tcPr marL="99060" marR="99060" anchor="ctr"/>
                </a:tc>
                <a:tc>
                  <a:txBody>
                    <a:bodyPr/>
                    <a:lstStyle/>
                    <a:p>
                      <a:pPr algn="ctr"/>
                      <a:r>
                        <a:rPr lang="en-AU" sz="1600" dirty="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a:effectLst/>
                        </a:rPr>
                        <a:t>You cannot dereference a reference</a:t>
                      </a:r>
                    </a:p>
                  </a:txBody>
                  <a:tcPr marL="99060" marR="99060" anchor="ctr"/>
                </a:tc>
                <a:extLst>
                  <a:ext uri="{0D108BD9-81ED-4DB2-BD59-A6C34878D82A}">
                    <a16:rowId xmlns:a16="http://schemas.microsoft.com/office/drawing/2014/main" val="1965806753"/>
                  </a:ext>
                </a:extLst>
              </a:tr>
              <a:tr h="1616385">
                <a:tc>
                  <a:txBody>
                    <a:bodyPr/>
                    <a:lstStyle/>
                    <a:p>
                      <a:pPr algn="ctr"/>
                      <a:r>
                        <a:rPr lang="en-AU" sz="1600">
                          <a:effectLst/>
                        </a:rPr>
                        <a:t>Rebindable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dirty="0">
                          <a:effectLst/>
                        </a:rPr>
                        <a:t>A reference cannot be rebound to a new value. Operations done on the reference affect the underlying value, even assignment.</a:t>
                      </a:r>
                    </a:p>
                  </a:txBody>
                  <a:tcPr marL="99060" marR="99060" anchor="ctr"/>
                </a:tc>
                <a:extLst>
                  <a:ext uri="{0D108BD9-81ED-4DB2-BD59-A6C34878D82A}">
                    <a16:rowId xmlns:a16="http://schemas.microsoft.com/office/drawing/2014/main" val="3615921926"/>
                  </a:ext>
                </a:extLst>
              </a:tr>
              <a:tr h="595510">
                <a:tc>
                  <a:txBody>
                    <a:bodyPr/>
                    <a:lstStyle/>
                    <a:p>
                      <a:pPr algn="ctr"/>
                      <a:r>
                        <a:rPr lang="en-AU" sz="1600">
                          <a:effectLst/>
                        </a:rPr>
                        <a:t>Multiple levels of indirection</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have a reference of a reference.</a:t>
                      </a:r>
                    </a:p>
                  </a:txBody>
                  <a:tcPr marL="99060" marR="99060" anchor="ctr"/>
                </a:tc>
                <a:extLst>
                  <a:ext uri="{0D108BD9-81ED-4DB2-BD59-A6C34878D82A}">
                    <a16:rowId xmlns:a16="http://schemas.microsoft.com/office/drawing/2014/main" val="110266301"/>
                  </a:ext>
                </a:extLst>
              </a:tr>
              <a:tr h="850729">
                <a:tc>
                  <a:txBody>
                    <a:bodyPr/>
                    <a:lstStyle/>
                    <a:p>
                      <a:pPr algn="ctr"/>
                      <a:r>
                        <a:rPr lang="en-AU" sz="1600">
                          <a:effectLst/>
                        </a:rPr>
                        <a:t>Pointer arithmetic</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increment (etc.) a reference like a pointer</a:t>
                      </a:r>
                    </a:p>
                  </a:txBody>
                  <a:tcPr marL="99060" marR="99060" anchor="ctr"/>
                </a:tc>
                <a:extLst>
                  <a:ext uri="{0D108BD9-81ED-4DB2-BD59-A6C34878D82A}">
                    <a16:rowId xmlns:a16="http://schemas.microsoft.com/office/drawing/2014/main" val="3880159094"/>
                  </a:ext>
                </a:extLst>
              </a:tr>
            </a:tbl>
          </a:graphicData>
        </a:graphic>
      </p:graphicFrame>
    </p:spTree>
    <p:extLst>
      <p:ext uri="{BB962C8B-B14F-4D97-AF65-F5344CB8AC3E}">
        <p14:creationId xmlns:p14="http://schemas.microsoft.com/office/powerpoint/2010/main" val="2244352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7</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7F1FF"/>
                </a:solidFill>
                <a:effectLst/>
                <a:latin typeface="Consolas" panose="020B0609020204030204" pitchFamily="49" charset="0"/>
              </a:rPr>
              <a:t>i</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6</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3191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390261"/>
            <a:ext cx="11097550" cy="4552665"/>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a:t>
            </a:r>
            <a:r>
              <a:rPr lang="en-AU" sz="1200" b="0" i="1" dirty="0" err="1">
                <a:solidFill>
                  <a:srgbClr val="69676C"/>
                </a:solidFill>
                <a:effectLst/>
                <a:latin typeface="Consolas" panose="020B0609020204030204" pitchFamily="49" charset="0"/>
              </a:rPr>
              <a:t>cir</a:t>
            </a:r>
            <a:r>
              <a:rPr lang="en-AU" sz="1200" b="0" i="1" dirty="0">
                <a:solidFill>
                  <a:srgbClr val="69676C"/>
                </a:solidFill>
                <a:effectLst/>
                <a:latin typeface="Consolas" panose="020B0609020204030204" pitchFamily="49" charset="0"/>
              </a:rPr>
              <a:t>` is read-only</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85687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C++ Standard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The C++ Standard Library is home to a very large collection of features available to C++ programmers from containers and algorithms to concurrency and random number generation.</a:t>
            </a:r>
          </a:p>
          <a:p>
            <a:r>
              <a:rPr lang="en-AU" dirty="0">
                <a:solidFill>
                  <a:srgbClr val="F7F1FF"/>
                </a:solidFill>
              </a:rPr>
              <a:t>Any non-language specific feature in C++ can be found in the Standard Library</a:t>
            </a:r>
          </a:p>
          <a:p>
            <a:r>
              <a:rPr lang="en-AU" b="0" dirty="0">
                <a:solidFill>
                  <a:srgbClr val="F7F1FF"/>
                </a:solidFill>
                <a:effectLst/>
              </a:rPr>
              <a:t>Library components are stored in headers and are imported into source files using </a:t>
            </a: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b="0" dirty="0">
                <a:solidFill>
                  <a:srgbClr val="F7F1FF"/>
                </a:solidFill>
                <a:effectLst/>
              </a:rPr>
              <a:t> directives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762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Standard Library Types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Sequences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initializer_list</a:t>
            </a:r>
            <a:r>
              <a:rPr lang="en-US" dirty="0"/>
              <a:t> - A concrete type for the constructor sequences using </a:t>
            </a:r>
          </a:p>
          <a:p>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array</a:t>
            </a:r>
            <a:r>
              <a:rPr lang="en-US" dirty="0"/>
              <a:t> - C++’s array type</a:t>
            </a:r>
          </a:p>
          <a:p>
            <a:pPr lvl="0"/>
            <a:r>
              <a:rPr lang="en-US" dirty="0"/>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span</a:t>
            </a:r>
            <a:r>
              <a:rPr lang="en-US" dirty="0"/>
              <a:t> - A view over any contiguous sequence of homogenous elements</a:t>
            </a:r>
          </a:p>
          <a:p>
            <a:pPr lvl="0"/>
            <a:r>
              <a:rPr lang="en-US" dirty="0"/>
              <a:t>The type of any sequence must be known or deducible at compile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Strings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string</a:t>
            </a:r>
            <a:r>
              <a:rPr lang="en-US" dirty="0"/>
              <a:t> - C++’s string type</a:t>
            </a:r>
          </a:p>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dirty="0" err="1">
                <a:solidFill>
                  <a:srgbClr val="F7F1FF"/>
                </a:solidFill>
                <a:latin typeface="Consolas" panose="020B0609020204030204" pitchFamily="49" charset="0"/>
              </a:rPr>
              <a:t>string_view</a:t>
            </a:r>
            <a:r>
              <a:rPr lang="en-US" dirty="0"/>
              <a:t> - A view over a character slice or string</a:t>
            </a:r>
          </a:p>
          <a:p>
            <a:r>
              <a:rPr lang="en-US" dirty="0"/>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s</a:t>
            </a:r>
            <a:r>
              <a:rPr lang="en-US" dirty="0"/>
              <a:t> - Creates a string from a character or string literal</a:t>
            </a:r>
          </a:p>
          <a:p>
            <a:pPr lvl="0"/>
            <a:r>
              <a:rPr lang="en-US" dirty="0"/>
              <a:t>There are other string types that hold different character types e.g.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wstring</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Smart Pointers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unique_ptr</a:t>
            </a:r>
            <a:r>
              <a:rPr lang="en-US" dirty="0"/>
              <a:t> - Assumes unique ownership of a dynamic memory resource</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shared_ptr</a:t>
            </a:r>
            <a:r>
              <a:rPr lang="en-US" dirty="0"/>
              <a:t> - Assumes shared ownership of a dynamic memory resource. Only when the last owner is deleted will the resource </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weak_ptr</a:t>
            </a:r>
            <a:r>
              <a:rPr lang="en-US" dirty="0"/>
              <a:t> - Assumes temporary shared ownership of a dynamic memory resource</a:t>
            </a:r>
          </a:p>
          <a:p>
            <a:pPr lvl="0"/>
            <a:r>
              <a:rPr lang="en-US" dirty="0"/>
              <a:t>All smart pointers automatically delete the dynamic memory resource when the smart pointer goes out of scope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5AD4E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array</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b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to_array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i="1" dirty="0">
                <a:solidFill>
                  <a:srgbClr val="69676C"/>
                </a:solidFill>
                <a:effectLst/>
                <a:latin typeface="Consolas" panose="020B0609020204030204" pitchFamily="49" charset="0"/>
              </a:rPr>
              <a:t>  ///&lt; Size can be deduced</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b</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65592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2</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e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array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slice[]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slice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69128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iostream</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string</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main</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-&gt;</a:t>
            </a: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int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str1 </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Hello</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str2</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Goodbye</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str1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str2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dirty="0">
                <a:solidFill>
                  <a:srgbClr val="F7F1FF"/>
                </a:solidFill>
                <a:effectLst/>
                <a:latin typeface="Consolas" panose="020B0609020204030204" pitchFamily="49" charset="0"/>
              </a:rPr>
              <a:t>    </a:t>
            </a:r>
            <a:r>
              <a:rPr lang="en-AU" sz="2000" b="0" dirty="0">
                <a:solidFill>
                  <a:srgbClr val="FC618D"/>
                </a:solidFill>
                <a:effectLst/>
                <a:latin typeface="Consolas" panose="020B0609020204030204" pitchFamily="49" charset="0"/>
              </a:rPr>
              <a:t>return</a:t>
            </a:r>
            <a:r>
              <a:rPr lang="en-AU" sz="2000" b="0" dirty="0">
                <a:solidFill>
                  <a:srgbClr val="F7F1FF"/>
                </a:solidFill>
                <a:effectLst/>
                <a:latin typeface="Consolas" panose="020B0609020204030204" pitchFamily="49" charset="0"/>
              </a:rPr>
              <a:t> </a:t>
            </a:r>
            <a:r>
              <a:rPr lang="en-AU" sz="2000" b="0" dirty="0">
                <a:solidFill>
                  <a:srgbClr val="948AE3"/>
                </a:solidFill>
                <a:effectLst/>
                <a:latin typeface="Consolas" panose="020B0609020204030204" pitchFamily="49" charset="0"/>
              </a:rPr>
              <a:t>0</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4204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iostream</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string_view</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void</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5AD4E6"/>
                </a:solidFill>
                <a:effectLst/>
                <a:latin typeface="Consolas" panose="020B0609020204030204" pitchFamily="49" charset="0"/>
              </a:rPr>
              <a:t>string_view</a:t>
            </a:r>
            <a:r>
              <a:rPr lang="en-AU" sz="2000" b="0">
                <a:solidFill>
                  <a:srgbClr val="F7F1FF"/>
                </a:solidFill>
                <a:effectLst/>
                <a:latin typeface="Consolas" panose="020B0609020204030204" pitchFamily="49" charset="0"/>
              </a:rPr>
              <a:t> </a:t>
            </a:r>
            <a:r>
              <a:rPr lang="en-AU" sz="2000" b="0" i="1">
                <a:solidFill>
                  <a:srgbClr val="FD9353"/>
                </a:solidFill>
                <a:effectLst/>
                <a:latin typeface="Consolas" panose="020B0609020204030204" pitchFamily="49" charset="0"/>
              </a:rPr>
              <a:t>s</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cout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s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endl</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auto</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main</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-&gt;</a:t>
            </a:r>
            <a:r>
              <a:rPr lang="en-AU" sz="2000" b="0">
                <a:solidFill>
                  <a:srgbClr val="F7F1FF"/>
                </a:solidFill>
                <a:effectLst/>
                <a:latin typeface="Consolas" panose="020B0609020204030204" pitchFamily="49" charset="0"/>
              </a:rPr>
              <a:t> </a:t>
            </a:r>
            <a:r>
              <a:rPr lang="en-AU" sz="2000" b="0" i="1">
                <a:solidFill>
                  <a:srgbClr val="5AD4E6"/>
                </a:solidFill>
                <a:effectLst/>
                <a:latin typeface="Consolas" panose="020B0609020204030204" pitchFamily="49" charset="0"/>
              </a:rPr>
              <a:t>int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FCE566"/>
                </a:solidFill>
                <a:effectLst/>
                <a:latin typeface="Consolas" panose="020B0609020204030204" pitchFamily="49" charset="0"/>
              </a:rPr>
              <a:t>Hello</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a:solidFill>
                  <a:srgbClr val="F7F1FF"/>
                </a:solidFill>
                <a:effectLst/>
                <a:latin typeface="Consolas" panose="020B0609020204030204" pitchFamily="49" charset="0"/>
              </a:rPr>
              <a:t>    </a:t>
            </a:r>
            <a:r>
              <a:rPr lang="en-AU" sz="2000" b="0">
                <a:solidFill>
                  <a:srgbClr val="FC618D"/>
                </a:solidFill>
                <a:effectLst/>
                <a:latin typeface="Consolas" panose="020B0609020204030204" pitchFamily="49" charset="0"/>
              </a:rPr>
              <a:t>return</a:t>
            </a:r>
            <a:r>
              <a:rPr lang="en-AU" sz="2000" b="0">
                <a:solidFill>
                  <a:srgbClr val="F7F1FF"/>
                </a:solidFill>
                <a:effectLst/>
                <a:latin typeface="Consolas" panose="020B0609020204030204" pitchFamily="49" charset="0"/>
              </a:rPr>
              <a:t> </a:t>
            </a:r>
            <a:r>
              <a:rPr lang="en-AU" sz="2000" b="0">
                <a:solidFill>
                  <a:srgbClr val="948AE3"/>
                </a:solidFill>
                <a:effectLst/>
                <a:latin typeface="Consolas" panose="020B0609020204030204" pitchFamily="49" charset="0"/>
              </a:rPr>
              <a:t>0</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37571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3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iostream</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string_view</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C618D"/>
                </a:solidFill>
                <a:effectLst/>
                <a:latin typeface="Consolas" panose="020B0609020204030204" pitchFamily="49" charset="0"/>
              </a:rPr>
              <a:t>using</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namespace</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literals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void</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5AD4E6"/>
                </a:solidFill>
                <a:effectLst/>
                <a:latin typeface="Consolas" panose="020B0609020204030204" pitchFamily="49" charset="0"/>
              </a:rPr>
              <a:t>string_view</a:t>
            </a:r>
            <a:r>
              <a:rPr lang="en-AU" sz="1400" b="0">
                <a:solidFill>
                  <a:srgbClr val="F7F1FF"/>
                </a:solidFill>
                <a:effectLst/>
                <a:latin typeface="Consolas" panose="020B0609020204030204" pitchFamily="49" charset="0"/>
              </a:rPr>
              <a:t> </a:t>
            </a:r>
            <a:r>
              <a:rPr lang="en-AU" sz="1400" b="0" i="1">
                <a:solidFill>
                  <a:srgbClr val="FD9353"/>
                </a:solidFill>
                <a:effectLst/>
                <a:latin typeface="Consolas" panose="020B0609020204030204" pitchFamily="49" charset="0"/>
              </a:rPr>
              <a:t>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s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auto</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main</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-&gt;</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int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return</a:t>
            </a:r>
            <a:r>
              <a:rPr lang="en-AU" sz="1400" b="0">
                <a:solidFill>
                  <a:srgbClr val="F7F1FF"/>
                </a:solidFill>
                <a:effectLst/>
                <a:latin typeface="Consolas" panose="020B0609020204030204" pitchFamily="49" charset="0"/>
              </a:rPr>
              <a:t> </a:t>
            </a:r>
            <a:r>
              <a:rPr lang="en-AU" sz="1400" b="0">
                <a:solidFill>
                  <a:srgbClr val="948AE3"/>
                </a:solidFill>
                <a:effectLst/>
                <a:latin typeface="Consolas" panose="020B0609020204030204" pitchFamily="49" charset="0"/>
              </a:rPr>
              <a:t>0</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00618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1</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memory</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42</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new</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6</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p2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make_unique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a:solidFill>
                  <a:srgbClr val="948AE3"/>
                </a:solidFill>
                <a:effectLst/>
                <a:latin typeface="Consolas" panose="020B0609020204030204" pitchFamily="49" charset="0"/>
              </a:rPr>
              <a:t>7</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p3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nullptr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p2</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add_magic(p3);  ///&lt; Would fail </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print(p3);  ////&lt; Would fails</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633529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2</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i="1">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42</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p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make_shared</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948AE3"/>
                </a:solidFill>
                <a:effectLst/>
                <a:latin typeface="Consolas" panose="020B0609020204030204" pitchFamily="49" charset="0"/>
              </a:rPr>
              <a:t>7</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61772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3</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iostream</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memory</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void</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5AD4E6"/>
                </a:solidFill>
                <a:effectLst/>
                <a:latin typeface="Consolas" panose="020B0609020204030204" pitchFamily="49" charset="0"/>
              </a:rPr>
              <a:t>weak_ptr</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FD9353"/>
                </a:solidFill>
                <a:effectLst/>
                <a:latin typeface="Consolas" panose="020B0609020204030204" pitchFamily="49" charset="0"/>
              </a:rPr>
              <a:t>ptr</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if</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lock</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else</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 is expired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main</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int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make_shared</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948AE3"/>
                </a:solidFill>
                <a:effectLst/>
                <a:latin typeface="Consolas" panose="020B0609020204030204" pitchFamily="49" charset="0"/>
              </a:rPr>
              <a:t>7</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p</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return</a:t>
            </a:r>
            <a:r>
              <a:rPr lang="en-AU" sz="1050" b="0">
                <a:solidFill>
                  <a:srgbClr val="F7F1FF"/>
                </a:solidFill>
                <a:effectLst/>
                <a:latin typeface="Consolas" panose="020B0609020204030204" pitchFamily="49" charset="0"/>
              </a:rPr>
              <a:t> </a:t>
            </a:r>
            <a:r>
              <a:rPr lang="en-AU" sz="1050" b="0">
                <a:solidFill>
                  <a:srgbClr val="948AE3"/>
                </a:solidFill>
                <a:effectLst/>
                <a:latin typeface="Consolas" panose="020B0609020204030204" pitchFamily="49" charset="0"/>
              </a:rPr>
              <a:t>0</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2474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996415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2379810298"/>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memory</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b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37365</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pa </a:t>
            </a: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a</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pb </a:t>
            </a:r>
            <a:r>
              <a:rPr lang="en-AU" sz="1500" b="0" dirty="0">
                <a:solidFill>
                  <a:srgbClr val="8B888F"/>
                </a:solidFill>
                <a:effectLst/>
                <a:latin typeface="Consolas" panose="020B0609020204030204" pitchFamily="49" charset="0"/>
              </a:rPr>
              <a:t>{</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err="1">
                <a:solidFill>
                  <a:srgbClr val="7BD88F"/>
                </a:solidFill>
                <a:effectLst/>
                <a:latin typeface="Consolas" panose="020B0609020204030204" pitchFamily="49" charset="0"/>
              </a:rPr>
              <a:t>addressof</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b</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endParaRPr lang="en-AU" sz="1500" dirty="0"/>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lnSpcReduction="10000"/>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a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b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37365</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pa </a:t>
            </a: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pb </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53804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3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a:bodyPr>
          <a:lstStyle/>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iostream</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memory</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i="1" dirty="0">
                <a:solidFill>
                  <a:srgbClr val="5AD4E6"/>
                </a:solidFill>
                <a:effectLst/>
                <a:latin typeface="Consolas" panose="020B0609020204030204" pitchFamily="49" charset="0"/>
              </a:rPr>
              <a:t>auto</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main</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-&gt;</a:t>
            </a: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r>
              <a:rPr lang="en-AU" sz="1800" b="0" dirty="0">
                <a:solidFill>
                  <a:srgbClr val="F7F1FF"/>
                </a:solidFill>
                <a:effectLst/>
                <a:latin typeface="Consolas" panose="020B0609020204030204" pitchFamily="49" charset="0"/>
              </a:rPr>
              <a:t> a </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4</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void</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 pa </a:t>
            </a:r>
            <a:r>
              <a:rPr lang="en-AU" sz="1800" b="0" dirty="0">
                <a:solidFill>
                  <a:srgbClr val="8B888F"/>
                </a:solidFill>
                <a:effectLst/>
                <a:latin typeface="Consolas" panose="020B0609020204030204" pitchFamily="49" charset="0"/>
              </a:rPr>
              <a:t>{</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7BD88F"/>
                </a:solidFill>
                <a:effectLst/>
                <a:latin typeface="Consolas" panose="020B0609020204030204" pitchFamily="49" charset="0"/>
              </a:rPr>
              <a:t>addressof</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a</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err="1">
                <a:solidFill>
                  <a:srgbClr val="FC618D"/>
                </a:solidFill>
                <a:effectLst/>
                <a:latin typeface="Consolas" panose="020B0609020204030204" pitchFamily="49" charset="0"/>
              </a:rPr>
              <a:t>static_cast</a:t>
            </a:r>
            <a:r>
              <a:rPr lang="en-AU" sz="1800" b="0" dirty="0">
                <a:solidFill>
                  <a:srgbClr val="FC618D"/>
                </a:solidFill>
                <a:effectLst/>
                <a:latin typeface="Consolas" panose="020B0609020204030204" pitchFamily="49" charset="0"/>
              </a:rPr>
              <a:t>&lt;</a:t>
            </a:r>
            <a:r>
              <a:rPr lang="en-AU" sz="1800" b="0" i="1" dirty="0">
                <a:solidFill>
                  <a:srgbClr val="5AD4E6"/>
                </a:solidFill>
                <a:effectLst/>
                <a:latin typeface="Consolas" panose="020B0609020204030204" pitchFamily="49" charset="0"/>
              </a:rPr>
              <a:t>int</a:t>
            </a:r>
            <a:r>
              <a:rPr lang="en-AU" sz="1800" b="0" dirty="0">
                <a:solidFill>
                  <a:srgbClr val="FC618D"/>
                </a:solidFill>
                <a:effectLst/>
                <a:latin typeface="Consolas" panose="020B0609020204030204" pitchFamily="49" charset="0"/>
              </a:rPr>
              <a:t>*&gt;</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pa</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pa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r>
              <a:rPr lang="en-AU" sz="1800" b="0" i="1" dirty="0">
                <a:solidFill>
                  <a:srgbClr val="69676C"/>
                </a:solidFill>
                <a:effectLst/>
                <a:latin typeface="Consolas" panose="020B0609020204030204" pitchFamily="49" charset="0"/>
              </a:rPr>
              <a:t>  ///&lt; This will fail, comment out to run</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return</a:t>
            </a:r>
            <a:r>
              <a:rPr lang="en-AU" sz="1800" b="0" dirty="0">
                <a:solidFill>
                  <a:srgbClr val="F7F1FF"/>
                </a:solidFill>
                <a:effectLst/>
                <a:latin typeface="Consolas" panose="020B0609020204030204" pitchFamily="49" charset="0"/>
              </a:rPr>
              <a:t> </a:t>
            </a:r>
            <a:r>
              <a:rPr lang="en-AU" sz="1800" b="0" dirty="0">
                <a:solidFill>
                  <a:srgbClr val="948AE3"/>
                </a:solidFill>
                <a:effectLst/>
                <a:latin typeface="Consolas" panose="020B0609020204030204" pitchFamily="49" charset="0"/>
              </a:rPr>
              <a:t>0</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86813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4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greeting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Hello!</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char</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response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greeting</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69676C"/>
                </a:solidFill>
                <a:effectLst/>
                <a:latin typeface="Consolas" panose="020B0609020204030204" pitchFamily="49" charset="0"/>
              </a:rPr>
              <a:t>    /// These will have the same type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(greeting).name()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greeting</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(response).name()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response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response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This now points to whatever is stored after `response`.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57479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256</TotalTime>
  <Words>3867</Words>
  <Application>Microsoft Office PowerPoint</Application>
  <PresentationFormat>Widescreen</PresentationFormat>
  <Paragraphs>588</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Example 1 </vt:lpstr>
      <vt:lpstr>Pointers Example 2 </vt:lpstr>
      <vt:lpstr>Pointers Example 3 </vt:lpstr>
      <vt:lpstr>Pointers Example 4 </vt:lpstr>
      <vt:lpstr>Pointers Example 5 </vt:lpstr>
      <vt:lpstr>Pointers Example 6</vt:lpstr>
      <vt:lpstr>Slices</vt:lpstr>
      <vt:lpstr>Slices </vt:lpstr>
      <vt:lpstr>Slices Example 1 </vt:lpstr>
      <vt:lpstr>Slices Example 2 </vt:lpstr>
      <vt:lpstr>Dynamic Memory</vt:lpstr>
      <vt:lpstr>Dynamic Memory </vt:lpstr>
      <vt:lpstr>Dynamic Memory Example 1 </vt:lpstr>
      <vt:lpstr>Dynamic Memory Example 2 </vt:lpstr>
      <vt:lpstr>References</vt:lpstr>
      <vt:lpstr>References </vt:lpstr>
      <vt:lpstr>Pointers vs References</vt:lpstr>
      <vt:lpstr>References Example 1 </vt:lpstr>
      <vt:lpstr>References Example 2 </vt:lpstr>
      <vt:lpstr>The Standard Library</vt:lpstr>
      <vt:lpstr>The C++ Standard Library</vt:lpstr>
      <vt:lpstr>Standard Library Types</vt:lpstr>
      <vt:lpstr>Sequences Example 1 </vt:lpstr>
      <vt:lpstr>Sequences Example 2</vt:lpstr>
      <vt:lpstr>Strings Example 1 </vt:lpstr>
      <vt:lpstr>Strings Example 2 </vt:lpstr>
      <vt:lpstr>Strings Example 3 </vt:lpstr>
      <vt:lpstr>Smart Pointers Example 1</vt:lpstr>
      <vt:lpstr>Smart Pointers Example 2</vt:lpstr>
      <vt:lpstr>Smart Pointers Example 3</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6</cp:revision>
  <dcterms:created xsi:type="dcterms:W3CDTF">2022-11-08T05:35:40Z</dcterms:created>
  <dcterms:modified xsi:type="dcterms:W3CDTF">2022-11-21T10:58:42Z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