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423" r:id="rId8"/>
    <p:sldId id="459" r:id="rId9"/>
    <p:sldId id="422" r:id="rId10"/>
    <p:sldId id="460" r:id="rId11"/>
    <p:sldId id="463" r:id="rId12"/>
    <p:sldId id="462" r:id="rId13"/>
    <p:sldId id="418"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19" r:id="rId29"/>
    <p:sldId id="420" r:id="rId30"/>
    <p:sldId id="421" r:id="rId31"/>
    <p:sldId id="415" r:id="rId32"/>
    <p:sldId id="414" r:id="rId33"/>
    <p:sldId id="391" r:id="rId34"/>
    <p:sldId id="384" r:id="rId35"/>
    <p:sldId id="277" r:id="rId36"/>
    <p:sldId id="278" r:id="rId37"/>
    <p:sldId id="279" r:id="rId38"/>
    <p:sldId id="268" r:id="rId39"/>
    <p:sldId id="272" r:id="rId40"/>
    <p:sldId id="270" r:id="rId41"/>
    <p:sldId id="281" r:id="rId42"/>
    <p:sldId id="32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Semaphores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6"/>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6"/>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6"/>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6"/>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6"/>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6"/>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6"/>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6"/>
      <dgm:spPr/>
    </dgm:pt>
    <dgm:pt modelId="{C206CC5E-ECCD-4343-8578-F9903D18B8CC}" type="pres">
      <dgm:prSet presAssocID="{8A6BE036-6A3F-44A7-8605-1FD9A8835744}" presName="vert1" presStyleCnt="0"/>
      <dgm:spPr/>
    </dgm:pt>
    <dgm:pt modelId="{82BC986A-8FEA-4578-88DE-4F7F0C5E671D}" type="pres">
      <dgm:prSet presAssocID="{DEF27B33-6D08-44AC-970F-1EFCDD2220B3}" presName="thickLine" presStyleLbl="alignNode1" presStyleIdx="4" presStyleCnt="6"/>
      <dgm:spPr/>
    </dgm:pt>
    <dgm:pt modelId="{1D019270-DC4E-46BE-9341-EACB60394B54}" type="pres">
      <dgm:prSet presAssocID="{DEF27B33-6D08-44AC-970F-1EFCDD2220B3}" presName="horz1" presStyleCnt="0"/>
      <dgm:spPr/>
    </dgm:pt>
    <dgm:pt modelId="{84FCB67D-552B-4893-A69C-0548D9F6C595}" type="pres">
      <dgm:prSet presAssocID="{DEF27B33-6D08-44AC-970F-1EFCDD2220B3}" presName="tx1" presStyleLbl="revTx" presStyleIdx="4" presStyleCnt="6"/>
      <dgm:spPr/>
    </dgm:pt>
    <dgm:pt modelId="{5EAD11D6-AD70-469E-AC88-9A7089511061}" type="pres">
      <dgm:prSet presAssocID="{DEF27B33-6D08-44AC-970F-1EFCDD2220B3}" presName="vert1" presStyleCnt="0"/>
      <dgm:spPr/>
    </dgm:pt>
    <dgm:pt modelId="{630B2036-74E0-4AD1-A202-2CA9E4BE0986}" type="pres">
      <dgm:prSet presAssocID="{6903335B-AF90-41B6-86B7-1EC5E92160AD}" presName="thickLine" presStyleLbl="alignNode1" presStyleIdx="5" presStyleCnt="6"/>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5" presStyleCnt="6"/>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EA133AAA-0771-4462-A11C-9BC345C7E680}" type="presOf" srcId="{DEF27B33-6D08-44AC-970F-1EFCDD2220B3}" destId="{84FCB67D-552B-4893-A69C-0548D9F6C595}"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5"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6B4591EB-824F-42B9-83E6-174FA63F7F74}" type="presParOf" srcId="{D1C119F3-C827-438E-9885-E47E71E2174D}" destId="{82BC986A-8FEA-4578-88DE-4F7F0C5E671D}" srcOrd="8" destOrd="0" presId="urn:microsoft.com/office/officeart/2008/layout/LinedList"/>
    <dgm:cxn modelId="{8F95BD3D-FBF3-4997-A3F9-C09C2676435B}" type="presParOf" srcId="{D1C119F3-C827-438E-9885-E47E71E2174D}" destId="{1D019270-DC4E-46BE-9341-EACB60394B54}" srcOrd="9" destOrd="0" presId="urn:microsoft.com/office/officeart/2008/layout/LinedList"/>
    <dgm:cxn modelId="{848698C2-ED20-461F-97C0-92A6F8FEA986}" type="presParOf" srcId="{1D019270-DC4E-46BE-9341-EACB60394B54}" destId="{84FCB67D-552B-4893-A69C-0548D9F6C595}" srcOrd="0" destOrd="0" presId="urn:microsoft.com/office/officeart/2008/layout/LinedList"/>
    <dgm:cxn modelId="{C90A3206-C99F-4D3E-AD5F-B846BE9104A1}" type="presParOf" srcId="{1D019270-DC4E-46BE-9341-EACB60394B54}" destId="{5EAD11D6-AD70-469E-AC88-9A7089511061}" srcOrd="1" destOrd="0" presId="urn:microsoft.com/office/officeart/2008/layout/LinedList"/>
    <dgm:cxn modelId="{7B1E3FF0-2F3C-4F0E-B3CB-1540876E5197}" type="presParOf" srcId="{D1C119F3-C827-438E-9885-E47E71E2174D}" destId="{630B2036-74E0-4AD1-A202-2CA9E4BE0986}" srcOrd="10" destOrd="0" presId="urn:microsoft.com/office/officeart/2008/layout/LinedList"/>
    <dgm:cxn modelId="{2ABA7397-B5B7-4C38-B749-0CCB8746E62C}" type="presParOf" srcId="{D1C119F3-C827-438E-9885-E47E71E2174D}" destId="{C6B6F2C6-F026-45E7-99F8-DC757D57F08C}" srcOrd="11"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Parallel Algorithms</a:t>
          </a:r>
        </a:p>
      </dsp:txBody>
      <dsp:txXfrm>
        <a:off x="0" y="2812"/>
        <a:ext cx="6373813" cy="958970"/>
      </dsp:txXfrm>
    </dsp:sp>
    <dsp:sp modelId="{0897D902-47C7-457E-B008-BD0A4476DED9}">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Atomics</a:t>
          </a:r>
        </a:p>
      </dsp:txBody>
      <dsp:txXfrm>
        <a:off x="0" y="961783"/>
        <a:ext cx="6373813" cy="958970"/>
      </dsp:txXfrm>
    </dsp:sp>
    <dsp:sp modelId="{92E130E9-A39D-429A-B26B-1B7E70D97B3E}">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Threads</a:t>
          </a:r>
        </a:p>
      </dsp:txBody>
      <dsp:txXfrm>
        <a:off x="0" y="1920754"/>
        <a:ext cx="6373813" cy="958970"/>
      </dsp:txXfrm>
    </dsp:sp>
    <dsp:sp modelId="{78BC4557-602B-4324-A970-5E23EEB03816}">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Mutexes</a:t>
          </a:r>
        </a:p>
      </dsp:txBody>
      <dsp:txXfrm>
        <a:off x="0" y="2879725"/>
        <a:ext cx="6373813" cy="958970"/>
      </dsp:txXfrm>
    </dsp:sp>
    <dsp:sp modelId="{82BC986A-8FEA-4578-88DE-4F7F0C5E671D}">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CB67D-552B-4893-A69C-0548D9F6C595}">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Semaphores</a:t>
          </a:r>
        </a:p>
      </dsp:txBody>
      <dsp:txXfrm>
        <a:off x="0" y="3838695"/>
        <a:ext cx="6373813" cy="958970"/>
      </dsp:txXfrm>
    </dsp:sp>
    <dsp:sp modelId="{630B2036-74E0-4AD1-A202-2CA9E4BE0986}">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Async/Await</a:t>
          </a:r>
        </a:p>
      </dsp:txBody>
      <dsp:txXfrm>
        <a:off x="0" y="4797666"/>
        <a:ext cx="6373813" cy="958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22424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3321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5237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270497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56063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786414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60672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3305148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578852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18657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2975390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29</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104913" cy="772675"/>
          </a:xfrm>
        </p:spPr>
        <p:txBody>
          <a:bodyPr>
            <a:normAutofit/>
          </a:bodyPr>
          <a:lstStyle/>
          <a:p>
            <a:r>
              <a:rPr lang="en-US" sz="4000" dirty="0"/>
              <a:t>Vectors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20000"/>
              </a:bodyPr>
              <a:lstStyle/>
              <a:p>
                <a:r>
                  <a:rPr lang="en-US" dirty="0"/>
                  <a:t>Dynamic array with efficient pushing and popping of elements to the back of the array.</a:t>
                </a:r>
              </a:p>
              <a:p>
                <a:r>
                  <a:rPr lang="en-US" dirty="0"/>
                  <a:t>Contiguous memory layout allowing for the most optimal caching performance.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random access to elements via 0-based numeric indexing.</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r>
                      <a:rPr lang="en-AU" b="0" i="1" smtClean="0">
                        <a:latin typeface="Cambria Math" panose="02040503050406030204" pitchFamily="18" charset="0"/>
                      </a:rPr>
                      <m:t>𝑛</m:t>
                    </m:r>
                    <m:r>
                      <a:rPr lang="en-AU" b="0" i="1" smtClean="0">
                        <a:latin typeface="Cambria Math" panose="02040503050406030204" pitchFamily="18" charset="0"/>
                      </a:rPr>
                      <m:t>) </m:t>
                    </m:r>
                  </m:oMath>
                </a14:m>
                <a:r>
                  <a:rPr lang="en-US" dirty="0"/>
                  <a:t>random insertion and deletion of elements.</a:t>
                </a:r>
              </a:p>
              <a:p>
                <a:r>
                  <a:rPr lang="en-US" dirty="0"/>
                  <a:t>Best choice for any sequence container.</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488" t="-2557" r="-436" b="-1562"/>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5909310"/>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v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vector</a:t>
            </a:r>
            <a:r>
              <a:rPr lang="en-AU" sz="900" b="0" dirty="0">
                <a:solidFill>
                  <a:srgbClr val="FC618D"/>
                </a:solidFill>
                <a:effectLst/>
                <a:latin typeface="Consolas" panose="020B0609020204030204" pitchFamily="49" charset="0"/>
              </a:rPr>
              <a:t>&lt;</a:t>
            </a:r>
            <a:r>
              <a:rPr lang="en-AU" sz="900" b="0" i="1" dirty="0">
                <a:solidFill>
                  <a:srgbClr val="5AD4E6"/>
                </a:solidFill>
                <a:effectLst/>
                <a:latin typeface="Consolas" panose="020B0609020204030204" pitchFamily="49" charset="0"/>
              </a:rPr>
              <a:t>int</a:t>
            </a:r>
            <a:r>
              <a:rPr lang="en-AU" sz="900" b="0" dirty="0">
                <a:solidFill>
                  <a:srgbClr val="FC618D"/>
                </a:solidFill>
                <a:effectLst/>
                <a:latin typeface="Consolas" panose="020B0609020204030204" pitchFamily="49" charset="0"/>
              </a:rPr>
              <a:t>&gt;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3</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4</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5</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push_back</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6</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pop_back</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pop_back</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insert</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begin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3</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77</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erase</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end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4</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v[4] =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v</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4</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r>
              <a:rPr lang="en-AU" sz="900" b="0" i="1" dirty="0">
                <a:solidFill>
                  <a:srgbClr val="69676C"/>
                </a:solidFill>
                <a:effectLst/>
                <a:latin typeface="Consolas" panose="020B0609020204030204" pitchFamily="49" charset="0"/>
              </a:rPr>
              <a:t>        ///&lt; Unsafe version</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v.at(2) =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v</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at</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r>
              <a:rPr lang="en-AU" sz="900" b="0" i="1" dirty="0">
                <a:solidFill>
                  <a:srgbClr val="69676C"/>
                </a:solidFill>
                <a:effectLst/>
                <a:latin typeface="Consolas" panose="020B0609020204030204" pitchFamily="49" charset="0"/>
              </a:rPr>
              <a:t>  ///&lt; Range checked</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Before </a:t>
            </a:r>
            <a:r>
              <a:rPr lang="en-AU" sz="900" b="0" dirty="0" err="1">
                <a:solidFill>
                  <a:srgbClr val="FCE566"/>
                </a:solidFill>
                <a:effectLst/>
                <a:latin typeface="Consolas" panose="020B0609020204030204" pitchFamily="49" charset="0"/>
              </a:rPr>
              <a:t>v.shrink_to_fit</a:t>
            </a:r>
            <a:r>
              <a:rPr lang="en-AU" sz="900" b="0" dirty="0">
                <a:solidFill>
                  <a:srgbClr val="FCE566"/>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Capacity: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capacity</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shrink_to_fit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After </a:t>
            </a:r>
            <a:r>
              <a:rPr lang="en-AU" sz="900" b="0" dirty="0" err="1">
                <a:solidFill>
                  <a:srgbClr val="FCE566"/>
                </a:solidFill>
                <a:effectLst/>
                <a:latin typeface="Consolas" panose="020B0609020204030204" pitchFamily="49" charset="0"/>
              </a:rPr>
              <a:t>v.shrink_to_fit</a:t>
            </a:r>
            <a:r>
              <a:rPr lang="en-AU" sz="900" b="0" dirty="0">
                <a:solidFill>
                  <a:srgbClr val="FCE566"/>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Capacity: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capacity</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clear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After </a:t>
            </a:r>
            <a:r>
              <a:rPr lang="en-AU" sz="900" b="0" dirty="0" err="1">
                <a:solidFill>
                  <a:srgbClr val="FCE566"/>
                </a:solidFill>
                <a:effectLst/>
                <a:latin typeface="Consolas" panose="020B0609020204030204" pitchFamily="49" charset="0"/>
              </a:rPr>
              <a:t>v.clear</a:t>
            </a:r>
            <a:r>
              <a:rPr lang="en-AU" sz="900" b="0" dirty="0">
                <a:solidFill>
                  <a:srgbClr val="FCE566"/>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Capacity: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v</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capacity</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v</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165554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Deque</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Double ended queue </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insertion and erasure at the front and back of the deque.</a:t>
                </a:r>
              </a:p>
              <a:p>
                <a:r>
                  <a:rPr lang="en-AU" b="0" dirty="0"/>
                  <a:t>Never invalidates iterators or references when pushing or popping to the front or back of the deque.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random access to elements via 0-based numeric indexing.</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r>
                      <a:rPr lang="en-AU" b="0" i="1" smtClean="0">
                        <a:latin typeface="Cambria Math" panose="02040503050406030204" pitchFamily="18" charset="0"/>
                      </a:rPr>
                      <m:t>𝑛</m:t>
                    </m:r>
                    <m:r>
                      <a:rPr lang="en-AU" b="0" i="1" smtClean="0">
                        <a:latin typeface="Cambria Math" panose="02040503050406030204" pitchFamily="18" charset="0"/>
                      </a:rPr>
                      <m:t>) </m:t>
                    </m:r>
                  </m:oMath>
                </a14:m>
                <a:r>
                  <a:rPr lang="en-US" dirty="0"/>
                  <a:t>random insertion and deletion of elements.</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779" t="-2699" r="-2180" b="-2699"/>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421086" y="549275"/>
            <a:ext cx="6227327" cy="6240170"/>
          </a:xfrm>
          <a:prstGeom prst="rect">
            <a:avLst/>
          </a:prstGeom>
          <a:noFill/>
        </p:spPr>
        <p:txBody>
          <a:bodyPr wrap="square" rtlCol="0">
            <a:spAutoFit/>
          </a:bodyPr>
          <a:lstStyle/>
          <a:p>
            <a:r>
              <a:rPr lang="en-AU" sz="850" b="0" dirty="0">
                <a:solidFill>
                  <a:srgbClr val="8B888F"/>
                </a:solidFill>
                <a:effectLst/>
                <a:latin typeface="Consolas" panose="020B0609020204030204" pitchFamily="49" charset="0"/>
              </a:rPr>
              <a:t>#</a:t>
            </a:r>
            <a:r>
              <a:rPr lang="en-AU" sz="850" b="0" dirty="0">
                <a:solidFill>
                  <a:srgbClr val="FC618D"/>
                </a:solidFill>
                <a:effectLst/>
                <a:latin typeface="Consolas" panose="020B0609020204030204" pitchFamily="49" charset="0"/>
              </a:rPr>
              <a:t>include</a:t>
            </a:r>
            <a:r>
              <a:rPr lang="en-AU" sz="850" b="0" dirty="0">
                <a:solidFill>
                  <a:srgbClr val="948AE3"/>
                </a:solidFill>
                <a:effectLst/>
                <a:latin typeface="Consolas" panose="020B0609020204030204" pitchFamily="49" charset="0"/>
              </a:rPr>
              <a:t> </a:t>
            </a:r>
            <a:r>
              <a:rPr lang="en-AU" sz="850" b="0" dirty="0">
                <a:solidFill>
                  <a:srgbClr val="8B888F"/>
                </a:solidFill>
                <a:effectLst/>
                <a:latin typeface="Consolas" panose="020B0609020204030204" pitchFamily="49" charset="0"/>
              </a:rPr>
              <a:t>&lt;</a:t>
            </a:r>
            <a:r>
              <a:rPr lang="en-AU" sz="850" b="0" dirty="0">
                <a:solidFill>
                  <a:srgbClr val="FCE566"/>
                </a:solidFill>
                <a:effectLst/>
                <a:latin typeface="Consolas" panose="020B0609020204030204" pitchFamily="49" charset="0"/>
              </a:rPr>
              <a:t>iostream</a:t>
            </a:r>
            <a:r>
              <a:rPr lang="en-AU" sz="850" b="0" dirty="0">
                <a:solidFill>
                  <a:srgbClr val="8B888F"/>
                </a:solidFill>
                <a:effectLst/>
                <a:latin typeface="Consolas" panose="020B0609020204030204" pitchFamily="49" charset="0"/>
              </a:rPr>
              <a:t>&gt;</a:t>
            </a:r>
            <a:endParaRPr lang="en-AU" sz="850" b="0" dirty="0">
              <a:solidFill>
                <a:srgbClr val="F7F1FF"/>
              </a:solidFill>
              <a:effectLst/>
              <a:latin typeface="Consolas" panose="020B0609020204030204" pitchFamily="49" charset="0"/>
            </a:endParaRPr>
          </a:p>
          <a:p>
            <a:r>
              <a:rPr lang="en-AU" sz="850" b="0" dirty="0">
                <a:solidFill>
                  <a:srgbClr val="8B888F"/>
                </a:solidFill>
                <a:effectLst/>
                <a:latin typeface="Consolas" panose="020B0609020204030204" pitchFamily="49" charset="0"/>
              </a:rPr>
              <a:t>#</a:t>
            </a:r>
            <a:r>
              <a:rPr lang="en-AU" sz="850" b="0" dirty="0">
                <a:solidFill>
                  <a:srgbClr val="FC618D"/>
                </a:solidFill>
                <a:effectLst/>
                <a:latin typeface="Consolas" panose="020B0609020204030204" pitchFamily="49" charset="0"/>
              </a:rPr>
              <a:t>include</a:t>
            </a:r>
            <a:r>
              <a:rPr lang="en-AU" sz="850" b="0" dirty="0">
                <a:solidFill>
                  <a:srgbClr val="948AE3"/>
                </a:solidFill>
                <a:effectLst/>
                <a:latin typeface="Consolas" panose="020B0609020204030204" pitchFamily="49" charset="0"/>
              </a:rPr>
              <a:t> </a:t>
            </a:r>
            <a:r>
              <a:rPr lang="en-AU" sz="850" b="0" dirty="0">
                <a:solidFill>
                  <a:srgbClr val="8B888F"/>
                </a:solidFill>
                <a:effectLst/>
                <a:latin typeface="Consolas" panose="020B0609020204030204" pitchFamily="49" charset="0"/>
              </a:rPr>
              <a:t>&lt;</a:t>
            </a:r>
            <a:r>
              <a:rPr lang="en-AU" sz="850" b="0" dirty="0">
                <a:solidFill>
                  <a:srgbClr val="FCE566"/>
                </a:solidFill>
                <a:effectLst/>
                <a:latin typeface="Consolas" panose="020B0609020204030204" pitchFamily="49" charset="0"/>
              </a:rPr>
              <a:t>deque</a:t>
            </a:r>
            <a:r>
              <a:rPr lang="en-AU" sz="850" b="0" dirty="0">
                <a:solidFill>
                  <a:srgbClr val="8B888F"/>
                </a:solidFill>
                <a:effectLst/>
                <a:latin typeface="Consolas" panose="020B0609020204030204" pitchFamily="49" charset="0"/>
              </a:rPr>
              <a:t>&gt;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i="1" dirty="0">
                <a:solidFill>
                  <a:srgbClr val="5AD4E6"/>
                </a:solidFill>
                <a:effectLst/>
                <a:latin typeface="Consolas" panose="020B0609020204030204" pitchFamily="49" charset="0"/>
              </a:rPr>
              <a:t>auto</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main</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-&gt;</a:t>
            </a:r>
            <a:r>
              <a:rPr lang="en-AU" sz="850" b="0" dirty="0">
                <a:solidFill>
                  <a:srgbClr val="F7F1FF"/>
                </a:solidFill>
                <a:effectLst/>
                <a:latin typeface="Consolas" panose="020B0609020204030204" pitchFamily="49" charset="0"/>
              </a:rPr>
              <a:t> </a:t>
            </a:r>
            <a:r>
              <a:rPr lang="en-AU" sz="850" b="0" i="1" dirty="0">
                <a:solidFill>
                  <a:srgbClr val="5AD4E6"/>
                </a:solidFill>
                <a:effectLst/>
                <a:latin typeface="Consolas" panose="020B0609020204030204" pitchFamily="49" charset="0"/>
              </a:rPr>
              <a:t>int</a:t>
            </a:r>
            <a:endParaRPr lang="en-AU" sz="850" b="0" dirty="0">
              <a:solidFill>
                <a:srgbClr val="F7F1FF"/>
              </a:solidFill>
              <a:effectLst/>
              <a:latin typeface="Consolas" panose="020B0609020204030204" pitchFamily="49" charset="0"/>
            </a:endParaRPr>
          </a:p>
          <a:p>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i="1" dirty="0">
                <a:solidFill>
                  <a:srgbClr val="5AD4E6"/>
                </a:solidFill>
                <a:effectLst/>
                <a:latin typeface="Consolas" panose="020B0609020204030204" pitchFamily="49" charset="0"/>
              </a:rPr>
              <a:t>auto</a:t>
            </a: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deque</a:t>
            </a:r>
            <a:r>
              <a:rPr lang="en-AU" sz="850" b="0" dirty="0">
                <a:solidFill>
                  <a:srgbClr val="FC618D"/>
                </a:solidFill>
                <a:effectLst/>
                <a:latin typeface="Consolas" panose="020B0609020204030204" pitchFamily="49" charset="0"/>
              </a:rPr>
              <a:t>&lt;</a:t>
            </a:r>
            <a:r>
              <a:rPr lang="en-AU" sz="850" b="0" i="1" dirty="0">
                <a:solidFill>
                  <a:srgbClr val="5AD4E6"/>
                </a:solidFill>
                <a:effectLst/>
                <a:latin typeface="Consolas" panose="020B0609020204030204" pitchFamily="49" charset="0"/>
              </a:rPr>
              <a:t>int</a:t>
            </a:r>
            <a:r>
              <a:rPr lang="en-AU" sz="850" b="0" dirty="0">
                <a:solidFill>
                  <a:srgbClr val="FC618D"/>
                </a:solidFill>
                <a:effectLst/>
                <a:latin typeface="Consolas" panose="020B0609020204030204" pitchFamily="49" charset="0"/>
              </a:rPr>
              <a:t>&gt;</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1</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2</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3</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4</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5</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push_back</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6</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pop_back</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pop_back</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push_front</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33</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push_front</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914</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push_front</a:t>
            </a:r>
            <a:r>
              <a:rPr lang="en-AU" sz="850" b="0" dirty="0">
                <a:solidFill>
                  <a:srgbClr val="8B888F"/>
                </a:solidFill>
                <a:effectLst/>
                <a:latin typeface="Consolas" panose="020B0609020204030204" pitchFamily="49" charset="0"/>
              </a:rPr>
              <a:t>(</a:t>
            </a:r>
            <a:r>
              <a:rPr lang="en-AU" sz="850" b="0" dirty="0">
                <a:solidFill>
                  <a:srgbClr val="FC618D"/>
                </a:solidFill>
                <a:effectLst/>
                <a:latin typeface="Consolas" panose="020B0609020204030204" pitchFamily="49" charset="0"/>
              </a:rPr>
              <a:t>-</a:t>
            </a:r>
            <a:r>
              <a:rPr lang="en-AU" sz="850" b="0" dirty="0">
                <a:solidFill>
                  <a:srgbClr val="948AE3"/>
                </a:solidFill>
                <a:effectLst/>
                <a:latin typeface="Consolas" panose="020B0609020204030204" pitchFamily="49" charset="0"/>
              </a:rPr>
              <a:t>44</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push_front</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0</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pop_front</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pop_front</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insert</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begin</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3</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77</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erase</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end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4</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err="1">
                <a:solidFill>
                  <a:srgbClr val="FCE566"/>
                </a:solidFill>
                <a:effectLst/>
                <a:latin typeface="Consolas" panose="020B0609020204030204" pitchFamily="49" charset="0"/>
              </a:rPr>
              <a:t>dq</a:t>
            </a:r>
            <a:r>
              <a:rPr lang="en-AU" sz="850" b="0" dirty="0">
                <a:solidFill>
                  <a:srgbClr val="FCE566"/>
                </a:solidFill>
                <a:effectLst/>
                <a:latin typeface="Consolas" panose="020B0609020204030204" pitchFamily="49" charset="0"/>
              </a:rPr>
              <a:t>[4] = </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4</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r>
              <a:rPr lang="en-AU" sz="850" b="0" i="1" dirty="0">
                <a:solidFill>
                  <a:srgbClr val="69676C"/>
                </a:solidFill>
                <a:effectLst/>
                <a:latin typeface="Consolas" panose="020B0609020204030204" pitchFamily="49" charset="0"/>
              </a:rPr>
              <a:t>        ///&lt; Unsafe version</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dq.at(2) = </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dq</a:t>
            </a:r>
            <a:r>
              <a:rPr lang="en-AU" sz="850" b="0" dirty="0">
                <a:solidFill>
                  <a:srgbClr val="8B888F"/>
                </a:solidFill>
                <a:effectLst/>
                <a:latin typeface="Consolas" panose="020B0609020204030204" pitchFamily="49" charset="0"/>
              </a:rPr>
              <a:t>.</a:t>
            </a:r>
            <a:r>
              <a:rPr lang="en-AU" sz="850" b="0" dirty="0">
                <a:solidFill>
                  <a:srgbClr val="7BD88F"/>
                </a:solidFill>
                <a:effectLst/>
                <a:latin typeface="Consolas" panose="020B0609020204030204" pitchFamily="49" charset="0"/>
              </a:rPr>
              <a:t>at</a:t>
            </a:r>
            <a:r>
              <a:rPr lang="en-AU" sz="850" b="0" dirty="0">
                <a:solidFill>
                  <a:srgbClr val="8B888F"/>
                </a:solidFill>
                <a:effectLst/>
                <a:latin typeface="Consolas" panose="020B0609020204030204" pitchFamily="49" charset="0"/>
              </a:rPr>
              <a:t>(</a:t>
            </a:r>
            <a:r>
              <a:rPr lang="en-AU" sz="850" b="0" dirty="0">
                <a:solidFill>
                  <a:srgbClr val="948AE3"/>
                </a:solidFill>
                <a:effectLst/>
                <a:latin typeface="Consolas" panose="020B0609020204030204" pitchFamily="49" charset="0"/>
              </a:rPr>
              <a:t>2</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r>
              <a:rPr lang="en-AU" sz="850" b="0" i="1" dirty="0">
                <a:solidFill>
                  <a:srgbClr val="69676C"/>
                </a:solidFill>
                <a:effectLst/>
                <a:latin typeface="Consolas" panose="020B0609020204030204" pitchFamily="49" charset="0"/>
              </a:rPr>
              <a:t>  ///&lt; Range checked</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Before </a:t>
            </a:r>
            <a:r>
              <a:rPr lang="en-AU" sz="850" b="0" dirty="0" err="1">
                <a:solidFill>
                  <a:srgbClr val="FCE566"/>
                </a:solidFill>
                <a:effectLst/>
                <a:latin typeface="Consolas" panose="020B0609020204030204" pitchFamily="49" charset="0"/>
              </a:rPr>
              <a:t>dq.shrink_to_fit</a:t>
            </a:r>
            <a:r>
              <a:rPr lang="en-AU" sz="850" b="0" dirty="0">
                <a:solidFill>
                  <a:srgbClr val="FCE566"/>
                </a:solidFill>
                <a:effectLst/>
                <a:latin typeface="Consolas" panose="020B0609020204030204" pitchFamily="49" charset="0"/>
              </a:rPr>
              <a:t>()</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Size: </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size</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shrink_to_fit</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After </a:t>
            </a:r>
            <a:r>
              <a:rPr lang="en-AU" sz="850" b="0" dirty="0" err="1">
                <a:solidFill>
                  <a:srgbClr val="FCE566"/>
                </a:solidFill>
                <a:effectLst/>
                <a:latin typeface="Consolas" panose="020B0609020204030204" pitchFamily="49" charset="0"/>
              </a:rPr>
              <a:t>dq.shrink_to_fit</a:t>
            </a:r>
            <a:r>
              <a:rPr lang="en-AU" sz="850" b="0" dirty="0">
                <a:solidFill>
                  <a:srgbClr val="FCE566"/>
                </a:solidFill>
                <a:effectLst/>
                <a:latin typeface="Consolas" panose="020B0609020204030204" pitchFamily="49" charset="0"/>
              </a:rPr>
              <a:t>()</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Size: </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size</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clear</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After </a:t>
            </a:r>
            <a:r>
              <a:rPr lang="en-AU" sz="850" b="0" dirty="0" err="1">
                <a:solidFill>
                  <a:srgbClr val="FCE566"/>
                </a:solidFill>
                <a:effectLst/>
                <a:latin typeface="Consolas" panose="020B0609020204030204" pitchFamily="49" charset="0"/>
              </a:rPr>
              <a:t>dq.clear</a:t>
            </a:r>
            <a:r>
              <a:rPr lang="en-AU" sz="850" b="0" dirty="0">
                <a:solidFill>
                  <a:srgbClr val="FCE566"/>
                </a:solidFill>
                <a:effectLst/>
                <a:latin typeface="Consolas" panose="020B0609020204030204" pitchFamily="49" charset="0"/>
              </a:rPr>
              <a:t>()</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cout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8B888F"/>
                </a:solidFill>
                <a:effectLst/>
                <a:latin typeface="Consolas" panose="020B0609020204030204" pitchFamily="49" charset="0"/>
              </a:rPr>
              <a:t>"</a:t>
            </a:r>
            <a:r>
              <a:rPr lang="en-AU" sz="850" b="0" dirty="0">
                <a:solidFill>
                  <a:srgbClr val="FCE566"/>
                </a:solidFill>
                <a:effectLst/>
                <a:latin typeface="Consolas" panose="020B0609020204030204" pitchFamily="49" charset="0"/>
              </a:rPr>
              <a:t>Size: </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err="1">
                <a:solidFill>
                  <a:srgbClr val="F7F1FF"/>
                </a:solidFill>
                <a:effectLst/>
                <a:latin typeface="Consolas" panose="020B0609020204030204" pitchFamily="49" charset="0"/>
              </a:rPr>
              <a:t>dq</a:t>
            </a:r>
            <a:r>
              <a:rPr lang="en-AU" sz="850" b="0" dirty="0" err="1">
                <a:solidFill>
                  <a:srgbClr val="8B888F"/>
                </a:solidFill>
                <a:effectLst/>
                <a:latin typeface="Consolas" panose="020B0609020204030204" pitchFamily="49" charset="0"/>
              </a:rPr>
              <a:t>.</a:t>
            </a:r>
            <a:r>
              <a:rPr lang="en-AU" sz="850" b="0" dirty="0" err="1">
                <a:solidFill>
                  <a:srgbClr val="7BD88F"/>
                </a:solidFill>
                <a:effectLst/>
                <a:latin typeface="Consolas" panose="020B0609020204030204" pitchFamily="49" charset="0"/>
              </a:rPr>
              <a:t>size</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&lt;&lt;</a:t>
            </a:r>
            <a:r>
              <a:rPr lang="en-AU" sz="850" b="0" dirty="0">
                <a:solidFill>
                  <a:srgbClr val="F7F1FF"/>
                </a:solidFill>
                <a:effectLst/>
                <a:latin typeface="Consolas" panose="020B0609020204030204" pitchFamily="49" charset="0"/>
              </a:rPr>
              <a:t> </a:t>
            </a:r>
            <a:r>
              <a:rPr lang="en-AU" sz="850" b="0" dirty="0">
                <a:solidFill>
                  <a:srgbClr val="7BD88F"/>
                </a:solidFill>
                <a:effectLst/>
                <a:latin typeface="Consolas" panose="020B0609020204030204" pitchFamily="49" charset="0"/>
              </a:rPr>
              <a:t>std</a:t>
            </a:r>
            <a:r>
              <a:rPr lang="en-AU" sz="850" b="0" dirty="0">
                <a:solidFill>
                  <a:srgbClr val="8B888F"/>
                </a:solidFill>
                <a:effectLst/>
                <a:latin typeface="Consolas" panose="020B0609020204030204" pitchFamily="49" charset="0"/>
              </a:rPr>
              <a:t>::</a:t>
            </a:r>
            <a:r>
              <a:rPr lang="en-AU" sz="850" b="0" dirty="0">
                <a:solidFill>
                  <a:srgbClr val="F7F1FF"/>
                </a:solidFill>
                <a:effectLst/>
                <a:latin typeface="Consolas" panose="020B0609020204030204" pitchFamily="49" charset="0"/>
              </a:rPr>
              <a:t>endl</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F7F1FF"/>
                </a:solidFill>
                <a:effectLst/>
                <a:latin typeface="Consolas" panose="020B0609020204030204" pitchFamily="49" charset="0"/>
              </a:rPr>
              <a:t>    </a:t>
            </a:r>
            <a:r>
              <a:rPr lang="en-AU" sz="850" b="0" dirty="0" err="1">
                <a:solidFill>
                  <a:srgbClr val="7BD88F"/>
                </a:solidFill>
                <a:effectLst/>
                <a:latin typeface="Consolas" panose="020B0609020204030204" pitchFamily="49" charset="0"/>
              </a:rPr>
              <a:t>println</a:t>
            </a:r>
            <a:r>
              <a:rPr lang="en-AU" sz="850" b="0" dirty="0">
                <a:solidFill>
                  <a:srgbClr val="8B888F"/>
                </a:solidFill>
                <a:effectLst/>
                <a:latin typeface="Consolas" panose="020B0609020204030204" pitchFamily="49" charset="0"/>
              </a:rPr>
              <a:t>(</a:t>
            </a:r>
            <a:r>
              <a:rPr lang="en-AU" sz="850" b="0" dirty="0" err="1">
                <a:solidFill>
                  <a:srgbClr val="F7F1FF"/>
                </a:solidFill>
                <a:effectLst/>
                <a:latin typeface="Consolas" panose="020B0609020204030204" pitchFamily="49" charset="0"/>
              </a:rPr>
              <a:t>dq</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br>
              <a:rPr lang="en-AU" sz="850" b="0" dirty="0">
                <a:solidFill>
                  <a:srgbClr val="F7F1FF"/>
                </a:solidFill>
                <a:effectLst/>
                <a:latin typeface="Consolas" panose="020B0609020204030204" pitchFamily="49" charset="0"/>
              </a:rPr>
            </a:br>
            <a:r>
              <a:rPr lang="en-AU" sz="850" b="0" dirty="0">
                <a:solidFill>
                  <a:srgbClr val="F7F1FF"/>
                </a:solidFill>
                <a:effectLst/>
                <a:latin typeface="Consolas" panose="020B0609020204030204" pitchFamily="49" charset="0"/>
              </a:rPr>
              <a:t>    </a:t>
            </a:r>
            <a:r>
              <a:rPr lang="en-AU" sz="850" b="0" dirty="0">
                <a:solidFill>
                  <a:srgbClr val="FC618D"/>
                </a:solidFill>
                <a:effectLst/>
                <a:latin typeface="Consolas" panose="020B0609020204030204" pitchFamily="49" charset="0"/>
              </a:rPr>
              <a:t>return</a:t>
            </a:r>
            <a:r>
              <a:rPr lang="en-AU" sz="850" b="0" dirty="0">
                <a:solidFill>
                  <a:srgbClr val="F7F1FF"/>
                </a:solidFill>
                <a:effectLst/>
                <a:latin typeface="Consolas" panose="020B0609020204030204" pitchFamily="49" charset="0"/>
              </a:rPr>
              <a:t> </a:t>
            </a:r>
            <a:r>
              <a:rPr lang="en-AU" sz="850" b="0" dirty="0">
                <a:solidFill>
                  <a:srgbClr val="948AE3"/>
                </a:solidFill>
                <a:effectLst/>
                <a:latin typeface="Consolas" panose="020B0609020204030204" pitchFamily="49" charset="0"/>
              </a:rPr>
              <a:t>0</a:t>
            </a:r>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a:p>
            <a:r>
              <a:rPr lang="en-AU" sz="850" b="0" dirty="0">
                <a:solidFill>
                  <a:srgbClr val="8B888F"/>
                </a:solidFill>
                <a:effectLst/>
                <a:latin typeface="Consolas" panose="020B0609020204030204" pitchFamily="49" charset="0"/>
              </a:rPr>
              <a:t>}</a:t>
            </a:r>
            <a:endParaRPr lang="en-AU" sz="8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230291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Forward List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Singly-Linked List with fast insertion and erasure anywhere in the list</a:t>
            </a:r>
          </a:p>
          <a:p>
            <a:r>
              <a:rPr lang="en-US" dirty="0"/>
              <a:t>Doesn’t invalidate iterators when inserting, erasing (except erased element) or merging lists.</a:t>
            </a:r>
          </a:p>
          <a:p>
            <a:r>
              <a:rPr lang="en-US" dirty="0"/>
              <a:t>More efficient when bidirectionality is not needed.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569386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err="1">
                <a:solidFill>
                  <a:srgbClr val="FCE566"/>
                </a:solidFill>
                <a:effectLst/>
                <a:latin typeface="Consolas" panose="020B0609020204030204" pitchFamily="49" charset="0"/>
              </a:rPr>
              <a:t>forward_list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forward_list</a:t>
            </a:r>
            <a:r>
              <a:rPr lang="en-AU" sz="1300" b="0" dirty="0">
                <a:solidFill>
                  <a:srgbClr val="FC618D"/>
                </a:solidFill>
                <a:effectLst/>
                <a:latin typeface="Consolas" panose="020B0609020204030204" pitchFamily="49" charset="0"/>
              </a:rPr>
              <a:t>&lt;</a:t>
            </a:r>
            <a:r>
              <a:rPr lang="en-AU" sz="1300" b="0" i="1" dirty="0">
                <a:solidFill>
                  <a:srgbClr val="5AD4E6"/>
                </a:solidFill>
                <a:effectLst/>
                <a:latin typeface="Consolas" panose="020B0609020204030204" pitchFamily="49" charset="0"/>
              </a:rPr>
              <a:t>int</a:t>
            </a:r>
            <a:r>
              <a:rPr lang="en-AU" sz="1300" b="0" dirty="0">
                <a:solidFill>
                  <a:srgbClr val="FC618D"/>
                </a:solidFill>
                <a:effectLst/>
                <a:latin typeface="Consolas" panose="020B0609020204030204" pitchFamily="49" charset="0"/>
              </a:rPr>
              <a:t>&gt;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1</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3</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5</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push_front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33</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push_front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914</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push_front</a:t>
            </a:r>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a:t>
            </a:r>
            <a:r>
              <a:rPr lang="en-AU" sz="1300" b="0" dirty="0">
                <a:solidFill>
                  <a:srgbClr val="948AE3"/>
                </a:solidFill>
                <a:effectLst/>
                <a:latin typeface="Consolas" panose="020B0609020204030204" pitchFamily="49" charset="0"/>
              </a:rPr>
              <a:t>44</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push_front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pop_front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pop_front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insert_after</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begin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77</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erase_after</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begin</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f_lst</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clear</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f_lst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9956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List</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a:bodyPr>
              <a:lstStyle/>
              <a:p>
                <a:r>
                  <a:rPr lang="en-US" dirty="0"/>
                  <a:t>Double-Linked List that can have elements pushed and popped the front and back of the list.</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 </m:t>
                    </m:r>
                  </m:oMath>
                </a14:m>
                <a:r>
                  <a:rPr lang="en-US" dirty="0"/>
                  <a:t>random insertion and deletion of elements.</a:t>
                </a:r>
              </a:p>
              <a:p>
                <a:r>
                  <a:rPr lang="en-US" dirty="0"/>
                  <a:t>Doesn’t invalidate iterators when inserting, erasing (except erased element) or merging lists.</a:t>
                </a:r>
              </a:p>
              <a:p>
                <a:r>
                  <a:rPr lang="en-US" dirty="0"/>
                  <a:t>Offers bidirectionality</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779" t="-1847" r="-1453"/>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6186309"/>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list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list</a:t>
            </a:r>
            <a:r>
              <a:rPr lang="en-AU" sz="1100" b="0" dirty="0">
                <a:solidFill>
                  <a:srgbClr val="FC618D"/>
                </a:solidFill>
                <a:effectLst/>
                <a:latin typeface="Consolas" panose="020B0609020204030204" pitchFamily="49" charset="0"/>
              </a:rPr>
              <a:t>&lt;</a:t>
            </a:r>
            <a:r>
              <a:rPr lang="en-AU" sz="1100" b="0" i="1" dirty="0">
                <a:solidFill>
                  <a:srgbClr val="5AD4E6"/>
                </a:solidFill>
                <a:effectLst/>
                <a:latin typeface="Consolas" panose="020B0609020204030204" pitchFamily="49" charset="0"/>
              </a:rPr>
              <a:t>int</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2</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3</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5</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push_back</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6</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pop_back</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pop_back</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push_front</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33</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push_front</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914</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push_front</a:t>
            </a:r>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a:t>
            </a:r>
            <a:r>
              <a:rPr lang="en-AU" sz="1100" b="0" dirty="0">
                <a:solidFill>
                  <a:srgbClr val="948AE3"/>
                </a:solidFill>
                <a:effectLst/>
                <a:latin typeface="Consolas" panose="020B0609020204030204" pitchFamily="49" charset="0"/>
              </a:rPr>
              <a:t>44</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push_front</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pop_front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pop_front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insert</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begin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erase</a:t>
            </a:r>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begin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clear</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After </a:t>
            </a:r>
            <a:r>
              <a:rPr lang="en-AU" sz="1100" b="0" dirty="0" err="1">
                <a:solidFill>
                  <a:srgbClr val="FCE566"/>
                </a:solidFill>
                <a:effectLst/>
                <a:latin typeface="Consolas" panose="020B0609020204030204" pitchFamily="49" charset="0"/>
              </a:rPr>
              <a:t>lst.clear</a:t>
            </a:r>
            <a:r>
              <a:rPr lang="en-AU" sz="1100" b="0" dirty="0">
                <a:solidFill>
                  <a:srgbClr val="FCE566"/>
                </a:solidFill>
                <a:effectLst/>
                <a:latin typeface="Consolas" panose="020B0609020204030204" pitchFamily="49" charset="0"/>
              </a:rPr>
              <a: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Size: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lst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size</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lst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51625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Set</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Container holding unique keys, usually sorted in ascending order.</a:t>
                </a:r>
              </a:p>
              <a:p>
                <a:r>
                  <a:rPr lang="en-US" dirty="0"/>
                  <a:t>Usually implemented as Red-Black Tree.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𝑙𝑜𝑔</m:t>
                        </m:r>
                      </m:fName>
                      <m:e>
                        <m:r>
                          <a:rPr lang="en-AU" b="0" i="1" smtClean="0">
                            <a:latin typeface="Cambria Math" panose="02040503050406030204" pitchFamily="18" charset="0"/>
                          </a:rPr>
                          <m:t>𝑛</m:t>
                        </m:r>
                      </m:e>
                    </m:func>
                    <m:r>
                      <a:rPr lang="en-AU" b="0" i="1" smtClean="0">
                        <a:latin typeface="Cambria Math" panose="02040503050406030204" pitchFamily="18" charset="0"/>
                      </a:rPr>
                      <m:t>)</m:t>
                    </m:r>
                  </m:oMath>
                </a14:m>
                <a:r>
                  <a:rPr lang="en-US" dirty="0"/>
                  <a:t> searching, extraction, insertion and erasure.</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4070" t="-1989" r="-2616"/>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5847755"/>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set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set</a:t>
            </a:r>
            <a:r>
              <a:rPr lang="en-AU" sz="1100" b="0" dirty="0">
                <a:solidFill>
                  <a:srgbClr val="FC618D"/>
                </a:solidFill>
                <a:effectLst/>
                <a:latin typeface="Consolas" panose="020B0609020204030204" pitchFamily="49" charset="0"/>
              </a:rPr>
              <a:t>&lt;</a:t>
            </a:r>
            <a:r>
              <a:rPr lang="en-AU" sz="1100" b="0" i="1" dirty="0">
                <a:solidFill>
                  <a:srgbClr val="5AD4E6"/>
                </a:solidFill>
                <a:effectLst/>
                <a:latin typeface="Consolas" panose="020B0609020204030204" pitchFamily="49" charset="0"/>
              </a:rPr>
              <a:t>int</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2</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3</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5</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insert</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77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erase</a:t>
            </a:r>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begin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st.extract</a:t>
            </a:r>
            <a:r>
              <a:rPr lang="en-AU" sz="1100" b="0" dirty="0">
                <a:solidFill>
                  <a:srgbClr val="FCE566"/>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st.begin</a:t>
            </a:r>
            <a:r>
              <a:rPr lang="en-AU" sz="1100" b="0" dirty="0">
                <a:solidFill>
                  <a:srgbClr val="FCE566"/>
                </a:solidFill>
                <a:effectLst/>
                <a:latin typeface="Consolas" panose="020B0609020204030204" pitchFamily="49" charset="0"/>
              </a:rPr>
              <a:t>()).value() =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extract</a:t>
            </a:r>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begin</a:t>
            </a:r>
            <a:r>
              <a:rPr lang="en-AU" sz="1100" b="0" dirty="0">
                <a:solidFill>
                  <a:srgbClr val="8B888F"/>
                </a:solidFill>
                <a:effectLst/>
                <a:latin typeface="Consolas" panose="020B0609020204030204" pitchFamily="49" charset="0"/>
              </a:rPr>
              <a:t>()).</a:t>
            </a:r>
            <a:r>
              <a:rPr lang="en-AU" sz="1100" b="0" dirty="0">
                <a:solidFill>
                  <a:srgbClr val="7BD88F"/>
                </a:solidFill>
                <a:effectLst/>
                <a:latin typeface="Consolas" panose="020B0609020204030204" pitchFamily="49" charset="0"/>
              </a:rPr>
              <a:t>value</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dirty="0">
                <a:solidFill>
                  <a:srgbClr val="F7F1FF"/>
                </a:solidFill>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p>
          <a:p>
            <a:r>
              <a:rPr lang="en-AU" sz="1100" dirty="0">
                <a:solidFill>
                  <a:srgbClr val="8B888F"/>
                </a:solidFill>
                <a:latin typeface="Consolas" panose="020B0609020204030204" pitchFamily="49" charset="0"/>
              </a:rPr>
              <a:t>    </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st.extract</a:t>
            </a:r>
            <a:r>
              <a:rPr lang="en-AU" sz="1100" b="0" dirty="0">
                <a:solidFill>
                  <a:srgbClr val="FCE566"/>
                </a:solidFill>
                <a:effectLst/>
                <a:latin typeface="Consolas" panose="020B0609020204030204" pitchFamily="49" charset="0"/>
              </a:rPr>
              <a:t>(5).value() =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dirty="0">
                <a:solidFill>
                  <a:srgbClr val="F7F1FF"/>
                </a:solidFill>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extract</a:t>
            </a:r>
            <a:r>
              <a:rPr lang="en-AU" sz="1100" b="0" dirty="0">
                <a:solidFill>
                  <a:srgbClr val="8B888F"/>
                </a:solidFill>
                <a:effectLst/>
                <a:latin typeface="Consolas" panose="020B0609020204030204" pitchFamily="49" charset="0"/>
              </a:rPr>
              <a:t>(</a:t>
            </a:r>
            <a:r>
              <a:rPr lang="en-AU" sz="1100" b="0" dirty="0">
                <a:solidFill>
                  <a:srgbClr val="948AE3"/>
                </a:solidFill>
                <a:effectLst/>
                <a:latin typeface="Consolas" panose="020B0609020204030204" pitchFamily="49" charset="0"/>
              </a:rPr>
              <a:t>5</a:t>
            </a:r>
            <a:r>
              <a:rPr lang="en-AU" sz="1100" b="0" dirty="0">
                <a:solidFill>
                  <a:srgbClr val="8B888F"/>
                </a:solidFill>
                <a:effectLst/>
                <a:latin typeface="Consolas" panose="020B0609020204030204" pitchFamily="49" charset="0"/>
              </a:rPr>
              <a:t>).</a:t>
            </a:r>
            <a:r>
              <a:rPr lang="en-AU" sz="1100" b="0" dirty="0">
                <a:solidFill>
                  <a:srgbClr val="7BD88F"/>
                </a:solidFill>
                <a:effectLst/>
                <a:latin typeface="Consolas" panose="020B0609020204030204" pitchFamily="49" charset="0"/>
              </a:rPr>
              <a:t>value</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dirty="0">
                <a:solidFill>
                  <a:srgbClr val="F7F1FF"/>
                </a:solidFill>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p>
          <a:p>
            <a:r>
              <a:rPr lang="en-AU" sz="1100" dirty="0">
                <a:solidFill>
                  <a:srgbClr val="F7F1FF"/>
                </a:solidFill>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merge</a:t>
            </a:r>
            <a:r>
              <a:rPr lang="en-AU" sz="1100" b="0" dirty="0">
                <a:solidFill>
                  <a:srgbClr val="8B888F"/>
                </a:solidFill>
                <a:effectLst/>
                <a:latin typeface="Consolas" panose="020B0609020204030204" pitchFamily="49" charset="0"/>
              </a:rPr>
              <a:t>(</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set</a:t>
            </a:r>
            <a:r>
              <a:rPr lang="en-AU" sz="1100" b="0" dirty="0">
                <a:solidFill>
                  <a:srgbClr val="FC618D"/>
                </a:solidFill>
                <a:effectLst/>
                <a:latin typeface="Consolas" panose="020B0609020204030204" pitchFamily="49" charset="0"/>
              </a:rPr>
              <a:t>&lt;</a:t>
            </a:r>
            <a:r>
              <a:rPr lang="en-AU" sz="1100" b="0" i="1" dirty="0">
                <a:solidFill>
                  <a:srgbClr val="5AD4E6"/>
                </a:solidFill>
                <a:effectLst/>
                <a:latin typeface="Consolas" panose="020B0609020204030204" pitchFamily="49" charset="0"/>
              </a:rPr>
              <a:t>int</a:t>
            </a:r>
            <a:r>
              <a:rPr lang="en-AU" sz="1100" b="0" dirty="0">
                <a:solidFill>
                  <a:srgbClr val="FC618D"/>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5</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2</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8</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6</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After </a:t>
            </a:r>
            <a:r>
              <a:rPr lang="en-AU" sz="1100" b="0" dirty="0" err="1">
                <a:solidFill>
                  <a:srgbClr val="FCE566"/>
                </a:solidFill>
                <a:effectLst/>
                <a:latin typeface="Consolas" panose="020B0609020204030204" pitchFamily="49" charset="0"/>
              </a:rPr>
              <a:t>st.merge</a:t>
            </a:r>
            <a:r>
              <a:rPr lang="en-AU" sz="1100" b="0" dirty="0">
                <a:solidFill>
                  <a:srgbClr val="FCE566"/>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clear</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After </a:t>
            </a:r>
            <a:r>
              <a:rPr lang="en-AU" sz="1100" b="0" dirty="0" err="1">
                <a:solidFill>
                  <a:srgbClr val="FCE566"/>
                </a:solidFill>
                <a:effectLst/>
                <a:latin typeface="Consolas" panose="020B0609020204030204" pitchFamily="49" charset="0"/>
              </a:rPr>
              <a:t>st.clear</a:t>
            </a:r>
            <a:r>
              <a:rPr lang="en-AU" sz="1100" b="0" dirty="0">
                <a:solidFill>
                  <a:srgbClr val="FCE566"/>
                </a:solidFill>
                <a:effectLst/>
                <a:latin typeface="Consolas" panose="020B0609020204030204" pitchFamily="49" charset="0"/>
              </a:rPr>
              <a: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Size: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st</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size</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st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5019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Map</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10000"/>
              </a:bodyPr>
              <a:lstStyle/>
              <a:p>
                <a:r>
                  <a:rPr lang="en-US" dirty="0"/>
                  <a:t>Container holding unique key-value pairs, usually sorted by key in ascending order.</a:t>
                </a:r>
              </a:p>
              <a:p>
                <a:r>
                  <a:rPr lang="en-US" dirty="0"/>
                  <a:t>Usually implemented as Red-Black Tree.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𝑙𝑜𝑔</m:t>
                        </m:r>
                      </m:fName>
                      <m:e>
                        <m:r>
                          <a:rPr lang="en-AU" b="0" i="1" smtClean="0">
                            <a:latin typeface="Cambria Math" panose="02040503050406030204" pitchFamily="18" charset="0"/>
                          </a:rPr>
                          <m:t>𝑛</m:t>
                        </m:r>
                      </m:e>
                    </m:func>
                    <m:r>
                      <a:rPr lang="en-AU" b="0" i="1" smtClean="0">
                        <a:latin typeface="Cambria Math" panose="02040503050406030204" pitchFamily="18" charset="0"/>
                      </a:rPr>
                      <m:t>) </m:t>
                    </m:r>
                  </m:oMath>
                </a14:m>
                <a:r>
                  <a:rPr lang="en-US" dirty="0"/>
                  <a:t>key-based indexing (</a:t>
                </a:r>
                <a:r>
                  <a:rPr lang="en-AU" dirty="0">
                    <a:solidFill>
                      <a:srgbClr val="8B888F"/>
                    </a:solidFill>
                    <a:latin typeface="Consolas" panose="020B0609020204030204" pitchFamily="49" charset="0"/>
                  </a:rPr>
                  <a:t>[]</a:t>
                </a:r>
                <a:r>
                  <a:rPr lang="en-US" dirty="0"/>
                  <a:t>) with insertion for non-existing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𝑙𝑜𝑔</m:t>
                        </m:r>
                      </m:fName>
                      <m:e>
                        <m:r>
                          <a:rPr lang="en-AU" b="0" i="1" smtClean="0">
                            <a:latin typeface="Cambria Math" panose="02040503050406030204" pitchFamily="18" charset="0"/>
                          </a:rPr>
                          <m:t>𝑛</m:t>
                        </m:r>
                      </m:e>
                    </m:func>
                    <m:r>
                      <a:rPr lang="en-AU" b="0" i="1" smtClean="0">
                        <a:latin typeface="Cambria Math" panose="02040503050406030204" pitchFamily="18" charset="0"/>
                      </a:rPr>
                      <m:t>)</m:t>
                    </m:r>
                  </m:oMath>
                </a14:m>
                <a:r>
                  <a:rPr lang="en-US" dirty="0"/>
                  <a:t> searching, extraction, insertion and erasure.</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779" t="-1989" r="-5669"/>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5847755"/>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map</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m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map</a:t>
            </a:r>
            <a:r>
              <a:rPr lang="en-AU" sz="1100" b="0" dirty="0">
                <a:solidFill>
                  <a:srgbClr val="FC618D"/>
                </a:solidFill>
                <a:effectLst/>
                <a:latin typeface="Consolas" panose="020B0609020204030204" pitchFamily="49" charset="0"/>
              </a:rPr>
              <a:t>&lt;</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string</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dirty="0">
                <a:solidFill>
                  <a:srgbClr val="F7F1FF"/>
                </a:solidFill>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z</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f</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2</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3</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g</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x</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5</a:t>
            </a:r>
            <a:r>
              <a:rPr lang="en-AU" sz="1100" b="0" dirty="0">
                <a:solidFill>
                  <a:srgbClr val="8B888F"/>
                </a:solidFill>
                <a:effectLst/>
                <a:latin typeface="Consolas" panose="020B0609020204030204" pitchFamily="49" charset="0"/>
              </a:rPr>
              <a:t>}</a:t>
            </a:r>
            <a:endParaRPr lang="en-AU" sz="1100" dirty="0">
              <a:solidFill>
                <a:srgbClr val="F7F1FF"/>
              </a:solidFill>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m</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5</a:t>
            </a:r>
            <a:r>
              <a:rPr lang="en-AU" sz="1100" b="0" dirty="0">
                <a:solidFill>
                  <a:srgbClr val="8B888F"/>
                </a:solidFill>
                <a:effectLst/>
                <a:latin typeface="Consolas" panose="020B0609020204030204" pitchFamily="49" charset="0"/>
              </a:rPr>
              <a:t>;</a:t>
            </a:r>
            <a:r>
              <a:rPr lang="en-AU" sz="1100" b="0" i="1" dirty="0">
                <a:solidFill>
                  <a:srgbClr val="69676C"/>
                </a:solidFill>
                <a:effectLst/>
                <a:latin typeface="Consolas" panose="020B0609020204030204" pitchFamily="49" charset="0"/>
              </a:rPr>
              <a:t>         ///&lt; Can read, write and insert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m</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q</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m</a:t>
            </a:r>
            <a:r>
              <a:rPr lang="en-AU" sz="1100" b="0" dirty="0">
                <a:solidFill>
                  <a:srgbClr val="8B888F"/>
                </a:solidFill>
                <a:effectLst/>
                <a:latin typeface="Consolas" panose="020B0609020204030204" pitchFamily="49" charset="0"/>
              </a:rPr>
              <a:t>.</a:t>
            </a:r>
            <a:r>
              <a:rPr lang="en-AU" sz="1100" b="0" dirty="0">
                <a:solidFill>
                  <a:srgbClr val="7BD88F"/>
                </a:solidFill>
                <a:effectLst/>
                <a:latin typeface="Consolas" panose="020B0609020204030204" pitchFamily="49" charset="0"/>
              </a:rPr>
              <a:t>at</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g</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265</a:t>
            </a:r>
            <a:r>
              <a:rPr lang="en-AU" sz="1100" b="0" dirty="0">
                <a:solidFill>
                  <a:srgbClr val="8B888F"/>
                </a:solidFill>
                <a:effectLst/>
                <a:latin typeface="Consolas" panose="020B0609020204030204" pitchFamily="49" charset="0"/>
              </a:rPr>
              <a:t>;</a:t>
            </a:r>
            <a:r>
              <a:rPr lang="en-AU" sz="1100" b="0" i="1" dirty="0">
                <a:solidFill>
                  <a:srgbClr val="69676C"/>
                </a:solidFill>
                <a:effectLst/>
                <a:latin typeface="Consolas" panose="020B0609020204030204" pitchFamily="49" charset="0"/>
              </a:rPr>
              <a:t>    ///&lt; Can only be used for read or write, not insert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insert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w</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77</a:t>
            </a:r>
            <a:r>
              <a:rPr lang="en-AU" sz="1100" b="0" dirty="0">
                <a:solidFill>
                  <a:srgbClr val="F7F1FF"/>
                </a:solidFill>
                <a:effectLst/>
                <a:latin typeface="Consolas" panose="020B0609020204030204" pitchFamily="49" charset="0"/>
              </a:rPr>
              <a:t>}</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insert_or_assign</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w</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354658</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erase</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erase</a:t>
            </a:r>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begin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clear</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After </a:t>
            </a:r>
            <a:r>
              <a:rPr lang="en-AU" sz="1100" b="0" dirty="0" err="1">
                <a:solidFill>
                  <a:srgbClr val="FCE566"/>
                </a:solidFill>
                <a:effectLst/>
                <a:latin typeface="Consolas" panose="020B0609020204030204" pitchFamily="49" charset="0"/>
              </a:rPr>
              <a:t>m.clear</a:t>
            </a:r>
            <a:r>
              <a:rPr lang="en-AU" sz="1100" b="0" dirty="0">
                <a:solidFill>
                  <a:srgbClr val="FCE566"/>
                </a:solidFill>
                <a:effectLst/>
                <a:latin typeface="Consolas" panose="020B0609020204030204" pitchFamily="49" charset="0"/>
              </a:rPr>
              <a: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CE566"/>
                </a:solidFill>
                <a:effectLst/>
                <a:latin typeface="Consolas" panose="020B0609020204030204" pitchFamily="49" charset="0"/>
              </a:rPr>
              <a:t>Size: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m</a:t>
            </a:r>
            <a:r>
              <a:rPr lang="en-AU" sz="1100" b="0" dirty="0" err="1">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size</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7BD88F"/>
                </a:solidFill>
                <a:effectLst/>
                <a:latin typeface="Consolas" panose="020B0609020204030204" pitchFamily="49" charset="0"/>
              </a:rPr>
              <a:t>println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m</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55848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fontScale="90000"/>
          </a:bodyPr>
          <a:lstStyle/>
          <a:p>
            <a:r>
              <a:rPr lang="en-US" sz="4000" dirty="0" err="1"/>
              <a:t>MultiSet</a:t>
            </a:r>
            <a:r>
              <a:rPr lang="en-US" sz="4000" dirty="0"/>
              <a:t> &amp; </a:t>
            </a:r>
            <a:r>
              <a:rPr lang="en-US" sz="4000" dirty="0" err="1"/>
              <a:t>MultiMap</a:t>
            </a:r>
            <a:endParaRPr lang="en-US" sz="40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Container holding possibly duplicate keys or key-value pairs, usually sorted by key in ascending order.</a:t>
                </a:r>
              </a:p>
              <a:p>
                <a:r>
                  <a:rPr lang="en-US" dirty="0"/>
                  <a:t>Usually implemented as Red-Black Tree.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𝑙𝑜𝑔</m:t>
                        </m:r>
                      </m:fName>
                      <m:e>
                        <m:r>
                          <a:rPr lang="en-AU" b="0" i="1" smtClean="0">
                            <a:latin typeface="Cambria Math" panose="02040503050406030204" pitchFamily="18" charset="0"/>
                          </a:rPr>
                          <m:t>𝑛</m:t>
                        </m:r>
                      </m:e>
                    </m:func>
                    <m:r>
                      <a:rPr lang="en-AU" b="0" i="1" smtClean="0">
                        <a:latin typeface="Cambria Math" panose="02040503050406030204" pitchFamily="18" charset="0"/>
                      </a:rPr>
                      <m:t>) </m:t>
                    </m:r>
                  </m:oMath>
                </a14:m>
                <a:r>
                  <a:rPr lang="en-US" dirty="0"/>
                  <a:t>key-based indexing (for </a:t>
                </a:r>
                <a:r>
                  <a:rPr lang="en-AU" sz="2200" dirty="0">
                    <a:solidFill>
                      <a:srgbClr val="7BD88F"/>
                    </a:solidFill>
                    <a:latin typeface="Consolas" panose="020B0609020204030204" pitchFamily="49" charset="0"/>
                  </a:rPr>
                  <a:t>std</a:t>
                </a:r>
                <a:r>
                  <a:rPr lang="en-AU" sz="2200" dirty="0">
                    <a:solidFill>
                      <a:srgbClr val="8B888F"/>
                    </a:solidFill>
                    <a:latin typeface="Consolas" panose="020B0609020204030204" pitchFamily="49" charset="0"/>
                  </a:rPr>
                  <a:t>::</a:t>
                </a:r>
                <a:r>
                  <a:rPr lang="en-AU" sz="2200" dirty="0">
                    <a:solidFill>
                      <a:srgbClr val="F7F1FF"/>
                    </a:solidFill>
                    <a:latin typeface="Consolas" panose="020B0609020204030204" pitchFamily="49" charset="0"/>
                  </a:rPr>
                  <a:t>multimap</a:t>
                </a:r>
                <a:r>
                  <a:rPr lang="en-US" dirty="0"/>
                  <a:t> - </a:t>
                </a:r>
                <a:r>
                  <a:rPr lang="en-AU" dirty="0">
                    <a:solidFill>
                      <a:srgbClr val="8B888F"/>
                    </a:solidFill>
                    <a:latin typeface="Consolas" panose="020B0609020204030204" pitchFamily="49" charset="0"/>
                  </a:rPr>
                  <a:t>[]</a:t>
                </a:r>
                <a:r>
                  <a:rPr lang="en-US" dirty="0"/>
                  <a:t>) with insertion for non-existing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a:rPr lang="en-AU" b="0" i="1" smtClean="0">
                            <a:latin typeface="Cambria Math" panose="02040503050406030204" pitchFamily="18" charset="0"/>
                          </a:rPr>
                          <m:t>𝑙𝑜𝑔</m:t>
                        </m:r>
                      </m:fName>
                      <m:e>
                        <m:r>
                          <a:rPr lang="en-AU" b="0" i="1" smtClean="0">
                            <a:latin typeface="Cambria Math" panose="02040503050406030204" pitchFamily="18" charset="0"/>
                          </a:rPr>
                          <m:t>𝑛</m:t>
                        </m:r>
                      </m:e>
                    </m:func>
                    <m:r>
                      <a:rPr lang="en-AU" b="0" i="1" smtClean="0">
                        <a:latin typeface="Cambria Math" panose="02040503050406030204" pitchFamily="18" charset="0"/>
                      </a:rPr>
                      <m:t>)</m:t>
                    </m:r>
                  </m:oMath>
                </a14:m>
                <a:r>
                  <a:rPr lang="en-US" dirty="0"/>
                  <a:t> searching, extraction, insertion and erasure.</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779" t="-2699" r="-363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57236" y="549275"/>
            <a:ext cx="6491177" cy="5693866"/>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map</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mm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multimap</a:t>
            </a:r>
            <a:r>
              <a:rPr lang="en-AU" sz="1400" b="0" dirty="0">
                <a:solidFill>
                  <a:srgbClr val="FC618D"/>
                </a:solidFill>
                <a:effectLst/>
                <a:latin typeface="Consolas" panose="020B0609020204030204" pitchFamily="49" charset="0"/>
              </a:rPr>
              <a:t>&lt;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string</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r>
              <a:rPr lang="en-AU" sz="1400" dirty="0">
                <a:solidFill>
                  <a:srgbClr val="F7F1FF"/>
                </a:solidFill>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z</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f</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g</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mm</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insert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z</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77</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mm</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erase</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mm</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erase</a:t>
            </a: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begin</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mm</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clear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After </a:t>
            </a:r>
            <a:r>
              <a:rPr lang="en-AU" sz="1400" b="0" dirty="0" err="1">
                <a:solidFill>
                  <a:srgbClr val="FCE566"/>
                </a:solidFill>
                <a:effectLst/>
                <a:latin typeface="Consolas" panose="020B0609020204030204" pitchFamily="49" charset="0"/>
              </a:rPr>
              <a:t>mm.clear</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Size: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mm</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mm</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24714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Unordered Set</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10000"/>
              </a:bodyPr>
              <a:lstStyle/>
              <a:p>
                <a:r>
                  <a:rPr lang="en-US" dirty="0"/>
                  <a:t>Unordered array of unique keys sorted into buckets using hashing functions on the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average time complexity for searching, extraction, insertion and erasure.</a:t>
                </a:r>
              </a:p>
              <a:p>
                <a:r>
                  <a:rPr lang="en-US" dirty="0"/>
                  <a:t>Keys are immutable as this would invalidate the internal hash table.</a:t>
                </a:r>
              </a:p>
              <a:p>
                <a:r>
                  <a:rPr lang="en-US" dirty="0"/>
                  <a:t>Insertion can cause iterator invalidation if rehashing occurs.</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779" t="-1989" r="-5087"/>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383763" y="549275"/>
            <a:ext cx="6264650" cy="6232475"/>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err="1">
                <a:solidFill>
                  <a:srgbClr val="FCE566"/>
                </a:solidFill>
                <a:effectLst/>
                <a:latin typeface="Consolas" panose="020B0609020204030204" pitchFamily="49" charset="0"/>
              </a:rPr>
              <a:t>unordered_set</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unordered_set</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string</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z</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f</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g</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x</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insert</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k</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erase</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erase</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begin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Loading Factor: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load_factor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Max Loading Factor: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max_load_factor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Size: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size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Buckets: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bucket_count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insert</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m</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Size: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size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Buckets: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bucket_count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bckt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bucket</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f</a:t>
            </a:r>
            <a:r>
              <a:rPr lang="en-AU" sz="1050" b="0" dirty="0">
                <a:solidFill>
                  <a:srgbClr val="8B888F"/>
                </a:solidFill>
                <a:effectLst/>
                <a:latin typeface="Consolas" panose="020B0609020204030204" pitchFamily="49" charset="0"/>
              </a:rPr>
              <a:t>");</a:t>
            </a:r>
            <a:r>
              <a:rPr lang="en-AU" sz="1050" b="0" i="1" dirty="0">
                <a:solidFill>
                  <a:srgbClr val="69676C"/>
                </a:solidFill>
                <a:effectLst/>
                <a:latin typeface="Consolas" panose="020B0609020204030204" pitchFamily="49" charset="0"/>
              </a:rPr>
              <a:t>  ///&lt; returns index of bucket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Bucket Size: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bucket_size</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bckt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clear</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After </a:t>
            </a:r>
            <a:r>
              <a:rPr lang="en-AU" sz="1050" b="0" dirty="0" err="1">
                <a:solidFill>
                  <a:srgbClr val="FCE566"/>
                </a:solidFill>
                <a:effectLst/>
                <a:latin typeface="Consolas" panose="020B0609020204030204" pitchFamily="49" charset="0"/>
              </a:rPr>
              <a:t>ust.clear</a:t>
            </a:r>
            <a:r>
              <a:rPr lang="en-AU" sz="1050" b="0" dirty="0">
                <a:solidFill>
                  <a:srgbClr val="FCE566"/>
                </a:solidFill>
                <a:effectLst/>
                <a:latin typeface="Consolas" panose="020B0609020204030204" pitchFamily="49" charset="0"/>
              </a:rPr>
              <a: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Size: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ust</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size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err="1">
                <a:solidFill>
                  <a:srgbClr val="7BD88F"/>
                </a:solidFill>
                <a:effectLst/>
                <a:latin typeface="Consolas" panose="020B0609020204030204" pitchFamily="49" charset="0"/>
              </a:rPr>
              <a:t>println</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ust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085009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rmAutofit/>
          </a:bodyPr>
          <a:lstStyle/>
          <a:p>
            <a:r>
              <a:rPr lang="en-US" sz="4000" dirty="0"/>
              <a:t>Unordered Map</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20000"/>
              </a:bodyPr>
              <a:lstStyle/>
              <a:p>
                <a:r>
                  <a:rPr lang="en-US" dirty="0"/>
                  <a:t>Unordered array of unique key-value pairs sorted into buckets using hashing functions on the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average time complexity for searching, extraction, insertion and erasure.</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 </m:t>
                    </m:r>
                  </m:oMath>
                </a14:m>
                <a:r>
                  <a:rPr lang="en-US" dirty="0"/>
                  <a:t>key-based indexing (</a:t>
                </a:r>
                <a:r>
                  <a:rPr lang="en-AU" dirty="0">
                    <a:solidFill>
                      <a:srgbClr val="8B888F"/>
                    </a:solidFill>
                    <a:latin typeface="Consolas" panose="020B0609020204030204" pitchFamily="49" charset="0"/>
                  </a:rPr>
                  <a:t>[]</a:t>
                </a:r>
                <a:r>
                  <a:rPr lang="en-US" dirty="0"/>
                  <a:t>) with insertion for non-existing keys.</a:t>
                </a:r>
              </a:p>
              <a:p>
                <a:r>
                  <a:rPr lang="en-US" dirty="0"/>
                  <a:t>Keys are immutable as this would invalidate the internal hash table.</a:t>
                </a:r>
              </a:p>
              <a:p>
                <a:r>
                  <a:rPr lang="en-US" dirty="0"/>
                  <a:t>Insertion can cause iterator invalidation if rehashing occurs.</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3488" t="-2557" r="-1017" b="-1562"/>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411755" y="549275"/>
            <a:ext cx="6236658" cy="6463308"/>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unordered_map</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unordered_map</a:t>
            </a:r>
            <a:r>
              <a:rPr lang="en-AU" sz="900" b="0" dirty="0">
                <a:solidFill>
                  <a:srgbClr val="FC618D"/>
                </a:solidFill>
                <a:effectLst/>
                <a:latin typeface="Consolas" panose="020B0609020204030204" pitchFamily="49" charset="0"/>
              </a:rPr>
              <a:t>&lt;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string</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r>
              <a:rPr lang="en-AU" sz="900" b="0" dirty="0">
                <a:solidFill>
                  <a:srgbClr val="FC618D"/>
                </a:solidFill>
                <a:effectLst/>
                <a:latin typeface="Consolas" panose="020B0609020204030204" pitchFamily="49" charset="0"/>
              </a:rPr>
              <a:t>&gt;</a:t>
            </a:r>
            <a:r>
              <a:rPr lang="en-AU" sz="900" b="0" dirty="0">
                <a:solidFill>
                  <a:srgbClr val="8B888F"/>
                </a:solidFill>
                <a:effectLst/>
                <a:latin typeface="Consolas" panose="020B0609020204030204" pitchFamily="49" charset="0"/>
              </a:rPr>
              <a:t>{</a:t>
            </a:r>
            <a:endParaRPr lang="en-AU" sz="900" dirty="0">
              <a:solidFill>
                <a:srgbClr val="F7F1FF"/>
              </a:solidFill>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z</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f</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3</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g</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4</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x</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5</a:t>
            </a:r>
            <a:r>
              <a:rPr lang="en-AU" sz="900" b="0" dirty="0">
                <a:solidFill>
                  <a:srgbClr val="8B888F"/>
                </a:solidFill>
                <a:effectLst/>
                <a:latin typeface="Consolas" panose="020B0609020204030204" pitchFamily="49" charset="0"/>
              </a:rPr>
              <a:t>}</a:t>
            </a:r>
            <a:endParaRPr lang="en-AU" sz="900" dirty="0">
              <a:solidFill>
                <a:srgbClr val="F7F1FF"/>
              </a:solidFill>
              <a:latin typeface="Consolas" panose="020B0609020204030204" pitchFamily="49" charset="0"/>
            </a:endParaRPr>
          </a:p>
          <a:p>
            <a:r>
              <a:rPr lang="en-AU" sz="900" dirty="0">
                <a:solidFill>
                  <a:srgbClr val="F7F1FF"/>
                </a:solidFill>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h</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576</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umap</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at</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f</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368548</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insert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56</a:t>
            </a:r>
            <a:r>
              <a:rPr lang="en-AU" sz="900" b="0" dirty="0">
                <a:solidFill>
                  <a:srgbClr val="F7F1FF"/>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erase</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erase</a:t>
            </a:r>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begin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Loading Factor: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load_factor</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Max Loading Factor: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max_load_factor</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Buckets: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bucket_count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insert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78</a:t>
            </a:r>
            <a:r>
              <a:rPr lang="en-AU" sz="900" b="0" dirty="0">
                <a:solidFill>
                  <a:srgbClr val="F7F1FF"/>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Buckets: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bucket_count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bckt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bucket</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f</a:t>
            </a:r>
            <a:r>
              <a:rPr lang="en-AU" sz="900" b="0" dirty="0">
                <a:solidFill>
                  <a:srgbClr val="8B888F"/>
                </a:solidFill>
                <a:effectLst/>
                <a:latin typeface="Consolas" panose="020B0609020204030204" pitchFamily="49" charset="0"/>
              </a:rPr>
              <a:t>");</a:t>
            </a:r>
            <a:r>
              <a:rPr lang="en-AU" sz="900" b="0" i="1" dirty="0">
                <a:solidFill>
                  <a:srgbClr val="69676C"/>
                </a:solidFill>
                <a:effectLst/>
                <a:latin typeface="Consolas" panose="020B0609020204030204" pitchFamily="49" charset="0"/>
              </a:rPr>
              <a:t>  ///&lt; returns index of bucket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Bucket 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bucket_size</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bckt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clear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After </a:t>
            </a:r>
            <a:r>
              <a:rPr lang="en-AU" sz="900" b="0" dirty="0" err="1">
                <a:solidFill>
                  <a:srgbClr val="FCE566"/>
                </a:solidFill>
                <a:effectLst/>
                <a:latin typeface="Consolas" panose="020B0609020204030204" pitchFamily="49" charset="0"/>
              </a:rPr>
              <a:t>umap.clear</a:t>
            </a:r>
            <a:r>
              <a:rPr lang="en-AU" sz="900" b="0" dirty="0">
                <a:solidFill>
                  <a:srgbClr val="FCE566"/>
                </a:solidFill>
                <a:effectLst/>
                <a:latin typeface="Consolas" panose="020B0609020204030204" pitchFamily="49" charset="0"/>
              </a:rPr>
              <a: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Size: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umap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size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endl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7BD88F"/>
                </a:solidFill>
                <a:effectLst/>
                <a:latin typeface="Consolas" panose="020B0609020204030204" pitchFamily="49" charset="0"/>
              </a:rPr>
              <a:t>println</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umap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88663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3200" dirty="0"/>
              <a:t>Unordered </a:t>
            </a:r>
            <a:r>
              <a:rPr lang="en-US" sz="3200" dirty="0" err="1"/>
              <a:t>MultiSet</a:t>
            </a:r>
            <a:r>
              <a:rPr lang="en-US" sz="3200" dirty="0"/>
              <a:t> &amp; Unordered </a:t>
            </a:r>
            <a:r>
              <a:rPr lang="en-US" sz="3200" dirty="0" err="1"/>
              <a:t>MultiMap</a:t>
            </a:r>
            <a:endParaRPr lang="en-US" sz="32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0000" lnSpcReduction="20000"/>
              </a:bodyPr>
              <a:lstStyle/>
              <a:p>
                <a:r>
                  <a:rPr lang="en-US" dirty="0"/>
                  <a:t>Container holding possibly duplicate keys or key-value pairs, usually sorted into buckets using hashing functions on the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 </m:t>
                    </m:r>
                  </m:oMath>
                </a14:m>
                <a:r>
                  <a:rPr lang="en-US" dirty="0"/>
                  <a:t>key-based indexing (for </a:t>
                </a:r>
                <a:r>
                  <a:rPr lang="en-AU" sz="2200" dirty="0">
                    <a:solidFill>
                      <a:srgbClr val="7BD88F"/>
                    </a:solidFill>
                    <a:latin typeface="Consolas" panose="020B0609020204030204" pitchFamily="49" charset="0"/>
                  </a:rPr>
                  <a:t>std</a:t>
                </a:r>
                <a:r>
                  <a:rPr lang="en-AU" sz="2200" dirty="0">
                    <a:solidFill>
                      <a:srgbClr val="8B888F"/>
                    </a:solidFill>
                    <a:latin typeface="Consolas" panose="020B0609020204030204" pitchFamily="49" charset="0"/>
                  </a:rPr>
                  <a:t>::</a:t>
                </a:r>
                <a:r>
                  <a:rPr lang="en-AU" sz="2200" dirty="0" err="1">
                    <a:solidFill>
                      <a:srgbClr val="F7F1FF"/>
                    </a:solidFill>
                    <a:latin typeface="Consolas" panose="020B0609020204030204" pitchFamily="49" charset="0"/>
                  </a:rPr>
                  <a:t>unordered_multimap</a:t>
                </a:r>
                <a:r>
                  <a:rPr lang="en-US" dirty="0"/>
                  <a:t> - </a:t>
                </a:r>
                <a:r>
                  <a:rPr lang="en-AU" dirty="0">
                    <a:solidFill>
                      <a:srgbClr val="8B888F"/>
                    </a:solidFill>
                    <a:latin typeface="Consolas" panose="020B0609020204030204" pitchFamily="49" charset="0"/>
                  </a:rPr>
                  <a:t>[]</a:t>
                </a:r>
                <a:r>
                  <a:rPr lang="en-US" dirty="0"/>
                  <a:t>) with insertion for non-existing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searching, extraction, insertion and erasure.</a:t>
                </a:r>
              </a:p>
              <a:p>
                <a:r>
                  <a:rPr lang="en-US" dirty="0"/>
                  <a:t>Keys are immutable as this would invalidate the internal hash table.</a:t>
                </a:r>
              </a:p>
              <a:p>
                <a:r>
                  <a:rPr lang="en-US" dirty="0"/>
                  <a:t>Insertion can cause iterator invalidation if rehashing occurs.</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2907" t="-2131" r="-2471"/>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49408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unordered_multimap</a:t>
            </a:r>
            <a:r>
              <a:rPr lang="en-AU" sz="800" b="0" dirty="0">
                <a:solidFill>
                  <a:srgbClr val="FC618D"/>
                </a:solidFill>
                <a:effectLst/>
                <a:latin typeface="Consolas" panose="020B0609020204030204" pitchFamily="49" charset="0"/>
              </a:rPr>
              <a:t>&lt;</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string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dirty="0">
              <a:solidFill>
                <a:srgbClr val="F7F1FF"/>
              </a:solidFill>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z</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1</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f</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2</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3</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4</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x</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5</a:t>
            </a:r>
            <a:r>
              <a:rPr lang="en-AU" sz="800" b="0" dirty="0">
                <a:solidFill>
                  <a:srgbClr val="8B888F"/>
                </a:solidFill>
                <a:effectLst/>
                <a:latin typeface="Consolas" panose="020B0609020204030204" pitchFamily="49" charset="0"/>
              </a:rPr>
              <a:t>}</a:t>
            </a:r>
            <a:endParaRPr lang="en-AU" sz="800" dirty="0">
              <a:solidFill>
                <a:srgbClr val="F7F1FF"/>
              </a:solidFill>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77</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879</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948AE3"/>
                </a:solidFill>
                <a:effectLst/>
                <a:latin typeface="Consolas" panose="020B0609020204030204" pitchFamily="49" charset="0"/>
              </a:rPr>
              <a:t>23</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209538</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Loading Factor: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load_factor</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Max Loading Factor: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max_load_factor</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Buckets: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m</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78</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Buckets: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bckt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i="1" dirty="0">
                <a:solidFill>
                  <a:srgbClr val="69676C"/>
                </a:solidFill>
                <a:effectLst/>
                <a:latin typeface="Consolas" panose="020B0609020204030204" pitchFamily="49" charset="0"/>
              </a:rPr>
              <a:t>  ///&lt; returns index of bucket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Bucket 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bucket_size</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 {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bucket_size</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it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it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end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it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it</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first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it</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second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erase</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erase</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clear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After </a:t>
            </a:r>
            <a:r>
              <a:rPr lang="en-AU" sz="800" b="0" dirty="0" err="1">
                <a:solidFill>
                  <a:srgbClr val="FCE566"/>
                </a:solidFill>
                <a:effectLst/>
                <a:latin typeface="Consolas" panose="020B0609020204030204" pitchFamily="49" charset="0"/>
              </a:rPr>
              <a:t>ummap.clear</a:t>
            </a:r>
            <a:r>
              <a:rPr lang="en-AU" sz="800" b="0" dirty="0">
                <a:solidFill>
                  <a:srgbClr val="FCE566"/>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07372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3200" dirty="0"/>
              <a:t>Unordered </a:t>
            </a:r>
            <a:r>
              <a:rPr lang="en-US" sz="3200" dirty="0" err="1"/>
              <a:t>MultiSet</a:t>
            </a:r>
            <a:r>
              <a:rPr lang="en-US" sz="3200" dirty="0"/>
              <a:t> &amp; Unordered </a:t>
            </a:r>
            <a:r>
              <a:rPr lang="en-US" sz="3200" dirty="0" err="1"/>
              <a:t>MultiMap</a:t>
            </a:r>
            <a:endParaRPr lang="en-US" sz="32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0000" lnSpcReduction="20000"/>
              </a:bodyPr>
              <a:lstStyle/>
              <a:p>
                <a:r>
                  <a:rPr lang="en-US" dirty="0"/>
                  <a:t>Container holding possibly duplicate keys or key-value pairs, usually sorted into buckets using hashing functions on the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 </m:t>
                    </m:r>
                  </m:oMath>
                </a14:m>
                <a:r>
                  <a:rPr lang="en-US" dirty="0"/>
                  <a:t>key-based indexing (for </a:t>
                </a:r>
                <a:r>
                  <a:rPr lang="en-AU" sz="2200" dirty="0">
                    <a:solidFill>
                      <a:srgbClr val="7BD88F"/>
                    </a:solidFill>
                    <a:latin typeface="Consolas" panose="020B0609020204030204" pitchFamily="49" charset="0"/>
                  </a:rPr>
                  <a:t>std</a:t>
                </a:r>
                <a:r>
                  <a:rPr lang="en-AU" sz="2200" dirty="0">
                    <a:solidFill>
                      <a:srgbClr val="8B888F"/>
                    </a:solidFill>
                    <a:latin typeface="Consolas" panose="020B0609020204030204" pitchFamily="49" charset="0"/>
                  </a:rPr>
                  <a:t>::</a:t>
                </a:r>
                <a:r>
                  <a:rPr lang="en-AU" sz="2200" dirty="0" err="1">
                    <a:solidFill>
                      <a:srgbClr val="F7F1FF"/>
                    </a:solidFill>
                    <a:latin typeface="Consolas" panose="020B0609020204030204" pitchFamily="49" charset="0"/>
                  </a:rPr>
                  <a:t>unordered_multimap</a:t>
                </a:r>
                <a:r>
                  <a:rPr lang="en-US" dirty="0"/>
                  <a:t> - </a:t>
                </a:r>
                <a:r>
                  <a:rPr lang="en-AU" dirty="0">
                    <a:solidFill>
                      <a:srgbClr val="8B888F"/>
                    </a:solidFill>
                    <a:latin typeface="Consolas" panose="020B0609020204030204" pitchFamily="49" charset="0"/>
                  </a:rPr>
                  <a:t>[]</a:t>
                </a:r>
                <a:r>
                  <a:rPr lang="en-US" dirty="0"/>
                  <a:t>) with insertion for non-existing keys.</a:t>
                </a:r>
              </a:p>
              <a:p>
                <a14:m>
                  <m:oMath xmlns:m="http://schemas.openxmlformats.org/officeDocument/2006/math">
                    <m:r>
                      <a:rPr lang="en-AU" b="0" i="1" smtClean="0">
                        <a:latin typeface="Cambria Math" panose="02040503050406030204" pitchFamily="18" charset="0"/>
                      </a:rPr>
                      <m:t>𝑂</m:t>
                    </m:r>
                    <m:r>
                      <a:rPr lang="en-AU" b="0" i="1" smtClean="0">
                        <a:latin typeface="Cambria Math" panose="02040503050406030204" pitchFamily="18" charset="0"/>
                      </a:rPr>
                      <m:t>(1)</m:t>
                    </m:r>
                  </m:oMath>
                </a14:m>
                <a:r>
                  <a:rPr lang="en-US" dirty="0"/>
                  <a:t> searching, extraction, insertion and erasure.</a:t>
                </a:r>
              </a:p>
              <a:p>
                <a:r>
                  <a:rPr lang="en-US" dirty="0"/>
                  <a:t>Keys are immutable as this would invalidate the internal hash table.</a:t>
                </a:r>
              </a:p>
              <a:p>
                <a:r>
                  <a:rPr lang="en-US" dirty="0"/>
                  <a:t>Insertion can cause iterator invalidation if rehashing occurs.</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4" y="1651518"/>
                <a:ext cx="4189088" cy="4291407"/>
              </a:xfrm>
              <a:blipFill>
                <a:blip r:embed="rId3"/>
                <a:stretch>
                  <a:fillRect l="-2907" t="-2131" r="-2471"/>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49408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unordered_multimap</a:t>
            </a:r>
            <a:r>
              <a:rPr lang="en-AU" sz="800" b="0" dirty="0">
                <a:solidFill>
                  <a:srgbClr val="FC618D"/>
                </a:solidFill>
                <a:effectLst/>
                <a:latin typeface="Consolas" panose="020B0609020204030204" pitchFamily="49" charset="0"/>
              </a:rPr>
              <a:t>&lt;</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string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dirty="0">
              <a:solidFill>
                <a:srgbClr val="F7F1FF"/>
              </a:solidFill>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z</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1</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f</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2</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3</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4</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x</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5</a:t>
            </a:r>
            <a:r>
              <a:rPr lang="en-AU" sz="800" b="0" dirty="0">
                <a:solidFill>
                  <a:srgbClr val="8B888F"/>
                </a:solidFill>
                <a:effectLst/>
                <a:latin typeface="Consolas" panose="020B0609020204030204" pitchFamily="49" charset="0"/>
              </a:rPr>
              <a:t>}</a:t>
            </a:r>
            <a:endParaRPr lang="en-AU" sz="800" dirty="0">
              <a:solidFill>
                <a:srgbClr val="F7F1FF"/>
              </a:solidFill>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77</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879</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948AE3"/>
                </a:solidFill>
                <a:effectLst/>
                <a:latin typeface="Consolas" panose="020B0609020204030204" pitchFamily="49" charset="0"/>
              </a:rPr>
              <a:t>23</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209538</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Loading Factor: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load_factor</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Max Loading Factor: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max_load_factor</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Buckets: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m</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78</a:t>
            </a:r>
            <a:r>
              <a:rPr lang="en-AU" sz="800" b="0" dirty="0">
                <a:solidFill>
                  <a:srgbClr val="F7F1FF"/>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Buckets: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bckt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a:t>
            </a:r>
            <a:r>
              <a:rPr lang="en-AU" sz="800" b="0" dirty="0">
                <a:solidFill>
                  <a:srgbClr val="8B888F"/>
                </a:solidFill>
                <a:effectLst/>
                <a:latin typeface="Consolas" panose="020B0609020204030204" pitchFamily="49" charset="0"/>
              </a:rPr>
              <a:t>");</a:t>
            </a:r>
            <a:r>
              <a:rPr lang="en-AU" sz="800" b="0" i="1" dirty="0">
                <a:solidFill>
                  <a:srgbClr val="69676C"/>
                </a:solidFill>
                <a:effectLst/>
                <a:latin typeface="Consolas" panose="020B0609020204030204" pitchFamily="49" charset="0"/>
              </a:rPr>
              <a:t>  ///&lt; returns index of bucket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Bucket 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bucket_size</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w: {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bucket_size</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it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it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end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bckt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it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it</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first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it</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second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erase</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erase</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clear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After </a:t>
            </a:r>
            <a:r>
              <a:rPr lang="en-AU" sz="800" b="0" dirty="0" err="1">
                <a:solidFill>
                  <a:srgbClr val="FCE566"/>
                </a:solidFill>
                <a:effectLst/>
                <a:latin typeface="Consolas" panose="020B0609020204030204" pitchFamily="49" charset="0"/>
              </a:rPr>
              <a:t>ummap.clear</a:t>
            </a:r>
            <a:r>
              <a:rPr lang="en-AU" sz="800" b="0" dirty="0">
                <a:solidFill>
                  <a:srgbClr val="FCE566"/>
                </a:solidFill>
                <a:effectLst/>
                <a:latin typeface="Consolas" panose="020B0609020204030204" pitchFamily="49" charset="0"/>
              </a:rPr>
              <a: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Size: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ummap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7BD88F"/>
                </a:solidFill>
                <a:effectLst/>
                <a:latin typeface="Consolas" panose="020B0609020204030204" pitchFamily="49" charset="0"/>
              </a:rPr>
              <a:t>println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ummap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757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collection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26</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29</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92420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collection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6032504"/>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836</TotalTime>
  <Words>6336</Words>
  <Application>Microsoft Office PowerPoint</Application>
  <PresentationFormat>Widescreen</PresentationFormat>
  <Paragraphs>798</Paragraphs>
  <Slides>39</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 Math</vt:lpstr>
      <vt:lpstr>Consolas</vt:lpstr>
      <vt:lpstr>Gill Sans MT</vt:lpstr>
      <vt:lpstr>Symbol</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Vectors</vt:lpstr>
      <vt:lpstr>Deque</vt:lpstr>
      <vt:lpstr>Forward List</vt:lpstr>
      <vt:lpstr>List</vt:lpstr>
      <vt:lpstr>Set</vt:lpstr>
      <vt:lpstr>Map</vt:lpstr>
      <vt:lpstr>MultiSet &amp; MultiMap</vt:lpstr>
      <vt:lpstr>Unordered Set</vt:lpstr>
      <vt:lpstr>Unordered Map</vt:lpstr>
      <vt:lpstr>Unordered MultiSet &amp; Unordered MultiMap</vt:lpstr>
      <vt:lpstr>Unordered MultiSet &amp; Unordered MultiMap</vt:lpstr>
      <vt:lpstr>Bitset</vt:lpstr>
      <vt:lpstr>Any</vt:lpstr>
      <vt:lpstr>Algorithms</vt:lpstr>
      <vt:lpstr>Ranges</vt:lpstr>
      <vt:lpstr>Views</vt:lpstr>
      <vt:lpstr>Discussion</vt:lpstr>
      <vt:lpstr>Next Week</vt:lpstr>
      <vt:lpstr>Thank You</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35</cp:revision>
  <dcterms:created xsi:type="dcterms:W3CDTF">2022-11-08T05:35:40Z</dcterms:created>
  <dcterms:modified xsi:type="dcterms:W3CDTF">2023-01-19T11:13:46Z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