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4" r:id="rId8"/>
    <p:sldId id="265" r:id="rId9"/>
    <p:sldId id="266" r:id="rId10"/>
    <p:sldId id="267" r:id="rId11"/>
    <p:sldId id="268" r:id="rId12"/>
    <p:sldId id="269" r:id="rId13"/>
    <p:sldId id="270" r:id="rId14"/>
    <p:sldId id="260" r:id="rId15"/>
    <p:sldId id="271" r:id="rId16"/>
    <p:sldId id="272" r:id="rId17"/>
    <p:sldId id="273" r:id="rId18"/>
    <p:sldId id="261" r:id="rId19"/>
    <p:sldId id="276" r:id="rId20"/>
    <p:sldId id="262" r:id="rId21"/>
    <p:sldId id="263" r:id="rId22"/>
    <p:sldId id="274" r:id="rId23"/>
    <p:sldId id="275" r:id="rId2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745AAD-E34A-478B-869F-032874EB5AF7}" v="13" dt="2022-04-17T21:21:15.5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guel Ángel Moncada Álvarez" userId="f1f49568d47c784c" providerId="LiveId" clId="{8CC040ED-B27D-4AB3-8EFA-3A24AD6E00A7}"/>
    <pc:docChg chg="modSld">
      <pc:chgData name="Miguel Ángel Moncada Álvarez" userId="f1f49568d47c784c" providerId="LiveId" clId="{8CC040ED-B27D-4AB3-8EFA-3A24AD6E00A7}" dt="2022-04-17T21:25:28.277" v="12" actId="20577"/>
      <pc:docMkLst>
        <pc:docMk/>
      </pc:docMkLst>
      <pc:sldChg chg="modSp mod">
        <pc:chgData name="Miguel Ángel Moncada Álvarez" userId="f1f49568d47c784c" providerId="LiveId" clId="{8CC040ED-B27D-4AB3-8EFA-3A24AD6E00A7}" dt="2022-04-17T21:25:28.277" v="12" actId="20577"/>
        <pc:sldMkLst>
          <pc:docMk/>
          <pc:sldMk cId="2894269970" sldId="276"/>
        </pc:sldMkLst>
        <pc:spChg chg="mod">
          <ac:chgData name="Miguel Ángel Moncada Álvarez" userId="f1f49568d47c784c" providerId="LiveId" clId="{8CC040ED-B27D-4AB3-8EFA-3A24AD6E00A7}" dt="2022-04-17T21:25:28.277" v="12" actId="20577"/>
          <ac:spMkLst>
            <pc:docMk/>
            <pc:sldMk cId="2894269970" sldId="276"/>
            <ac:spMk id="12" creationId="{85A14601-6985-4E3B-BF0B-73FFC2F9FECD}"/>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Libro4"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Hoja1!$I$143</c:f>
              <c:strCache>
                <c:ptCount val="1"/>
                <c:pt idx="0">
                  <c:v>Prim</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Hoja1!$H$144:$H$151</c:f>
              <c:numCache>
                <c:formatCode>General</c:formatCode>
                <c:ptCount val="8"/>
                <c:pt idx="0">
                  <c:v>9998</c:v>
                </c:pt>
                <c:pt idx="1">
                  <c:v>2508498</c:v>
                </c:pt>
                <c:pt idx="2">
                  <c:v>5006998</c:v>
                </c:pt>
                <c:pt idx="3">
                  <c:v>7505498</c:v>
                </c:pt>
                <c:pt idx="4">
                  <c:v>10003998</c:v>
                </c:pt>
                <c:pt idx="5">
                  <c:v>12502498</c:v>
                </c:pt>
                <c:pt idx="6">
                  <c:v>15000998</c:v>
                </c:pt>
                <c:pt idx="7">
                  <c:v>17499498</c:v>
                </c:pt>
              </c:numCache>
            </c:numRef>
          </c:xVal>
          <c:yVal>
            <c:numRef>
              <c:f>Hoja1!$I$144:$I$151</c:f>
              <c:numCache>
                <c:formatCode>General</c:formatCode>
                <c:ptCount val="8"/>
                <c:pt idx="0">
                  <c:v>374</c:v>
                </c:pt>
                <c:pt idx="1">
                  <c:v>655</c:v>
                </c:pt>
                <c:pt idx="2">
                  <c:v>780</c:v>
                </c:pt>
                <c:pt idx="3">
                  <c:v>906</c:v>
                </c:pt>
                <c:pt idx="4">
                  <c:v>934</c:v>
                </c:pt>
                <c:pt idx="5">
                  <c:v>1071</c:v>
                </c:pt>
                <c:pt idx="6">
                  <c:v>1289</c:v>
                </c:pt>
                <c:pt idx="7">
                  <c:v>1270</c:v>
                </c:pt>
              </c:numCache>
            </c:numRef>
          </c:yVal>
          <c:smooth val="0"/>
          <c:extLst>
            <c:ext xmlns:c16="http://schemas.microsoft.com/office/drawing/2014/chart" uri="{C3380CC4-5D6E-409C-BE32-E72D297353CC}">
              <c16:uniqueId val="{00000000-10DD-4019-93F7-4B637683BAB0}"/>
            </c:ext>
          </c:extLst>
        </c:ser>
        <c:ser>
          <c:idx val="1"/>
          <c:order val="1"/>
          <c:tx>
            <c:strRef>
              <c:f>Hoja1!$J$143</c:f>
              <c:strCache>
                <c:ptCount val="1"/>
                <c:pt idx="0">
                  <c:v>PrimPQ</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Hoja1!$H$144:$H$151</c:f>
              <c:numCache>
                <c:formatCode>General</c:formatCode>
                <c:ptCount val="8"/>
                <c:pt idx="0">
                  <c:v>9998</c:v>
                </c:pt>
                <c:pt idx="1">
                  <c:v>2508498</c:v>
                </c:pt>
                <c:pt idx="2">
                  <c:v>5006998</c:v>
                </c:pt>
                <c:pt idx="3">
                  <c:v>7505498</c:v>
                </c:pt>
                <c:pt idx="4">
                  <c:v>10003998</c:v>
                </c:pt>
                <c:pt idx="5">
                  <c:v>12502498</c:v>
                </c:pt>
                <c:pt idx="6">
                  <c:v>15000998</c:v>
                </c:pt>
                <c:pt idx="7">
                  <c:v>17499498</c:v>
                </c:pt>
              </c:numCache>
            </c:numRef>
          </c:xVal>
          <c:yVal>
            <c:numRef>
              <c:f>Hoja1!$J$144:$J$151</c:f>
              <c:numCache>
                <c:formatCode>General</c:formatCode>
                <c:ptCount val="8"/>
                <c:pt idx="0">
                  <c:v>8</c:v>
                </c:pt>
                <c:pt idx="1">
                  <c:v>450</c:v>
                </c:pt>
                <c:pt idx="2">
                  <c:v>393</c:v>
                </c:pt>
                <c:pt idx="3">
                  <c:v>489</c:v>
                </c:pt>
                <c:pt idx="4">
                  <c:v>787</c:v>
                </c:pt>
                <c:pt idx="5">
                  <c:v>1009</c:v>
                </c:pt>
                <c:pt idx="6">
                  <c:v>1417</c:v>
                </c:pt>
                <c:pt idx="7">
                  <c:v>5616</c:v>
                </c:pt>
              </c:numCache>
            </c:numRef>
          </c:yVal>
          <c:smooth val="0"/>
          <c:extLst>
            <c:ext xmlns:c16="http://schemas.microsoft.com/office/drawing/2014/chart" uri="{C3380CC4-5D6E-409C-BE32-E72D297353CC}">
              <c16:uniqueId val="{00000001-10DD-4019-93F7-4B637683BAB0}"/>
            </c:ext>
          </c:extLst>
        </c:ser>
        <c:ser>
          <c:idx val="2"/>
          <c:order val="2"/>
          <c:tx>
            <c:strRef>
              <c:f>Hoja1!$K$143</c:f>
              <c:strCache>
                <c:ptCount val="1"/>
                <c:pt idx="0">
                  <c:v>Kruskal</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Hoja1!$H$144:$H$151</c:f>
              <c:numCache>
                <c:formatCode>General</c:formatCode>
                <c:ptCount val="8"/>
                <c:pt idx="0">
                  <c:v>9998</c:v>
                </c:pt>
                <c:pt idx="1">
                  <c:v>2508498</c:v>
                </c:pt>
                <c:pt idx="2">
                  <c:v>5006998</c:v>
                </c:pt>
                <c:pt idx="3">
                  <c:v>7505498</c:v>
                </c:pt>
                <c:pt idx="4">
                  <c:v>10003998</c:v>
                </c:pt>
                <c:pt idx="5">
                  <c:v>12502498</c:v>
                </c:pt>
                <c:pt idx="6">
                  <c:v>15000998</c:v>
                </c:pt>
                <c:pt idx="7">
                  <c:v>17499498</c:v>
                </c:pt>
              </c:numCache>
            </c:numRef>
          </c:xVal>
          <c:yVal>
            <c:numRef>
              <c:f>Hoja1!$K$144:$K$151</c:f>
              <c:numCache>
                <c:formatCode>General</c:formatCode>
                <c:ptCount val="8"/>
                <c:pt idx="0">
                  <c:v>151</c:v>
                </c:pt>
                <c:pt idx="1">
                  <c:v>1447</c:v>
                </c:pt>
                <c:pt idx="2">
                  <c:v>2581</c:v>
                </c:pt>
                <c:pt idx="3">
                  <c:v>3754</c:v>
                </c:pt>
                <c:pt idx="4">
                  <c:v>4697</c:v>
                </c:pt>
                <c:pt idx="5">
                  <c:v>5882</c:v>
                </c:pt>
                <c:pt idx="6">
                  <c:v>7384</c:v>
                </c:pt>
                <c:pt idx="7">
                  <c:v>8931</c:v>
                </c:pt>
              </c:numCache>
            </c:numRef>
          </c:yVal>
          <c:smooth val="0"/>
          <c:extLst>
            <c:ext xmlns:c16="http://schemas.microsoft.com/office/drawing/2014/chart" uri="{C3380CC4-5D6E-409C-BE32-E72D297353CC}">
              <c16:uniqueId val="{00000002-10DD-4019-93F7-4B637683BAB0}"/>
            </c:ext>
          </c:extLst>
        </c:ser>
        <c:dLbls>
          <c:showLegendKey val="0"/>
          <c:showVal val="0"/>
          <c:showCatName val="0"/>
          <c:showSerName val="0"/>
          <c:showPercent val="0"/>
          <c:showBubbleSize val="0"/>
        </c:dLbls>
        <c:axId val="845335951"/>
        <c:axId val="845338031"/>
      </c:scatterChart>
      <c:valAx>
        <c:axId val="84533595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ES" b="1">
                    <a:solidFill>
                      <a:srgbClr val="FF0000"/>
                    </a:solidFill>
                  </a:rPr>
                  <a:t>Vértices explorados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E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845338031"/>
        <c:crosses val="autoZero"/>
        <c:crossBetween val="midCat"/>
      </c:valAx>
      <c:valAx>
        <c:axId val="8453380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ES" b="1">
                    <a:solidFill>
                      <a:srgbClr val="FF0000"/>
                    </a:solidFill>
                  </a:rPr>
                  <a:t>Tiempo de ejecución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E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845335951"/>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2E2957-5998-45AF-B1B7-BADE7D248B5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D18A06A3-F970-4D41-985D-5A6EC0108E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4732AB5C-6108-407A-B712-52818562836D}"/>
              </a:ext>
            </a:extLst>
          </p:cNvPr>
          <p:cNvSpPr>
            <a:spLocks noGrp="1"/>
          </p:cNvSpPr>
          <p:nvPr>
            <p:ph type="dt" sz="half" idx="10"/>
          </p:nvPr>
        </p:nvSpPr>
        <p:spPr/>
        <p:txBody>
          <a:bodyPr/>
          <a:lstStyle/>
          <a:p>
            <a:fld id="{4392B68A-EE03-4D25-B762-8F3649C97460}" type="datetimeFigureOut">
              <a:rPr lang="es-ES" smtClean="0"/>
              <a:t>17/04/2022</a:t>
            </a:fld>
            <a:endParaRPr lang="es-ES"/>
          </a:p>
        </p:txBody>
      </p:sp>
      <p:sp>
        <p:nvSpPr>
          <p:cNvPr id="5" name="Marcador de pie de página 4">
            <a:extLst>
              <a:ext uri="{FF2B5EF4-FFF2-40B4-BE49-F238E27FC236}">
                <a16:creationId xmlns:a16="http://schemas.microsoft.com/office/drawing/2014/main" id="{14C97D6B-FEB0-4E07-9C03-9EA48ECD75A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88A54A7-F2F1-4045-AC3D-0B0626C1430E}"/>
              </a:ext>
            </a:extLst>
          </p:cNvPr>
          <p:cNvSpPr>
            <a:spLocks noGrp="1"/>
          </p:cNvSpPr>
          <p:nvPr>
            <p:ph type="sldNum" sz="quarter" idx="12"/>
          </p:nvPr>
        </p:nvSpPr>
        <p:spPr/>
        <p:txBody>
          <a:bodyPr/>
          <a:lstStyle/>
          <a:p>
            <a:fld id="{D991A595-2098-40FD-8923-1D42D5A40931}" type="slidenum">
              <a:rPr lang="es-ES" smtClean="0"/>
              <a:t>‹Nº›</a:t>
            </a:fld>
            <a:endParaRPr lang="es-ES"/>
          </a:p>
        </p:txBody>
      </p:sp>
    </p:spTree>
    <p:extLst>
      <p:ext uri="{BB962C8B-B14F-4D97-AF65-F5344CB8AC3E}">
        <p14:creationId xmlns:p14="http://schemas.microsoft.com/office/powerpoint/2010/main" val="4030640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DF6523-32B8-4385-96ED-9265A010E96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FF15FDC-2414-4F35-AFC5-9483C3D8A5A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8277926-32C5-4A01-9F04-37FB21022C0D}"/>
              </a:ext>
            </a:extLst>
          </p:cNvPr>
          <p:cNvSpPr>
            <a:spLocks noGrp="1"/>
          </p:cNvSpPr>
          <p:nvPr>
            <p:ph type="dt" sz="half" idx="10"/>
          </p:nvPr>
        </p:nvSpPr>
        <p:spPr/>
        <p:txBody>
          <a:bodyPr/>
          <a:lstStyle/>
          <a:p>
            <a:fld id="{4392B68A-EE03-4D25-B762-8F3649C97460}" type="datetimeFigureOut">
              <a:rPr lang="es-ES" smtClean="0"/>
              <a:t>17/04/2022</a:t>
            </a:fld>
            <a:endParaRPr lang="es-ES"/>
          </a:p>
        </p:txBody>
      </p:sp>
      <p:sp>
        <p:nvSpPr>
          <p:cNvPr id="5" name="Marcador de pie de página 4">
            <a:extLst>
              <a:ext uri="{FF2B5EF4-FFF2-40B4-BE49-F238E27FC236}">
                <a16:creationId xmlns:a16="http://schemas.microsoft.com/office/drawing/2014/main" id="{E75D4373-AF19-46B3-B63B-0BE5AC52089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15549D9-23D1-4282-91AB-3730D2BF0AD4}"/>
              </a:ext>
            </a:extLst>
          </p:cNvPr>
          <p:cNvSpPr>
            <a:spLocks noGrp="1"/>
          </p:cNvSpPr>
          <p:nvPr>
            <p:ph type="sldNum" sz="quarter" idx="12"/>
          </p:nvPr>
        </p:nvSpPr>
        <p:spPr/>
        <p:txBody>
          <a:bodyPr/>
          <a:lstStyle/>
          <a:p>
            <a:fld id="{D991A595-2098-40FD-8923-1D42D5A40931}" type="slidenum">
              <a:rPr lang="es-ES" smtClean="0"/>
              <a:t>‹Nº›</a:t>
            </a:fld>
            <a:endParaRPr lang="es-ES"/>
          </a:p>
        </p:txBody>
      </p:sp>
    </p:spTree>
    <p:extLst>
      <p:ext uri="{BB962C8B-B14F-4D97-AF65-F5344CB8AC3E}">
        <p14:creationId xmlns:p14="http://schemas.microsoft.com/office/powerpoint/2010/main" val="2450228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39404E9-8460-4D7D-8963-834D5572C24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DF1CACB-C33C-470F-AC64-EE91C5DE960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87A54FE-5459-4564-AAD4-EE4135050712}"/>
              </a:ext>
            </a:extLst>
          </p:cNvPr>
          <p:cNvSpPr>
            <a:spLocks noGrp="1"/>
          </p:cNvSpPr>
          <p:nvPr>
            <p:ph type="dt" sz="half" idx="10"/>
          </p:nvPr>
        </p:nvSpPr>
        <p:spPr/>
        <p:txBody>
          <a:bodyPr/>
          <a:lstStyle/>
          <a:p>
            <a:fld id="{4392B68A-EE03-4D25-B762-8F3649C97460}" type="datetimeFigureOut">
              <a:rPr lang="es-ES" smtClean="0"/>
              <a:t>17/04/2022</a:t>
            </a:fld>
            <a:endParaRPr lang="es-ES"/>
          </a:p>
        </p:txBody>
      </p:sp>
      <p:sp>
        <p:nvSpPr>
          <p:cNvPr id="5" name="Marcador de pie de página 4">
            <a:extLst>
              <a:ext uri="{FF2B5EF4-FFF2-40B4-BE49-F238E27FC236}">
                <a16:creationId xmlns:a16="http://schemas.microsoft.com/office/drawing/2014/main" id="{16D1DDCF-744D-4BC1-A0BA-F159687DCCB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8B62449-BE5A-406E-9778-CDF89C995725}"/>
              </a:ext>
            </a:extLst>
          </p:cNvPr>
          <p:cNvSpPr>
            <a:spLocks noGrp="1"/>
          </p:cNvSpPr>
          <p:nvPr>
            <p:ph type="sldNum" sz="quarter" idx="12"/>
          </p:nvPr>
        </p:nvSpPr>
        <p:spPr/>
        <p:txBody>
          <a:bodyPr/>
          <a:lstStyle/>
          <a:p>
            <a:fld id="{D991A595-2098-40FD-8923-1D42D5A40931}" type="slidenum">
              <a:rPr lang="es-ES" smtClean="0"/>
              <a:t>‹Nº›</a:t>
            </a:fld>
            <a:endParaRPr lang="es-ES"/>
          </a:p>
        </p:txBody>
      </p:sp>
    </p:spTree>
    <p:extLst>
      <p:ext uri="{BB962C8B-B14F-4D97-AF65-F5344CB8AC3E}">
        <p14:creationId xmlns:p14="http://schemas.microsoft.com/office/powerpoint/2010/main" val="1103187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4F3D00-A3DC-44D8-A7AB-8C15FE244AE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43AE530-38DC-4183-91E1-4FC688DEBDC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A0C37B2-BD4F-45EA-98B6-0685968C4BD9}"/>
              </a:ext>
            </a:extLst>
          </p:cNvPr>
          <p:cNvSpPr>
            <a:spLocks noGrp="1"/>
          </p:cNvSpPr>
          <p:nvPr>
            <p:ph type="dt" sz="half" idx="10"/>
          </p:nvPr>
        </p:nvSpPr>
        <p:spPr/>
        <p:txBody>
          <a:bodyPr/>
          <a:lstStyle/>
          <a:p>
            <a:fld id="{4392B68A-EE03-4D25-B762-8F3649C97460}" type="datetimeFigureOut">
              <a:rPr lang="es-ES" smtClean="0"/>
              <a:t>17/04/2022</a:t>
            </a:fld>
            <a:endParaRPr lang="es-ES"/>
          </a:p>
        </p:txBody>
      </p:sp>
      <p:sp>
        <p:nvSpPr>
          <p:cNvPr id="5" name="Marcador de pie de página 4">
            <a:extLst>
              <a:ext uri="{FF2B5EF4-FFF2-40B4-BE49-F238E27FC236}">
                <a16:creationId xmlns:a16="http://schemas.microsoft.com/office/drawing/2014/main" id="{E8077194-36D3-42CD-BEC2-687BAD5490F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9D9530A-92F3-492D-ADB0-7D7332EDBCE9}"/>
              </a:ext>
            </a:extLst>
          </p:cNvPr>
          <p:cNvSpPr>
            <a:spLocks noGrp="1"/>
          </p:cNvSpPr>
          <p:nvPr>
            <p:ph type="sldNum" sz="quarter" idx="12"/>
          </p:nvPr>
        </p:nvSpPr>
        <p:spPr/>
        <p:txBody>
          <a:bodyPr/>
          <a:lstStyle/>
          <a:p>
            <a:fld id="{D991A595-2098-40FD-8923-1D42D5A40931}" type="slidenum">
              <a:rPr lang="es-ES" smtClean="0"/>
              <a:t>‹Nº›</a:t>
            </a:fld>
            <a:endParaRPr lang="es-ES"/>
          </a:p>
        </p:txBody>
      </p:sp>
    </p:spTree>
    <p:extLst>
      <p:ext uri="{BB962C8B-B14F-4D97-AF65-F5344CB8AC3E}">
        <p14:creationId xmlns:p14="http://schemas.microsoft.com/office/powerpoint/2010/main" val="2441970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8FF4B3-A221-4865-BE64-173BA44D737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209B4888-879F-459A-A64C-4CCF95CAD3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42CBBF8-E389-4F65-B2A1-162B26B194D4}"/>
              </a:ext>
            </a:extLst>
          </p:cNvPr>
          <p:cNvSpPr>
            <a:spLocks noGrp="1"/>
          </p:cNvSpPr>
          <p:nvPr>
            <p:ph type="dt" sz="half" idx="10"/>
          </p:nvPr>
        </p:nvSpPr>
        <p:spPr/>
        <p:txBody>
          <a:bodyPr/>
          <a:lstStyle/>
          <a:p>
            <a:fld id="{4392B68A-EE03-4D25-B762-8F3649C97460}" type="datetimeFigureOut">
              <a:rPr lang="es-ES" smtClean="0"/>
              <a:t>17/04/2022</a:t>
            </a:fld>
            <a:endParaRPr lang="es-ES"/>
          </a:p>
        </p:txBody>
      </p:sp>
      <p:sp>
        <p:nvSpPr>
          <p:cNvPr id="5" name="Marcador de pie de página 4">
            <a:extLst>
              <a:ext uri="{FF2B5EF4-FFF2-40B4-BE49-F238E27FC236}">
                <a16:creationId xmlns:a16="http://schemas.microsoft.com/office/drawing/2014/main" id="{E64B0AED-60D2-470E-8748-A4F43B243CA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2F25503-BB3F-43AE-BF0E-72DABD6A4DE9}"/>
              </a:ext>
            </a:extLst>
          </p:cNvPr>
          <p:cNvSpPr>
            <a:spLocks noGrp="1"/>
          </p:cNvSpPr>
          <p:nvPr>
            <p:ph type="sldNum" sz="quarter" idx="12"/>
          </p:nvPr>
        </p:nvSpPr>
        <p:spPr/>
        <p:txBody>
          <a:bodyPr/>
          <a:lstStyle/>
          <a:p>
            <a:fld id="{D991A595-2098-40FD-8923-1D42D5A40931}" type="slidenum">
              <a:rPr lang="es-ES" smtClean="0"/>
              <a:t>‹Nº›</a:t>
            </a:fld>
            <a:endParaRPr lang="es-ES"/>
          </a:p>
        </p:txBody>
      </p:sp>
    </p:spTree>
    <p:extLst>
      <p:ext uri="{BB962C8B-B14F-4D97-AF65-F5344CB8AC3E}">
        <p14:creationId xmlns:p14="http://schemas.microsoft.com/office/powerpoint/2010/main" val="455911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C6117C-C9EC-4A76-B914-18EA7A625CD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71FB6B5-7B90-4AB9-BEDA-149C2BFBA8B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79CA9215-F690-41C0-9B27-FA1556E6432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DA04C4B5-BA38-4DB8-97E1-E2DA2114368C}"/>
              </a:ext>
            </a:extLst>
          </p:cNvPr>
          <p:cNvSpPr>
            <a:spLocks noGrp="1"/>
          </p:cNvSpPr>
          <p:nvPr>
            <p:ph type="dt" sz="half" idx="10"/>
          </p:nvPr>
        </p:nvSpPr>
        <p:spPr/>
        <p:txBody>
          <a:bodyPr/>
          <a:lstStyle/>
          <a:p>
            <a:fld id="{4392B68A-EE03-4D25-B762-8F3649C97460}" type="datetimeFigureOut">
              <a:rPr lang="es-ES" smtClean="0"/>
              <a:t>17/04/2022</a:t>
            </a:fld>
            <a:endParaRPr lang="es-ES"/>
          </a:p>
        </p:txBody>
      </p:sp>
      <p:sp>
        <p:nvSpPr>
          <p:cNvPr id="6" name="Marcador de pie de página 5">
            <a:extLst>
              <a:ext uri="{FF2B5EF4-FFF2-40B4-BE49-F238E27FC236}">
                <a16:creationId xmlns:a16="http://schemas.microsoft.com/office/drawing/2014/main" id="{A720EB82-F0C9-466F-9119-05B0E58CC30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5BABF79-794E-49A9-998F-FDFB0D51EB9E}"/>
              </a:ext>
            </a:extLst>
          </p:cNvPr>
          <p:cNvSpPr>
            <a:spLocks noGrp="1"/>
          </p:cNvSpPr>
          <p:nvPr>
            <p:ph type="sldNum" sz="quarter" idx="12"/>
          </p:nvPr>
        </p:nvSpPr>
        <p:spPr/>
        <p:txBody>
          <a:bodyPr/>
          <a:lstStyle/>
          <a:p>
            <a:fld id="{D991A595-2098-40FD-8923-1D42D5A40931}" type="slidenum">
              <a:rPr lang="es-ES" smtClean="0"/>
              <a:t>‹Nº›</a:t>
            </a:fld>
            <a:endParaRPr lang="es-ES"/>
          </a:p>
        </p:txBody>
      </p:sp>
    </p:spTree>
    <p:extLst>
      <p:ext uri="{BB962C8B-B14F-4D97-AF65-F5344CB8AC3E}">
        <p14:creationId xmlns:p14="http://schemas.microsoft.com/office/powerpoint/2010/main" val="1394402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CC0022-781D-4F19-9A48-72EB64868D2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853E22F-F759-4BC3-880F-B85E2909A7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2E81DD3-DC7F-4D59-AAA9-07D0D776A2C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5955EA3A-CD6F-4291-AB56-A727781A09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665F427-7473-42BC-BF71-DFEE945E424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49503FD6-517A-4244-8900-95B9C4DE39E4}"/>
              </a:ext>
            </a:extLst>
          </p:cNvPr>
          <p:cNvSpPr>
            <a:spLocks noGrp="1"/>
          </p:cNvSpPr>
          <p:nvPr>
            <p:ph type="dt" sz="half" idx="10"/>
          </p:nvPr>
        </p:nvSpPr>
        <p:spPr/>
        <p:txBody>
          <a:bodyPr/>
          <a:lstStyle/>
          <a:p>
            <a:fld id="{4392B68A-EE03-4D25-B762-8F3649C97460}" type="datetimeFigureOut">
              <a:rPr lang="es-ES" smtClean="0"/>
              <a:t>17/04/2022</a:t>
            </a:fld>
            <a:endParaRPr lang="es-ES"/>
          </a:p>
        </p:txBody>
      </p:sp>
      <p:sp>
        <p:nvSpPr>
          <p:cNvPr id="8" name="Marcador de pie de página 7">
            <a:extLst>
              <a:ext uri="{FF2B5EF4-FFF2-40B4-BE49-F238E27FC236}">
                <a16:creationId xmlns:a16="http://schemas.microsoft.com/office/drawing/2014/main" id="{29F76B55-BEC3-44E1-997B-9EB66A561B94}"/>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770E1666-A7A1-469A-A546-87ECA411D413}"/>
              </a:ext>
            </a:extLst>
          </p:cNvPr>
          <p:cNvSpPr>
            <a:spLocks noGrp="1"/>
          </p:cNvSpPr>
          <p:nvPr>
            <p:ph type="sldNum" sz="quarter" idx="12"/>
          </p:nvPr>
        </p:nvSpPr>
        <p:spPr/>
        <p:txBody>
          <a:bodyPr/>
          <a:lstStyle/>
          <a:p>
            <a:fld id="{D991A595-2098-40FD-8923-1D42D5A40931}" type="slidenum">
              <a:rPr lang="es-ES" smtClean="0"/>
              <a:t>‹Nº›</a:t>
            </a:fld>
            <a:endParaRPr lang="es-ES"/>
          </a:p>
        </p:txBody>
      </p:sp>
    </p:spTree>
    <p:extLst>
      <p:ext uri="{BB962C8B-B14F-4D97-AF65-F5344CB8AC3E}">
        <p14:creationId xmlns:p14="http://schemas.microsoft.com/office/powerpoint/2010/main" val="366875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FCE768-2140-4CFD-9C67-487CB03B5B33}"/>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79F8868-D993-40C1-879C-A085F8C8A911}"/>
              </a:ext>
            </a:extLst>
          </p:cNvPr>
          <p:cNvSpPr>
            <a:spLocks noGrp="1"/>
          </p:cNvSpPr>
          <p:nvPr>
            <p:ph type="dt" sz="half" idx="10"/>
          </p:nvPr>
        </p:nvSpPr>
        <p:spPr/>
        <p:txBody>
          <a:bodyPr/>
          <a:lstStyle/>
          <a:p>
            <a:fld id="{4392B68A-EE03-4D25-B762-8F3649C97460}" type="datetimeFigureOut">
              <a:rPr lang="es-ES" smtClean="0"/>
              <a:t>17/04/2022</a:t>
            </a:fld>
            <a:endParaRPr lang="es-ES"/>
          </a:p>
        </p:txBody>
      </p:sp>
      <p:sp>
        <p:nvSpPr>
          <p:cNvPr id="4" name="Marcador de pie de página 3">
            <a:extLst>
              <a:ext uri="{FF2B5EF4-FFF2-40B4-BE49-F238E27FC236}">
                <a16:creationId xmlns:a16="http://schemas.microsoft.com/office/drawing/2014/main" id="{9A13B939-238C-4106-96A4-6D3B9C220375}"/>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04C3E885-F328-4E29-B023-03B395810326}"/>
              </a:ext>
            </a:extLst>
          </p:cNvPr>
          <p:cNvSpPr>
            <a:spLocks noGrp="1"/>
          </p:cNvSpPr>
          <p:nvPr>
            <p:ph type="sldNum" sz="quarter" idx="12"/>
          </p:nvPr>
        </p:nvSpPr>
        <p:spPr/>
        <p:txBody>
          <a:bodyPr/>
          <a:lstStyle/>
          <a:p>
            <a:fld id="{D991A595-2098-40FD-8923-1D42D5A40931}" type="slidenum">
              <a:rPr lang="es-ES" smtClean="0"/>
              <a:t>‹Nº›</a:t>
            </a:fld>
            <a:endParaRPr lang="es-ES"/>
          </a:p>
        </p:txBody>
      </p:sp>
    </p:spTree>
    <p:extLst>
      <p:ext uri="{BB962C8B-B14F-4D97-AF65-F5344CB8AC3E}">
        <p14:creationId xmlns:p14="http://schemas.microsoft.com/office/powerpoint/2010/main" val="3195579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D07F9D4-527E-4744-8BAF-8B5E9BA8F4ED}"/>
              </a:ext>
            </a:extLst>
          </p:cNvPr>
          <p:cNvSpPr>
            <a:spLocks noGrp="1"/>
          </p:cNvSpPr>
          <p:nvPr>
            <p:ph type="dt" sz="half" idx="10"/>
          </p:nvPr>
        </p:nvSpPr>
        <p:spPr/>
        <p:txBody>
          <a:bodyPr/>
          <a:lstStyle/>
          <a:p>
            <a:fld id="{4392B68A-EE03-4D25-B762-8F3649C97460}" type="datetimeFigureOut">
              <a:rPr lang="es-ES" smtClean="0"/>
              <a:t>17/04/2022</a:t>
            </a:fld>
            <a:endParaRPr lang="es-ES"/>
          </a:p>
        </p:txBody>
      </p:sp>
      <p:sp>
        <p:nvSpPr>
          <p:cNvPr id="3" name="Marcador de pie de página 2">
            <a:extLst>
              <a:ext uri="{FF2B5EF4-FFF2-40B4-BE49-F238E27FC236}">
                <a16:creationId xmlns:a16="http://schemas.microsoft.com/office/drawing/2014/main" id="{C559F232-8A49-47D0-9D2F-DEDD39D3946D}"/>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18ED7AF8-5156-42D1-86AE-1D89DB473CD2}"/>
              </a:ext>
            </a:extLst>
          </p:cNvPr>
          <p:cNvSpPr>
            <a:spLocks noGrp="1"/>
          </p:cNvSpPr>
          <p:nvPr>
            <p:ph type="sldNum" sz="quarter" idx="12"/>
          </p:nvPr>
        </p:nvSpPr>
        <p:spPr/>
        <p:txBody>
          <a:bodyPr/>
          <a:lstStyle/>
          <a:p>
            <a:fld id="{D991A595-2098-40FD-8923-1D42D5A40931}" type="slidenum">
              <a:rPr lang="es-ES" smtClean="0"/>
              <a:t>‹Nº›</a:t>
            </a:fld>
            <a:endParaRPr lang="es-ES"/>
          </a:p>
        </p:txBody>
      </p:sp>
    </p:spTree>
    <p:extLst>
      <p:ext uri="{BB962C8B-B14F-4D97-AF65-F5344CB8AC3E}">
        <p14:creationId xmlns:p14="http://schemas.microsoft.com/office/powerpoint/2010/main" val="1024965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E287DF-67BD-48F0-8874-788EED02A2E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8C1F2C7-DC44-4C8C-B974-922375E997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3F7A073A-9677-4B5C-B146-A3DC68929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0DC602-62F2-4C1A-AEC1-2140DA79BA01}"/>
              </a:ext>
            </a:extLst>
          </p:cNvPr>
          <p:cNvSpPr>
            <a:spLocks noGrp="1"/>
          </p:cNvSpPr>
          <p:nvPr>
            <p:ph type="dt" sz="half" idx="10"/>
          </p:nvPr>
        </p:nvSpPr>
        <p:spPr/>
        <p:txBody>
          <a:bodyPr/>
          <a:lstStyle/>
          <a:p>
            <a:fld id="{4392B68A-EE03-4D25-B762-8F3649C97460}" type="datetimeFigureOut">
              <a:rPr lang="es-ES" smtClean="0"/>
              <a:t>17/04/2022</a:t>
            </a:fld>
            <a:endParaRPr lang="es-ES"/>
          </a:p>
        </p:txBody>
      </p:sp>
      <p:sp>
        <p:nvSpPr>
          <p:cNvPr id="6" name="Marcador de pie de página 5">
            <a:extLst>
              <a:ext uri="{FF2B5EF4-FFF2-40B4-BE49-F238E27FC236}">
                <a16:creationId xmlns:a16="http://schemas.microsoft.com/office/drawing/2014/main" id="{4D612C58-D968-4DF6-87B6-295ACCC30FB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D564EC8-9D02-4EEB-9091-603AD4296976}"/>
              </a:ext>
            </a:extLst>
          </p:cNvPr>
          <p:cNvSpPr>
            <a:spLocks noGrp="1"/>
          </p:cNvSpPr>
          <p:nvPr>
            <p:ph type="sldNum" sz="quarter" idx="12"/>
          </p:nvPr>
        </p:nvSpPr>
        <p:spPr/>
        <p:txBody>
          <a:bodyPr/>
          <a:lstStyle/>
          <a:p>
            <a:fld id="{D991A595-2098-40FD-8923-1D42D5A40931}" type="slidenum">
              <a:rPr lang="es-ES" smtClean="0"/>
              <a:t>‹Nº›</a:t>
            </a:fld>
            <a:endParaRPr lang="es-ES"/>
          </a:p>
        </p:txBody>
      </p:sp>
    </p:spTree>
    <p:extLst>
      <p:ext uri="{BB962C8B-B14F-4D97-AF65-F5344CB8AC3E}">
        <p14:creationId xmlns:p14="http://schemas.microsoft.com/office/powerpoint/2010/main" val="2920719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003FAF-A6E2-405B-8CD9-28C17A311FD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A7239D09-C30B-4DB0-B65C-21530D66EB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412F8C9B-A08A-4313-B116-97E44BCCB8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126CD40-3CA8-4F5C-A19F-9CD06248D936}"/>
              </a:ext>
            </a:extLst>
          </p:cNvPr>
          <p:cNvSpPr>
            <a:spLocks noGrp="1"/>
          </p:cNvSpPr>
          <p:nvPr>
            <p:ph type="dt" sz="half" idx="10"/>
          </p:nvPr>
        </p:nvSpPr>
        <p:spPr/>
        <p:txBody>
          <a:bodyPr/>
          <a:lstStyle/>
          <a:p>
            <a:fld id="{4392B68A-EE03-4D25-B762-8F3649C97460}" type="datetimeFigureOut">
              <a:rPr lang="es-ES" smtClean="0"/>
              <a:t>17/04/2022</a:t>
            </a:fld>
            <a:endParaRPr lang="es-ES"/>
          </a:p>
        </p:txBody>
      </p:sp>
      <p:sp>
        <p:nvSpPr>
          <p:cNvPr id="6" name="Marcador de pie de página 5">
            <a:extLst>
              <a:ext uri="{FF2B5EF4-FFF2-40B4-BE49-F238E27FC236}">
                <a16:creationId xmlns:a16="http://schemas.microsoft.com/office/drawing/2014/main" id="{9E109F74-BBE0-4974-8EFD-B00D8A17EDB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368494B-12D3-45FD-9CAA-72F1FB6F07BC}"/>
              </a:ext>
            </a:extLst>
          </p:cNvPr>
          <p:cNvSpPr>
            <a:spLocks noGrp="1"/>
          </p:cNvSpPr>
          <p:nvPr>
            <p:ph type="sldNum" sz="quarter" idx="12"/>
          </p:nvPr>
        </p:nvSpPr>
        <p:spPr/>
        <p:txBody>
          <a:bodyPr/>
          <a:lstStyle/>
          <a:p>
            <a:fld id="{D991A595-2098-40FD-8923-1D42D5A40931}" type="slidenum">
              <a:rPr lang="es-ES" smtClean="0"/>
              <a:t>‹Nº›</a:t>
            </a:fld>
            <a:endParaRPr lang="es-ES"/>
          </a:p>
        </p:txBody>
      </p:sp>
    </p:spTree>
    <p:extLst>
      <p:ext uri="{BB962C8B-B14F-4D97-AF65-F5344CB8AC3E}">
        <p14:creationId xmlns:p14="http://schemas.microsoft.com/office/powerpoint/2010/main" val="2150219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AF11326-C89C-46AA-A72A-710783F579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F1CCCC7-7AA3-41FC-ADC6-B3FCB81C35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FC8E45C-3884-4F4E-84BF-237774B629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92B68A-EE03-4D25-B762-8F3649C97460}" type="datetimeFigureOut">
              <a:rPr lang="es-ES" smtClean="0"/>
              <a:t>17/04/2022</a:t>
            </a:fld>
            <a:endParaRPr lang="es-ES"/>
          </a:p>
        </p:txBody>
      </p:sp>
      <p:sp>
        <p:nvSpPr>
          <p:cNvPr id="5" name="Marcador de pie de página 4">
            <a:extLst>
              <a:ext uri="{FF2B5EF4-FFF2-40B4-BE49-F238E27FC236}">
                <a16:creationId xmlns:a16="http://schemas.microsoft.com/office/drawing/2014/main" id="{7D97EEC7-ABDF-472D-B63A-2257FD69C9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6D762494-D890-4561-9B77-7F7256111D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91A595-2098-40FD-8923-1D42D5A40931}" type="slidenum">
              <a:rPr lang="es-ES" smtClean="0"/>
              <a:t>‹Nº›</a:t>
            </a:fld>
            <a:endParaRPr lang="es-ES"/>
          </a:p>
        </p:txBody>
      </p:sp>
    </p:spTree>
    <p:extLst>
      <p:ext uri="{BB962C8B-B14F-4D97-AF65-F5344CB8AC3E}">
        <p14:creationId xmlns:p14="http://schemas.microsoft.com/office/powerpoint/2010/main" val="2803491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BF6D03-9BC4-43A9-8DB7-C6C9125393B3}"/>
              </a:ext>
            </a:extLst>
          </p:cNvPr>
          <p:cNvSpPr>
            <a:spLocks noGrp="1"/>
          </p:cNvSpPr>
          <p:nvPr>
            <p:ph type="ctrTitle"/>
          </p:nvPr>
        </p:nvSpPr>
        <p:spPr/>
        <p:txBody>
          <a:bodyPr/>
          <a:lstStyle/>
          <a:p>
            <a:r>
              <a:rPr lang="es-ES" sz="2000" b="1" kern="1800" spc="-10" dirty="0">
                <a:effectLst/>
                <a:latin typeface="Amasis MT Pro Black" panose="02040A04050005020304" pitchFamily="18" charset="0"/>
                <a:ea typeface="Times New Roman" panose="02020603050405020304" pitchFamily="18" charset="0"/>
                <a:cs typeface="Times New Roman" panose="02020603050405020304" pitchFamily="18" charset="0"/>
              </a:rPr>
              <a:t>Práctica 2: Pavimentación de caminos</a:t>
            </a:r>
            <a:br>
              <a:rPr lang="es-ES" sz="1800" dirty="0">
                <a:effectLst/>
                <a:latin typeface="Calibri" panose="020F0502020204030204" pitchFamily="34" charset="0"/>
                <a:ea typeface="Calibri" panose="020F0502020204030204" pitchFamily="34" charset="0"/>
                <a:cs typeface="Times New Roman" panose="02020603050405020304" pitchFamily="18" charset="0"/>
              </a:rPr>
            </a:br>
            <a:endParaRPr lang="es-ES" dirty="0"/>
          </a:p>
        </p:txBody>
      </p:sp>
      <p:sp>
        <p:nvSpPr>
          <p:cNvPr id="3" name="Subtítulo 2">
            <a:extLst>
              <a:ext uri="{FF2B5EF4-FFF2-40B4-BE49-F238E27FC236}">
                <a16:creationId xmlns:a16="http://schemas.microsoft.com/office/drawing/2014/main" id="{03E1EB2C-7529-41F6-96AA-155642B6D936}"/>
              </a:ext>
            </a:extLst>
          </p:cNvPr>
          <p:cNvSpPr>
            <a:spLocks noGrp="1"/>
          </p:cNvSpPr>
          <p:nvPr>
            <p:ph type="subTitle" idx="1"/>
          </p:nvPr>
        </p:nvSpPr>
        <p:spPr/>
        <p:txBody>
          <a:bodyPr/>
          <a:lstStyle/>
          <a:p>
            <a:r>
              <a:rPr lang="pt-BR" b="0" i="0" dirty="0">
                <a:effectLst/>
                <a:latin typeface="Open Sans" panose="020B0604020202020204" pitchFamily="34" charset="0"/>
              </a:rPr>
              <a:t>Esquema Algorítmico </a:t>
            </a:r>
            <a:r>
              <a:rPr lang="pt-BR" b="0" i="0" dirty="0" err="1">
                <a:effectLst/>
                <a:latin typeface="Open Sans" panose="020B0604020202020204" pitchFamily="34" charset="0"/>
              </a:rPr>
              <a:t>Greedy</a:t>
            </a:r>
            <a:r>
              <a:rPr lang="pt-BR" b="0" i="0" dirty="0">
                <a:effectLst/>
                <a:latin typeface="Open Sans" panose="020B0604020202020204" pitchFamily="34" charset="0"/>
              </a:rPr>
              <a:t> o Voraz</a:t>
            </a:r>
          </a:p>
          <a:p>
            <a:endParaRPr lang="es-ES" dirty="0"/>
          </a:p>
        </p:txBody>
      </p:sp>
    </p:spTree>
    <p:extLst>
      <p:ext uri="{BB962C8B-B14F-4D97-AF65-F5344CB8AC3E}">
        <p14:creationId xmlns:p14="http://schemas.microsoft.com/office/powerpoint/2010/main" val="3873875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FCE446EC-9363-4B3F-B256-E975B981A755}"/>
              </a:ext>
            </a:extLst>
          </p:cNvPr>
          <p:cNvPicPr>
            <a:picLocks noGrp="1" noChangeAspect="1"/>
          </p:cNvPicPr>
          <p:nvPr>
            <p:ph idx="1"/>
          </p:nvPr>
        </p:nvPicPr>
        <p:blipFill>
          <a:blip r:embed="rId2"/>
          <a:stretch>
            <a:fillRect/>
          </a:stretch>
        </p:blipFill>
        <p:spPr>
          <a:xfrm>
            <a:off x="0" y="869608"/>
            <a:ext cx="7033127" cy="4279333"/>
          </a:xfrm>
        </p:spPr>
      </p:pic>
      <p:sp>
        <p:nvSpPr>
          <p:cNvPr id="6" name="CuadroTexto 5">
            <a:extLst>
              <a:ext uri="{FF2B5EF4-FFF2-40B4-BE49-F238E27FC236}">
                <a16:creationId xmlns:a16="http://schemas.microsoft.com/office/drawing/2014/main" id="{D023B75C-5412-4F84-BC06-E41B9DD8C6CB}"/>
              </a:ext>
            </a:extLst>
          </p:cNvPr>
          <p:cNvSpPr txBox="1"/>
          <p:nvPr/>
        </p:nvSpPr>
        <p:spPr>
          <a:xfrm>
            <a:off x="7913914" y="1513114"/>
            <a:ext cx="3820886" cy="1477328"/>
          </a:xfrm>
          <a:prstGeom prst="rect">
            <a:avLst/>
          </a:prstGeom>
          <a:noFill/>
        </p:spPr>
        <p:txBody>
          <a:bodyPr wrap="square" rtlCol="0">
            <a:spAutoFit/>
          </a:bodyPr>
          <a:lstStyle/>
          <a:p>
            <a:r>
              <a:rPr lang="es-ES" dirty="0"/>
              <a:t>Como se puede ver, el funcionamiento es igual que el del algoritmo anterior, con la única diferencia de que gestionamos las aristas con una </a:t>
            </a:r>
            <a:r>
              <a:rPr lang="es-ES" dirty="0" err="1"/>
              <a:t>priorityQueue</a:t>
            </a:r>
            <a:r>
              <a:rPr lang="es-ES" dirty="0"/>
              <a:t>.</a:t>
            </a:r>
          </a:p>
        </p:txBody>
      </p:sp>
      <p:cxnSp>
        <p:nvCxnSpPr>
          <p:cNvPr id="8" name="Conector recto 7">
            <a:extLst>
              <a:ext uri="{FF2B5EF4-FFF2-40B4-BE49-F238E27FC236}">
                <a16:creationId xmlns:a16="http://schemas.microsoft.com/office/drawing/2014/main" id="{9E8E0FA3-0F0C-4732-84DD-D236FFE04EBD}"/>
              </a:ext>
            </a:extLst>
          </p:cNvPr>
          <p:cNvCxnSpPr/>
          <p:nvPr/>
        </p:nvCxnSpPr>
        <p:spPr>
          <a:xfrm>
            <a:off x="2764971" y="2166257"/>
            <a:ext cx="4953000" cy="457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098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136BA8-8786-2745-8A48-D66AC573CCF2}"/>
              </a:ext>
            </a:extLst>
          </p:cNvPr>
          <p:cNvSpPr>
            <a:spLocks noGrp="1"/>
          </p:cNvSpPr>
          <p:nvPr>
            <p:ph type="title"/>
          </p:nvPr>
        </p:nvSpPr>
        <p:spPr/>
        <p:txBody>
          <a:bodyPr/>
          <a:lstStyle/>
          <a:p>
            <a:r>
              <a:rPr lang="es-ES" b="1" dirty="0">
                <a:latin typeface="Amasis MT Pro Black" panose="02040A04050005020304" pitchFamily="18" charset="0"/>
                <a:cs typeface="Calibri Light"/>
              </a:rPr>
              <a:t>Kruskal</a:t>
            </a:r>
          </a:p>
        </p:txBody>
      </p:sp>
      <p:sp>
        <p:nvSpPr>
          <p:cNvPr id="3" name="Marcador de contenido 2">
            <a:extLst>
              <a:ext uri="{FF2B5EF4-FFF2-40B4-BE49-F238E27FC236}">
                <a16:creationId xmlns:a16="http://schemas.microsoft.com/office/drawing/2014/main" id="{7D0602DE-A3AA-A7F4-3966-84F4DDA7451C}"/>
              </a:ext>
            </a:extLst>
          </p:cNvPr>
          <p:cNvSpPr>
            <a:spLocks noGrp="1"/>
          </p:cNvSpPr>
          <p:nvPr>
            <p:ph idx="1"/>
          </p:nvPr>
        </p:nvSpPr>
        <p:spPr/>
        <p:txBody>
          <a:bodyPr vert="horz" lIns="91440" tIns="45720" rIns="91440" bIns="45720" rtlCol="0" anchor="t">
            <a:normAutofit/>
          </a:bodyPr>
          <a:lstStyle/>
          <a:p>
            <a:r>
              <a:rPr lang="es-ES" dirty="0"/>
              <a:t>En el algoritmo Kruskal, se ordenan primero las aristas por orden creciente de peso, y en cada etapa se decide qué hacer con cada una de ellas. Si la arista no forma un ciclo con las ya seleccionadas para la solución, se incluye en ella; si no, se descarta. </a:t>
            </a:r>
            <a:endParaRPr lang="es-ES" dirty="0">
              <a:cs typeface="Calibri"/>
            </a:endParaRPr>
          </a:p>
        </p:txBody>
      </p:sp>
    </p:spTree>
    <p:extLst>
      <p:ext uri="{BB962C8B-B14F-4D97-AF65-F5344CB8AC3E}">
        <p14:creationId xmlns:p14="http://schemas.microsoft.com/office/powerpoint/2010/main" val="2337230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DB5943-38E4-44FF-817A-AC3DAF073B39}"/>
              </a:ext>
            </a:extLst>
          </p:cNvPr>
          <p:cNvSpPr>
            <a:spLocks noGrp="1"/>
          </p:cNvSpPr>
          <p:nvPr>
            <p:ph type="title"/>
          </p:nvPr>
        </p:nvSpPr>
        <p:spPr/>
        <p:txBody>
          <a:bodyPr/>
          <a:lstStyle/>
          <a:p>
            <a:r>
              <a:rPr lang="es-ES" dirty="0">
                <a:latin typeface="Amasis MT Pro Black" panose="02040A04050005020304" pitchFamily="18" charset="0"/>
              </a:rPr>
              <a:t>Implementación</a:t>
            </a:r>
          </a:p>
        </p:txBody>
      </p:sp>
      <p:pic>
        <p:nvPicPr>
          <p:cNvPr id="5" name="Marcador de contenido 4">
            <a:extLst>
              <a:ext uri="{FF2B5EF4-FFF2-40B4-BE49-F238E27FC236}">
                <a16:creationId xmlns:a16="http://schemas.microsoft.com/office/drawing/2014/main" id="{50BA7F0F-0B38-41ED-ABBB-1ABEF9492F70}"/>
              </a:ext>
            </a:extLst>
          </p:cNvPr>
          <p:cNvPicPr>
            <a:picLocks noGrp="1" noChangeAspect="1"/>
          </p:cNvPicPr>
          <p:nvPr>
            <p:ph idx="1"/>
          </p:nvPr>
        </p:nvPicPr>
        <p:blipFill>
          <a:blip r:embed="rId2"/>
          <a:stretch>
            <a:fillRect/>
          </a:stretch>
        </p:blipFill>
        <p:spPr>
          <a:xfrm>
            <a:off x="0" y="1475128"/>
            <a:ext cx="8591550" cy="3114675"/>
          </a:xfrm>
        </p:spPr>
      </p:pic>
      <p:sp>
        <p:nvSpPr>
          <p:cNvPr id="6" name="CuadroTexto 5">
            <a:extLst>
              <a:ext uri="{FF2B5EF4-FFF2-40B4-BE49-F238E27FC236}">
                <a16:creationId xmlns:a16="http://schemas.microsoft.com/office/drawing/2014/main" id="{7ED8E2FE-4F94-4D0E-88CC-A6B570572984}"/>
              </a:ext>
            </a:extLst>
          </p:cNvPr>
          <p:cNvSpPr txBox="1"/>
          <p:nvPr/>
        </p:nvSpPr>
        <p:spPr>
          <a:xfrm>
            <a:off x="8338457" y="1600362"/>
            <a:ext cx="3516086" cy="1200329"/>
          </a:xfrm>
          <a:prstGeom prst="rect">
            <a:avLst/>
          </a:prstGeom>
          <a:noFill/>
        </p:spPr>
        <p:txBody>
          <a:bodyPr wrap="square" rtlCol="0">
            <a:spAutoFit/>
          </a:bodyPr>
          <a:lstStyle/>
          <a:p>
            <a:r>
              <a:rPr lang="es-ES" dirty="0"/>
              <a:t>Inicializamos las estructuras que usaremos y añadimos los vértices con un valor infinito(inconexo con el origen).</a:t>
            </a:r>
          </a:p>
        </p:txBody>
      </p:sp>
    </p:spTree>
    <p:extLst>
      <p:ext uri="{BB962C8B-B14F-4D97-AF65-F5344CB8AC3E}">
        <p14:creationId xmlns:p14="http://schemas.microsoft.com/office/powerpoint/2010/main" val="3354797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4755D143-A075-4FFD-BE89-FBF7EBD9A949}"/>
              </a:ext>
            </a:extLst>
          </p:cNvPr>
          <p:cNvSpPr txBox="1"/>
          <p:nvPr/>
        </p:nvSpPr>
        <p:spPr>
          <a:xfrm>
            <a:off x="8591550" y="2024743"/>
            <a:ext cx="3058886" cy="2031325"/>
          </a:xfrm>
          <a:prstGeom prst="rect">
            <a:avLst/>
          </a:prstGeom>
          <a:noFill/>
        </p:spPr>
        <p:txBody>
          <a:bodyPr wrap="square" rtlCol="0">
            <a:spAutoFit/>
          </a:bodyPr>
          <a:lstStyle/>
          <a:p>
            <a:r>
              <a:rPr lang="es-ES" dirty="0"/>
              <a:t>Comenzamos a iterar desde el inicio y comparamos los valores de los vértices que vamos explorando quedándonos como siempre con el menor(peso inicial infinito).</a:t>
            </a:r>
          </a:p>
        </p:txBody>
      </p:sp>
      <p:pic>
        <p:nvPicPr>
          <p:cNvPr id="12" name="Imagen 11">
            <a:extLst>
              <a:ext uri="{FF2B5EF4-FFF2-40B4-BE49-F238E27FC236}">
                <a16:creationId xmlns:a16="http://schemas.microsoft.com/office/drawing/2014/main" id="{995E62DA-BED5-4548-8ADF-487DB621E2E8}"/>
              </a:ext>
            </a:extLst>
          </p:cNvPr>
          <p:cNvPicPr>
            <a:picLocks noChangeAspect="1"/>
          </p:cNvPicPr>
          <p:nvPr/>
        </p:nvPicPr>
        <p:blipFill>
          <a:blip r:embed="rId2"/>
          <a:stretch>
            <a:fillRect/>
          </a:stretch>
        </p:blipFill>
        <p:spPr>
          <a:xfrm>
            <a:off x="0" y="1741714"/>
            <a:ext cx="8591550" cy="3581400"/>
          </a:xfrm>
          <a:prstGeom prst="rect">
            <a:avLst/>
          </a:prstGeom>
        </p:spPr>
      </p:pic>
    </p:spTree>
    <p:extLst>
      <p:ext uri="{BB962C8B-B14F-4D97-AF65-F5344CB8AC3E}">
        <p14:creationId xmlns:p14="http://schemas.microsoft.com/office/powerpoint/2010/main" val="3075213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96D43765-3D77-4AA4-A29C-DB5D6E1B2C90}"/>
              </a:ext>
            </a:extLst>
          </p:cNvPr>
          <p:cNvPicPr>
            <a:picLocks noGrp="1" noChangeAspect="1"/>
          </p:cNvPicPr>
          <p:nvPr>
            <p:ph idx="1"/>
          </p:nvPr>
        </p:nvPicPr>
        <p:blipFill>
          <a:blip r:embed="rId2"/>
          <a:stretch>
            <a:fillRect/>
          </a:stretch>
        </p:blipFill>
        <p:spPr>
          <a:xfrm>
            <a:off x="0" y="448857"/>
            <a:ext cx="8534401" cy="3189515"/>
          </a:xfrm>
        </p:spPr>
      </p:pic>
      <p:pic>
        <p:nvPicPr>
          <p:cNvPr id="7" name="Imagen 6">
            <a:extLst>
              <a:ext uri="{FF2B5EF4-FFF2-40B4-BE49-F238E27FC236}">
                <a16:creationId xmlns:a16="http://schemas.microsoft.com/office/drawing/2014/main" id="{944B74C1-6B6E-40BA-B653-0F8B6CE76B28}"/>
              </a:ext>
            </a:extLst>
          </p:cNvPr>
          <p:cNvPicPr>
            <a:picLocks noChangeAspect="1"/>
          </p:cNvPicPr>
          <p:nvPr/>
        </p:nvPicPr>
        <p:blipFill>
          <a:blip r:embed="rId3"/>
          <a:stretch>
            <a:fillRect/>
          </a:stretch>
        </p:blipFill>
        <p:spPr>
          <a:xfrm>
            <a:off x="3657600" y="3429000"/>
            <a:ext cx="8534400" cy="2351994"/>
          </a:xfrm>
          <a:prstGeom prst="rect">
            <a:avLst/>
          </a:prstGeom>
        </p:spPr>
      </p:pic>
      <p:sp>
        <p:nvSpPr>
          <p:cNvPr id="8" name="CuadroTexto 7">
            <a:extLst>
              <a:ext uri="{FF2B5EF4-FFF2-40B4-BE49-F238E27FC236}">
                <a16:creationId xmlns:a16="http://schemas.microsoft.com/office/drawing/2014/main" id="{D427B60B-7E89-47AC-B3F1-9C5D07FEE352}"/>
              </a:ext>
            </a:extLst>
          </p:cNvPr>
          <p:cNvSpPr txBox="1"/>
          <p:nvPr/>
        </p:nvSpPr>
        <p:spPr>
          <a:xfrm>
            <a:off x="8229600" y="448857"/>
            <a:ext cx="3886200" cy="1200329"/>
          </a:xfrm>
          <a:prstGeom prst="rect">
            <a:avLst/>
          </a:prstGeom>
          <a:noFill/>
        </p:spPr>
        <p:txBody>
          <a:bodyPr wrap="square" rtlCol="0">
            <a:spAutoFit/>
          </a:bodyPr>
          <a:lstStyle/>
          <a:p>
            <a:r>
              <a:rPr lang="es-ES" dirty="0"/>
              <a:t>Para el vértice con menor peso con respeto al origen recorreremos los pesos de sus aristas para quedarnos con la de menor peso.</a:t>
            </a:r>
          </a:p>
        </p:txBody>
      </p:sp>
      <p:sp>
        <p:nvSpPr>
          <p:cNvPr id="9" name="CuadroTexto 8">
            <a:extLst>
              <a:ext uri="{FF2B5EF4-FFF2-40B4-BE49-F238E27FC236}">
                <a16:creationId xmlns:a16="http://schemas.microsoft.com/office/drawing/2014/main" id="{88586B16-77DF-46AA-84C9-9C9A716E3852}"/>
              </a:ext>
            </a:extLst>
          </p:cNvPr>
          <p:cNvSpPr txBox="1"/>
          <p:nvPr/>
        </p:nvSpPr>
        <p:spPr>
          <a:xfrm>
            <a:off x="163286" y="4212771"/>
            <a:ext cx="3385457" cy="1754326"/>
          </a:xfrm>
          <a:prstGeom prst="rect">
            <a:avLst/>
          </a:prstGeom>
          <a:noFill/>
        </p:spPr>
        <p:txBody>
          <a:bodyPr wrap="square" rtlCol="0">
            <a:spAutoFit/>
          </a:bodyPr>
          <a:lstStyle/>
          <a:p>
            <a:r>
              <a:rPr lang="es-ES" dirty="0"/>
              <a:t>Finalmente recorremos las aristas almacenadas con sus pesos correspondientes y las volcamos en res, un </a:t>
            </a:r>
            <a:r>
              <a:rPr lang="es-ES" dirty="0" err="1"/>
              <a:t>arrayList</a:t>
            </a:r>
            <a:r>
              <a:rPr lang="es-ES" dirty="0"/>
              <a:t> de aristas (implementada la clase </a:t>
            </a:r>
            <a:r>
              <a:rPr lang="es-ES" dirty="0">
                <a:solidFill>
                  <a:schemeClr val="accent2"/>
                </a:solidFill>
              </a:rPr>
              <a:t>Arista</a:t>
            </a:r>
            <a:r>
              <a:rPr lang="es-ES" dirty="0"/>
              <a:t> para tratar este tipo de objeto).</a:t>
            </a:r>
          </a:p>
        </p:txBody>
      </p:sp>
    </p:spTree>
    <p:extLst>
      <p:ext uri="{BB962C8B-B14F-4D97-AF65-F5344CB8AC3E}">
        <p14:creationId xmlns:p14="http://schemas.microsoft.com/office/powerpoint/2010/main" val="1874090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55659E-ACF0-4363-952F-78D4DFC5C003}"/>
              </a:ext>
            </a:extLst>
          </p:cNvPr>
          <p:cNvSpPr>
            <a:spLocks noGrp="1"/>
          </p:cNvSpPr>
          <p:nvPr>
            <p:ph type="title"/>
          </p:nvPr>
        </p:nvSpPr>
        <p:spPr/>
        <p:txBody>
          <a:bodyPr/>
          <a:lstStyle/>
          <a:p>
            <a:r>
              <a:rPr lang="es-ES" dirty="0">
                <a:latin typeface="Amasis MT Pro Black" panose="02040A04050005020304" pitchFamily="18" charset="0"/>
              </a:rPr>
              <a:t>Tiempos de ejecución</a:t>
            </a:r>
          </a:p>
        </p:txBody>
      </p:sp>
      <p:graphicFrame>
        <p:nvGraphicFramePr>
          <p:cNvPr id="8" name="Marcador de contenido 7">
            <a:extLst>
              <a:ext uri="{FF2B5EF4-FFF2-40B4-BE49-F238E27FC236}">
                <a16:creationId xmlns:a16="http://schemas.microsoft.com/office/drawing/2014/main" id="{9DCB63E8-0FE4-4FE0-8B9C-D211ED4B9793}"/>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65308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0DF528-CA08-4D06-9965-2FBC7B295317}"/>
              </a:ext>
            </a:extLst>
          </p:cNvPr>
          <p:cNvSpPr>
            <a:spLocks noGrp="1"/>
          </p:cNvSpPr>
          <p:nvPr>
            <p:ph type="title"/>
          </p:nvPr>
        </p:nvSpPr>
        <p:spPr/>
        <p:txBody>
          <a:bodyPr/>
          <a:lstStyle/>
          <a:p>
            <a:r>
              <a:rPr lang="es-ES" dirty="0">
                <a:latin typeface="Amasis MT Pro Black" panose="02040A04050005020304" pitchFamily="18" charset="0"/>
              </a:rPr>
              <a:t>Aclaración generación de grafos</a:t>
            </a:r>
          </a:p>
        </p:txBody>
      </p:sp>
      <p:pic>
        <p:nvPicPr>
          <p:cNvPr id="11" name="Marcador de contenido 10">
            <a:extLst>
              <a:ext uri="{FF2B5EF4-FFF2-40B4-BE49-F238E27FC236}">
                <a16:creationId xmlns:a16="http://schemas.microsoft.com/office/drawing/2014/main" id="{9BE48AAD-24D2-412C-87AE-4757B7EB5219}"/>
              </a:ext>
            </a:extLst>
          </p:cNvPr>
          <p:cNvPicPr>
            <a:picLocks noGrp="1" noChangeAspect="1"/>
          </p:cNvPicPr>
          <p:nvPr>
            <p:ph idx="1"/>
          </p:nvPr>
        </p:nvPicPr>
        <p:blipFill>
          <a:blip r:embed="rId2"/>
          <a:stretch>
            <a:fillRect/>
          </a:stretch>
        </p:blipFill>
        <p:spPr>
          <a:xfrm>
            <a:off x="219879" y="1455511"/>
            <a:ext cx="7049612" cy="4351338"/>
          </a:xfrm>
        </p:spPr>
      </p:pic>
      <p:sp>
        <p:nvSpPr>
          <p:cNvPr id="12" name="CuadroTexto 11">
            <a:extLst>
              <a:ext uri="{FF2B5EF4-FFF2-40B4-BE49-F238E27FC236}">
                <a16:creationId xmlns:a16="http://schemas.microsoft.com/office/drawing/2014/main" id="{85A14601-6985-4E3B-BF0B-73FFC2F9FECD}"/>
              </a:ext>
            </a:extLst>
          </p:cNvPr>
          <p:cNvSpPr txBox="1"/>
          <p:nvPr/>
        </p:nvSpPr>
        <p:spPr>
          <a:xfrm>
            <a:off x="7500257" y="1762068"/>
            <a:ext cx="3276600" cy="923330"/>
          </a:xfrm>
          <a:prstGeom prst="rect">
            <a:avLst/>
          </a:prstGeom>
          <a:noFill/>
        </p:spPr>
        <p:txBody>
          <a:bodyPr wrap="square" rtlCol="0">
            <a:spAutoFit/>
          </a:bodyPr>
          <a:lstStyle/>
          <a:p>
            <a:r>
              <a:rPr lang="es-ES" dirty="0"/>
              <a:t>Modificar número de vértices para generar los grafos de 5000,10000, 15000 o 20000.</a:t>
            </a:r>
          </a:p>
        </p:txBody>
      </p:sp>
    </p:spTree>
    <p:extLst>
      <p:ext uri="{BB962C8B-B14F-4D97-AF65-F5344CB8AC3E}">
        <p14:creationId xmlns:p14="http://schemas.microsoft.com/office/powerpoint/2010/main" val="2894269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C90420-FD4D-4AD2-9B8C-5389973834FC}"/>
              </a:ext>
            </a:extLst>
          </p:cNvPr>
          <p:cNvSpPr>
            <a:spLocks noGrp="1"/>
          </p:cNvSpPr>
          <p:nvPr>
            <p:ph type="title"/>
          </p:nvPr>
        </p:nvSpPr>
        <p:spPr/>
        <p:txBody>
          <a:bodyPr/>
          <a:lstStyle/>
          <a:p>
            <a:r>
              <a:rPr lang="es-ES" dirty="0">
                <a:latin typeface="Amasis MT Pro Black" panose="02040A04050005020304" pitchFamily="18" charset="0"/>
              </a:rPr>
              <a:t>Comparativa</a:t>
            </a:r>
          </a:p>
        </p:txBody>
      </p:sp>
      <p:sp>
        <p:nvSpPr>
          <p:cNvPr id="3" name="Marcador de contenido 2">
            <a:extLst>
              <a:ext uri="{FF2B5EF4-FFF2-40B4-BE49-F238E27FC236}">
                <a16:creationId xmlns:a16="http://schemas.microsoft.com/office/drawing/2014/main" id="{A1BD9390-195F-4924-A5DB-6E55C9C67CAD}"/>
              </a:ext>
            </a:extLst>
          </p:cNvPr>
          <p:cNvSpPr>
            <a:spLocks noGrp="1"/>
          </p:cNvSpPr>
          <p:nvPr>
            <p:ph idx="1"/>
          </p:nvPr>
        </p:nvSpPr>
        <p:spPr/>
        <p:txBody>
          <a:bodyPr/>
          <a:lstStyle/>
          <a:p>
            <a:pPr marL="0" indent="0">
              <a:buNone/>
            </a:pPr>
            <a:r>
              <a:rPr lang="es-ES" dirty="0"/>
              <a:t>Como conclusión una vez ejecutados los tres algoritmos, vemos en la gráfica que al insertar un número bajo de aristas en el grafo nos proporcionan una optimalidad ligeramente similar donde incluso los algoritmos </a:t>
            </a:r>
            <a:r>
              <a:rPr lang="es-ES" dirty="0" err="1">
                <a:solidFill>
                  <a:schemeClr val="accent2"/>
                </a:solidFill>
              </a:rPr>
              <a:t>primPQ</a:t>
            </a:r>
            <a:r>
              <a:rPr lang="es-ES" dirty="0"/>
              <a:t> y </a:t>
            </a:r>
            <a:r>
              <a:rPr lang="es-ES" dirty="0">
                <a:solidFill>
                  <a:schemeClr val="accent2"/>
                </a:solidFill>
              </a:rPr>
              <a:t>Kruskal</a:t>
            </a:r>
            <a:r>
              <a:rPr lang="es-ES" dirty="0"/>
              <a:t> resultan más eficientes.</a:t>
            </a:r>
          </a:p>
          <a:p>
            <a:pPr marL="0" indent="0">
              <a:buNone/>
            </a:pPr>
            <a:r>
              <a:rPr lang="es-ES" dirty="0"/>
              <a:t>Sin embargo conforme aumenta el número de aristas a ingresar es evidente que aplicar el algoritmo </a:t>
            </a:r>
            <a:r>
              <a:rPr lang="es-ES" dirty="0" err="1">
                <a:solidFill>
                  <a:schemeClr val="accent2"/>
                </a:solidFill>
              </a:rPr>
              <a:t>prim</a:t>
            </a:r>
            <a:r>
              <a:rPr lang="es-ES" dirty="0"/>
              <a:t> resulta una opción más inteligente.</a:t>
            </a:r>
          </a:p>
        </p:txBody>
      </p:sp>
    </p:spTree>
    <p:extLst>
      <p:ext uri="{BB962C8B-B14F-4D97-AF65-F5344CB8AC3E}">
        <p14:creationId xmlns:p14="http://schemas.microsoft.com/office/powerpoint/2010/main" val="1385325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C3364C-B0B7-44D0-B5BD-ED786B349481}"/>
              </a:ext>
            </a:extLst>
          </p:cNvPr>
          <p:cNvSpPr>
            <a:spLocks noGrp="1"/>
          </p:cNvSpPr>
          <p:nvPr>
            <p:ph type="title"/>
          </p:nvPr>
        </p:nvSpPr>
        <p:spPr/>
        <p:txBody>
          <a:bodyPr/>
          <a:lstStyle/>
          <a:p>
            <a:r>
              <a:rPr lang="es-ES" dirty="0">
                <a:latin typeface="Amasis MT Pro Black" panose="02040A04050005020304" pitchFamily="18" charset="0"/>
              </a:rPr>
              <a:t>Preguntas</a:t>
            </a:r>
          </a:p>
        </p:txBody>
      </p:sp>
      <p:sp>
        <p:nvSpPr>
          <p:cNvPr id="3" name="Marcador de contenido 2">
            <a:extLst>
              <a:ext uri="{FF2B5EF4-FFF2-40B4-BE49-F238E27FC236}">
                <a16:creationId xmlns:a16="http://schemas.microsoft.com/office/drawing/2014/main" id="{8C8D3C08-C376-415D-94BA-680F16796290}"/>
              </a:ext>
            </a:extLst>
          </p:cNvPr>
          <p:cNvSpPr>
            <a:spLocks noGrp="1"/>
          </p:cNvSpPr>
          <p:nvPr>
            <p:ph idx="1"/>
          </p:nvPr>
        </p:nvSpPr>
        <p:spPr/>
        <p:txBody>
          <a:bodyPr>
            <a:normAutofit/>
          </a:bodyPr>
          <a:lstStyle/>
          <a:p>
            <a:pPr marL="0" indent="0">
              <a:buNone/>
            </a:pPr>
            <a:r>
              <a:rPr lang="es-ES" b="0" i="0" dirty="0">
                <a:effectLst/>
                <a:latin typeface="Noto Serif" panose="020B0604020202020204" pitchFamily="18" charset="0"/>
              </a:rPr>
              <a:t> </a:t>
            </a:r>
            <a:r>
              <a:rPr lang="es-ES" b="1" i="0" dirty="0">
                <a:effectLst/>
                <a:latin typeface="Noto Serif" panose="020B0604020202020204" pitchFamily="18" charset="0"/>
              </a:rPr>
              <a:t>(1) ¿El resultado de la ejecución de cada algoritmo es único?. </a:t>
            </a:r>
          </a:p>
          <a:p>
            <a:pPr marL="0" indent="0">
              <a:buNone/>
            </a:pPr>
            <a:r>
              <a:rPr lang="es-ES" sz="2400" dirty="0">
                <a:solidFill>
                  <a:schemeClr val="accent2"/>
                </a:solidFill>
                <a:latin typeface="Noto Serif" panose="020B0604020202020204" pitchFamily="18" charset="0"/>
              </a:rPr>
              <a:t>No</a:t>
            </a:r>
            <a:r>
              <a:rPr lang="es-ES" sz="2400" dirty="0">
                <a:latin typeface="Noto Serif" panose="020B0604020202020204" pitchFamily="18" charset="0"/>
              </a:rPr>
              <a:t>, el resultado de los tres es el mismo, dado que tienen el mismo objetivo, lo que varía es el tiempo de ejecución entre estos.</a:t>
            </a:r>
          </a:p>
        </p:txBody>
      </p:sp>
    </p:spTree>
    <p:extLst>
      <p:ext uri="{BB962C8B-B14F-4D97-AF65-F5344CB8AC3E}">
        <p14:creationId xmlns:p14="http://schemas.microsoft.com/office/powerpoint/2010/main" val="1480574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5348600-8E81-4B6F-9971-974ECAEB5C6C}"/>
              </a:ext>
            </a:extLst>
          </p:cNvPr>
          <p:cNvSpPr>
            <a:spLocks noGrp="1"/>
          </p:cNvSpPr>
          <p:nvPr>
            <p:ph idx="1"/>
          </p:nvPr>
        </p:nvSpPr>
        <p:spPr>
          <a:xfrm>
            <a:off x="838200" y="566057"/>
            <a:ext cx="10515600" cy="5610906"/>
          </a:xfrm>
        </p:spPr>
        <p:txBody>
          <a:bodyPr/>
          <a:lstStyle/>
          <a:p>
            <a:pPr marL="0" indent="0">
              <a:buNone/>
            </a:pPr>
            <a:r>
              <a:rPr lang="es-ES" b="1" i="0" dirty="0">
                <a:effectLst/>
                <a:latin typeface="Noto Serif" panose="020B0604020202020204" pitchFamily="18" charset="0"/>
              </a:rPr>
              <a:t>(2) ¿El resultado de la ejecución de los dos algoritmos debe ser el mismo? ¿por qué?. </a:t>
            </a:r>
          </a:p>
          <a:p>
            <a:pPr marL="0" indent="0">
              <a:buNone/>
            </a:pPr>
            <a:r>
              <a:rPr lang="es-ES" sz="2400" dirty="0">
                <a:latin typeface="Noto Serif" panose="020B0604020202020204" pitchFamily="18" charset="0"/>
              </a:rPr>
              <a:t>Comprendiendo como resultado lo que el algoritmo devuelve </a:t>
            </a:r>
            <a:r>
              <a:rPr lang="es-ES" sz="2400" dirty="0">
                <a:solidFill>
                  <a:schemeClr val="accent2"/>
                </a:solidFill>
                <a:latin typeface="Noto Serif" panose="020B0604020202020204" pitchFamily="18" charset="0"/>
              </a:rPr>
              <a:t>sí</a:t>
            </a:r>
            <a:r>
              <a:rPr lang="es-ES" sz="2400" dirty="0">
                <a:latin typeface="Noto Serif" panose="020B0604020202020204" pitchFamily="18" charset="0"/>
              </a:rPr>
              <a:t>, sin embargo son diferentes en cuanto a tiempos de ejecución puesto que los movimientos de inserción y extracción resultan más tediosos para una cola de prioridad que para un </a:t>
            </a:r>
            <a:r>
              <a:rPr lang="es-ES" sz="2400" dirty="0" err="1">
                <a:latin typeface="Noto Serif" panose="020B0604020202020204" pitchFamily="18" charset="0"/>
              </a:rPr>
              <a:t>HashMap</a:t>
            </a:r>
            <a:r>
              <a:rPr lang="es-ES" sz="2400" dirty="0">
                <a:latin typeface="Noto Serif" panose="020B0604020202020204" pitchFamily="18" charset="0"/>
              </a:rPr>
              <a:t> a la hora de gestionar las aristas.</a:t>
            </a:r>
          </a:p>
          <a:p>
            <a:pPr marL="0" indent="0">
              <a:buNone/>
            </a:pPr>
            <a:endParaRPr lang="es-ES" b="0" i="0" dirty="0">
              <a:effectLst/>
              <a:latin typeface="Noto Serif" panose="020B0604020202020204" pitchFamily="18" charset="0"/>
            </a:endParaRPr>
          </a:p>
          <a:p>
            <a:pPr marL="0" indent="0">
              <a:buNone/>
            </a:pPr>
            <a:endParaRPr lang="es-ES" dirty="0"/>
          </a:p>
        </p:txBody>
      </p:sp>
    </p:spTree>
    <p:extLst>
      <p:ext uri="{BB962C8B-B14F-4D97-AF65-F5344CB8AC3E}">
        <p14:creationId xmlns:p14="http://schemas.microsoft.com/office/powerpoint/2010/main" val="2053459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11CB30-1A55-48BE-84F3-BE114AD3FB80}"/>
              </a:ext>
            </a:extLst>
          </p:cNvPr>
          <p:cNvSpPr>
            <a:spLocks noGrp="1"/>
          </p:cNvSpPr>
          <p:nvPr>
            <p:ph type="title"/>
          </p:nvPr>
        </p:nvSpPr>
        <p:spPr>
          <a:xfrm>
            <a:off x="830366" y="228392"/>
            <a:ext cx="10515600" cy="1325563"/>
          </a:xfrm>
        </p:spPr>
        <p:txBody>
          <a:bodyPr>
            <a:normAutofit/>
          </a:bodyPr>
          <a:lstStyle/>
          <a:p>
            <a:r>
              <a:rPr lang="es-ES" sz="2400" b="1" kern="1800" spc="-10" dirty="0">
                <a:latin typeface="Amasis MT Pro Black" panose="02040A04050005020304" pitchFamily="18" charset="0"/>
                <a:cs typeface="Times New Roman" panose="02020603050405020304" pitchFamily="18" charset="0"/>
              </a:rPr>
              <a:t>Algoritmos </a:t>
            </a:r>
            <a:r>
              <a:rPr lang="es-ES" sz="2400" b="1" kern="1800" spc="-10" dirty="0" err="1">
                <a:latin typeface="Amasis MT Pro Black" panose="02040A04050005020304" pitchFamily="18" charset="0"/>
                <a:cs typeface="Times New Roman" panose="02020603050405020304" pitchFamily="18" charset="0"/>
              </a:rPr>
              <a:t>Greedy</a:t>
            </a:r>
            <a:endParaRPr lang="es-ES" sz="2400" b="1" kern="1800" spc="-10" dirty="0">
              <a:latin typeface="Amasis MT Pro Black" panose="02040A040500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11ED4839-7D02-4F97-A84C-090E90ED203E}"/>
              </a:ext>
            </a:extLst>
          </p:cNvPr>
          <p:cNvSpPr>
            <a:spLocks noGrp="1"/>
          </p:cNvSpPr>
          <p:nvPr>
            <p:ph idx="1"/>
          </p:nvPr>
        </p:nvSpPr>
        <p:spPr>
          <a:xfrm>
            <a:off x="830366" y="1553955"/>
            <a:ext cx="10515600" cy="4351338"/>
          </a:xfrm>
        </p:spPr>
        <p:txBody>
          <a:bodyPr vert="horz" lIns="91440" tIns="45720" rIns="91440" bIns="45720" rtlCol="0" anchor="t">
            <a:normAutofit/>
          </a:bodyPr>
          <a:lstStyle/>
          <a:p>
            <a:pPr marL="0" indent="0">
              <a:buNone/>
            </a:pPr>
            <a:r>
              <a:rPr lang="es-ES" sz="1800" dirty="0">
                <a:latin typeface="Arial" panose="020B0604020202020204" pitchFamily="34" charset="0"/>
              </a:rPr>
              <a:t>E</a:t>
            </a:r>
            <a:r>
              <a:rPr lang="es-ES" sz="1800" b="0" i="0" dirty="0">
                <a:effectLst/>
                <a:latin typeface="Arial" panose="020B0604020202020204" pitchFamily="34" charset="0"/>
              </a:rPr>
              <a:t>strategia de </a:t>
            </a:r>
            <a:r>
              <a:rPr lang="es-ES" sz="1800" b="0" i="0" u="none" strike="noStrike" dirty="0">
                <a:effectLst/>
                <a:latin typeface="Arial" panose="020B0604020202020204" pitchFamily="34" charset="0"/>
              </a:rPr>
              <a:t>búsqueda</a:t>
            </a:r>
            <a:r>
              <a:rPr lang="es-ES" sz="1800" b="0" i="0" dirty="0">
                <a:effectLst/>
                <a:latin typeface="Arial" panose="020B0604020202020204" pitchFamily="34" charset="0"/>
              </a:rPr>
              <a:t> por la cual se sigue una </a:t>
            </a:r>
            <a:r>
              <a:rPr lang="es-ES" sz="1800" b="0" i="0" u="none" strike="noStrike" dirty="0">
                <a:effectLst/>
                <a:latin typeface="Arial" panose="020B0604020202020204" pitchFamily="34" charset="0"/>
              </a:rPr>
              <a:t>heurística</a:t>
            </a:r>
            <a:r>
              <a:rPr lang="es-ES" sz="1800" b="0" i="0" dirty="0">
                <a:effectLst/>
                <a:latin typeface="Arial" panose="020B0604020202020204" pitchFamily="34" charset="0"/>
              </a:rPr>
              <a:t> consistente en elegir la opción óptima en cada paso local con la esperanza de llegar a una solución general óptima.</a:t>
            </a:r>
          </a:p>
          <a:p>
            <a:pPr marL="0" indent="0">
              <a:buNone/>
            </a:pPr>
            <a:endParaRPr lang="es-ES" sz="1800" dirty="0">
              <a:latin typeface="Arial" panose="020B0604020202020204" pitchFamily="34" charset="0"/>
            </a:endParaRPr>
          </a:p>
          <a:p>
            <a:pPr marL="0" indent="0">
              <a:buNone/>
            </a:pPr>
            <a:r>
              <a:rPr lang="es-ES" sz="1800" u="sng" dirty="0">
                <a:latin typeface="Arial"/>
                <a:cs typeface="Arial"/>
              </a:rPr>
              <a:t>Características:</a:t>
            </a:r>
          </a:p>
          <a:p>
            <a:r>
              <a:rPr lang="es-ES" sz="1600" dirty="0">
                <a:latin typeface="Arial"/>
                <a:cs typeface="Arial"/>
              </a:rPr>
              <a:t>Toman decisiones en función de la información que está disponible en cada momento.</a:t>
            </a:r>
          </a:p>
          <a:p>
            <a:r>
              <a:rPr lang="es-ES" sz="1600" dirty="0">
                <a:latin typeface="Arial"/>
                <a:cs typeface="Arial"/>
              </a:rPr>
              <a:t>Suelen ser rápidos y fáciles de implementar.</a:t>
            </a:r>
          </a:p>
          <a:p>
            <a:r>
              <a:rPr lang="es-ES" sz="1600" dirty="0">
                <a:latin typeface="Arial"/>
                <a:cs typeface="Arial"/>
              </a:rPr>
              <a:t>No siempre garantizan alcanzar la solución óptima.</a:t>
            </a:r>
          </a:p>
          <a:p>
            <a:pPr marL="0" indent="0">
              <a:buNone/>
            </a:pPr>
            <a:endParaRPr lang="es-ES" sz="1600" dirty="0">
              <a:latin typeface="Arial"/>
              <a:cs typeface="Arial"/>
            </a:endParaRPr>
          </a:p>
          <a:p>
            <a:endParaRPr lang="es-ES" sz="2000" dirty="0">
              <a:cs typeface="Calibri" panose="020F0502020204030204"/>
            </a:endParaRPr>
          </a:p>
        </p:txBody>
      </p:sp>
    </p:spTree>
    <p:extLst>
      <p:ext uri="{BB962C8B-B14F-4D97-AF65-F5344CB8AC3E}">
        <p14:creationId xmlns:p14="http://schemas.microsoft.com/office/powerpoint/2010/main" val="3847105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6F02246-C1F5-4455-AE8E-D83F1CF38970}"/>
              </a:ext>
            </a:extLst>
          </p:cNvPr>
          <p:cNvSpPr>
            <a:spLocks noGrp="1"/>
          </p:cNvSpPr>
          <p:nvPr>
            <p:ph idx="1"/>
          </p:nvPr>
        </p:nvSpPr>
        <p:spPr>
          <a:xfrm>
            <a:off x="838200" y="762000"/>
            <a:ext cx="10515600" cy="5414963"/>
          </a:xfrm>
        </p:spPr>
        <p:txBody>
          <a:bodyPr/>
          <a:lstStyle/>
          <a:p>
            <a:pPr marL="0" indent="0">
              <a:buNone/>
            </a:pPr>
            <a:r>
              <a:rPr lang="es-ES" b="1" i="0" dirty="0">
                <a:effectLst/>
                <a:latin typeface="Noto Serif" panose="020B0604020202020204" pitchFamily="18" charset="0"/>
              </a:rPr>
              <a:t>(3) Si el peso de las aristas fuese la distancia entre dos ciudades, con la estructura resultante, ¿podemos determinar el camino mínimo entre dos pares de ciudades cualquiera?.</a:t>
            </a:r>
          </a:p>
          <a:p>
            <a:pPr marL="0" indent="0">
              <a:buNone/>
            </a:pPr>
            <a:r>
              <a:rPr lang="es-ES" sz="2400" dirty="0">
                <a:latin typeface="Noto Serif" panose="020B0604020202020204" pitchFamily="18" charset="0"/>
              </a:rPr>
              <a:t>Haciendo uso de estos algoritmos </a:t>
            </a:r>
            <a:r>
              <a:rPr lang="es-ES" sz="2400" dirty="0">
                <a:solidFill>
                  <a:schemeClr val="accent2"/>
                </a:solidFill>
                <a:latin typeface="Noto Serif" panose="020B0604020202020204" pitchFamily="18" charset="0"/>
              </a:rPr>
              <a:t>no</a:t>
            </a:r>
            <a:r>
              <a:rPr lang="es-ES" sz="2400" dirty="0">
                <a:latin typeface="Noto Serif" panose="020B0604020202020204" pitchFamily="18" charset="0"/>
              </a:rPr>
              <a:t>, dado que están hechos para obtener el camino mínimo que englobe a todos los vértices del grafo, no un camino mínimo hacia un vértice concreto, para ello podríamos hacer uso de otros algoritmo voraces como </a:t>
            </a:r>
            <a:r>
              <a:rPr lang="es-ES" sz="2400" dirty="0">
                <a:solidFill>
                  <a:schemeClr val="accent2"/>
                </a:solidFill>
                <a:latin typeface="Noto Serif" panose="020B0604020202020204" pitchFamily="18" charset="0"/>
              </a:rPr>
              <a:t>Dijkstra</a:t>
            </a:r>
            <a:r>
              <a:rPr lang="es-ES" sz="2400" dirty="0">
                <a:latin typeface="Noto Serif" panose="020B0604020202020204" pitchFamily="18" charset="0"/>
              </a:rPr>
              <a:t> o </a:t>
            </a:r>
            <a:r>
              <a:rPr lang="es-ES" sz="2400" dirty="0">
                <a:solidFill>
                  <a:schemeClr val="accent2"/>
                </a:solidFill>
                <a:latin typeface="Noto Serif" panose="020B0604020202020204" pitchFamily="18" charset="0"/>
              </a:rPr>
              <a:t>Floyd</a:t>
            </a:r>
            <a:r>
              <a:rPr lang="es-ES" sz="2400" dirty="0">
                <a:latin typeface="Noto Serif" panose="020B0604020202020204" pitchFamily="18" charset="0"/>
              </a:rPr>
              <a:t>.</a:t>
            </a:r>
            <a:endParaRPr lang="es-ES" sz="2400" dirty="0"/>
          </a:p>
          <a:p>
            <a:endParaRPr lang="es-ES" dirty="0"/>
          </a:p>
        </p:txBody>
      </p:sp>
    </p:spTree>
    <p:extLst>
      <p:ext uri="{BB962C8B-B14F-4D97-AF65-F5344CB8AC3E}">
        <p14:creationId xmlns:p14="http://schemas.microsoft.com/office/powerpoint/2010/main" val="2194536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F5B31D-162F-459A-9933-4B72CFD5D369}"/>
              </a:ext>
            </a:extLst>
          </p:cNvPr>
          <p:cNvSpPr>
            <a:spLocks noGrp="1"/>
          </p:cNvSpPr>
          <p:nvPr>
            <p:ph type="title"/>
          </p:nvPr>
        </p:nvSpPr>
        <p:spPr/>
        <p:txBody>
          <a:bodyPr/>
          <a:lstStyle/>
          <a:p>
            <a:r>
              <a:rPr lang="es-ES" b="1" dirty="0">
                <a:latin typeface="Amasis MT Pro Black" panose="02040A04050005020304" pitchFamily="18" charset="0"/>
                <a:cs typeface="Calibri Light"/>
              </a:rPr>
              <a:t>Algoritmo Prim</a:t>
            </a:r>
            <a:endParaRPr lang="es-ES" dirty="0">
              <a:latin typeface="Amasis MT Pro Black" panose="02040A04050005020304" pitchFamily="18" charset="0"/>
            </a:endParaRPr>
          </a:p>
        </p:txBody>
      </p:sp>
      <p:sp>
        <p:nvSpPr>
          <p:cNvPr id="3" name="Marcador de contenido 2">
            <a:extLst>
              <a:ext uri="{FF2B5EF4-FFF2-40B4-BE49-F238E27FC236}">
                <a16:creationId xmlns:a16="http://schemas.microsoft.com/office/drawing/2014/main" id="{27CEE05B-A7A5-411C-8D84-203E93C12B23}"/>
              </a:ext>
            </a:extLst>
          </p:cNvPr>
          <p:cNvSpPr>
            <a:spLocks noGrp="1"/>
          </p:cNvSpPr>
          <p:nvPr>
            <p:ph idx="1"/>
          </p:nvPr>
        </p:nvSpPr>
        <p:spPr/>
        <p:txBody>
          <a:bodyPr vert="horz" lIns="91440" tIns="45720" rIns="91440" bIns="45720" rtlCol="0" anchor="t">
            <a:normAutofit/>
          </a:bodyPr>
          <a:lstStyle/>
          <a:p>
            <a:r>
              <a:rPr lang="es-ES" dirty="0"/>
              <a:t>El algoritmo de Prim comienza por un vértice y escoge en cada etapa la arista de menor peso que verifique que uno de sus vértices se encuentre en el conjunto de vértices ya conectados y el otro no.</a:t>
            </a:r>
          </a:p>
          <a:p>
            <a:endParaRPr lang="es-ES" dirty="0"/>
          </a:p>
          <a:p>
            <a:pPr marL="0" indent="0">
              <a:buNone/>
            </a:pPr>
            <a:r>
              <a:rPr lang="es-ES" i="1" dirty="0"/>
              <a:t>En esta práctica implementaremos también un algoritmo </a:t>
            </a:r>
            <a:r>
              <a:rPr lang="es-ES" i="1" dirty="0" err="1">
                <a:solidFill>
                  <a:schemeClr val="accent2"/>
                </a:solidFill>
              </a:rPr>
              <a:t>primPQ</a:t>
            </a:r>
            <a:r>
              <a:rPr lang="es-ES" i="1" dirty="0"/>
              <a:t> que hará uso de una cola de prioridad como estructura para gestionar las aristas y veremos si resulta más eficiente que otro tipo de estructura.</a:t>
            </a:r>
          </a:p>
        </p:txBody>
      </p:sp>
    </p:spTree>
    <p:extLst>
      <p:ext uri="{BB962C8B-B14F-4D97-AF65-F5344CB8AC3E}">
        <p14:creationId xmlns:p14="http://schemas.microsoft.com/office/powerpoint/2010/main" val="3754874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Marcador de contenido 15">
            <a:extLst>
              <a:ext uri="{FF2B5EF4-FFF2-40B4-BE49-F238E27FC236}">
                <a16:creationId xmlns:a16="http://schemas.microsoft.com/office/drawing/2014/main" id="{F1FC9D55-4B79-4689-AB0F-EBF63E5D485B}"/>
              </a:ext>
            </a:extLst>
          </p:cNvPr>
          <p:cNvPicPr>
            <a:picLocks noGrp="1" noChangeAspect="1"/>
          </p:cNvPicPr>
          <p:nvPr>
            <p:ph idx="1"/>
          </p:nvPr>
        </p:nvPicPr>
        <p:blipFill>
          <a:blip r:embed="rId2"/>
          <a:stretch>
            <a:fillRect/>
          </a:stretch>
        </p:blipFill>
        <p:spPr>
          <a:xfrm>
            <a:off x="177573" y="1799546"/>
            <a:ext cx="7529513" cy="3777344"/>
          </a:xfrm>
        </p:spPr>
      </p:pic>
      <p:sp>
        <p:nvSpPr>
          <p:cNvPr id="2" name="Título 1">
            <a:extLst>
              <a:ext uri="{FF2B5EF4-FFF2-40B4-BE49-F238E27FC236}">
                <a16:creationId xmlns:a16="http://schemas.microsoft.com/office/drawing/2014/main" id="{61E551C0-B70C-4A61-86A0-8C8C9D26D91B}"/>
              </a:ext>
            </a:extLst>
          </p:cNvPr>
          <p:cNvSpPr>
            <a:spLocks noGrp="1"/>
          </p:cNvSpPr>
          <p:nvPr>
            <p:ph type="title"/>
          </p:nvPr>
        </p:nvSpPr>
        <p:spPr/>
        <p:txBody>
          <a:bodyPr/>
          <a:lstStyle/>
          <a:p>
            <a:r>
              <a:rPr lang="es-ES" dirty="0">
                <a:latin typeface="Amasis MT Pro Black" panose="02040A04050005020304" pitchFamily="18" charset="0"/>
              </a:rPr>
              <a:t>Implementación</a:t>
            </a:r>
          </a:p>
        </p:txBody>
      </p:sp>
      <p:sp>
        <p:nvSpPr>
          <p:cNvPr id="8" name="CuadroTexto 7">
            <a:extLst>
              <a:ext uri="{FF2B5EF4-FFF2-40B4-BE49-F238E27FC236}">
                <a16:creationId xmlns:a16="http://schemas.microsoft.com/office/drawing/2014/main" id="{611801F7-A2B4-491E-BA35-13D3056C2963}"/>
              </a:ext>
            </a:extLst>
          </p:cNvPr>
          <p:cNvSpPr txBox="1"/>
          <p:nvPr/>
        </p:nvSpPr>
        <p:spPr>
          <a:xfrm>
            <a:off x="7326086" y="1799546"/>
            <a:ext cx="4027714" cy="1200329"/>
          </a:xfrm>
          <a:prstGeom prst="rect">
            <a:avLst/>
          </a:prstGeom>
          <a:noFill/>
        </p:spPr>
        <p:txBody>
          <a:bodyPr wrap="square" rtlCol="0">
            <a:spAutoFit/>
          </a:bodyPr>
          <a:lstStyle/>
          <a:p>
            <a:r>
              <a:rPr lang="es-ES" dirty="0"/>
              <a:t>Tras inicializar las estructuras de las que haremos uso añadimos los vértices al grafo y </a:t>
            </a:r>
            <a:r>
              <a:rPr lang="es-ES" dirty="0">
                <a:solidFill>
                  <a:srgbClr val="FF0000"/>
                </a:solidFill>
              </a:rPr>
              <a:t>eliminamos el origen </a:t>
            </a:r>
            <a:r>
              <a:rPr lang="es-ES" dirty="0"/>
              <a:t>que no formará parte del camino a devolver.</a:t>
            </a:r>
          </a:p>
        </p:txBody>
      </p:sp>
      <p:cxnSp>
        <p:nvCxnSpPr>
          <p:cNvPr id="10" name="Conector recto 9">
            <a:extLst>
              <a:ext uri="{FF2B5EF4-FFF2-40B4-BE49-F238E27FC236}">
                <a16:creationId xmlns:a16="http://schemas.microsoft.com/office/drawing/2014/main" id="{C48640C6-D19F-41EA-8AF9-4C67D53697AB}"/>
              </a:ext>
            </a:extLst>
          </p:cNvPr>
          <p:cNvCxnSpPr/>
          <p:nvPr/>
        </p:nvCxnSpPr>
        <p:spPr>
          <a:xfrm>
            <a:off x="957943" y="5421086"/>
            <a:ext cx="1905000"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27320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0E4E50B-079B-49DC-A037-53863E3603D7}"/>
              </a:ext>
            </a:extLst>
          </p:cNvPr>
          <p:cNvPicPr>
            <a:picLocks noChangeAspect="1"/>
          </p:cNvPicPr>
          <p:nvPr/>
        </p:nvPicPr>
        <p:blipFill>
          <a:blip r:embed="rId2"/>
          <a:stretch>
            <a:fillRect/>
          </a:stretch>
        </p:blipFill>
        <p:spPr>
          <a:xfrm>
            <a:off x="135000" y="631371"/>
            <a:ext cx="7942200" cy="5105400"/>
          </a:xfrm>
          <a:prstGeom prst="rect">
            <a:avLst/>
          </a:prstGeom>
        </p:spPr>
      </p:pic>
      <p:sp>
        <p:nvSpPr>
          <p:cNvPr id="9" name="CuadroTexto 8">
            <a:extLst>
              <a:ext uri="{FF2B5EF4-FFF2-40B4-BE49-F238E27FC236}">
                <a16:creationId xmlns:a16="http://schemas.microsoft.com/office/drawing/2014/main" id="{D2FDC7B2-2529-44AC-8D8B-8D988F08F45F}"/>
              </a:ext>
            </a:extLst>
          </p:cNvPr>
          <p:cNvSpPr txBox="1"/>
          <p:nvPr/>
        </p:nvSpPr>
        <p:spPr>
          <a:xfrm>
            <a:off x="7125771" y="2505670"/>
            <a:ext cx="4299857" cy="923330"/>
          </a:xfrm>
          <a:prstGeom prst="rect">
            <a:avLst/>
          </a:prstGeom>
          <a:noFill/>
        </p:spPr>
        <p:txBody>
          <a:bodyPr wrap="square" rtlCol="0">
            <a:spAutoFit/>
          </a:bodyPr>
          <a:lstStyle/>
          <a:p>
            <a:r>
              <a:rPr lang="es-ES" dirty="0"/>
              <a:t>Obtenemos el peso de cada uno de los vértices de grafo al origen y adjuntamos un peso de 0 al vértice origen.</a:t>
            </a:r>
          </a:p>
        </p:txBody>
      </p:sp>
    </p:spTree>
    <p:extLst>
      <p:ext uri="{BB962C8B-B14F-4D97-AF65-F5344CB8AC3E}">
        <p14:creationId xmlns:p14="http://schemas.microsoft.com/office/powerpoint/2010/main" val="102366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8">
            <a:extLst>
              <a:ext uri="{FF2B5EF4-FFF2-40B4-BE49-F238E27FC236}">
                <a16:creationId xmlns:a16="http://schemas.microsoft.com/office/drawing/2014/main" id="{08DA6137-0A4B-4481-B769-D460BD6C70EB}"/>
              </a:ext>
            </a:extLst>
          </p:cNvPr>
          <p:cNvPicPr>
            <a:picLocks noGrp="1" noChangeAspect="1"/>
          </p:cNvPicPr>
          <p:nvPr>
            <p:ph idx="1"/>
          </p:nvPr>
        </p:nvPicPr>
        <p:blipFill>
          <a:blip r:embed="rId2"/>
          <a:stretch>
            <a:fillRect/>
          </a:stretch>
        </p:blipFill>
        <p:spPr>
          <a:xfrm>
            <a:off x="0" y="1458686"/>
            <a:ext cx="7652377" cy="3102315"/>
          </a:xfrm>
        </p:spPr>
      </p:pic>
      <p:sp>
        <p:nvSpPr>
          <p:cNvPr id="10" name="CuadroTexto 9">
            <a:extLst>
              <a:ext uri="{FF2B5EF4-FFF2-40B4-BE49-F238E27FC236}">
                <a16:creationId xmlns:a16="http://schemas.microsoft.com/office/drawing/2014/main" id="{916BDFEF-3A68-49BF-A35E-EF0106253675}"/>
              </a:ext>
            </a:extLst>
          </p:cNvPr>
          <p:cNvSpPr txBox="1"/>
          <p:nvPr/>
        </p:nvSpPr>
        <p:spPr>
          <a:xfrm>
            <a:off x="7130143" y="1994180"/>
            <a:ext cx="4049485" cy="2031325"/>
          </a:xfrm>
          <a:prstGeom prst="rect">
            <a:avLst/>
          </a:prstGeom>
          <a:noFill/>
        </p:spPr>
        <p:txBody>
          <a:bodyPr wrap="square" rtlCol="0">
            <a:spAutoFit/>
          </a:bodyPr>
          <a:lstStyle/>
          <a:p>
            <a:r>
              <a:rPr lang="es-ES" dirty="0"/>
              <a:t>Pasando por cada uno de los vértices comparamos el peso actual con el del vértice que se estudia en la pasada, si este ofrece un peso menor, se actualiza la variable “min”(inicializada a infinito representando un camino inexistente) a este peso.</a:t>
            </a:r>
          </a:p>
        </p:txBody>
      </p:sp>
    </p:spTree>
    <p:extLst>
      <p:ext uri="{BB962C8B-B14F-4D97-AF65-F5344CB8AC3E}">
        <p14:creationId xmlns:p14="http://schemas.microsoft.com/office/powerpoint/2010/main" val="4231074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8B3CB85B-38B2-4362-B14D-698415E240F3}"/>
              </a:ext>
            </a:extLst>
          </p:cNvPr>
          <p:cNvPicPr>
            <a:picLocks noChangeAspect="1"/>
          </p:cNvPicPr>
          <p:nvPr/>
        </p:nvPicPr>
        <p:blipFill>
          <a:blip r:embed="rId2"/>
          <a:stretch>
            <a:fillRect/>
          </a:stretch>
        </p:blipFill>
        <p:spPr>
          <a:xfrm>
            <a:off x="326572" y="838200"/>
            <a:ext cx="9699172" cy="4524375"/>
          </a:xfrm>
          <a:prstGeom prst="rect">
            <a:avLst/>
          </a:prstGeom>
        </p:spPr>
      </p:pic>
      <p:sp>
        <p:nvSpPr>
          <p:cNvPr id="10" name="CuadroTexto 9">
            <a:extLst>
              <a:ext uri="{FF2B5EF4-FFF2-40B4-BE49-F238E27FC236}">
                <a16:creationId xmlns:a16="http://schemas.microsoft.com/office/drawing/2014/main" id="{99AACB3B-77B9-45EE-87F9-3E016CEDF4AB}"/>
              </a:ext>
            </a:extLst>
          </p:cNvPr>
          <p:cNvSpPr txBox="1"/>
          <p:nvPr/>
        </p:nvSpPr>
        <p:spPr>
          <a:xfrm>
            <a:off x="7620000" y="1469571"/>
            <a:ext cx="3907971" cy="3139321"/>
          </a:xfrm>
          <a:prstGeom prst="rect">
            <a:avLst/>
          </a:prstGeom>
          <a:noFill/>
        </p:spPr>
        <p:txBody>
          <a:bodyPr wrap="square" rtlCol="0">
            <a:spAutoFit/>
          </a:bodyPr>
          <a:lstStyle/>
          <a:p>
            <a:r>
              <a:rPr lang="es-ES" dirty="0"/>
              <a:t>Obtendremos la arista menos pesada y eliminaremos el vértice al que corresponde dicha arista. Después exploraremos el resto de vértices y compararemos cada uno de los pesos con el anterior , si uno de estos es menor que el anterior ¡mente guardado, lo suple, también tenemos en cuenta que el peso que estamos teniendo en cuenta sea nulo, en dicho caso se ignora.</a:t>
            </a:r>
          </a:p>
        </p:txBody>
      </p:sp>
    </p:spTree>
    <p:extLst>
      <p:ext uri="{BB962C8B-B14F-4D97-AF65-F5344CB8AC3E}">
        <p14:creationId xmlns:p14="http://schemas.microsoft.com/office/powerpoint/2010/main" val="184225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3E9A97-B600-4734-BD10-A57F3E75FDA7}"/>
              </a:ext>
            </a:extLst>
          </p:cNvPr>
          <p:cNvSpPr>
            <a:spLocks noGrp="1"/>
          </p:cNvSpPr>
          <p:nvPr>
            <p:ph type="title"/>
          </p:nvPr>
        </p:nvSpPr>
        <p:spPr/>
        <p:txBody>
          <a:bodyPr/>
          <a:lstStyle/>
          <a:p>
            <a:r>
              <a:rPr lang="es-ES" dirty="0" err="1">
                <a:latin typeface="Amasis MT Pro Black" panose="02040A04050005020304" pitchFamily="18" charset="0"/>
              </a:rPr>
              <a:t>PrimPQ</a:t>
            </a:r>
            <a:endParaRPr lang="es-ES" dirty="0">
              <a:latin typeface="Amasis MT Pro Black" panose="02040A04050005020304" pitchFamily="18" charset="0"/>
            </a:endParaRPr>
          </a:p>
        </p:txBody>
      </p:sp>
      <p:sp>
        <p:nvSpPr>
          <p:cNvPr id="3" name="Marcador de contenido 2">
            <a:extLst>
              <a:ext uri="{FF2B5EF4-FFF2-40B4-BE49-F238E27FC236}">
                <a16:creationId xmlns:a16="http://schemas.microsoft.com/office/drawing/2014/main" id="{A1E2DC96-CA55-4D4C-87C6-A0D4AAF358AC}"/>
              </a:ext>
            </a:extLst>
          </p:cNvPr>
          <p:cNvSpPr>
            <a:spLocks noGrp="1"/>
          </p:cNvSpPr>
          <p:nvPr>
            <p:ph idx="1"/>
          </p:nvPr>
        </p:nvSpPr>
        <p:spPr/>
        <p:txBody>
          <a:bodyPr/>
          <a:lstStyle/>
          <a:p>
            <a:r>
              <a:rPr lang="es-ES" dirty="0"/>
              <a:t>Supone un funcionamiento similar al del algoritmo </a:t>
            </a:r>
            <a:r>
              <a:rPr lang="es-ES" dirty="0" err="1">
                <a:solidFill>
                  <a:schemeClr val="accent2"/>
                </a:solidFill>
              </a:rPr>
              <a:t>prim</a:t>
            </a:r>
            <a:r>
              <a:rPr lang="es-ES" dirty="0">
                <a:solidFill>
                  <a:schemeClr val="accent2"/>
                </a:solidFill>
              </a:rPr>
              <a:t> </a:t>
            </a:r>
            <a:r>
              <a:rPr lang="es-ES" dirty="0"/>
              <a:t>, con la única diferencia de que se emplea una cola de prioridad para gestionar las aristas.</a:t>
            </a:r>
          </a:p>
        </p:txBody>
      </p:sp>
    </p:spTree>
    <p:extLst>
      <p:ext uri="{BB962C8B-B14F-4D97-AF65-F5344CB8AC3E}">
        <p14:creationId xmlns:p14="http://schemas.microsoft.com/office/powerpoint/2010/main" val="4127879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0CE83B-6F9C-407C-9FC5-26B52FEB06FC}"/>
              </a:ext>
            </a:extLst>
          </p:cNvPr>
          <p:cNvSpPr>
            <a:spLocks noGrp="1"/>
          </p:cNvSpPr>
          <p:nvPr>
            <p:ph type="title"/>
          </p:nvPr>
        </p:nvSpPr>
        <p:spPr/>
        <p:txBody>
          <a:bodyPr/>
          <a:lstStyle/>
          <a:p>
            <a:r>
              <a:rPr lang="es-ES" dirty="0">
                <a:latin typeface="Amasis MT Pro Black" panose="02040A04050005020304" pitchFamily="18" charset="0"/>
              </a:rPr>
              <a:t>Implementación</a:t>
            </a:r>
          </a:p>
        </p:txBody>
      </p:sp>
      <p:pic>
        <p:nvPicPr>
          <p:cNvPr id="5" name="Marcador de contenido 4">
            <a:extLst>
              <a:ext uri="{FF2B5EF4-FFF2-40B4-BE49-F238E27FC236}">
                <a16:creationId xmlns:a16="http://schemas.microsoft.com/office/drawing/2014/main" id="{8C714BA7-6372-41A4-AA2C-8E307FAEEBAF}"/>
              </a:ext>
            </a:extLst>
          </p:cNvPr>
          <p:cNvPicPr>
            <a:picLocks noGrp="1" noChangeAspect="1"/>
          </p:cNvPicPr>
          <p:nvPr>
            <p:ph idx="1"/>
          </p:nvPr>
        </p:nvPicPr>
        <p:blipFill>
          <a:blip r:embed="rId2"/>
          <a:stretch>
            <a:fillRect/>
          </a:stretch>
        </p:blipFill>
        <p:spPr>
          <a:xfrm>
            <a:off x="0" y="1474448"/>
            <a:ext cx="7210425" cy="4248150"/>
          </a:xfrm>
        </p:spPr>
      </p:pic>
      <p:sp>
        <p:nvSpPr>
          <p:cNvPr id="6" name="CuadroTexto 5">
            <a:extLst>
              <a:ext uri="{FF2B5EF4-FFF2-40B4-BE49-F238E27FC236}">
                <a16:creationId xmlns:a16="http://schemas.microsoft.com/office/drawing/2014/main" id="{82BF1FB3-4E91-4A7A-B334-E58F5EEA1C4D}"/>
              </a:ext>
            </a:extLst>
          </p:cNvPr>
          <p:cNvSpPr txBox="1"/>
          <p:nvPr/>
        </p:nvSpPr>
        <p:spPr>
          <a:xfrm>
            <a:off x="7598229" y="1589314"/>
            <a:ext cx="3886200" cy="1200329"/>
          </a:xfrm>
          <a:prstGeom prst="rect">
            <a:avLst/>
          </a:prstGeom>
          <a:noFill/>
        </p:spPr>
        <p:txBody>
          <a:bodyPr wrap="square" rtlCol="0">
            <a:spAutoFit/>
          </a:bodyPr>
          <a:lstStyle/>
          <a:p>
            <a:r>
              <a:rPr lang="es-ES" dirty="0"/>
              <a:t>Tras inicializar las estructuras que usaremos añadimos los vértices del grafo a la estructura “vértices” y eliminamos el origen (similar a </a:t>
            </a:r>
            <a:r>
              <a:rPr lang="es-ES" dirty="0" err="1"/>
              <a:t>prim</a:t>
            </a:r>
            <a:r>
              <a:rPr lang="es-ES" dirty="0"/>
              <a:t>).</a:t>
            </a:r>
          </a:p>
        </p:txBody>
      </p:sp>
    </p:spTree>
    <p:extLst>
      <p:ext uri="{BB962C8B-B14F-4D97-AF65-F5344CB8AC3E}">
        <p14:creationId xmlns:p14="http://schemas.microsoft.com/office/powerpoint/2010/main" val="420223824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727D6827A8381A49B137D273FE52DD9F" ma:contentTypeVersion="7" ma:contentTypeDescription="Crear nuevo documento." ma:contentTypeScope="" ma:versionID="07635afd4a8fa3cae455165f975b6a21">
  <xsd:schema xmlns:xsd="http://www.w3.org/2001/XMLSchema" xmlns:xs="http://www.w3.org/2001/XMLSchema" xmlns:p="http://schemas.microsoft.com/office/2006/metadata/properties" xmlns:ns3="f779e452-dfdd-4ef6-af0b-941c891d9208" xmlns:ns4="6c90ef96-4407-46f7-b1b3-30b4857d64a0" targetNamespace="http://schemas.microsoft.com/office/2006/metadata/properties" ma:root="true" ma:fieldsID="677c4e35ae200a4ebc8f810e567322e2" ns3:_="" ns4:_="">
    <xsd:import namespace="f779e452-dfdd-4ef6-af0b-941c891d9208"/>
    <xsd:import namespace="6c90ef96-4407-46f7-b1b3-30b4857d64a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79e452-dfdd-4ef6-af0b-941c891d92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c90ef96-4407-46f7-b1b3-30b4857d64a0"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SharingHintHash" ma:index="14"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250379-F501-4833-A3EF-6D2EC8798ECB}">
  <ds:schemaRefs>
    <ds:schemaRef ds:uri="http://schemas.microsoft.com/sharepoint/v3/contenttype/forms"/>
  </ds:schemaRefs>
</ds:datastoreItem>
</file>

<file path=customXml/itemProps2.xml><?xml version="1.0" encoding="utf-8"?>
<ds:datastoreItem xmlns:ds="http://schemas.openxmlformats.org/officeDocument/2006/customXml" ds:itemID="{BA1A0BE5-1487-4C66-ADC8-3611BFD17ABF}">
  <ds:schemaRefs>
    <ds:schemaRef ds:uri="http://schemas.microsoft.com/office/2006/metadata/properties"/>
    <ds:schemaRef ds:uri="http://purl.org/dc/elements/1.1/"/>
    <ds:schemaRef ds:uri="http://purl.org/dc/dcmitype/"/>
    <ds:schemaRef ds:uri="6c90ef96-4407-46f7-b1b3-30b4857d64a0"/>
    <ds:schemaRef ds:uri="http://www.w3.org/XML/1998/namespace"/>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f779e452-dfdd-4ef6-af0b-941c891d9208"/>
  </ds:schemaRefs>
</ds:datastoreItem>
</file>

<file path=customXml/itemProps3.xml><?xml version="1.0" encoding="utf-8"?>
<ds:datastoreItem xmlns:ds="http://schemas.openxmlformats.org/officeDocument/2006/customXml" ds:itemID="{F37E3013-A4D9-4101-9770-0BDA03CCAC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79e452-dfdd-4ef6-af0b-941c891d9208"/>
    <ds:schemaRef ds:uri="6c90ef96-4407-46f7-b1b3-30b4857d64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65</TotalTime>
  <Words>851</Words>
  <Application>Microsoft Office PowerPoint</Application>
  <PresentationFormat>Panorámica</PresentationFormat>
  <Paragraphs>45</Paragraphs>
  <Slides>20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Amasis MT Pro Black</vt:lpstr>
      <vt:lpstr>Arial</vt:lpstr>
      <vt:lpstr>Calibri</vt:lpstr>
      <vt:lpstr>Calibri Light</vt:lpstr>
      <vt:lpstr>Noto Serif</vt:lpstr>
      <vt:lpstr>Open Sans</vt:lpstr>
      <vt:lpstr>Tema de Office</vt:lpstr>
      <vt:lpstr>Práctica 2: Pavimentación de caminos </vt:lpstr>
      <vt:lpstr>Algoritmos Greedy</vt:lpstr>
      <vt:lpstr>Algoritmo Prim</vt:lpstr>
      <vt:lpstr>Implementación</vt:lpstr>
      <vt:lpstr>Presentación de PowerPoint</vt:lpstr>
      <vt:lpstr>Presentación de PowerPoint</vt:lpstr>
      <vt:lpstr>Presentación de PowerPoint</vt:lpstr>
      <vt:lpstr>PrimPQ</vt:lpstr>
      <vt:lpstr>Implementación</vt:lpstr>
      <vt:lpstr>Presentación de PowerPoint</vt:lpstr>
      <vt:lpstr>Kruskal</vt:lpstr>
      <vt:lpstr>Implementación</vt:lpstr>
      <vt:lpstr>Presentación de PowerPoint</vt:lpstr>
      <vt:lpstr>Presentación de PowerPoint</vt:lpstr>
      <vt:lpstr>Tiempos de ejecución</vt:lpstr>
      <vt:lpstr>Aclaración generación de grafos</vt:lpstr>
      <vt:lpstr>Comparativa</vt:lpstr>
      <vt:lpstr>Preguntas</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 2: Pavimentación de caminos </dc:title>
  <dc:creator>EDUARDO MARTÍN GÓMEZ</dc:creator>
  <cp:lastModifiedBy>Miguel Ángel Moncada Álvarez</cp:lastModifiedBy>
  <cp:revision>3</cp:revision>
  <dcterms:created xsi:type="dcterms:W3CDTF">2022-04-17T17:40:54Z</dcterms:created>
  <dcterms:modified xsi:type="dcterms:W3CDTF">2022-04-17T21:25:30Z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0x010100727D6827A8381A49B137D273FE52DD9F</vt:lpwstr>
  </property>
</Properties>
</file>