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</p:sldIdLst>
  <p:sldSz cx="18288000" cy="10287000"/>
  <p:notesSz cx="6858000" cy="9144000"/>
  <p:embeddedFontLst>
    <p:embeddedFont>
      <p:font typeface="Canva Sans" panose="020B0604020202020204" charset="0"/>
      <p:regular r:id="rId25"/>
    </p:embeddedFont>
    <p:embeddedFont>
      <p:font typeface="Canva Sans Bold" panose="020B0604020202020204" charset="0"/>
      <p:regular r:id="rId26"/>
    </p:embeddedFont>
    <p:embeddedFont>
      <p:font typeface="Canva Sans Bold Italics" panose="020B0604020202020204" charset="0"/>
      <p:regular r:id="rId27"/>
    </p:embeddedFont>
    <p:embeddedFont>
      <p:font typeface="Poppins Bold" panose="020B0604020202020204" charset="0"/>
      <p:regular r:id="rId2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0A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>
        <p:scale>
          <a:sx n="33" d="100"/>
          <a:sy n="33" d="100"/>
        </p:scale>
        <p:origin x="1300" y="4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562BD97-79E9-053A-76A7-5D8BFE6E288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14A01E-46D5-A4CC-60D3-DDA54D280F0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E4CA4B-8B1C-427B-8093-FF1E02B8BC4D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B33424-EB93-4537-B625-8276A445EAC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47FAF6-FF7F-CD9B-15FB-E95014650F4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DE42F7-2297-4214-B3D0-64DCD4F0F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44001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897222-FC7E-4032-812E-FE7BDA326438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126753-C559-475A-A70C-C36A395B4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4147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253C0-11F2-4FC3-B397-C1D49AA01870}" type="datetime1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Monday Ochedi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9AEC7-A2B6-457E-94E1-E922A747FCDF}" type="datetime1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Monday Ochedi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CF804-AD27-4E9C-BA5A-052E87F019FA}" type="datetime1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Monday Ochedi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01901-F8E5-40F0-87CF-2EB6603609E5}" type="datetime1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Monday Ochedi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0E405-F11C-49C7-8748-168B080D1378}" type="datetime1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Monday Ochedi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6716B-E4AA-4A6D-AC9B-87576A2177D5}" type="datetime1">
              <a:rPr lang="en-US" smtClean="0"/>
              <a:t>2/21/2025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Monday Ochedi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33825-4B0D-4D0A-AC85-DD42B4695314}" type="datetime1">
              <a:rPr lang="en-US" smtClean="0"/>
              <a:t>2/21/2025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Monday Ochedi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014BE-6DF2-41A0-AB77-3863B6C1A298}" type="datetime1">
              <a:rPr lang="en-US" smtClean="0"/>
              <a:t>2/21/2025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Monday Ochedi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9268D-1D36-4A20-BEB6-FE36E74A7BA2}" type="datetime1">
              <a:rPr lang="en-US" smtClean="0"/>
              <a:t>2/21/2025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Monday Ochedi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B095C-B76F-4C83-A01A-15DC490E60AA}" type="datetime1">
              <a:rPr lang="en-US" smtClean="0"/>
              <a:t>2/21/2025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Monday Ochedi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E0EE4-30DD-4118-9885-9930EC76283B}" type="datetime1">
              <a:rPr lang="en-US" smtClean="0"/>
              <a:t>2/21/2025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Monday Ochedi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C0967-129E-4EAE-88CF-A97C35691F37}" type="datetime1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Monday Ochedi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s://www.linkedin.com/in/monday-ochedi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linkedin.com/in/monday-ochedi" TargetMode="External"/><Relationship Id="rId5" Type="http://schemas.openxmlformats.org/officeDocument/2006/relationships/image" Target="../media/image20.tmp"/><Relationship Id="rId4" Type="http://schemas.openxmlformats.org/officeDocument/2006/relationships/image" Target="../media/image19.tm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ww.linkedin.com/in/monday-ochedi" TargetMode="External"/><Relationship Id="rId4" Type="http://schemas.openxmlformats.org/officeDocument/2006/relationships/image" Target="../media/image21.tm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linkedin.com/in/monday-ochedi" TargetMode="External"/><Relationship Id="rId5" Type="http://schemas.openxmlformats.org/officeDocument/2006/relationships/image" Target="../media/image23.tmp"/><Relationship Id="rId4" Type="http://schemas.openxmlformats.org/officeDocument/2006/relationships/image" Target="../media/image22.tm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linkedin.com/in/monday-ochedi" TargetMode="External"/><Relationship Id="rId5" Type="http://schemas.openxmlformats.org/officeDocument/2006/relationships/image" Target="../media/image25.tmp"/><Relationship Id="rId4" Type="http://schemas.openxmlformats.org/officeDocument/2006/relationships/image" Target="../media/image24.tm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linkedin.com/in/monday-ochedi" TargetMode="External"/><Relationship Id="rId5" Type="http://schemas.openxmlformats.org/officeDocument/2006/relationships/image" Target="../media/image27.tmp"/><Relationship Id="rId4" Type="http://schemas.openxmlformats.org/officeDocument/2006/relationships/image" Target="../media/image26.tm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linkedin.com/in/monday-ochedi" TargetMode="External"/><Relationship Id="rId5" Type="http://schemas.openxmlformats.org/officeDocument/2006/relationships/image" Target="../media/image29.tmp"/><Relationship Id="rId4" Type="http://schemas.openxmlformats.org/officeDocument/2006/relationships/image" Target="../media/image28.tm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tm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tm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tmp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tm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linkedin.com/in/monday-ochedi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linkedin.com/in/monday-ochedi" TargetMode="Externa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inkedin.com/in/monday-ochedi" TargetMode="External"/><Relationship Id="rId3" Type="http://schemas.openxmlformats.org/officeDocument/2006/relationships/image" Target="../media/image5.svg"/><Relationship Id="rId7" Type="http://schemas.openxmlformats.org/officeDocument/2006/relationships/hyperlink" Target="https://www.linkedin.com/in/isaiah-emaikwu-96a1a923b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linkedin.com/in/yateghteghsky" TargetMode="External"/><Relationship Id="rId5" Type="http://schemas.openxmlformats.org/officeDocument/2006/relationships/hyperlink" Target="https://www.linkedin.com/company/skyhubnigeria" TargetMode="External"/><Relationship Id="rId4" Type="http://schemas.openxmlformats.org/officeDocument/2006/relationships/hyperlink" Target="https://github.com/Sakshi99997555/DA-Portfolio-Project-Challenge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ww.linkedin.com/in/monday-ochedi" TargetMode="External"/><Relationship Id="rId4" Type="http://schemas.openxmlformats.org/officeDocument/2006/relationships/hyperlink" Target="https://github.com/Sakshi99997555/DA-Portfolio-Project-Challenge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linkedin.com/in/monday-ochedi" TargetMode="External"/><Relationship Id="rId5" Type="http://schemas.openxmlformats.org/officeDocument/2006/relationships/image" Target="../media/image8.tmp"/><Relationship Id="rId4" Type="http://schemas.openxmlformats.org/officeDocument/2006/relationships/image" Target="../media/image7.tm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linkedin.com/in/monday-ochedi" TargetMode="External"/><Relationship Id="rId5" Type="http://schemas.openxmlformats.org/officeDocument/2006/relationships/image" Target="../media/image10.tmp"/><Relationship Id="rId4" Type="http://schemas.openxmlformats.org/officeDocument/2006/relationships/image" Target="../media/image9.tm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linkedin.com/in/monday-ochedi" TargetMode="External"/><Relationship Id="rId5" Type="http://schemas.openxmlformats.org/officeDocument/2006/relationships/image" Target="../media/image12.tmp"/><Relationship Id="rId4" Type="http://schemas.openxmlformats.org/officeDocument/2006/relationships/image" Target="../media/image11.tm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linkedin.com/in/monday-ochedi" TargetMode="External"/><Relationship Id="rId5" Type="http://schemas.openxmlformats.org/officeDocument/2006/relationships/image" Target="../media/image14.tmp"/><Relationship Id="rId4" Type="http://schemas.openxmlformats.org/officeDocument/2006/relationships/image" Target="../media/image13.tm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linkedin.com/in/monday-ochedi" TargetMode="External"/><Relationship Id="rId5" Type="http://schemas.openxmlformats.org/officeDocument/2006/relationships/image" Target="../media/image16.tmp"/><Relationship Id="rId4" Type="http://schemas.openxmlformats.org/officeDocument/2006/relationships/image" Target="../media/image15.tm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linkedin.com/in/monday-ochedi" TargetMode="External"/><Relationship Id="rId5" Type="http://schemas.openxmlformats.org/officeDocument/2006/relationships/image" Target="../media/image18.tmp"/><Relationship Id="rId4" Type="http://schemas.openxmlformats.org/officeDocument/2006/relationships/image" Target="../media/image17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319992" y="-1680508"/>
            <a:ext cx="13648016" cy="13648016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8F8F8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3640768" y="-164456"/>
            <a:ext cx="11725929" cy="11711272"/>
          </a:xfrm>
          <a:custGeom>
            <a:avLst/>
            <a:gdLst/>
            <a:ahLst/>
            <a:cxnLst/>
            <a:rect l="l" t="t" r="r" b="b"/>
            <a:pathLst>
              <a:path w="11725929" h="11711272">
                <a:moveTo>
                  <a:pt x="0" y="0"/>
                </a:moveTo>
                <a:lnTo>
                  <a:pt x="11725929" y="0"/>
                </a:lnTo>
                <a:lnTo>
                  <a:pt x="11725929" y="11711272"/>
                </a:lnTo>
                <a:lnTo>
                  <a:pt x="0" y="1171127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6" name="Group 6"/>
          <p:cNvGrpSpPr/>
          <p:nvPr/>
        </p:nvGrpSpPr>
        <p:grpSpPr>
          <a:xfrm>
            <a:off x="3367381" y="-425696"/>
            <a:ext cx="11553237" cy="11553237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>
            <a:off x="1476280" y="4348446"/>
            <a:ext cx="1658466" cy="1656393"/>
          </a:xfrm>
          <a:custGeom>
            <a:avLst/>
            <a:gdLst/>
            <a:ahLst/>
            <a:cxnLst/>
            <a:rect l="l" t="t" r="r" b="b"/>
            <a:pathLst>
              <a:path w="1658466" h="1656393">
                <a:moveTo>
                  <a:pt x="0" y="0"/>
                </a:moveTo>
                <a:lnTo>
                  <a:pt x="1658465" y="0"/>
                </a:lnTo>
                <a:lnTo>
                  <a:pt x="1658465" y="1656393"/>
                </a:lnTo>
                <a:lnTo>
                  <a:pt x="0" y="165639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10" name="Group 10"/>
          <p:cNvGrpSpPr/>
          <p:nvPr/>
        </p:nvGrpSpPr>
        <p:grpSpPr>
          <a:xfrm>
            <a:off x="1437613" y="4282161"/>
            <a:ext cx="1634041" cy="1634041"/>
            <a:chOff x="0" y="0"/>
            <a:chExt cx="812800" cy="8128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3" name="Freeform 13"/>
          <p:cNvSpPr/>
          <p:nvPr/>
        </p:nvSpPr>
        <p:spPr>
          <a:xfrm flipH="1">
            <a:off x="2086248" y="4847440"/>
            <a:ext cx="336771" cy="503483"/>
          </a:xfrm>
          <a:custGeom>
            <a:avLst/>
            <a:gdLst/>
            <a:ahLst/>
            <a:cxnLst/>
            <a:rect l="l" t="t" r="r" b="b"/>
            <a:pathLst>
              <a:path w="336771" h="503483">
                <a:moveTo>
                  <a:pt x="336771" y="0"/>
                </a:moveTo>
                <a:lnTo>
                  <a:pt x="0" y="0"/>
                </a:lnTo>
                <a:lnTo>
                  <a:pt x="0" y="503483"/>
                </a:lnTo>
                <a:lnTo>
                  <a:pt x="336771" y="503483"/>
                </a:lnTo>
                <a:lnTo>
                  <a:pt x="336771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15191921" y="4348446"/>
            <a:ext cx="1658466" cy="1656393"/>
          </a:xfrm>
          <a:custGeom>
            <a:avLst/>
            <a:gdLst/>
            <a:ahLst/>
            <a:cxnLst/>
            <a:rect l="l" t="t" r="r" b="b"/>
            <a:pathLst>
              <a:path w="1658466" h="1656393">
                <a:moveTo>
                  <a:pt x="0" y="0"/>
                </a:moveTo>
                <a:lnTo>
                  <a:pt x="1658466" y="0"/>
                </a:lnTo>
                <a:lnTo>
                  <a:pt x="1658466" y="1656393"/>
                </a:lnTo>
                <a:lnTo>
                  <a:pt x="0" y="165639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15" name="Group 15"/>
          <p:cNvGrpSpPr/>
          <p:nvPr/>
        </p:nvGrpSpPr>
        <p:grpSpPr>
          <a:xfrm>
            <a:off x="15153255" y="4282161"/>
            <a:ext cx="1634041" cy="1634041"/>
            <a:chOff x="0" y="0"/>
            <a:chExt cx="812800" cy="81280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7" name="TextBox 1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8" name="Freeform 18"/>
          <p:cNvSpPr/>
          <p:nvPr/>
        </p:nvSpPr>
        <p:spPr>
          <a:xfrm>
            <a:off x="15801890" y="4847440"/>
            <a:ext cx="336771" cy="503483"/>
          </a:xfrm>
          <a:custGeom>
            <a:avLst/>
            <a:gdLst/>
            <a:ahLst/>
            <a:cxnLst/>
            <a:rect l="l" t="t" r="r" b="b"/>
            <a:pathLst>
              <a:path w="336771" h="503483">
                <a:moveTo>
                  <a:pt x="0" y="0"/>
                </a:moveTo>
                <a:lnTo>
                  <a:pt x="336770" y="0"/>
                </a:lnTo>
                <a:lnTo>
                  <a:pt x="336770" y="503483"/>
                </a:lnTo>
                <a:lnTo>
                  <a:pt x="0" y="50348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19" name="Group 19"/>
          <p:cNvGrpSpPr/>
          <p:nvPr/>
        </p:nvGrpSpPr>
        <p:grpSpPr>
          <a:xfrm>
            <a:off x="17491799" y="8458418"/>
            <a:ext cx="951769" cy="799882"/>
            <a:chOff x="0" y="0"/>
            <a:chExt cx="967140" cy="81280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967140" cy="812800"/>
            </a:xfrm>
            <a:custGeom>
              <a:avLst/>
              <a:gdLst/>
              <a:ahLst/>
              <a:cxnLst/>
              <a:rect l="l" t="t" r="r" b="b"/>
              <a:pathLst>
                <a:path w="967140" h="812800">
                  <a:moveTo>
                    <a:pt x="81342" y="0"/>
                  </a:moveTo>
                  <a:lnTo>
                    <a:pt x="885798" y="0"/>
                  </a:lnTo>
                  <a:cubicBezTo>
                    <a:pt x="907371" y="0"/>
                    <a:pt x="928061" y="8570"/>
                    <a:pt x="943315" y="23825"/>
                  </a:cubicBezTo>
                  <a:cubicBezTo>
                    <a:pt x="958570" y="39079"/>
                    <a:pt x="967140" y="59769"/>
                    <a:pt x="967140" y="81342"/>
                  </a:cubicBezTo>
                  <a:lnTo>
                    <a:pt x="967140" y="731458"/>
                  </a:lnTo>
                  <a:cubicBezTo>
                    <a:pt x="967140" y="776382"/>
                    <a:pt x="930722" y="812800"/>
                    <a:pt x="885798" y="812800"/>
                  </a:cubicBezTo>
                  <a:lnTo>
                    <a:pt x="81342" y="812800"/>
                  </a:lnTo>
                  <a:cubicBezTo>
                    <a:pt x="59769" y="812800"/>
                    <a:pt x="39079" y="804230"/>
                    <a:pt x="23825" y="788975"/>
                  </a:cubicBezTo>
                  <a:cubicBezTo>
                    <a:pt x="8570" y="773721"/>
                    <a:pt x="0" y="753031"/>
                    <a:pt x="0" y="731458"/>
                  </a:cubicBezTo>
                  <a:lnTo>
                    <a:pt x="0" y="81342"/>
                  </a:lnTo>
                  <a:cubicBezTo>
                    <a:pt x="0" y="59769"/>
                    <a:pt x="8570" y="39079"/>
                    <a:pt x="23825" y="23825"/>
                  </a:cubicBezTo>
                  <a:cubicBezTo>
                    <a:pt x="39079" y="8570"/>
                    <a:pt x="59769" y="0"/>
                    <a:pt x="81342" y="0"/>
                  </a:cubicBezTo>
                  <a:close/>
                </a:path>
              </a:pathLst>
            </a:custGeom>
            <a:solidFill>
              <a:srgbClr val="3A6AD6"/>
            </a:solidFill>
          </p:spPr>
        </p:sp>
        <p:sp>
          <p:nvSpPr>
            <p:cNvPr id="21" name="TextBox 21"/>
            <p:cNvSpPr txBox="1"/>
            <p:nvPr/>
          </p:nvSpPr>
          <p:spPr>
            <a:xfrm>
              <a:off x="0" y="-38100"/>
              <a:ext cx="96714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2" name="TextBox 22"/>
          <p:cNvSpPr txBox="1"/>
          <p:nvPr/>
        </p:nvSpPr>
        <p:spPr>
          <a:xfrm>
            <a:off x="4988612" y="486542"/>
            <a:ext cx="9338329" cy="39125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345"/>
              </a:lnSpc>
              <a:spcBef>
                <a:spcPct val="0"/>
              </a:spcBef>
            </a:pPr>
            <a:r>
              <a:rPr lang="en-US" sz="10961" b="1" dirty="0">
                <a:solidFill>
                  <a:srgbClr val="2D8BBA"/>
                </a:solidFill>
                <a:latin typeface="Poppins Bold"/>
                <a:ea typeface="Poppins Bold"/>
                <a:cs typeface="Poppins Bold"/>
                <a:sym typeface="Poppins Bold"/>
              </a:rPr>
              <a:t>Data Analysis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17674380" y="8710688"/>
            <a:ext cx="442747" cy="2579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057"/>
              </a:lnSpc>
              <a:spcBef>
                <a:spcPct val="0"/>
              </a:spcBef>
            </a:pPr>
            <a:r>
              <a:rPr lang="en-US" sz="1469" b="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01</a:t>
            </a:r>
          </a:p>
        </p:txBody>
      </p:sp>
      <p:grpSp>
        <p:nvGrpSpPr>
          <p:cNvPr id="24" name="Group 24"/>
          <p:cNvGrpSpPr/>
          <p:nvPr/>
        </p:nvGrpSpPr>
        <p:grpSpPr>
          <a:xfrm>
            <a:off x="533524" y="536724"/>
            <a:ext cx="4597023" cy="1316614"/>
            <a:chOff x="0" y="0"/>
            <a:chExt cx="6129363" cy="1755485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2011493" cy="1755485"/>
            </a:xfrm>
            <a:custGeom>
              <a:avLst/>
              <a:gdLst/>
              <a:ahLst/>
              <a:cxnLst/>
              <a:rect l="l" t="t" r="r" b="b"/>
              <a:pathLst>
                <a:path w="2011493" h="1755485">
                  <a:moveTo>
                    <a:pt x="0" y="0"/>
                  </a:moveTo>
                  <a:lnTo>
                    <a:pt x="2011493" y="0"/>
                  </a:lnTo>
                  <a:lnTo>
                    <a:pt x="2011493" y="1755485"/>
                  </a:lnTo>
                  <a:lnTo>
                    <a:pt x="0" y="175548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6" name="TextBox 26"/>
            <p:cNvSpPr txBox="1"/>
            <p:nvPr/>
          </p:nvSpPr>
          <p:spPr>
            <a:xfrm>
              <a:off x="1635037" y="-95250"/>
              <a:ext cx="4494327" cy="115104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279"/>
                </a:lnSpc>
              </a:pPr>
              <a:r>
                <a:rPr lang="en-US" sz="5199" b="1">
                  <a:solidFill>
                    <a:srgbClr val="000000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Futurion</a:t>
              </a:r>
            </a:p>
          </p:txBody>
        </p:sp>
        <p:sp>
          <p:nvSpPr>
            <p:cNvPr id="27" name="TextBox 27"/>
            <p:cNvSpPr txBox="1"/>
            <p:nvPr/>
          </p:nvSpPr>
          <p:spPr>
            <a:xfrm>
              <a:off x="2130394" y="899926"/>
              <a:ext cx="3529012" cy="44979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800"/>
                </a:lnSpc>
              </a:pPr>
              <a:r>
                <a:rPr lang="en-US" sz="2000" spc="190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UPSKILLING INDIA</a:t>
              </a:r>
            </a:p>
          </p:txBody>
        </p:sp>
      </p:grpSp>
      <p:sp>
        <p:nvSpPr>
          <p:cNvPr id="28" name="TextBox 28"/>
          <p:cNvSpPr txBox="1"/>
          <p:nvPr/>
        </p:nvSpPr>
        <p:spPr>
          <a:xfrm>
            <a:off x="5120327" y="4505948"/>
            <a:ext cx="9104114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Portfolio Project Challenge 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4602552" y="5805437"/>
            <a:ext cx="9082893" cy="87421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1" i="1" dirty="0">
                <a:solidFill>
                  <a:srgbClr val="C00000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LUNG CANCER ANALYTICS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C19E1B7-5FF8-66B1-8153-11BB42E178AF}"/>
              </a:ext>
            </a:extLst>
          </p:cNvPr>
          <p:cNvSpPr txBox="1"/>
          <p:nvPr/>
        </p:nvSpPr>
        <p:spPr>
          <a:xfrm>
            <a:off x="5041807" y="6819845"/>
            <a:ext cx="9964138" cy="2751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000" b="1" dirty="0">
                <a:solidFill>
                  <a:srgbClr val="0A0A0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Name: Monday Ochedi</a:t>
            </a:r>
          </a:p>
          <a:p>
            <a:pPr>
              <a:lnSpc>
                <a:spcPct val="150000"/>
              </a:lnSpc>
            </a:pPr>
            <a:r>
              <a:rPr lang="en-US" sz="4000" b="1" dirty="0">
                <a:solidFill>
                  <a:srgbClr val="0A0A0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 of Submission: 20</a:t>
            </a:r>
            <a:r>
              <a:rPr lang="en-US" sz="4000" b="1" baseline="30000" dirty="0">
                <a:solidFill>
                  <a:srgbClr val="0A0A0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4000" b="1" dirty="0">
                <a:solidFill>
                  <a:srgbClr val="0A0A0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February, 2025</a:t>
            </a:r>
          </a:p>
          <a:p>
            <a:pPr>
              <a:lnSpc>
                <a:spcPct val="150000"/>
              </a:lnSpc>
            </a:pPr>
            <a:r>
              <a:rPr lang="en-US" sz="4000" b="1" dirty="0">
                <a:solidFill>
                  <a:srgbClr val="0A0A0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Tools: SQL + Power BI/Excel</a:t>
            </a:r>
          </a:p>
        </p:txBody>
      </p:sp>
      <p:pic>
        <p:nvPicPr>
          <p:cNvPr id="34" name="Picture 33">
            <a:hlinkClick r:id="rId7"/>
            <a:extLst>
              <a:ext uri="{FF2B5EF4-FFF2-40B4-BE49-F238E27FC236}">
                <a16:creationId xmlns:a16="http://schemas.microsoft.com/office/drawing/2014/main" id="{7208530C-C041-CD11-B580-4B8C84B3875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4859" y="6680621"/>
            <a:ext cx="2226296" cy="2758478"/>
          </a:xfrm>
          <a:prstGeom prst="ellipse">
            <a:avLst/>
          </a:prstGeom>
          <a:ln w="63500" cap="rnd">
            <a:solidFill>
              <a:schemeClr val="bg1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EE1912ED-EF1D-073B-CFF0-3004B62A0FD0}"/>
              </a:ext>
            </a:extLst>
          </p:cNvPr>
          <p:cNvSpPr txBox="1"/>
          <p:nvPr/>
        </p:nvSpPr>
        <p:spPr>
          <a:xfrm>
            <a:off x="8627432" y="9682025"/>
            <a:ext cx="1752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hlinkClick r:id="rId7"/>
              </a:rPr>
              <a:t>LinkedIn</a:t>
            </a:r>
            <a:endParaRPr lang="en-US" sz="32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FA4006-FBF7-25B5-DA21-C0EBEC27EC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06182968-09CE-24C3-1DBF-65243546E9AD}"/>
              </a:ext>
            </a:extLst>
          </p:cNvPr>
          <p:cNvGrpSpPr/>
          <p:nvPr/>
        </p:nvGrpSpPr>
        <p:grpSpPr>
          <a:xfrm>
            <a:off x="17491799" y="8458418"/>
            <a:ext cx="951769" cy="799882"/>
            <a:chOff x="0" y="0"/>
            <a:chExt cx="967140" cy="812800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27C1FEA7-C673-3925-859C-83636461F09D}"/>
                </a:ext>
              </a:extLst>
            </p:cNvPr>
            <p:cNvSpPr/>
            <p:nvPr/>
          </p:nvSpPr>
          <p:spPr>
            <a:xfrm>
              <a:off x="0" y="0"/>
              <a:ext cx="967140" cy="812800"/>
            </a:xfrm>
            <a:custGeom>
              <a:avLst/>
              <a:gdLst/>
              <a:ahLst/>
              <a:cxnLst/>
              <a:rect l="l" t="t" r="r" b="b"/>
              <a:pathLst>
                <a:path w="967140" h="812800">
                  <a:moveTo>
                    <a:pt x="81342" y="0"/>
                  </a:moveTo>
                  <a:lnTo>
                    <a:pt x="885798" y="0"/>
                  </a:lnTo>
                  <a:cubicBezTo>
                    <a:pt x="907371" y="0"/>
                    <a:pt x="928061" y="8570"/>
                    <a:pt x="943315" y="23825"/>
                  </a:cubicBezTo>
                  <a:cubicBezTo>
                    <a:pt x="958570" y="39079"/>
                    <a:pt x="967140" y="59769"/>
                    <a:pt x="967140" y="81342"/>
                  </a:cubicBezTo>
                  <a:lnTo>
                    <a:pt x="967140" y="731458"/>
                  </a:lnTo>
                  <a:cubicBezTo>
                    <a:pt x="967140" y="776382"/>
                    <a:pt x="930722" y="812800"/>
                    <a:pt x="885798" y="812800"/>
                  </a:cubicBezTo>
                  <a:lnTo>
                    <a:pt x="81342" y="812800"/>
                  </a:lnTo>
                  <a:cubicBezTo>
                    <a:pt x="59769" y="812800"/>
                    <a:pt x="39079" y="804230"/>
                    <a:pt x="23825" y="788975"/>
                  </a:cubicBezTo>
                  <a:cubicBezTo>
                    <a:pt x="8570" y="773721"/>
                    <a:pt x="0" y="753031"/>
                    <a:pt x="0" y="731458"/>
                  </a:cubicBezTo>
                  <a:lnTo>
                    <a:pt x="0" y="81342"/>
                  </a:lnTo>
                  <a:cubicBezTo>
                    <a:pt x="0" y="59769"/>
                    <a:pt x="8570" y="39079"/>
                    <a:pt x="23825" y="23825"/>
                  </a:cubicBezTo>
                  <a:cubicBezTo>
                    <a:pt x="39079" y="8570"/>
                    <a:pt x="59769" y="0"/>
                    <a:pt x="81342" y="0"/>
                  </a:cubicBezTo>
                  <a:close/>
                </a:path>
              </a:pathLst>
            </a:custGeom>
            <a:solidFill>
              <a:srgbClr val="3A6AD6"/>
            </a:solidFill>
          </p:spPr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C30AD989-3476-7D69-A515-6D46E5E58529}"/>
                </a:ext>
              </a:extLst>
            </p:cNvPr>
            <p:cNvSpPr txBox="1"/>
            <p:nvPr/>
          </p:nvSpPr>
          <p:spPr>
            <a:xfrm>
              <a:off x="0" y="-38100"/>
              <a:ext cx="96714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7" name="TextBox 7">
            <a:extLst>
              <a:ext uri="{FF2B5EF4-FFF2-40B4-BE49-F238E27FC236}">
                <a16:creationId xmlns:a16="http://schemas.microsoft.com/office/drawing/2014/main" id="{166B48BE-C705-94B9-6A8D-DFD3AF21EF1F}"/>
              </a:ext>
            </a:extLst>
          </p:cNvPr>
          <p:cNvSpPr txBox="1"/>
          <p:nvPr/>
        </p:nvSpPr>
        <p:spPr>
          <a:xfrm>
            <a:off x="1387962" y="1124539"/>
            <a:ext cx="15395536" cy="8123132"/>
          </a:xfrm>
          <a:prstGeom prst="rect">
            <a:avLst/>
          </a:prstGeom>
        </p:spPr>
        <p:txBody>
          <a:bodyPr lIns="47086" tIns="47086" rIns="47086" bIns="47086" rtlCol="0" anchor="ctr"/>
          <a:lstStyle/>
          <a:p>
            <a:pPr algn="ctr">
              <a:lnSpc>
                <a:spcPts val="2659"/>
              </a:lnSpc>
            </a:pPr>
            <a:endParaRPr/>
          </a:p>
        </p:txBody>
      </p:sp>
      <p:sp>
        <p:nvSpPr>
          <p:cNvPr id="12" name="AutoShape 12">
            <a:extLst>
              <a:ext uri="{FF2B5EF4-FFF2-40B4-BE49-F238E27FC236}">
                <a16:creationId xmlns:a16="http://schemas.microsoft.com/office/drawing/2014/main" id="{06300EDE-BB40-A029-582E-2385C174019B}"/>
              </a:ext>
            </a:extLst>
          </p:cNvPr>
          <p:cNvSpPr/>
          <p:nvPr/>
        </p:nvSpPr>
        <p:spPr>
          <a:xfrm>
            <a:off x="7766528" y="8094728"/>
            <a:ext cx="2754945" cy="0"/>
          </a:xfrm>
          <a:prstGeom prst="line">
            <a:avLst/>
          </a:prstGeom>
          <a:ln w="28575" cap="flat">
            <a:solidFill>
              <a:srgbClr val="F8F8F8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4" name="TextBox 14">
            <a:extLst>
              <a:ext uri="{FF2B5EF4-FFF2-40B4-BE49-F238E27FC236}">
                <a16:creationId xmlns:a16="http://schemas.microsoft.com/office/drawing/2014/main" id="{EF295391-9848-078E-5C83-7F8A51E9BD74}"/>
              </a:ext>
            </a:extLst>
          </p:cNvPr>
          <p:cNvSpPr txBox="1"/>
          <p:nvPr/>
        </p:nvSpPr>
        <p:spPr>
          <a:xfrm>
            <a:off x="17674380" y="8710688"/>
            <a:ext cx="442747" cy="2579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057"/>
              </a:lnSpc>
              <a:spcBef>
                <a:spcPct val="0"/>
              </a:spcBef>
            </a:pPr>
            <a:r>
              <a:rPr lang="en-US" sz="1469" b="1" dirty="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10</a:t>
            </a:r>
          </a:p>
        </p:txBody>
      </p:sp>
      <p:grpSp>
        <p:nvGrpSpPr>
          <p:cNvPr id="16" name="Group 16">
            <a:extLst>
              <a:ext uri="{FF2B5EF4-FFF2-40B4-BE49-F238E27FC236}">
                <a16:creationId xmlns:a16="http://schemas.microsoft.com/office/drawing/2014/main" id="{D83C03BC-F672-C4DE-3963-628D1A489BE4}"/>
              </a:ext>
            </a:extLst>
          </p:cNvPr>
          <p:cNvGrpSpPr/>
          <p:nvPr/>
        </p:nvGrpSpPr>
        <p:grpSpPr>
          <a:xfrm>
            <a:off x="533524" y="346413"/>
            <a:ext cx="2974068" cy="851790"/>
            <a:chOff x="0" y="0"/>
            <a:chExt cx="3965424" cy="1135720"/>
          </a:xfrm>
        </p:grpSpPr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2CE1E33B-AD18-3F4E-008F-AECF51A3ED62}"/>
                </a:ext>
              </a:extLst>
            </p:cNvPr>
            <p:cNvSpPr/>
            <p:nvPr/>
          </p:nvSpPr>
          <p:spPr>
            <a:xfrm>
              <a:off x="0" y="0"/>
              <a:ext cx="1301346" cy="1135720"/>
            </a:xfrm>
            <a:custGeom>
              <a:avLst/>
              <a:gdLst/>
              <a:ahLst/>
              <a:cxnLst/>
              <a:rect l="l" t="t" r="r" b="b"/>
              <a:pathLst>
                <a:path w="1301346" h="1135720">
                  <a:moveTo>
                    <a:pt x="0" y="0"/>
                  </a:moveTo>
                  <a:lnTo>
                    <a:pt x="1301346" y="0"/>
                  </a:lnTo>
                  <a:lnTo>
                    <a:pt x="1301346" y="1135720"/>
                  </a:lnTo>
                  <a:lnTo>
                    <a:pt x="0" y="11357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8" name="TextBox 18">
              <a:extLst>
                <a:ext uri="{FF2B5EF4-FFF2-40B4-BE49-F238E27FC236}">
                  <a16:creationId xmlns:a16="http://schemas.microsoft.com/office/drawing/2014/main" id="{224C5EA1-0329-CCDF-2B17-6E308CCFB959}"/>
                </a:ext>
              </a:extLst>
            </p:cNvPr>
            <p:cNvSpPr txBox="1"/>
            <p:nvPr/>
          </p:nvSpPr>
          <p:spPr>
            <a:xfrm>
              <a:off x="1057796" y="-76200"/>
              <a:ext cx="2907629" cy="75925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09"/>
                </a:lnSpc>
              </a:pPr>
              <a:r>
                <a:rPr lang="en-US" sz="3364" b="1">
                  <a:solidFill>
                    <a:srgbClr val="000000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Futurion</a:t>
              </a:r>
            </a:p>
          </p:txBody>
        </p:sp>
        <p:sp>
          <p:nvSpPr>
            <p:cNvPr id="19" name="TextBox 19">
              <a:extLst>
                <a:ext uri="{FF2B5EF4-FFF2-40B4-BE49-F238E27FC236}">
                  <a16:creationId xmlns:a16="http://schemas.microsoft.com/office/drawing/2014/main" id="{C1714E0F-6B0E-CAB9-5729-EF98832018F2}"/>
                </a:ext>
              </a:extLst>
            </p:cNvPr>
            <p:cNvSpPr txBox="1"/>
            <p:nvPr/>
          </p:nvSpPr>
          <p:spPr>
            <a:xfrm>
              <a:off x="1378270" y="574923"/>
              <a:ext cx="2283113" cy="29828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811"/>
                </a:lnSpc>
              </a:pPr>
              <a:r>
                <a:rPr lang="en-US" sz="1293" spc="122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UPSKILLING INDIA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FB624B86-C8D4-6305-3923-0C3BF066CFA6}"/>
              </a:ext>
            </a:extLst>
          </p:cNvPr>
          <p:cNvSpPr txBox="1"/>
          <p:nvPr/>
        </p:nvSpPr>
        <p:spPr>
          <a:xfrm>
            <a:off x="1597130" y="1124539"/>
            <a:ext cx="14977199" cy="7909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Identify the smoking years' impact on lung cancer.</a:t>
            </a:r>
          </a:p>
          <a:p>
            <a:endParaRPr 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Years_of_Smoking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COUNT(*) AS NUMBER_OF_CASES FROM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lung_cancer_data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Smoker = "Yes"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BY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Years_of_Smoking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 BY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Years_of_Smoking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ASC;</a:t>
            </a:r>
          </a:p>
          <a:p>
            <a:endParaRPr 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Determine the mortality rate for patients with and without early detection.</a:t>
            </a:r>
          </a:p>
          <a:p>
            <a:endParaRPr 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AVG(Mortality_Rate) AS MORTALITY_RATE, Early_Detection FROM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lung_cancer_data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BY Early_Detection;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82F025F-6024-BE79-15AD-51AF50AF78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052" y="3963355"/>
            <a:ext cx="9474687" cy="28957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7FF548E-D5F4-2B29-1473-89E0A9305B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4195" y="8968631"/>
            <a:ext cx="9481037" cy="971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871D352-7F41-0507-BF17-FA489F139084}"/>
              </a:ext>
            </a:extLst>
          </p:cNvPr>
          <p:cNvSpPr txBox="1"/>
          <p:nvPr/>
        </p:nvSpPr>
        <p:spPr>
          <a:xfrm>
            <a:off x="15265162" y="9554362"/>
            <a:ext cx="26418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Monday Ochedi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88073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8FB82F-2CAF-7E4C-778E-04B115A15D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D1AB5357-8C75-6265-65BE-883DF60B92A0}"/>
              </a:ext>
            </a:extLst>
          </p:cNvPr>
          <p:cNvGrpSpPr/>
          <p:nvPr/>
        </p:nvGrpSpPr>
        <p:grpSpPr>
          <a:xfrm>
            <a:off x="17491799" y="8458418"/>
            <a:ext cx="951769" cy="799882"/>
            <a:chOff x="0" y="0"/>
            <a:chExt cx="967140" cy="812800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BF4F1077-559E-6AD2-94FA-A52158200EF8}"/>
                </a:ext>
              </a:extLst>
            </p:cNvPr>
            <p:cNvSpPr/>
            <p:nvPr/>
          </p:nvSpPr>
          <p:spPr>
            <a:xfrm>
              <a:off x="0" y="0"/>
              <a:ext cx="967140" cy="812800"/>
            </a:xfrm>
            <a:custGeom>
              <a:avLst/>
              <a:gdLst/>
              <a:ahLst/>
              <a:cxnLst/>
              <a:rect l="l" t="t" r="r" b="b"/>
              <a:pathLst>
                <a:path w="967140" h="812800">
                  <a:moveTo>
                    <a:pt x="81342" y="0"/>
                  </a:moveTo>
                  <a:lnTo>
                    <a:pt x="885798" y="0"/>
                  </a:lnTo>
                  <a:cubicBezTo>
                    <a:pt x="907371" y="0"/>
                    <a:pt x="928061" y="8570"/>
                    <a:pt x="943315" y="23825"/>
                  </a:cubicBezTo>
                  <a:cubicBezTo>
                    <a:pt x="958570" y="39079"/>
                    <a:pt x="967140" y="59769"/>
                    <a:pt x="967140" y="81342"/>
                  </a:cubicBezTo>
                  <a:lnTo>
                    <a:pt x="967140" y="731458"/>
                  </a:lnTo>
                  <a:cubicBezTo>
                    <a:pt x="967140" y="776382"/>
                    <a:pt x="930722" y="812800"/>
                    <a:pt x="885798" y="812800"/>
                  </a:cubicBezTo>
                  <a:lnTo>
                    <a:pt x="81342" y="812800"/>
                  </a:lnTo>
                  <a:cubicBezTo>
                    <a:pt x="59769" y="812800"/>
                    <a:pt x="39079" y="804230"/>
                    <a:pt x="23825" y="788975"/>
                  </a:cubicBezTo>
                  <a:cubicBezTo>
                    <a:pt x="8570" y="773721"/>
                    <a:pt x="0" y="753031"/>
                    <a:pt x="0" y="731458"/>
                  </a:cubicBezTo>
                  <a:lnTo>
                    <a:pt x="0" y="81342"/>
                  </a:lnTo>
                  <a:cubicBezTo>
                    <a:pt x="0" y="59769"/>
                    <a:pt x="8570" y="39079"/>
                    <a:pt x="23825" y="23825"/>
                  </a:cubicBezTo>
                  <a:cubicBezTo>
                    <a:pt x="39079" y="8570"/>
                    <a:pt x="59769" y="0"/>
                    <a:pt x="81342" y="0"/>
                  </a:cubicBezTo>
                  <a:close/>
                </a:path>
              </a:pathLst>
            </a:custGeom>
            <a:solidFill>
              <a:srgbClr val="3A6AD6"/>
            </a:solidFill>
          </p:spPr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0A0259D8-23C3-731E-1EEF-28E542C9E3C2}"/>
                </a:ext>
              </a:extLst>
            </p:cNvPr>
            <p:cNvSpPr txBox="1"/>
            <p:nvPr/>
          </p:nvSpPr>
          <p:spPr>
            <a:xfrm>
              <a:off x="0" y="-38100"/>
              <a:ext cx="96714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7" name="TextBox 7">
            <a:extLst>
              <a:ext uri="{FF2B5EF4-FFF2-40B4-BE49-F238E27FC236}">
                <a16:creationId xmlns:a16="http://schemas.microsoft.com/office/drawing/2014/main" id="{9B030574-5A1F-3300-EDFC-6A39E54491F6}"/>
              </a:ext>
            </a:extLst>
          </p:cNvPr>
          <p:cNvSpPr txBox="1"/>
          <p:nvPr/>
        </p:nvSpPr>
        <p:spPr>
          <a:xfrm>
            <a:off x="1387962" y="1124539"/>
            <a:ext cx="15395536" cy="8123132"/>
          </a:xfrm>
          <a:prstGeom prst="rect">
            <a:avLst/>
          </a:prstGeom>
        </p:spPr>
        <p:txBody>
          <a:bodyPr lIns="47086" tIns="47086" rIns="47086" bIns="47086" rtlCol="0" anchor="ctr"/>
          <a:lstStyle/>
          <a:p>
            <a:pPr algn="ctr">
              <a:lnSpc>
                <a:spcPts val="2659"/>
              </a:lnSpc>
            </a:pPr>
            <a:endParaRPr/>
          </a:p>
        </p:txBody>
      </p:sp>
      <p:sp>
        <p:nvSpPr>
          <p:cNvPr id="12" name="AutoShape 12">
            <a:extLst>
              <a:ext uri="{FF2B5EF4-FFF2-40B4-BE49-F238E27FC236}">
                <a16:creationId xmlns:a16="http://schemas.microsoft.com/office/drawing/2014/main" id="{52AF6F60-756F-930F-8103-4592030A8535}"/>
              </a:ext>
            </a:extLst>
          </p:cNvPr>
          <p:cNvSpPr/>
          <p:nvPr/>
        </p:nvSpPr>
        <p:spPr>
          <a:xfrm>
            <a:off x="7766528" y="8094728"/>
            <a:ext cx="2754945" cy="0"/>
          </a:xfrm>
          <a:prstGeom prst="line">
            <a:avLst/>
          </a:prstGeom>
          <a:ln w="28575" cap="flat">
            <a:solidFill>
              <a:srgbClr val="F8F8F8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4" name="TextBox 14">
            <a:extLst>
              <a:ext uri="{FF2B5EF4-FFF2-40B4-BE49-F238E27FC236}">
                <a16:creationId xmlns:a16="http://schemas.microsoft.com/office/drawing/2014/main" id="{7A502933-F0E5-6E0F-1292-24CAAF5F3BBF}"/>
              </a:ext>
            </a:extLst>
          </p:cNvPr>
          <p:cNvSpPr txBox="1"/>
          <p:nvPr/>
        </p:nvSpPr>
        <p:spPr>
          <a:xfrm>
            <a:off x="17674380" y="8710688"/>
            <a:ext cx="442747" cy="2546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057"/>
              </a:lnSpc>
              <a:spcBef>
                <a:spcPct val="0"/>
              </a:spcBef>
            </a:pPr>
            <a:r>
              <a:rPr lang="en-US" sz="1469" b="1" dirty="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11</a:t>
            </a:r>
          </a:p>
        </p:txBody>
      </p:sp>
      <p:grpSp>
        <p:nvGrpSpPr>
          <p:cNvPr id="16" name="Group 16">
            <a:extLst>
              <a:ext uri="{FF2B5EF4-FFF2-40B4-BE49-F238E27FC236}">
                <a16:creationId xmlns:a16="http://schemas.microsoft.com/office/drawing/2014/main" id="{FEE70923-61A0-BF72-9799-AFD6A3B13BC8}"/>
              </a:ext>
            </a:extLst>
          </p:cNvPr>
          <p:cNvGrpSpPr/>
          <p:nvPr/>
        </p:nvGrpSpPr>
        <p:grpSpPr>
          <a:xfrm>
            <a:off x="533524" y="346413"/>
            <a:ext cx="2974068" cy="851790"/>
            <a:chOff x="0" y="0"/>
            <a:chExt cx="3965424" cy="1135720"/>
          </a:xfrm>
        </p:grpSpPr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9DCCBF1D-527C-409C-B50C-AEFCED3EB3F4}"/>
                </a:ext>
              </a:extLst>
            </p:cNvPr>
            <p:cNvSpPr/>
            <p:nvPr/>
          </p:nvSpPr>
          <p:spPr>
            <a:xfrm>
              <a:off x="0" y="0"/>
              <a:ext cx="1301346" cy="1135720"/>
            </a:xfrm>
            <a:custGeom>
              <a:avLst/>
              <a:gdLst/>
              <a:ahLst/>
              <a:cxnLst/>
              <a:rect l="l" t="t" r="r" b="b"/>
              <a:pathLst>
                <a:path w="1301346" h="1135720">
                  <a:moveTo>
                    <a:pt x="0" y="0"/>
                  </a:moveTo>
                  <a:lnTo>
                    <a:pt x="1301346" y="0"/>
                  </a:lnTo>
                  <a:lnTo>
                    <a:pt x="1301346" y="1135720"/>
                  </a:lnTo>
                  <a:lnTo>
                    <a:pt x="0" y="11357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8" name="TextBox 18">
              <a:extLst>
                <a:ext uri="{FF2B5EF4-FFF2-40B4-BE49-F238E27FC236}">
                  <a16:creationId xmlns:a16="http://schemas.microsoft.com/office/drawing/2014/main" id="{845153AF-1BC8-1A78-E1BE-57BADB7199F0}"/>
                </a:ext>
              </a:extLst>
            </p:cNvPr>
            <p:cNvSpPr txBox="1"/>
            <p:nvPr/>
          </p:nvSpPr>
          <p:spPr>
            <a:xfrm>
              <a:off x="1057796" y="-76200"/>
              <a:ext cx="2907629" cy="75925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09"/>
                </a:lnSpc>
              </a:pPr>
              <a:r>
                <a:rPr lang="en-US" sz="3364" b="1">
                  <a:solidFill>
                    <a:srgbClr val="000000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Futurion</a:t>
              </a:r>
            </a:p>
          </p:txBody>
        </p:sp>
        <p:sp>
          <p:nvSpPr>
            <p:cNvPr id="19" name="TextBox 19">
              <a:extLst>
                <a:ext uri="{FF2B5EF4-FFF2-40B4-BE49-F238E27FC236}">
                  <a16:creationId xmlns:a16="http://schemas.microsoft.com/office/drawing/2014/main" id="{6E123275-49BB-70E5-F457-7C5634AB9B07}"/>
                </a:ext>
              </a:extLst>
            </p:cNvPr>
            <p:cNvSpPr txBox="1"/>
            <p:nvPr/>
          </p:nvSpPr>
          <p:spPr>
            <a:xfrm>
              <a:off x="1378270" y="574923"/>
              <a:ext cx="2283113" cy="29828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811"/>
                </a:lnSpc>
              </a:pPr>
              <a:r>
                <a:rPr lang="en-US" sz="1293" spc="122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UPSKILLING INDIA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DFA374F0-5362-4AC9-1338-FDA8F53C6F23}"/>
              </a:ext>
            </a:extLst>
          </p:cNvPr>
          <p:cNvSpPr txBox="1"/>
          <p:nvPr/>
        </p:nvSpPr>
        <p:spPr>
          <a:xfrm>
            <a:off x="1597130" y="1124539"/>
            <a:ext cx="14977199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Group the lung cancer prevalence rate by developed vs. developing countries.</a:t>
            </a:r>
          </a:p>
          <a:p>
            <a:endParaRPr 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COUNT(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Lung_Cancer_Prevalence_Rate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AS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Lung_Cancer_Prevalence_Rate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Developed_or_Developing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lung_cancer_data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BY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Developed_or_Developing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6C9C0A-0A9D-C7B6-45FF-E060F840DA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118" y="3821812"/>
            <a:ext cx="9455636" cy="14097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1FC9DB3-6E1D-27D1-F8BB-249E98403230}"/>
              </a:ext>
            </a:extLst>
          </p:cNvPr>
          <p:cNvSpPr txBox="1"/>
          <p:nvPr/>
        </p:nvSpPr>
        <p:spPr>
          <a:xfrm>
            <a:off x="15265162" y="9554362"/>
            <a:ext cx="26418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Monday Ochedi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79872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9412C5-B059-EC82-C83A-C9882251A1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1E10C4F7-6825-0300-6D45-04DCE1FD714B}"/>
              </a:ext>
            </a:extLst>
          </p:cNvPr>
          <p:cNvGrpSpPr/>
          <p:nvPr/>
        </p:nvGrpSpPr>
        <p:grpSpPr>
          <a:xfrm>
            <a:off x="17491799" y="8458418"/>
            <a:ext cx="951769" cy="799882"/>
            <a:chOff x="0" y="0"/>
            <a:chExt cx="967140" cy="812800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AF81BFC8-2099-829A-51F7-29A43AB34BDD}"/>
                </a:ext>
              </a:extLst>
            </p:cNvPr>
            <p:cNvSpPr/>
            <p:nvPr/>
          </p:nvSpPr>
          <p:spPr>
            <a:xfrm>
              <a:off x="0" y="0"/>
              <a:ext cx="967140" cy="812800"/>
            </a:xfrm>
            <a:custGeom>
              <a:avLst/>
              <a:gdLst/>
              <a:ahLst/>
              <a:cxnLst/>
              <a:rect l="l" t="t" r="r" b="b"/>
              <a:pathLst>
                <a:path w="967140" h="812800">
                  <a:moveTo>
                    <a:pt x="81342" y="0"/>
                  </a:moveTo>
                  <a:lnTo>
                    <a:pt x="885798" y="0"/>
                  </a:lnTo>
                  <a:cubicBezTo>
                    <a:pt x="907371" y="0"/>
                    <a:pt x="928061" y="8570"/>
                    <a:pt x="943315" y="23825"/>
                  </a:cubicBezTo>
                  <a:cubicBezTo>
                    <a:pt x="958570" y="39079"/>
                    <a:pt x="967140" y="59769"/>
                    <a:pt x="967140" y="81342"/>
                  </a:cubicBezTo>
                  <a:lnTo>
                    <a:pt x="967140" y="731458"/>
                  </a:lnTo>
                  <a:cubicBezTo>
                    <a:pt x="967140" y="776382"/>
                    <a:pt x="930722" y="812800"/>
                    <a:pt x="885798" y="812800"/>
                  </a:cubicBezTo>
                  <a:lnTo>
                    <a:pt x="81342" y="812800"/>
                  </a:lnTo>
                  <a:cubicBezTo>
                    <a:pt x="59769" y="812800"/>
                    <a:pt x="39079" y="804230"/>
                    <a:pt x="23825" y="788975"/>
                  </a:cubicBezTo>
                  <a:cubicBezTo>
                    <a:pt x="8570" y="773721"/>
                    <a:pt x="0" y="753031"/>
                    <a:pt x="0" y="731458"/>
                  </a:cubicBezTo>
                  <a:lnTo>
                    <a:pt x="0" y="81342"/>
                  </a:lnTo>
                  <a:cubicBezTo>
                    <a:pt x="0" y="59769"/>
                    <a:pt x="8570" y="39079"/>
                    <a:pt x="23825" y="23825"/>
                  </a:cubicBezTo>
                  <a:cubicBezTo>
                    <a:pt x="39079" y="8570"/>
                    <a:pt x="59769" y="0"/>
                    <a:pt x="81342" y="0"/>
                  </a:cubicBezTo>
                  <a:close/>
                </a:path>
              </a:pathLst>
            </a:custGeom>
            <a:solidFill>
              <a:srgbClr val="3A6AD6"/>
            </a:solidFill>
          </p:spPr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F1F48A3A-F520-192F-6491-5F2B696CCF11}"/>
                </a:ext>
              </a:extLst>
            </p:cNvPr>
            <p:cNvSpPr txBox="1"/>
            <p:nvPr/>
          </p:nvSpPr>
          <p:spPr>
            <a:xfrm>
              <a:off x="0" y="-38100"/>
              <a:ext cx="96714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7" name="TextBox 7">
            <a:extLst>
              <a:ext uri="{FF2B5EF4-FFF2-40B4-BE49-F238E27FC236}">
                <a16:creationId xmlns:a16="http://schemas.microsoft.com/office/drawing/2014/main" id="{DAE799AF-EC28-D935-4421-6524FCC8A53A}"/>
              </a:ext>
            </a:extLst>
          </p:cNvPr>
          <p:cNvSpPr txBox="1"/>
          <p:nvPr/>
        </p:nvSpPr>
        <p:spPr>
          <a:xfrm>
            <a:off x="1387962" y="1124539"/>
            <a:ext cx="15395536" cy="8123132"/>
          </a:xfrm>
          <a:prstGeom prst="rect">
            <a:avLst/>
          </a:prstGeom>
        </p:spPr>
        <p:txBody>
          <a:bodyPr lIns="47086" tIns="47086" rIns="47086" bIns="47086" rtlCol="0" anchor="ctr"/>
          <a:lstStyle/>
          <a:p>
            <a:pPr algn="ctr">
              <a:lnSpc>
                <a:spcPts val="2659"/>
              </a:lnSpc>
            </a:pPr>
            <a:endParaRPr/>
          </a:p>
        </p:txBody>
      </p:sp>
      <p:sp>
        <p:nvSpPr>
          <p:cNvPr id="12" name="AutoShape 12">
            <a:extLst>
              <a:ext uri="{FF2B5EF4-FFF2-40B4-BE49-F238E27FC236}">
                <a16:creationId xmlns:a16="http://schemas.microsoft.com/office/drawing/2014/main" id="{244202DC-A27E-33CF-E3F4-B09AE9C33FF2}"/>
              </a:ext>
            </a:extLst>
          </p:cNvPr>
          <p:cNvSpPr/>
          <p:nvPr/>
        </p:nvSpPr>
        <p:spPr>
          <a:xfrm>
            <a:off x="7766528" y="8094728"/>
            <a:ext cx="2754945" cy="0"/>
          </a:xfrm>
          <a:prstGeom prst="line">
            <a:avLst/>
          </a:prstGeom>
          <a:ln w="28575" cap="flat">
            <a:solidFill>
              <a:srgbClr val="F8F8F8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4" name="TextBox 14">
            <a:extLst>
              <a:ext uri="{FF2B5EF4-FFF2-40B4-BE49-F238E27FC236}">
                <a16:creationId xmlns:a16="http://schemas.microsoft.com/office/drawing/2014/main" id="{C0DE6D6B-DFF5-76B2-CCF1-0F569369DEDC}"/>
              </a:ext>
            </a:extLst>
          </p:cNvPr>
          <p:cNvSpPr txBox="1"/>
          <p:nvPr/>
        </p:nvSpPr>
        <p:spPr>
          <a:xfrm>
            <a:off x="17674380" y="8710688"/>
            <a:ext cx="442747" cy="2579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057"/>
              </a:lnSpc>
              <a:spcBef>
                <a:spcPct val="0"/>
              </a:spcBef>
            </a:pPr>
            <a:r>
              <a:rPr lang="en-US" sz="1469" b="1" dirty="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12</a:t>
            </a:r>
          </a:p>
        </p:txBody>
      </p:sp>
      <p:grpSp>
        <p:nvGrpSpPr>
          <p:cNvPr id="16" name="Group 16">
            <a:extLst>
              <a:ext uri="{FF2B5EF4-FFF2-40B4-BE49-F238E27FC236}">
                <a16:creationId xmlns:a16="http://schemas.microsoft.com/office/drawing/2014/main" id="{C84271B9-D03E-9C5A-7A57-6C5346DC635F}"/>
              </a:ext>
            </a:extLst>
          </p:cNvPr>
          <p:cNvGrpSpPr/>
          <p:nvPr/>
        </p:nvGrpSpPr>
        <p:grpSpPr>
          <a:xfrm>
            <a:off x="533524" y="346413"/>
            <a:ext cx="2974068" cy="851790"/>
            <a:chOff x="0" y="0"/>
            <a:chExt cx="3965424" cy="1135720"/>
          </a:xfrm>
        </p:grpSpPr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0E26E594-8621-AB0C-DE40-33B06F183CD4}"/>
                </a:ext>
              </a:extLst>
            </p:cNvPr>
            <p:cNvSpPr/>
            <p:nvPr/>
          </p:nvSpPr>
          <p:spPr>
            <a:xfrm>
              <a:off x="0" y="0"/>
              <a:ext cx="1301346" cy="1135720"/>
            </a:xfrm>
            <a:custGeom>
              <a:avLst/>
              <a:gdLst/>
              <a:ahLst/>
              <a:cxnLst/>
              <a:rect l="l" t="t" r="r" b="b"/>
              <a:pathLst>
                <a:path w="1301346" h="1135720">
                  <a:moveTo>
                    <a:pt x="0" y="0"/>
                  </a:moveTo>
                  <a:lnTo>
                    <a:pt x="1301346" y="0"/>
                  </a:lnTo>
                  <a:lnTo>
                    <a:pt x="1301346" y="1135720"/>
                  </a:lnTo>
                  <a:lnTo>
                    <a:pt x="0" y="11357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8" name="TextBox 18">
              <a:extLst>
                <a:ext uri="{FF2B5EF4-FFF2-40B4-BE49-F238E27FC236}">
                  <a16:creationId xmlns:a16="http://schemas.microsoft.com/office/drawing/2014/main" id="{2A317E01-8BE8-C68A-E4D2-39C5171D1CF5}"/>
                </a:ext>
              </a:extLst>
            </p:cNvPr>
            <p:cNvSpPr txBox="1"/>
            <p:nvPr/>
          </p:nvSpPr>
          <p:spPr>
            <a:xfrm>
              <a:off x="1057796" y="-76200"/>
              <a:ext cx="2907629" cy="75925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09"/>
                </a:lnSpc>
              </a:pPr>
              <a:r>
                <a:rPr lang="en-US" sz="3364" b="1">
                  <a:solidFill>
                    <a:srgbClr val="000000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Futurion</a:t>
              </a:r>
            </a:p>
          </p:txBody>
        </p:sp>
        <p:sp>
          <p:nvSpPr>
            <p:cNvPr id="19" name="TextBox 19">
              <a:extLst>
                <a:ext uri="{FF2B5EF4-FFF2-40B4-BE49-F238E27FC236}">
                  <a16:creationId xmlns:a16="http://schemas.microsoft.com/office/drawing/2014/main" id="{2FF918D9-25B0-F77F-9AEE-3FE4255B7050}"/>
                </a:ext>
              </a:extLst>
            </p:cNvPr>
            <p:cNvSpPr txBox="1"/>
            <p:nvPr/>
          </p:nvSpPr>
          <p:spPr>
            <a:xfrm>
              <a:off x="1378270" y="574923"/>
              <a:ext cx="2283113" cy="29828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811"/>
                </a:lnSpc>
              </a:pPr>
              <a:r>
                <a:rPr lang="en-US" sz="1293" spc="122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UPSKILLING INDIA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C538169E-63BC-8294-48C9-22A3C68700C2}"/>
              </a:ext>
            </a:extLst>
          </p:cNvPr>
          <p:cNvSpPr txBox="1"/>
          <p:nvPr/>
        </p:nvSpPr>
        <p:spPr>
          <a:xfrm>
            <a:off x="1597130" y="1124539"/>
            <a:ext cx="14977199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ea typeface="Poppins"/>
                <a:cs typeface="Times New Roman" panose="02020603050405020304" pitchFamily="18" charset="0"/>
                <a:sym typeface="Poppins"/>
              </a:rPr>
              <a:t>SQL Queries &amp; Solutions: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ADVANCED LEVEL</a:t>
            </a:r>
          </a:p>
          <a:p>
            <a:pPr algn="ctr"/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Identify the correlation between lung cancer prevalence and air pollution levels.</a:t>
            </a:r>
          </a:p>
          <a:p>
            <a:pPr marL="514350" indent="-514350">
              <a:buAutoNum type="arabicPeriod"/>
            </a:pPr>
            <a:endParaRPr 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SUM(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Lung_Cancer_Prevalence_Rate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AS LUNG_CANCER_PREVALENCE,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Air_Pollution_Exposure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lung_cancer_data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BY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Air_Pollution_Exposure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Find the average age of lung cancer patients for each country.</a:t>
            </a:r>
          </a:p>
          <a:p>
            <a:pPr marL="514350" indent="-514350">
              <a:buAutoNum type="arabicPeriod"/>
            </a:pPr>
            <a:endParaRPr 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AVG(Age) AS AVERAGE_AGE, Country FROM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lung_cancer_data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Lung_Cancer_Diagnosis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"Yes"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BY Country;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481D2E8-AF56-B8D6-DD1A-B4C9BD91F8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092" y="4152900"/>
            <a:ext cx="9449286" cy="12065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9FBC66D-6EA7-8F74-A17C-2654CEE7B3C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213"/>
          <a:stretch/>
        </p:blipFill>
        <p:spPr>
          <a:xfrm>
            <a:off x="2519171" y="7570293"/>
            <a:ext cx="9461986" cy="24919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E264D95-0D20-073F-72D3-E5DDAA8CD883}"/>
              </a:ext>
            </a:extLst>
          </p:cNvPr>
          <p:cNvSpPr txBox="1"/>
          <p:nvPr/>
        </p:nvSpPr>
        <p:spPr>
          <a:xfrm>
            <a:off x="15265162" y="9554362"/>
            <a:ext cx="26418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Monday Ochedi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17937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B503C6-DDC2-E647-6D45-228C3171D7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ABCD853B-9107-14EB-E52D-9323A0B02CA6}"/>
              </a:ext>
            </a:extLst>
          </p:cNvPr>
          <p:cNvGrpSpPr/>
          <p:nvPr/>
        </p:nvGrpSpPr>
        <p:grpSpPr>
          <a:xfrm>
            <a:off x="17491799" y="8458418"/>
            <a:ext cx="951769" cy="799882"/>
            <a:chOff x="0" y="0"/>
            <a:chExt cx="967140" cy="812800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42312B06-CABF-2325-B3F6-AC1CBE0E5B69}"/>
                </a:ext>
              </a:extLst>
            </p:cNvPr>
            <p:cNvSpPr/>
            <p:nvPr/>
          </p:nvSpPr>
          <p:spPr>
            <a:xfrm>
              <a:off x="0" y="0"/>
              <a:ext cx="967140" cy="812800"/>
            </a:xfrm>
            <a:custGeom>
              <a:avLst/>
              <a:gdLst/>
              <a:ahLst/>
              <a:cxnLst/>
              <a:rect l="l" t="t" r="r" b="b"/>
              <a:pathLst>
                <a:path w="967140" h="812800">
                  <a:moveTo>
                    <a:pt x="81342" y="0"/>
                  </a:moveTo>
                  <a:lnTo>
                    <a:pt x="885798" y="0"/>
                  </a:lnTo>
                  <a:cubicBezTo>
                    <a:pt x="907371" y="0"/>
                    <a:pt x="928061" y="8570"/>
                    <a:pt x="943315" y="23825"/>
                  </a:cubicBezTo>
                  <a:cubicBezTo>
                    <a:pt x="958570" y="39079"/>
                    <a:pt x="967140" y="59769"/>
                    <a:pt x="967140" y="81342"/>
                  </a:cubicBezTo>
                  <a:lnTo>
                    <a:pt x="967140" y="731458"/>
                  </a:lnTo>
                  <a:cubicBezTo>
                    <a:pt x="967140" y="776382"/>
                    <a:pt x="930722" y="812800"/>
                    <a:pt x="885798" y="812800"/>
                  </a:cubicBezTo>
                  <a:lnTo>
                    <a:pt x="81342" y="812800"/>
                  </a:lnTo>
                  <a:cubicBezTo>
                    <a:pt x="59769" y="812800"/>
                    <a:pt x="39079" y="804230"/>
                    <a:pt x="23825" y="788975"/>
                  </a:cubicBezTo>
                  <a:cubicBezTo>
                    <a:pt x="8570" y="773721"/>
                    <a:pt x="0" y="753031"/>
                    <a:pt x="0" y="731458"/>
                  </a:cubicBezTo>
                  <a:lnTo>
                    <a:pt x="0" y="81342"/>
                  </a:lnTo>
                  <a:cubicBezTo>
                    <a:pt x="0" y="59769"/>
                    <a:pt x="8570" y="39079"/>
                    <a:pt x="23825" y="23825"/>
                  </a:cubicBezTo>
                  <a:cubicBezTo>
                    <a:pt x="39079" y="8570"/>
                    <a:pt x="59769" y="0"/>
                    <a:pt x="81342" y="0"/>
                  </a:cubicBezTo>
                  <a:close/>
                </a:path>
              </a:pathLst>
            </a:custGeom>
            <a:solidFill>
              <a:srgbClr val="3A6AD6"/>
            </a:solidFill>
          </p:spPr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D236BBFF-487E-858F-40EC-4C2E957A91C1}"/>
                </a:ext>
              </a:extLst>
            </p:cNvPr>
            <p:cNvSpPr txBox="1"/>
            <p:nvPr/>
          </p:nvSpPr>
          <p:spPr>
            <a:xfrm>
              <a:off x="0" y="-38100"/>
              <a:ext cx="96714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7" name="TextBox 7">
            <a:extLst>
              <a:ext uri="{FF2B5EF4-FFF2-40B4-BE49-F238E27FC236}">
                <a16:creationId xmlns:a16="http://schemas.microsoft.com/office/drawing/2014/main" id="{5277AEBE-0458-5D7F-B2F6-A7F430A6D81B}"/>
              </a:ext>
            </a:extLst>
          </p:cNvPr>
          <p:cNvSpPr txBox="1"/>
          <p:nvPr/>
        </p:nvSpPr>
        <p:spPr>
          <a:xfrm>
            <a:off x="1387962" y="1124539"/>
            <a:ext cx="15395536" cy="8123132"/>
          </a:xfrm>
          <a:prstGeom prst="rect">
            <a:avLst/>
          </a:prstGeom>
        </p:spPr>
        <p:txBody>
          <a:bodyPr lIns="47086" tIns="47086" rIns="47086" bIns="47086" rtlCol="0" anchor="ctr"/>
          <a:lstStyle/>
          <a:p>
            <a:pPr algn="ctr">
              <a:lnSpc>
                <a:spcPts val="2659"/>
              </a:lnSpc>
            </a:pPr>
            <a:endParaRPr/>
          </a:p>
        </p:txBody>
      </p:sp>
      <p:sp>
        <p:nvSpPr>
          <p:cNvPr id="12" name="AutoShape 12">
            <a:extLst>
              <a:ext uri="{FF2B5EF4-FFF2-40B4-BE49-F238E27FC236}">
                <a16:creationId xmlns:a16="http://schemas.microsoft.com/office/drawing/2014/main" id="{93FEC0A9-CC82-6626-96F9-6C1FC25CC9D7}"/>
              </a:ext>
            </a:extLst>
          </p:cNvPr>
          <p:cNvSpPr/>
          <p:nvPr/>
        </p:nvSpPr>
        <p:spPr>
          <a:xfrm>
            <a:off x="7766528" y="8094728"/>
            <a:ext cx="2754945" cy="0"/>
          </a:xfrm>
          <a:prstGeom prst="line">
            <a:avLst/>
          </a:prstGeom>
          <a:ln w="28575" cap="flat">
            <a:solidFill>
              <a:srgbClr val="F8F8F8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4" name="TextBox 14">
            <a:extLst>
              <a:ext uri="{FF2B5EF4-FFF2-40B4-BE49-F238E27FC236}">
                <a16:creationId xmlns:a16="http://schemas.microsoft.com/office/drawing/2014/main" id="{787C48AC-9A6F-3A62-4491-0D7D8FDD5903}"/>
              </a:ext>
            </a:extLst>
          </p:cNvPr>
          <p:cNvSpPr txBox="1"/>
          <p:nvPr/>
        </p:nvSpPr>
        <p:spPr>
          <a:xfrm>
            <a:off x="17674380" y="8710688"/>
            <a:ext cx="442747" cy="2579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057"/>
              </a:lnSpc>
              <a:spcBef>
                <a:spcPct val="0"/>
              </a:spcBef>
            </a:pPr>
            <a:r>
              <a:rPr lang="en-US" sz="1469" b="1" dirty="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13</a:t>
            </a:r>
          </a:p>
        </p:txBody>
      </p:sp>
      <p:grpSp>
        <p:nvGrpSpPr>
          <p:cNvPr id="16" name="Group 16">
            <a:extLst>
              <a:ext uri="{FF2B5EF4-FFF2-40B4-BE49-F238E27FC236}">
                <a16:creationId xmlns:a16="http://schemas.microsoft.com/office/drawing/2014/main" id="{C39E14AF-6C96-8895-E785-CE74F3B07378}"/>
              </a:ext>
            </a:extLst>
          </p:cNvPr>
          <p:cNvGrpSpPr/>
          <p:nvPr/>
        </p:nvGrpSpPr>
        <p:grpSpPr>
          <a:xfrm>
            <a:off x="533524" y="346413"/>
            <a:ext cx="2974068" cy="851790"/>
            <a:chOff x="0" y="0"/>
            <a:chExt cx="3965424" cy="1135720"/>
          </a:xfrm>
        </p:grpSpPr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E9B49CAB-9685-FBC9-415F-210ABD280EC1}"/>
                </a:ext>
              </a:extLst>
            </p:cNvPr>
            <p:cNvSpPr/>
            <p:nvPr/>
          </p:nvSpPr>
          <p:spPr>
            <a:xfrm>
              <a:off x="0" y="0"/>
              <a:ext cx="1301346" cy="1135720"/>
            </a:xfrm>
            <a:custGeom>
              <a:avLst/>
              <a:gdLst/>
              <a:ahLst/>
              <a:cxnLst/>
              <a:rect l="l" t="t" r="r" b="b"/>
              <a:pathLst>
                <a:path w="1301346" h="1135720">
                  <a:moveTo>
                    <a:pt x="0" y="0"/>
                  </a:moveTo>
                  <a:lnTo>
                    <a:pt x="1301346" y="0"/>
                  </a:lnTo>
                  <a:lnTo>
                    <a:pt x="1301346" y="1135720"/>
                  </a:lnTo>
                  <a:lnTo>
                    <a:pt x="0" y="11357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8" name="TextBox 18">
              <a:extLst>
                <a:ext uri="{FF2B5EF4-FFF2-40B4-BE49-F238E27FC236}">
                  <a16:creationId xmlns:a16="http://schemas.microsoft.com/office/drawing/2014/main" id="{628DAF20-09B7-A02F-5E8C-DFD80CC2CCDD}"/>
                </a:ext>
              </a:extLst>
            </p:cNvPr>
            <p:cNvSpPr txBox="1"/>
            <p:nvPr/>
          </p:nvSpPr>
          <p:spPr>
            <a:xfrm>
              <a:off x="1057796" y="-76200"/>
              <a:ext cx="2907629" cy="75925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09"/>
                </a:lnSpc>
              </a:pPr>
              <a:r>
                <a:rPr lang="en-US" sz="3364" b="1">
                  <a:solidFill>
                    <a:srgbClr val="000000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Futurion</a:t>
              </a:r>
            </a:p>
          </p:txBody>
        </p:sp>
        <p:sp>
          <p:nvSpPr>
            <p:cNvPr id="19" name="TextBox 19">
              <a:extLst>
                <a:ext uri="{FF2B5EF4-FFF2-40B4-BE49-F238E27FC236}">
                  <a16:creationId xmlns:a16="http://schemas.microsoft.com/office/drawing/2014/main" id="{22D12264-F5DF-1B3B-355F-3FFD19DDF072}"/>
                </a:ext>
              </a:extLst>
            </p:cNvPr>
            <p:cNvSpPr txBox="1"/>
            <p:nvPr/>
          </p:nvSpPr>
          <p:spPr>
            <a:xfrm>
              <a:off x="1378270" y="574923"/>
              <a:ext cx="2283113" cy="29828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811"/>
                </a:lnSpc>
              </a:pPr>
              <a:r>
                <a:rPr lang="en-US" sz="1293" spc="122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UPSKILLING INDIA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13D23524-4FBB-5A7B-DF16-12E34ED093FD}"/>
              </a:ext>
            </a:extLst>
          </p:cNvPr>
          <p:cNvSpPr txBox="1"/>
          <p:nvPr/>
        </p:nvSpPr>
        <p:spPr>
          <a:xfrm>
            <a:off x="1597130" y="1124539"/>
            <a:ext cx="14977199" cy="8032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Calculate the risk factor of lung cancer by smoker status, passive smoking, and family history.</a:t>
            </a:r>
          </a:p>
          <a:p>
            <a:endParaRPr 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Smoker,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Passive_Smoker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Family_History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COUNT(*) AS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Total_People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SUM(CASE WHEN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Lung_Cancer_Diagnosis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'Yes' THEN 1 END) AS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Total_Lung_Cancer_Cases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(SUM(CASE WHEN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Lung_Cancer_Diagnosis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'Yes' THEN 1 END) * 100.0 / COUNT(*)) AS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Risk_Factor_Percentage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lung_cancer_data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BY Smoker,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Passive_Smoker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Family_History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 BY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Risk_Factor_Percentage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DESC;</a:t>
            </a:r>
          </a:p>
          <a:p>
            <a:endParaRPr 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Rank countries based on their mortality rate.</a:t>
            </a:r>
          </a:p>
          <a:p>
            <a:endParaRPr 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Country, COUNT(Mortality_Rate) AS MORTALITY_RATE FROM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lung_cancer_data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BY Country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 BY MORTALITY_RATE DESC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 5;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559C9FE-8DCC-99B8-346F-3A8BFD6709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4573" y="4762500"/>
            <a:ext cx="9430235" cy="18796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7B3A53E-380D-2E27-C975-CBCA203780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5535" y="8845786"/>
            <a:ext cx="9461986" cy="13272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09DE1BB-C04F-5201-A93D-0C419387DF0E}"/>
              </a:ext>
            </a:extLst>
          </p:cNvPr>
          <p:cNvSpPr txBox="1"/>
          <p:nvPr/>
        </p:nvSpPr>
        <p:spPr>
          <a:xfrm>
            <a:off x="15265162" y="9554362"/>
            <a:ext cx="26418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Monday Ochedi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80211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E8A3C4-15B9-89CF-42E2-80BA6001F7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C297B420-38DD-F91A-2F83-370289488D2D}"/>
              </a:ext>
            </a:extLst>
          </p:cNvPr>
          <p:cNvGrpSpPr/>
          <p:nvPr/>
        </p:nvGrpSpPr>
        <p:grpSpPr>
          <a:xfrm>
            <a:off x="17491799" y="8458418"/>
            <a:ext cx="951769" cy="799882"/>
            <a:chOff x="0" y="0"/>
            <a:chExt cx="967140" cy="812800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1B647F75-E676-CC2D-E1D3-11F7733CB8B7}"/>
                </a:ext>
              </a:extLst>
            </p:cNvPr>
            <p:cNvSpPr/>
            <p:nvPr/>
          </p:nvSpPr>
          <p:spPr>
            <a:xfrm>
              <a:off x="0" y="0"/>
              <a:ext cx="967140" cy="812800"/>
            </a:xfrm>
            <a:custGeom>
              <a:avLst/>
              <a:gdLst/>
              <a:ahLst/>
              <a:cxnLst/>
              <a:rect l="l" t="t" r="r" b="b"/>
              <a:pathLst>
                <a:path w="967140" h="812800">
                  <a:moveTo>
                    <a:pt x="81342" y="0"/>
                  </a:moveTo>
                  <a:lnTo>
                    <a:pt x="885798" y="0"/>
                  </a:lnTo>
                  <a:cubicBezTo>
                    <a:pt x="907371" y="0"/>
                    <a:pt x="928061" y="8570"/>
                    <a:pt x="943315" y="23825"/>
                  </a:cubicBezTo>
                  <a:cubicBezTo>
                    <a:pt x="958570" y="39079"/>
                    <a:pt x="967140" y="59769"/>
                    <a:pt x="967140" y="81342"/>
                  </a:cubicBezTo>
                  <a:lnTo>
                    <a:pt x="967140" y="731458"/>
                  </a:lnTo>
                  <a:cubicBezTo>
                    <a:pt x="967140" y="776382"/>
                    <a:pt x="930722" y="812800"/>
                    <a:pt x="885798" y="812800"/>
                  </a:cubicBezTo>
                  <a:lnTo>
                    <a:pt x="81342" y="812800"/>
                  </a:lnTo>
                  <a:cubicBezTo>
                    <a:pt x="59769" y="812800"/>
                    <a:pt x="39079" y="804230"/>
                    <a:pt x="23825" y="788975"/>
                  </a:cubicBezTo>
                  <a:cubicBezTo>
                    <a:pt x="8570" y="773721"/>
                    <a:pt x="0" y="753031"/>
                    <a:pt x="0" y="731458"/>
                  </a:cubicBezTo>
                  <a:lnTo>
                    <a:pt x="0" y="81342"/>
                  </a:lnTo>
                  <a:cubicBezTo>
                    <a:pt x="0" y="59769"/>
                    <a:pt x="8570" y="39079"/>
                    <a:pt x="23825" y="23825"/>
                  </a:cubicBezTo>
                  <a:cubicBezTo>
                    <a:pt x="39079" y="8570"/>
                    <a:pt x="59769" y="0"/>
                    <a:pt x="81342" y="0"/>
                  </a:cubicBezTo>
                  <a:close/>
                </a:path>
              </a:pathLst>
            </a:custGeom>
            <a:solidFill>
              <a:srgbClr val="3A6AD6"/>
            </a:solidFill>
          </p:spPr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8F1A4109-E966-9EF0-2EEB-02169B9EE065}"/>
                </a:ext>
              </a:extLst>
            </p:cNvPr>
            <p:cNvSpPr txBox="1"/>
            <p:nvPr/>
          </p:nvSpPr>
          <p:spPr>
            <a:xfrm>
              <a:off x="0" y="-38100"/>
              <a:ext cx="96714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7" name="TextBox 7">
            <a:extLst>
              <a:ext uri="{FF2B5EF4-FFF2-40B4-BE49-F238E27FC236}">
                <a16:creationId xmlns:a16="http://schemas.microsoft.com/office/drawing/2014/main" id="{127EFC2A-E0BA-1F94-1404-A8353AB0A3E2}"/>
              </a:ext>
            </a:extLst>
          </p:cNvPr>
          <p:cNvSpPr txBox="1"/>
          <p:nvPr/>
        </p:nvSpPr>
        <p:spPr>
          <a:xfrm>
            <a:off x="1387962" y="1124539"/>
            <a:ext cx="15395536" cy="8123132"/>
          </a:xfrm>
          <a:prstGeom prst="rect">
            <a:avLst/>
          </a:prstGeom>
        </p:spPr>
        <p:txBody>
          <a:bodyPr lIns="47086" tIns="47086" rIns="47086" bIns="47086" rtlCol="0" anchor="ctr"/>
          <a:lstStyle/>
          <a:p>
            <a:pPr algn="ctr">
              <a:lnSpc>
                <a:spcPts val="2659"/>
              </a:lnSpc>
            </a:pPr>
            <a:endParaRPr/>
          </a:p>
        </p:txBody>
      </p:sp>
      <p:sp>
        <p:nvSpPr>
          <p:cNvPr id="12" name="AutoShape 12">
            <a:extLst>
              <a:ext uri="{FF2B5EF4-FFF2-40B4-BE49-F238E27FC236}">
                <a16:creationId xmlns:a16="http://schemas.microsoft.com/office/drawing/2014/main" id="{7D672328-61F1-2EA5-94A0-19EF09BF94F6}"/>
              </a:ext>
            </a:extLst>
          </p:cNvPr>
          <p:cNvSpPr/>
          <p:nvPr/>
        </p:nvSpPr>
        <p:spPr>
          <a:xfrm>
            <a:off x="7766528" y="8094728"/>
            <a:ext cx="2754945" cy="0"/>
          </a:xfrm>
          <a:prstGeom prst="line">
            <a:avLst/>
          </a:prstGeom>
          <a:ln w="28575" cap="flat">
            <a:solidFill>
              <a:srgbClr val="F8F8F8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4" name="TextBox 14">
            <a:extLst>
              <a:ext uri="{FF2B5EF4-FFF2-40B4-BE49-F238E27FC236}">
                <a16:creationId xmlns:a16="http://schemas.microsoft.com/office/drawing/2014/main" id="{FF948944-878E-CCB9-F0AD-B260503FD9C9}"/>
              </a:ext>
            </a:extLst>
          </p:cNvPr>
          <p:cNvSpPr txBox="1"/>
          <p:nvPr/>
        </p:nvSpPr>
        <p:spPr>
          <a:xfrm>
            <a:off x="17674380" y="8710688"/>
            <a:ext cx="442747" cy="2579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057"/>
              </a:lnSpc>
              <a:spcBef>
                <a:spcPct val="0"/>
              </a:spcBef>
            </a:pPr>
            <a:r>
              <a:rPr lang="en-US" sz="1469" b="1" dirty="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14</a:t>
            </a:r>
          </a:p>
        </p:txBody>
      </p:sp>
      <p:grpSp>
        <p:nvGrpSpPr>
          <p:cNvPr id="16" name="Group 16">
            <a:extLst>
              <a:ext uri="{FF2B5EF4-FFF2-40B4-BE49-F238E27FC236}">
                <a16:creationId xmlns:a16="http://schemas.microsoft.com/office/drawing/2014/main" id="{7E202B46-E309-0087-0FAC-4815D902B83E}"/>
              </a:ext>
            </a:extLst>
          </p:cNvPr>
          <p:cNvGrpSpPr/>
          <p:nvPr/>
        </p:nvGrpSpPr>
        <p:grpSpPr>
          <a:xfrm>
            <a:off x="533524" y="346413"/>
            <a:ext cx="2974068" cy="851790"/>
            <a:chOff x="0" y="0"/>
            <a:chExt cx="3965424" cy="1135720"/>
          </a:xfrm>
        </p:grpSpPr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9BE597ED-A303-F783-1C8C-7F8CD899FF5A}"/>
                </a:ext>
              </a:extLst>
            </p:cNvPr>
            <p:cNvSpPr/>
            <p:nvPr/>
          </p:nvSpPr>
          <p:spPr>
            <a:xfrm>
              <a:off x="0" y="0"/>
              <a:ext cx="1301346" cy="1135720"/>
            </a:xfrm>
            <a:custGeom>
              <a:avLst/>
              <a:gdLst/>
              <a:ahLst/>
              <a:cxnLst/>
              <a:rect l="l" t="t" r="r" b="b"/>
              <a:pathLst>
                <a:path w="1301346" h="1135720">
                  <a:moveTo>
                    <a:pt x="0" y="0"/>
                  </a:moveTo>
                  <a:lnTo>
                    <a:pt x="1301346" y="0"/>
                  </a:lnTo>
                  <a:lnTo>
                    <a:pt x="1301346" y="1135720"/>
                  </a:lnTo>
                  <a:lnTo>
                    <a:pt x="0" y="11357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8" name="TextBox 18">
              <a:extLst>
                <a:ext uri="{FF2B5EF4-FFF2-40B4-BE49-F238E27FC236}">
                  <a16:creationId xmlns:a16="http://schemas.microsoft.com/office/drawing/2014/main" id="{6A2A83D7-66AE-5B0B-20A6-A38EB4A6FB7F}"/>
                </a:ext>
              </a:extLst>
            </p:cNvPr>
            <p:cNvSpPr txBox="1"/>
            <p:nvPr/>
          </p:nvSpPr>
          <p:spPr>
            <a:xfrm>
              <a:off x="1057796" y="-76200"/>
              <a:ext cx="2907629" cy="75925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09"/>
                </a:lnSpc>
              </a:pPr>
              <a:r>
                <a:rPr lang="en-US" sz="3364" b="1">
                  <a:solidFill>
                    <a:srgbClr val="000000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Futurion</a:t>
              </a:r>
            </a:p>
          </p:txBody>
        </p:sp>
        <p:sp>
          <p:nvSpPr>
            <p:cNvPr id="19" name="TextBox 19">
              <a:extLst>
                <a:ext uri="{FF2B5EF4-FFF2-40B4-BE49-F238E27FC236}">
                  <a16:creationId xmlns:a16="http://schemas.microsoft.com/office/drawing/2014/main" id="{48C55098-A7D2-8361-D3E5-3233318E5A59}"/>
                </a:ext>
              </a:extLst>
            </p:cNvPr>
            <p:cNvSpPr txBox="1"/>
            <p:nvPr/>
          </p:nvSpPr>
          <p:spPr>
            <a:xfrm>
              <a:off x="1378270" y="574923"/>
              <a:ext cx="2283113" cy="29828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811"/>
                </a:lnSpc>
              </a:pPr>
              <a:r>
                <a:rPr lang="en-US" sz="1293" spc="122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UPSKILLING INDIA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5A24AB65-BF05-9F66-1661-144C51B08CB8}"/>
              </a:ext>
            </a:extLst>
          </p:cNvPr>
          <p:cNvSpPr txBox="1"/>
          <p:nvPr/>
        </p:nvSpPr>
        <p:spPr>
          <a:xfrm>
            <a:off x="1597130" y="1124539"/>
            <a:ext cx="14977199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Determine if treatment type has a significant impact on survival years.</a:t>
            </a:r>
          </a:p>
          <a:p>
            <a:endParaRPr 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Treatment_Type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AVG(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Survival_Years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AS TOTAL_SURVIVAL_YEARS FROM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lung_cancer_data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BY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Treatment_Type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endParaRPr 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Compare lung cancer prevalence in men vs. women across countries.</a:t>
            </a:r>
          </a:p>
          <a:p>
            <a:endParaRPr 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COUNT(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Lung_Cancer_Prevalence_Rate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Country, Gender FROM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lung_cancer_data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BY Country, Gender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 BY Gender DESC;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AB77EE-8459-C623-70AF-D74BD6C841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4629" y="3345485"/>
            <a:ext cx="9455636" cy="12129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A5D077D-15B7-2D2E-C7A3-BA7BDAF1077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2790" y="6941516"/>
            <a:ext cx="9449286" cy="28322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0E4D2BB-8B48-2A37-B64C-3EDD7753A67C}"/>
              </a:ext>
            </a:extLst>
          </p:cNvPr>
          <p:cNvSpPr txBox="1"/>
          <p:nvPr/>
        </p:nvSpPr>
        <p:spPr>
          <a:xfrm>
            <a:off x="15265162" y="9554362"/>
            <a:ext cx="26418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Monday Ochedi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96710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4474F1-9FEA-2C27-57B9-A0AB1B1731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61669E3D-A3B3-27EE-D9CF-B6574EC04368}"/>
              </a:ext>
            </a:extLst>
          </p:cNvPr>
          <p:cNvGrpSpPr/>
          <p:nvPr/>
        </p:nvGrpSpPr>
        <p:grpSpPr>
          <a:xfrm>
            <a:off x="17491799" y="8458418"/>
            <a:ext cx="951769" cy="799882"/>
            <a:chOff x="0" y="0"/>
            <a:chExt cx="967140" cy="812800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71656EED-CFD6-3E9A-EB73-10FF526C7B14}"/>
                </a:ext>
              </a:extLst>
            </p:cNvPr>
            <p:cNvSpPr/>
            <p:nvPr/>
          </p:nvSpPr>
          <p:spPr>
            <a:xfrm>
              <a:off x="0" y="0"/>
              <a:ext cx="967140" cy="812800"/>
            </a:xfrm>
            <a:custGeom>
              <a:avLst/>
              <a:gdLst/>
              <a:ahLst/>
              <a:cxnLst/>
              <a:rect l="l" t="t" r="r" b="b"/>
              <a:pathLst>
                <a:path w="967140" h="812800">
                  <a:moveTo>
                    <a:pt x="81342" y="0"/>
                  </a:moveTo>
                  <a:lnTo>
                    <a:pt x="885798" y="0"/>
                  </a:lnTo>
                  <a:cubicBezTo>
                    <a:pt x="907371" y="0"/>
                    <a:pt x="928061" y="8570"/>
                    <a:pt x="943315" y="23825"/>
                  </a:cubicBezTo>
                  <a:cubicBezTo>
                    <a:pt x="958570" y="39079"/>
                    <a:pt x="967140" y="59769"/>
                    <a:pt x="967140" y="81342"/>
                  </a:cubicBezTo>
                  <a:lnTo>
                    <a:pt x="967140" y="731458"/>
                  </a:lnTo>
                  <a:cubicBezTo>
                    <a:pt x="967140" y="776382"/>
                    <a:pt x="930722" y="812800"/>
                    <a:pt x="885798" y="812800"/>
                  </a:cubicBezTo>
                  <a:lnTo>
                    <a:pt x="81342" y="812800"/>
                  </a:lnTo>
                  <a:cubicBezTo>
                    <a:pt x="59769" y="812800"/>
                    <a:pt x="39079" y="804230"/>
                    <a:pt x="23825" y="788975"/>
                  </a:cubicBezTo>
                  <a:cubicBezTo>
                    <a:pt x="8570" y="773721"/>
                    <a:pt x="0" y="753031"/>
                    <a:pt x="0" y="731458"/>
                  </a:cubicBezTo>
                  <a:lnTo>
                    <a:pt x="0" y="81342"/>
                  </a:lnTo>
                  <a:cubicBezTo>
                    <a:pt x="0" y="59769"/>
                    <a:pt x="8570" y="39079"/>
                    <a:pt x="23825" y="23825"/>
                  </a:cubicBezTo>
                  <a:cubicBezTo>
                    <a:pt x="39079" y="8570"/>
                    <a:pt x="59769" y="0"/>
                    <a:pt x="81342" y="0"/>
                  </a:cubicBezTo>
                  <a:close/>
                </a:path>
              </a:pathLst>
            </a:custGeom>
            <a:solidFill>
              <a:srgbClr val="3A6AD6"/>
            </a:solidFill>
          </p:spPr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A47517AD-EE15-4546-585A-0A5153D835F6}"/>
                </a:ext>
              </a:extLst>
            </p:cNvPr>
            <p:cNvSpPr txBox="1"/>
            <p:nvPr/>
          </p:nvSpPr>
          <p:spPr>
            <a:xfrm>
              <a:off x="0" y="-38100"/>
              <a:ext cx="96714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7" name="TextBox 7">
            <a:extLst>
              <a:ext uri="{FF2B5EF4-FFF2-40B4-BE49-F238E27FC236}">
                <a16:creationId xmlns:a16="http://schemas.microsoft.com/office/drawing/2014/main" id="{DD47610D-640C-FAF5-43A9-EBCA02E2E86F}"/>
              </a:ext>
            </a:extLst>
          </p:cNvPr>
          <p:cNvSpPr txBox="1"/>
          <p:nvPr/>
        </p:nvSpPr>
        <p:spPr>
          <a:xfrm>
            <a:off x="1387962" y="1124539"/>
            <a:ext cx="15395536" cy="8123132"/>
          </a:xfrm>
          <a:prstGeom prst="rect">
            <a:avLst/>
          </a:prstGeom>
        </p:spPr>
        <p:txBody>
          <a:bodyPr lIns="47086" tIns="47086" rIns="47086" bIns="47086" rtlCol="0" anchor="ctr"/>
          <a:lstStyle/>
          <a:p>
            <a:pPr algn="ctr">
              <a:lnSpc>
                <a:spcPts val="2659"/>
              </a:lnSpc>
            </a:pPr>
            <a:endParaRPr/>
          </a:p>
        </p:txBody>
      </p:sp>
      <p:sp>
        <p:nvSpPr>
          <p:cNvPr id="12" name="AutoShape 12">
            <a:extLst>
              <a:ext uri="{FF2B5EF4-FFF2-40B4-BE49-F238E27FC236}">
                <a16:creationId xmlns:a16="http://schemas.microsoft.com/office/drawing/2014/main" id="{69060FCF-69F6-994A-BD27-D4B0CD97E20B}"/>
              </a:ext>
            </a:extLst>
          </p:cNvPr>
          <p:cNvSpPr/>
          <p:nvPr/>
        </p:nvSpPr>
        <p:spPr>
          <a:xfrm>
            <a:off x="7766528" y="8094728"/>
            <a:ext cx="2754945" cy="0"/>
          </a:xfrm>
          <a:prstGeom prst="line">
            <a:avLst/>
          </a:prstGeom>
          <a:ln w="28575" cap="flat">
            <a:solidFill>
              <a:srgbClr val="F8F8F8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4" name="TextBox 14">
            <a:extLst>
              <a:ext uri="{FF2B5EF4-FFF2-40B4-BE49-F238E27FC236}">
                <a16:creationId xmlns:a16="http://schemas.microsoft.com/office/drawing/2014/main" id="{9D173F40-A30E-BF24-DC2C-07D758D81E99}"/>
              </a:ext>
            </a:extLst>
          </p:cNvPr>
          <p:cNvSpPr txBox="1"/>
          <p:nvPr/>
        </p:nvSpPr>
        <p:spPr>
          <a:xfrm>
            <a:off x="17674380" y="8710688"/>
            <a:ext cx="442747" cy="2579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057"/>
              </a:lnSpc>
              <a:spcBef>
                <a:spcPct val="0"/>
              </a:spcBef>
            </a:pPr>
            <a:r>
              <a:rPr lang="en-US" sz="1469" b="1" dirty="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15</a:t>
            </a:r>
          </a:p>
        </p:txBody>
      </p:sp>
      <p:grpSp>
        <p:nvGrpSpPr>
          <p:cNvPr id="16" name="Group 16">
            <a:extLst>
              <a:ext uri="{FF2B5EF4-FFF2-40B4-BE49-F238E27FC236}">
                <a16:creationId xmlns:a16="http://schemas.microsoft.com/office/drawing/2014/main" id="{BA9A04F6-3414-E86B-F4FC-49E97DC9BBDB}"/>
              </a:ext>
            </a:extLst>
          </p:cNvPr>
          <p:cNvGrpSpPr/>
          <p:nvPr/>
        </p:nvGrpSpPr>
        <p:grpSpPr>
          <a:xfrm>
            <a:off x="533524" y="346413"/>
            <a:ext cx="2974068" cy="851790"/>
            <a:chOff x="0" y="0"/>
            <a:chExt cx="3965424" cy="1135720"/>
          </a:xfrm>
        </p:grpSpPr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3D1B3C23-2140-3E1C-E94C-98D0814FB338}"/>
                </a:ext>
              </a:extLst>
            </p:cNvPr>
            <p:cNvSpPr/>
            <p:nvPr/>
          </p:nvSpPr>
          <p:spPr>
            <a:xfrm>
              <a:off x="0" y="0"/>
              <a:ext cx="1301346" cy="1135720"/>
            </a:xfrm>
            <a:custGeom>
              <a:avLst/>
              <a:gdLst/>
              <a:ahLst/>
              <a:cxnLst/>
              <a:rect l="l" t="t" r="r" b="b"/>
              <a:pathLst>
                <a:path w="1301346" h="1135720">
                  <a:moveTo>
                    <a:pt x="0" y="0"/>
                  </a:moveTo>
                  <a:lnTo>
                    <a:pt x="1301346" y="0"/>
                  </a:lnTo>
                  <a:lnTo>
                    <a:pt x="1301346" y="1135720"/>
                  </a:lnTo>
                  <a:lnTo>
                    <a:pt x="0" y="11357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8" name="TextBox 18">
              <a:extLst>
                <a:ext uri="{FF2B5EF4-FFF2-40B4-BE49-F238E27FC236}">
                  <a16:creationId xmlns:a16="http://schemas.microsoft.com/office/drawing/2014/main" id="{ABBA90DB-B66F-345C-749D-20DF2AAF60BF}"/>
                </a:ext>
              </a:extLst>
            </p:cNvPr>
            <p:cNvSpPr txBox="1"/>
            <p:nvPr/>
          </p:nvSpPr>
          <p:spPr>
            <a:xfrm>
              <a:off x="1057796" y="-76200"/>
              <a:ext cx="2907629" cy="75925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09"/>
                </a:lnSpc>
              </a:pPr>
              <a:r>
                <a:rPr lang="en-US" sz="3364" b="1">
                  <a:solidFill>
                    <a:srgbClr val="000000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Futurion</a:t>
              </a:r>
            </a:p>
          </p:txBody>
        </p:sp>
        <p:sp>
          <p:nvSpPr>
            <p:cNvPr id="19" name="TextBox 19">
              <a:extLst>
                <a:ext uri="{FF2B5EF4-FFF2-40B4-BE49-F238E27FC236}">
                  <a16:creationId xmlns:a16="http://schemas.microsoft.com/office/drawing/2014/main" id="{442AD4C2-DE07-662E-4353-CFBAC15CEC1B}"/>
                </a:ext>
              </a:extLst>
            </p:cNvPr>
            <p:cNvSpPr txBox="1"/>
            <p:nvPr/>
          </p:nvSpPr>
          <p:spPr>
            <a:xfrm>
              <a:off x="1378270" y="574923"/>
              <a:ext cx="2283113" cy="29828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811"/>
                </a:lnSpc>
              </a:pPr>
              <a:r>
                <a:rPr lang="en-US" sz="1293" spc="122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UPSKILLING INDIA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51D558AD-CDFA-1531-6A6B-BBD5F90CB62A}"/>
              </a:ext>
            </a:extLst>
          </p:cNvPr>
          <p:cNvSpPr txBox="1"/>
          <p:nvPr/>
        </p:nvSpPr>
        <p:spPr>
          <a:xfrm>
            <a:off x="1597130" y="1124539"/>
            <a:ext cx="14977199" cy="7171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Find how occupational exposure, smoking, and air pollution collectively impact lung cancer rates.</a:t>
            </a:r>
          </a:p>
          <a:p>
            <a:endParaRPr 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Occupational_Exposure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Smoker,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Air_Pollution_Exposure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AVG(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Lung_Cancer_Prevalence_Rate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AS LUNG_CANCER_RATE FROM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lung_cancer_data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BY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Occupational_Exposure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Smoker,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Air_Pollution_Exposure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endParaRPr 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 Analyze the impact of early detection on survival years.</a:t>
            </a:r>
          </a:p>
          <a:p>
            <a:endParaRPr 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Early_Detection, AVG(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Survival_Years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AS AVERAGE_SURVIVAL_YEARS FROM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lung_cancer_data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BY Early_Detection;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1230C7D-AB7F-BEC9-E896-E0E984266D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4551" y="3771900"/>
            <a:ext cx="9449286" cy="24385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B1D5E2D-61FD-3C25-ED78-135C5F8A013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2790" y="8447904"/>
            <a:ext cx="9449286" cy="10414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9241877-C7D9-7106-4DEC-2FB9A9305B5B}"/>
              </a:ext>
            </a:extLst>
          </p:cNvPr>
          <p:cNvSpPr txBox="1"/>
          <p:nvPr/>
        </p:nvSpPr>
        <p:spPr>
          <a:xfrm>
            <a:off x="15265162" y="9554362"/>
            <a:ext cx="26418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Monday Ochedi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5164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7C35CC-AEB9-D60D-AC2A-4335FB68B9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8326CD58-13B2-C7DE-9912-3F5EB1A41DA8}"/>
              </a:ext>
            </a:extLst>
          </p:cNvPr>
          <p:cNvGrpSpPr/>
          <p:nvPr/>
        </p:nvGrpSpPr>
        <p:grpSpPr>
          <a:xfrm>
            <a:off x="17491799" y="8458418"/>
            <a:ext cx="951769" cy="799882"/>
            <a:chOff x="0" y="0"/>
            <a:chExt cx="967140" cy="812800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EB198756-910F-DD7E-8D86-8501497F060B}"/>
                </a:ext>
              </a:extLst>
            </p:cNvPr>
            <p:cNvSpPr/>
            <p:nvPr/>
          </p:nvSpPr>
          <p:spPr>
            <a:xfrm>
              <a:off x="0" y="0"/>
              <a:ext cx="967140" cy="812800"/>
            </a:xfrm>
            <a:custGeom>
              <a:avLst/>
              <a:gdLst/>
              <a:ahLst/>
              <a:cxnLst/>
              <a:rect l="l" t="t" r="r" b="b"/>
              <a:pathLst>
                <a:path w="967140" h="812800">
                  <a:moveTo>
                    <a:pt x="81342" y="0"/>
                  </a:moveTo>
                  <a:lnTo>
                    <a:pt x="885798" y="0"/>
                  </a:lnTo>
                  <a:cubicBezTo>
                    <a:pt x="907371" y="0"/>
                    <a:pt x="928061" y="8570"/>
                    <a:pt x="943315" y="23825"/>
                  </a:cubicBezTo>
                  <a:cubicBezTo>
                    <a:pt x="958570" y="39079"/>
                    <a:pt x="967140" y="59769"/>
                    <a:pt x="967140" y="81342"/>
                  </a:cubicBezTo>
                  <a:lnTo>
                    <a:pt x="967140" y="731458"/>
                  </a:lnTo>
                  <a:cubicBezTo>
                    <a:pt x="967140" y="776382"/>
                    <a:pt x="930722" y="812800"/>
                    <a:pt x="885798" y="812800"/>
                  </a:cubicBezTo>
                  <a:lnTo>
                    <a:pt x="81342" y="812800"/>
                  </a:lnTo>
                  <a:cubicBezTo>
                    <a:pt x="59769" y="812800"/>
                    <a:pt x="39079" y="804230"/>
                    <a:pt x="23825" y="788975"/>
                  </a:cubicBezTo>
                  <a:cubicBezTo>
                    <a:pt x="8570" y="773721"/>
                    <a:pt x="0" y="753031"/>
                    <a:pt x="0" y="731458"/>
                  </a:cubicBezTo>
                  <a:lnTo>
                    <a:pt x="0" y="81342"/>
                  </a:lnTo>
                  <a:cubicBezTo>
                    <a:pt x="0" y="59769"/>
                    <a:pt x="8570" y="39079"/>
                    <a:pt x="23825" y="23825"/>
                  </a:cubicBezTo>
                  <a:cubicBezTo>
                    <a:pt x="39079" y="8570"/>
                    <a:pt x="59769" y="0"/>
                    <a:pt x="81342" y="0"/>
                  </a:cubicBezTo>
                  <a:close/>
                </a:path>
              </a:pathLst>
            </a:custGeom>
            <a:solidFill>
              <a:srgbClr val="3A6AD6"/>
            </a:solidFill>
          </p:spPr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EAC9737F-49C3-2E65-AB13-124B80E2911E}"/>
                </a:ext>
              </a:extLst>
            </p:cNvPr>
            <p:cNvSpPr txBox="1"/>
            <p:nvPr/>
          </p:nvSpPr>
          <p:spPr>
            <a:xfrm>
              <a:off x="0" y="-38100"/>
              <a:ext cx="96714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7" name="TextBox 7">
            <a:extLst>
              <a:ext uri="{FF2B5EF4-FFF2-40B4-BE49-F238E27FC236}">
                <a16:creationId xmlns:a16="http://schemas.microsoft.com/office/drawing/2014/main" id="{9531E605-1211-A41F-A595-7A8CE0EAE5D1}"/>
              </a:ext>
            </a:extLst>
          </p:cNvPr>
          <p:cNvSpPr txBox="1"/>
          <p:nvPr/>
        </p:nvSpPr>
        <p:spPr>
          <a:xfrm>
            <a:off x="1387962" y="1124539"/>
            <a:ext cx="15395536" cy="8123132"/>
          </a:xfrm>
          <a:prstGeom prst="rect">
            <a:avLst/>
          </a:prstGeom>
        </p:spPr>
        <p:txBody>
          <a:bodyPr lIns="47086" tIns="47086" rIns="47086" bIns="47086" rtlCol="0" anchor="ctr"/>
          <a:lstStyle/>
          <a:p>
            <a:pPr algn="ctr">
              <a:lnSpc>
                <a:spcPts val="2659"/>
              </a:lnSpc>
            </a:pPr>
            <a:endParaRPr/>
          </a:p>
        </p:txBody>
      </p:sp>
      <p:sp>
        <p:nvSpPr>
          <p:cNvPr id="12" name="AutoShape 12">
            <a:extLst>
              <a:ext uri="{FF2B5EF4-FFF2-40B4-BE49-F238E27FC236}">
                <a16:creationId xmlns:a16="http://schemas.microsoft.com/office/drawing/2014/main" id="{1DAF3E90-B92A-57C1-B5BB-5DF30DB1B168}"/>
              </a:ext>
            </a:extLst>
          </p:cNvPr>
          <p:cNvSpPr/>
          <p:nvPr/>
        </p:nvSpPr>
        <p:spPr>
          <a:xfrm>
            <a:off x="7766528" y="8094728"/>
            <a:ext cx="2754945" cy="0"/>
          </a:xfrm>
          <a:prstGeom prst="line">
            <a:avLst/>
          </a:prstGeom>
          <a:ln w="28575" cap="flat">
            <a:solidFill>
              <a:srgbClr val="F8F8F8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4" name="TextBox 14">
            <a:extLst>
              <a:ext uri="{FF2B5EF4-FFF2-40B4-BE49-F238E27FC236}">
                <a16:creationId xmlns:a16="http://schemas.microsoft.com/office/drawing/2014/main" id="{7859EDB3-7644-78E6-ACDA-FFC8B3A40B5C}"/>
              </a:ext>
            </a:extLst>
          </p:cNvPr>
          <p:cNvSpPr txBox="1"/>
          <p:nvPr/>
        </p:nvSpPr>
        <p:spPr>
          <a:xfrm>
            <a:off x="17674380" y="8710688"/>
            <a:ext cx="442747" cy="2579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057"/>
              </a:lnSpc>
              <a:spcBef>
                <a:spcPct val="0"/>
              </a:spcBef>
            </a:pPr>
            <a:r>
              <a:rPr lang="en-US" sz="1469" b="1" dirty="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16</a:t>
            </a:r>
          </a:p>
        </p:txBody>
      </p:sp>
      <p:grpSp>
        <p:nvGrpSpPr>
          <p:cNvPr id="16" name="Group 16">
            <a:extLst>
              <a:ext uri="{FF2B5EF4-FFF2-40B4-BE49-F238E27FC236}">
                <a16:creationId xmlns:a16="http://schemas.microsoft.com/office/drawing/2014/main" id="{8889CDB6-F535-593E-E399-992D7450966B}"/>
              </a:ext>
            </a:extLst>
          </p:cNvPr>
          <p:cNvGrpSpPr/>
          <p:nvPr/>
        </p:nvGrpSpPr>
        <p:grpSpPr>
          <a:xfrm>
            <a:off x="533524" y="346413"/>
            <a:ext cx="2974068" cy="851790"/>
            <a:chOff x="0" y="0"/>
            <a:chExt cx="3965424" cy="1135720"/>
          </a:xfrm>
        </p:grpSpPr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031A7A79-7745-3ECE-DF27-4486C49D2BE0}"/>
                </a:ext>
              </a:extLst>
            </p:cNvPr>
            <p:cNvSpPr/>
            <p:nvPr/>
          </p:nvSpPr>
          <p:spPr>
            <a:xfrm>
              <a:off x="0" y="0"/>
              <a:ext cx="1301346" cy="1135720"/>
            </a:xfrm>
            <a:custGeom>
              <a:avLst/>
              <a:gdLst/>
              <a:ahLst/>
              <a:cxnLst/>
              <a:rect l="l" t="t" r="r" b="b"/>
              <a:pathLst>
                <a:path w="1301346" h="1135720">
                  <a:moveTo>
                    <a:pt x="0" y="0"/>
                  </a:moveTo>
                  <a:lnTo>
                    <a:pt x="1301346" y="0"/>
                  </a:lnTo>
                  <a:lnTo>
                    <a:pt x="1301346" y="1135720"/>
                  </a:lnTo>
                  <a:lnTo>
                    <a:pt x="0" y="11357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8" name="TextBox 18">
              <a:extLst>
                <a:ext uri="{FF2B5EF4-FFF2-40B4-BE49-F238E27FC236}">
                  <a16:creationId xmlns:a16="http://schemas.microsoft.com/office/drawing/2014/main" id="{51CF875A-A17A-EDBC-82DB-0C842C9ACCBD}"/>
                </a:ext>
              </a:extLst>
            </p:cNvPr>
            <p:cNvSpPr txBox="1"/>
            <p:nvPr/>
          </p:nvSpPr>
          <p:spPr>
            <a:xfrm>
              <a:off x="1057796" y="-76200"/>
              <a:ext cx="2907629" cy="75925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09"/>
                </a:lnSpc>
              </a:pPr>
              <a:r>
                <a:rPr lang="en-US" sz="3364" b="1">
                  <a:solidFill>
                    <a:srgbClr val="000000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Futurion</a:t>
              </a:r>
            </a:p>
          </p:txBody>
        </p:sp>
        <p:sp>
          <p:nvSpPr>
            <p:cNvPr id="19" name="TextBox 19">
              <a:extLst>
                <a:ext uri="{FF2B5EF4-FFF2-40B4-BE49-F238E27FC236}">
                  <a16:creationId xmlns:a16="http://schemas.microsoft.com/office/drawing/2014/main" id="{F31176FD-CA45-BBC5-DBFC-54A13B2BD0C5}"/>
                </a:ext>
              </a:extLst>
            </p:cNvPr>
            <p:cNvSpPr txBox="1"/>
            <p:nvPr/>
          </p:nvSpPr>
          <p:spPr>
            <a:xfrm>
              <a:off x="1378270" y="574923"/>
              <a:ext cx="2283113" cy="29828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811"/>
                </a:lnSpc>
              </a:pPr>
              <a:r>
                <a:rPr lang="en-US" sz="1293" spc="122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UPSKILLING INDIA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9D9A7744-21B9-2D24-4E32-A9AC7FD863D0}"/>
              </a:ext>
            </a:extLst>
          </p:cNvPr>
          <p:cNvSpPr txBox="1"/>
          <p:nvPr/>
        </p:nvSpPr>
        <p:spPr>
          <a:xfrm>
            <a:off x="1597130" y="1124539"/>
            <a:ext cx="14977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ea typeface="Poppins"/>
                <a:cs typeface="Times New Roman" panose="02020603050405020304" pitchFamily="18" charset="0"/>
                <a:sym typeface="Poppins"/>
              </a:rPr>
              <a:t>DATA VISUALIZATION AND DASHBOARD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3440D80-E684-1D49-B551-1CDB73B025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1952268"/>
            <a:ext cx="14478000" cy="81383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9799884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3CBDDE-6BAF-2A09-3A66-0B9C4B78F7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01E411D8-4C4D-1627-2F8D-876F6D5D9D09}"/>
              </a:ext>
            </a:extLst>
          </p:cNvPr>
          <p:cNvGrpSpPr/>
          <p:nvPr/>
        </p:nvGrpSpPr>
        <p:grpSpPr>
          <a:xfrm>
            <a:off x="17491799" y="8458418"/>
            <a:ext cx="951769" cy="799882"/>
            <a:chOff x="0" y="0"/>
            <a:chExt cx="967140" cy="812800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C2BA3D54-43A1-FA2B-41BD-03544D804BE2}"/>
                </a:ext>
              </a:extLst>
            </p:cNvPr>
            <p:cNvSpPr/>
            <p:nvPr/>
          </p:nvSpPr>
          <p:spPr>
            <a:xfrm>
              <a:off x="0" y="0"/>
              <a:ext cx="967140" cy="812800"/>
            </a:xfrm>
            <a:custGeom>
              <a:avLst/>
              <a:gdLst/>
              <a:ahLst/>
              <a:cxnLst/>
              <a:rect l="l" t="t" r="r" b="b"/>
              <a:pathLst>
                <a:path w="967140" h="812800">
                  <a:moveTo>
                    <a:pt x="81342" y="0"/>
                  </a:moveTo>
                  <a:lnTo>
                    <a:pt x="885798" y="0"/>
                  </a:lnTo>
                  <a:cubicBezTo>
                    <a:pt x="907371" y="0"/>
                    <a:pt x="928061" y="8570"/>
                    <a:pt x="943315" y="23825"/>
                  </a:cubicBezTo>
                  <a:cubicBezTo>
                    <a:pt x="958570" y="39079"/>
                    <a:pt x="967140" y="59769"/>
                    <a:pt x="967140" y="81342"/>
                  </a:cubicBezTo>
                  <a:lnTo>
                    <a:pt x="967140" y="731458"/>
                  </a:lnTo>
                  <a:cubicBezTo>
                    <a:pt x="967140" y="776382"/>
                    <a:pt x="930722" y="812800"/>
                    <a:pt x="885798" y="812800"/>
                  </a:cubicBezTo>
                  <a:lnTo>
                    <a:pt x="81342" y="812800"/>
                  </a:lnTo>
                  <a:cubicBezTo>
                    <a:pt x="59769" y="812800"/>
                    <a:pt x="39079" y="804230"/>
                    <a:pt x="23825" y="788975"/>
                  </a:cubicBezTo>
                  <a:cubicBezTo>
                    <a:pt x="8570" y="773721"/>
                    <a:pt x="0" y="753031"/>
                    <a:pt x="0" y="731458"/>
                  </a:cubicBezTo>
                  <a:lnTo>
                    <a:pt x="0" y="81342"/>
                  </a:lnTo>
                  <a:cubicBezTo>
                    <a:pt x="0" y="59769"/>
                    <a:pt x="8570" y="39079"/>
                    <a:pt x="23825" y="23825"/>
                  </a:cubicBezTo>
                  <a:cubicBezTo>
                    <a:pt x="39079" y="8570"/>
                    <a:pt x="59769" y="0"/>
                    <a:pt x="81342" y="0"/>
                  </a:cubicBezTo>
                  <a:close/>
                </a:path>
              </a:pathLst>
            </a:custGeom>
            <a:solidFill>
              <a:srgbClr val="3A6AD6"/>
            </a:solidFill>
          </p:spPr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EC9299E6-AAFC-B0AA-5A98-1EF136607457}"/>
                </a:ext>
              </a:extLst>
            </p:cNvPr>
            <p:cNvSpPr txBox="1"/>
            <p:nvPr/>
          </p:nvSpPr>
          <p:spPr>
            <a:xfrm>
              <a:off x="0" y="-38100"/>
              <a:ext cx="96714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7" name="TextBox 7">
            <a:extLst>
              <a:ext uri="{FF2B5EF4-FFF2-40B4-BE49-F238E27FC236}">
                <a16:creationId xmlns:a16="http://schemas.microsoft.com/office/drawing/2014/main" id="{6938C252-A822-197B-0632-46A6B093A038}"/>
              </a:ext>
            </a:extLst>
          </p:cNvPr>
          <p:cNvSpPr txBox="1"/>
          <p:nvPr/>
        </p:nvSpPr>
        <p:spPr>
          <a:xfrm>
            <a:off x="1387962" y="1124539"/>
            <a:ext cx="15395536" cy="8123132"/>
          </a:xfrm>
          <a:prstGeom prst="rect">
            <a:avLst/>
          </a:prstGeom>
        </p:spPr>
        <p:txBody>
          <a:bodyPr lIns="47086" tIns="47086" rIns="47086" bIns="47086" rtlCol="0" anchor="ctr"/>
          <a:lstStyle/>
          <a:p>
            <a:pPr algn="ctr">
              <a:lnSpc>
                <a:spcPts val="2659"/>
              </a:lnSpc>
            </a:pPr>
            <a:endParaRPr/>
          </a:p>
        </p:txBody>
      </p:sp>
      <p:sp>
        <p:nvSpPr>
          <p:cNvPr id="12" name="AutoShape 12">
            <a:extLst>
              <a:ext uri="{FF2B5EF4-FFF2-40B4-BE49-F238E27FC236}">
                <a16:creationId xmlns:a16="http://schemas.microsoft.com/office/drawing/2014/main" id="{21923C92-8874-BB44-FFE0-29C33EE429DB}"/>
              </a:ext>
            </a:extLst>
          </p:cNvPr>
          <p:cNvSpPr/>
          <p:nvPr/>
        </p:nvSpPr>
        <p:spPr>
          <a:xfrm>
            <a:off x="7766528" y="8094728"/>
            <a:ext cx="2754945" cy="0"/>
          </a:xfrm>
          <a:prstGeom prst="line">
            <a:avLst/>
          </a:prstGeom>
          <a:ln w="28575" cap="flat">
            <a:solidFill>
              <a:srgbClr val="F8F8F8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4" name="TextBox 14">
            <a:extLst>
              <a:ext uri="{FF2B5EF4-FFF2-40B4-BE49-F238E27FC236}">
                <a16:creationId xmlns:a16="http://schemas.microsoft.com/office/drawing/2014/main" id="{B26973FA-0603-0FB9-F8E7-51DFCFCA68F9}"/>
              </a:ext>
            </a:extLst>
          </p:cNvPr>
          <p:cNvSpPr txBox="1"/>
          <p:nvPr/>
        </p:nvSpPr>
        <p:spPr>
          <a:xfrm>
            <a:off x="17674380" y="8710688"/>
            <a:ext cx="442747" cy="2579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057"/>
              </a:lnSpc>
              <a:spcBef>
                <a:spcPct val="0"/>
              </a:spcBef>
            </a:pPr>
            <a:r>
              <a:rPr lang="en-US" sz="1469" b="1" dirty="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17</a:t>
            </a:r>
          </a:p>
        </p:txBody>
      </p:sp>
      <p:grpSp>
        <p:nvGrpSpPr>
          <p:cNvPr id="16" name="Group 16">
            <a:extLst>
              <a:ext uri="{FF2B5EF4-FFF2-40B4-BE49-F238E27FC236}">
                <a16:creationId xmlns:a16="http://schemas.microsoft.com/office/drawing/2014/main" id="{610EEA05-400E-3D0E-9FF5-CF0808B6A046}"/>
              </a:ext>
            </a:extLst>
          </p:cNvPr>
          <p:cNvGrpSpPr/>
          <p:nvPr/>
        </p:nvGrpSpPr>
        <p:grpSpPr>
          <a:xfrm>
            <a:off x="533524" y="346413"/>
            <a:ext cx="2974068" cy="851790"/>
            <a:chOff x="0" y="0"/>
            <a:chExt cx="3965424" cy="1135720"/>
          </a:xfrm>
        </p:grpSpPr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544BC159-8125-E77A-38B9-DAA8AF8AEAB2}"/>
                </a:ext>
              </a:extLst>
            </p:cNvPr>
            <p:cNvSpPr/>
            <p:nvPr/>
          </p:nvSpPr>
          <p:spPr>
            <a:xfrm>
              <a:off x="0" y="0"/>
              <a:ext cx="1301346" cy="1135720"/>
            </a:xfrm>
            <a:custGeom>
              <a:avLst/>
              <a:gdLst/>
              <a:ahLst/>
              <a:cxnLst/>
              <a:rect l="l" t="t" r="r" b="b"/>
              <a:pathLst>
                <a:path w="1301346" h="1135720">
                  <a:moveTo>
                    <a:pt x="0" y="0"/>
                  </a:moveTo>
                  <a:lnTo>
                    <a:pt x="1301346" y="0"/>
                  </a:lnTo>
                  <a:lnTo>
                    <a:pt x="1301346" y="1135720"/>
                  </a:lnTo>
                  <a:lnTo>
                    <a:pt x="0" y="11357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8" name="TextBox 18">
              <a:extLst>
                <a:ext uri="{FF2B5EF4-FFF2-40B4-BE49-F238E27FC236}">
                  <a16:creationId xmlns:a16="http://schemas.microsoft.com/office/drawing/2014/main" id="{2714179C-C718-5B15-CE15-09B2A33646E6}"/>
                </a:ext>
              </a:extLst>
            </p:cNvPr>
            <p:cNvSpPr txBox="1"/>
            <p:nvPr/>
          </p:nvSpPr>
          <p:spPr>
            <a:xfrm>
              <a:off x="1057796" y="-76200"/>
              <a:ext cx="2907629" cy="75925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09"/>
                </a:lnSpc>
              </a:pPr>
              <a:r>
                <a:rPr lang="en-US" sz="3364" b="1">
                  <a:solidFill>
                    <a:srgbClr val="000000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Futurion</a:t>
              </a:r>
            </a:p>
          </p:txBody>
        </p:sp>
        <p:sp>
          <p:nvSpPr>
            <p:cNvPr id="19" name="TextBox 19">
              <a:extLst>
                <a:ext uri="{FF2B5EF4-FFF2-40B4-BE49-F238E27FC236}">
                  <a16:creationId xmlns:a16="http://schemas.microsoft.com/office/drawing/2014/main" id="{A0783E55-0ECF-A222-055C-06E39FFBFB8C}"/>
                </a:ext>
              </a:extLst>
            </p:cNvPr>
            <p:cNvSpPr txBox="1"/>
            <p:nvPr/>
          </p:nvSpPr>
          <p:spPr>
            <a:xfrm>
              <a:off x="1378270" y="574923"/>
              <a:ext cx="2283113" cy="29828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811"/>
                </a:lnSpc>
              </a:pPr>
              <a:r>
                <a:rPr lang="en-US" sz="1293" spc="122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UPSKILLING INDIA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8481CC04-AE53-9616-E555-2021E4A34B43}"/>
              </a:ext>
            </a:extLst>
          </p:cNvPr>
          <p:cNvSpPr txBox="1"/>
          <p:nvPr/>
        </p:nvSpPr>
        <p:spPr>
          <a:xfrm>
            <a:off x="1597130" y="1124539"/>
            <a:ext cx="14977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ea typeface="Poppins"/>
                <a:cs typeface="Times New Roman" panose="02020603050405020304" pitchFamily="18" charset="0"/>
                <a:sym typeface="Poppins"/>
              </a:rPr>
              <a:t>DATA VISUALIZATION AND DASHBOARD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61307E-232A-EBBD-FB85-FCED4703B2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1913597"/>
            <a:ext cx="14478000" cy="81829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3227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70257D-972C-ECC2-AC00-4425DA6FA8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A0D329A9-F2F7-D495-F120-E9435068D2C3}"/>
              </a:ext>
            </a:extLst>
          </p:cNvPr>
          <p:cNvGrpSpPr/>
          <p:nvPr/>
        </p:nvGrpSpPr>
        <p:grpSpPr>
          <a:xfrm>
            <a:off x="17491799" y="8458418"/>
            <a:ext cx="951769" cy="799882"/>
            <a:chOff x="0" y="0"/>
            <a:chExt cx="967140" cy="812800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8BD3DF95-51EE-3EA8-F81E-947316F6129B}"/>
                </a:ext>
              </a:extLst>
            </p:cNvPr>
            <p:cNvSpPr/>
            <p:nvPr/>
          </p:nvSpPr>
          <p:spPr>
            <a:xfrm>
              <a:off x="0" y="0"/>
              <a:ext cx="967140" cy="812800"/>
            </a:xfrm>
            <a:custGeom>
              <a:avLst/>
              <a:gdLst/>
              <a:ahLst/>
              <a:cxnLst/>
              <a:rect l="l" t="t" r="r" b="b"/>
              <a:pathLst>
                <a:path w="967140" h="812800">
                  <a:moveTo>
                    <a:pt x="81342" y="0"/>
                  </a:moveTo>
                  <a:lnTo>
                    <a:pt x="885798" y="0"/>
                  </a:lnTo>
                  <a:cubicBezTo>
                    <a:pt x="907371" y="0"/>
                    <a:pt x="928061" y="8570"/>
                    <a:pt x="943315" y="23825"/>
                  </a:cubicBezTo>
                  <a:cubicBezTo>
                    <a:pt x="958570" y="39079"/>
                    <a:pt x="967140" y="59769"/>
                    <a:pt x="967140" y="81342"/>
                  </a:cubicBezTo>
                  <a:lnTo>
                    <a:pt x="967140" y="731458"/>
                  </a:lnTo>
                  <a:cubicBezTo>
                    <a:pt x="967140" y="776382"/>
                    <a:pt x="930722" y="812800"/>
                    <a:pt x="885798" y="812800"/>
                  </a:cubicBezTo>
                  <a:lnTo>
                    <a:pt x="81342" y="812800"/>
                  </a:lnTo>
                  <a:cubicBezTo>
                    <a:pt x="59769" y="812800"/>
                    <a:pt x="39079" y="804230"/>
                    <a:pt x="23825" y="788975"/>
                  </a:cubicBezTo>
                  <a:cubicBezTo>
                    <a:pt x="8570" y="773721"/>
                    <a:pt x="0" y="753031"/>
                    <a:pt x="0" y="731458"/>
                  </a:cubicBezTo>
                  <a:lnTo>
                    <a:pt x="0" y="81342"/>
                  </a:lnTo>
                  <a:cubicBezTo>
                    <a:pt x="0" y="59769"/>
                    <a:pt x="8570" y="39079"/>
                    <a:pt x="23825" y="23825"/>
                  </a:cubicBezTo>
                  <a:cubicBezTo>
                    <a:pt x="39079" y="8570"/>
                    <a:pt x="59769" y="0"/>
                    <a:pt x="81342" y="0"/>
                  </a:cubicBezTo>
                  <a:close/>
                </a:path>
              </a:pathLst>
            </a:custGeom>
            <a:solidFill>
              <a:srgbClr val="3A6AD6"/>
            </a:solidFill>
          </p:spPr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45943C70-CE1E-FC53-FC73-6B8A23D0A829}"/>
                </a:ext>
              </a:extLst>
            </p:cNvPr>
            <p:cNvSpPr txBox="1"/>
            <p:nvPr/>
          </p:nvSpPr>
          <p:spPr>
            <a:xfrm>
              <a:off x="0" y="-38100"/>
              <a:ext cx="96714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7" name="TextBox 7">
            <a:extLst>
              <a:ext uri="{FF2B5EF4-FFF2-40B4-BE49-F238E27FC236}">
                <a16:creationId xmlns:a16="http://schemas.microsoft.com/office/drawing/2014/main" id="{781FAE50-A4FC-15A8-E79F-FD11733BF7D9}"/>
              </a:ext>
            </a:extLst>
          </p:cNvPr>
          <p:cNvSpPr txBox="1"/>
          <p:nvPr/>
        </p:nvSpPr>
        <p:spPr>
          <a:xfrm>
            <a:off x="1387962" y="1124539"/>
            <a:ext cx="15395536" cy="8123132"/>
          </a:xfrm>
          <a:prstGeom prst="rect">
            <a:avLst/>
          </a:prstGeom>
        </p:spPr>
        <p:txBody>
          <a:bodyPr lIns="47086" tIns="47086" rIns="47086" bIns="47086" rtlCol="0" anchor="ctr"/>
          <a:lstStyle/>
          <a:p>
            <a:pPr algn="ctr">
              <a:lnSpc>
                <a:spcPts val="2659"/>
              </a:lnSpc>
            </a:pPr>
            <a:endParaRPr/>
          </a:p>
        </p:txBody>
      </p:sp>
      <p:sp>
        <p:nvSpPr>
          <p:cNvPr id="12" name="AutoShape 12">
            <a:extLst>
              <a:ext uri="{FF2B5EF4-FFF2-40B4-BE49-F238E27FC236}">
                <a16:creationId xmlns:a16="http://schemas.microsoft.com/office/drawing/2014/main" id="{CB5FC7CA-0950-2DB3-A421-7A6841927FAF}"/>
              </a:ext>
            </a:extLst>
          </p:cNvPr>
          <p:cNvSpPr/>
          <p:nvPr/>
        </p:nvSpPr>
        <p:spPr>
          <a:xfrm>
            <a:off x="7766528" y="8094728"/>
            <a:ext cx="2754945" cy="0"/>
          </a:xfrm>
          <a:prstGeom prst="line">
            <a:avLst/>
          </a:prstGeom>
          <a:ln w="28575" cap="flat">
            <a:solidFill>
              <a:srgbClr val="F8F8F8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4" name="TextBox 14">
            <a:extLst>
              <a:ext uri="{FF2B5EF4-FFF2-40B4-BE49-F238E27FC236}">
                <a16:creationId xmlns:a16="http://schemas.microsoft.com/office/drawing/2014/main" id="{02FAEA7E-D4FA-5C0C-E18D-7C228D459E7E}"/>
              </a:ext>
            </a:extLst>
          </p:cNvPr>
          <p:cNvSpPr txBox="1"/>
          <p:nvPr/>
        </p:nvSpPr>
        <p:spPr>
          <a:xfrm>
            <a:off x="17674380" y="8710688"/>
            <a:ext cx="442747" cy="2579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057"/>
              </a:lnSpc>
              <a:spcBef>
                <a:spcPct val="0"/>
              </a:spcBef>
            </a:pPr>
            <a:r>
              <a:rPr lang="en-US" sz="1469" b="1" dirty="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18</a:t>
            </a:r>
          </a:p>
        </p:txBody>
      </p:sp>
      <p:grpSp>
        <p:nvGrpSpPr>
          <p:cNvPr id="16" name="Group 16">
            <a:extLst>
              <a:ext uri="{FF2B5EF4-FFF2-40B4-BE49-F238E27FC236}">
                <a16:creationId xmlns:a16="http://schemas.microsoft.com/office/drawing/2014/main" id="{F09E3330-C763-65A9-5988-4D63535F02D5}"/>
              </a:ext>
            </a:extLst>
          </p:cNvPr>
          <p:cNvGrpSpPr/>
          <p:nvPr/>
        </p:nvGrpSpPr>
        <p:grpSpPr>
          <a:xfrm>
            <a:off x="533524" y="346413"/>
            <a:ext cx="2974068" cy="851790"/>
            <a:chOff x="0" y="0"/>
            <a:chExt cx="3965424" cy="1135720"/>
          </a:xfrm>
        </p:grpSpPr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BBDCDE84-80FC-D592-7F8B-95B01B86FB12}"/>
                </a:ext>
              </a:extLst>
            </p:cNvPr>
            <p:cNvSpPr/>
            <p:nvPr/>
          </p:nvSpPr>
          <p:spPr>
            <a:xfrm>
              <a:off x="0" y="0"/>
              <a:ext cx="1301346" cy="1135720"/>
            </a:xfrm>
            <a:custGeom>
              <a:avLst/>
              <a:gdLst/>
              <a:ahLst/>
              <a:cxnLst/>
              <a:rect l="l" t="t" r="r" b="b"/>
              <a:pathLst>
                <a:path w="1301346" h="1135720">
                  <a:moveTo>
                    <a:pt x="0" y="0"/>
                  </a:moveTo>
                  <a:lnTo>
                    <a:pt x="1301346" y="0"/>
                  </a:lnTo>
                  <a:lnTo>
                    <a:pt x="1301346" y="1135720"/>
                  </a:lnTo>
                  <a:lnTo>
                    <a:pt x="0" y="11357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8" name="TextBox 18">
              <a:extLst>
                <a:ext uri="{FF2B5EF4-FFF2-40B4-BE49-F238E27FC236}">
                  <a16:creationId xmlns:a16="http://schemas.microsoft.com/office/drawing/2014/main" id="{25FECC42-1DC2-8C0F-0648-7807F19E6D8D}"/>
                </a:ext>
              </a:extLst>
            </p:cNvPr>
            <p:cNvSpPr txBox="1"/>
            <p:nvPr/>
          </p:nvSpPr>
          <p:spPr>
            <a:xfrm>
              <a:off x="1057796" y="-76200"/>
              <a:ext cx="2907629" cy="75925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09"/>
                </a:lnSpc>
              </a:pPr>
              <a:r>
                <a:rPr lang="en-US" sz="3364" b="1">
                  <a:solidFill>
                    <a:srgbClr val="000000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Futurion</a:t>
              </a:r>
            </a:p>
          </p:txBody>
        </p:sp>
        <p:sp>
          <p:nvSpPr>
            <p:cNvPr id="19" name="TextBox 19">
              <a:extLst>
                <a:ext uri="{FF2B5EF4-FFF2-40B4-BE49-F238E27FC236}">
                  <a16:creationId xmlns:a16="http://schemas.microsoft.com/office/drawing/2014/main" id="{36A80DC2-A6B8-98C1-CFCF-C60A85F5BD1C}"/>
                </a:ext>
              </a:extLst>
            </p:cNvPr>
            <p:cNvSpPr txBox="1"/>
            <p:nvPr/>
          </p:nvSpPr>
          <p:spPr>
            <a:xfrm>
              <a:off x="1378270" y="574923"/>
              <a:ext cx="2283113" cy="29828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811"/>
                </a:lnSpc>
              </a:pPr>
              <a:r>
                <a:rPr lang="en-US" sz="1293" spc="122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UPSKILLING INDIA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950F8FC7-F71E-8B74-9668-AE09A2EA037F}"/>
              </a:ext>
            </a:extLst>
          </p:cNvPr>
          <p:cNvSpPr txBox="1"/>
          <p:nvPr/>
        </p:nvSpPr>
        <p:spPr>
          <a:xfrm>
            <a:off x="1597130" y="1124539"/>
            <a:ext cx="14977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ea typeface="Poppins"/>
                <a:cs typeface="Times New Roman" panose="02020603050405020304" pitchFamily="18" charset="0"/>
                <a:sym typeface="Poppins"/>
              </a:rPr>
              <a:t>DATA VISUALIZATION AND DASHBOARD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B9FBB04-0A45-40AE-D315-38755F6987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999" y="1913596"/>
            <a:ext cx="14490353" cy="81829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3981560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40E453-1E23-287D-E95A-2D65421886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3FA5D36F-FCBB-C1C7-41BB-C958757D3A7F}"/>
              </a:ext>
            </a:extLst>
          </p:cNvPr>
          <p:cNvGrpSpPr/>
          <p:nvPr/>
        </p:nvGrpSpPr>
        <p:grpSpPr>
          <a:xfrm>
            <a:off x="17491799" y="8458418"/>
            <a:ext cx="951769" cy="799882"/>
            <a:chOff x="0" y="0"/>
            <a:chExt cx="967140" cy="812800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DA13DF83-5459-A509-1434-95A70FD8CF00}"/>
                </a:ext>
              </a:extLst>
            </p:cNvPr>
            <p:cNvSpPr/>
            <p:nvPr/>
          </p:nvSpPr>
          <p:spPr>
            <a:xfrm>
              <a:off x="0" y="0"/>
              <a:ext cx="967140" cy="812800"/>
            </a:xfrm>
            <a:custGeom>
              <a:avLst/>
              <a:gdLst/>
              <a:ahLst/>
              <a:cxnLst/>
              <a:rect l="l" t="t" r="r" b="b"/>
              <a:pathLst>
                <a:path w="967140" h="812800">
                  <a:moveTo>
                    <a:pt x="81342" y="0"/>
                  </a:moveTo>
                  <a:lnTo>
                    <a:pt x="885798" y="0"/>
                  </a:lnTo>
                  <a:cubicBezTo>
                    <a:pt x="907371" y="0"/>
                    <a:pt x="928061" y="8570"/>
                    <a:pt x="943315" y="23825"/>
                  </a:cubicBezTo>
                  <a:cubicBezTo>
                    <a:pt x="958570" y="39079"/>
                    <a:pt x="967140" y="59769"/>
                    <a:pt x="967140" y="81342"/>
                  </a:cubicBezTo>
                  <a:lnTo>
                    <a:pt x="967140" y="731458"/>
                  </a:lnTo>
                  <a:cubicBezTo>
                    <a:pt x="967140" y="776382"/>
                    <a:pt x="930722" y="812800"/>
                    <a:pt x="885798" y="812800"/>
                  </a:cubicBezTo>
                  <a:lnTo>
                    <a:pt x="81342" y="812800"/>
                  </a:lnTo>
                  <a:cubicBezTo>
                    <a:pt x="59769" y="812800"/>
                    <a:pt x="39079" y="804230"/>
                    <a:pt x="23825" y="788975"/>
                  </a:cubicBezTo>
                  <a:cubicBezTo>
                    <a:pt x="8570" y="773721"/>
                    <a:pt x="0" y="753031"/>
                    <a:pt x="0" y="731458"/>
                  </a:cubicBezTo>
                  <a:lnTo>
                    <a:pt x="0" y="81342"/>
                  </a:lnTo>
                  <a:cubicBezTo>
                    <a:pt x="0" y="59769"/>
                    <a:pt x="8570" y="39079"/>
                    <a:pt x="23825" y="23825"/>
                  </a:cubicBezTo>
                  <a:cubicBezTo>
                    <a:pt x="39079" y="8570"/>
                    <a:pt x="59769" y="0"/>
                    <a:pt x="81342" y="0"/>
                  </a:cubicBezTo>
                  <a:close/>
                </a:path>
              </a:pathLst>
            </a:custGeom>
            <a:solidFill>
              <a:srgbClr val="3A6AD6"/>
            </a:solidFill>
          </p:spPr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FDBC2372-BB34-A589-FB8D-B7D6E6E5B6BA}"/>
                </a:ext>
              </a:extLst>
            </p:cNvPr>
            <p:cNvSpPr txBox="1"/>
            <p:nvPr/>
          </p:nvSpPr>
          <p:spPr>
            <a:xfrm>
              <a:off x="0" y="-38100"/>
              <a:ext cx="96714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7" name="TextBox 7">
            <a:extLst>
              <a:ext uri="{FF2B5EF4-FFF2-40B4-BE49-F238E27FC236}">
                <a16:creationId xmlns:a16="http://schemas.microsoft.com/office/drawing/2014/main" id="{74DFE141-DE55-B65B-2795-4174C87AC7E5}"/>
              </a:ext>
            </a:extLst>
          </p:cNvPr>
          <p:cNvSpPr txBox="1"/>
          <p:nvPr/>
        </p:nvSpPr>
        <p:spPr>
          <a:xfrm>
            <a:off x="1387962" y="1124539"/>
            <a:ext cx="15395536" cy="8123132"/>
          </a:xfrm>
          <a:prstGeom prst="rect">
            <a:avLst/>
          </a:prstGeom>
        </p:spPr>
        <p:txBody>
          <a:bodyPr lIns="47086" tIns="47086" rIns="47086" bIns="47086" rtlCol="0" anchor="ctr"/>
          <a:lstStyle/>
          <a:p>
            <a:pPr algn="ctr">
              <a:lnSpc>
                <a:spcPts val="2659"/>
              </a:lnSpc>
            </a:pPr>
            <a:endParaRPr/>
          </a:p>
        </p:txBody>
      </p:sp>
      <p:sp>
        <p:nvSpPr>
          <p:cNvPr id="12" name="AutoShape 12">
            <a:extLst>
              <a:ext uri="{FF2B5EF4-FFF2-40B4-BE49-F238E27FC236}">
                <a16:creationId xmlns:a16="http://schemas.microsoft.com/office/drawing/2014/main" id="{3337F045-B7F7-7DF3-53A5-AE8EFFB0C18B}"/>
              </a:ext>
            </a:extLst>
          </p:cNvPr>
          <p:cNvSpPr/>
          <p:nvPr/>
        </p:nvSpPr>
        <p:spPr>
          <a:xfrm>
            <a:off x="7766528" y="8094728"/>
            <a:ext cx="2754945" cy="0"/>
          </a:xfrm>
          <a:prstGeom prst="line">
            <a:avLst/>
          </a:prstGeom>
          <a:ln w="28575" cap="flat">
            <a:solidFill>
              <a:srgbClr val="F8F8F8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4" name="TextBox 14">
            <a:extLst>
              <a:ext uri="{FF2B5EF4-FFF2-40B4-BE49-F238E27FC236}">
                <a16:creationId xmlns:a16="http://schemas.microsoft.com/office/drawing/2014/main" id="{CB08BBEE-65B2-1CAF-20FD-8CB0E041388E}"/>
              </a:ext>
            </a:extLst>
          </p:cNvPr>
          <p:cNvSpPr txBox="1"/>
          <p:nvPr/>
        </p:nvSpPr>
        <p:spPr>
          <a:xfrm>
            <a:off x="17674380" y="8710688"/>
            <a:ext cx="442747" cy="2579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057"/>
              </a:lnSpc>
              <a:spcBef>
                <a:spcPct val="0"/>
              </a:spcBef>
            </a:pPr>
            <a:r>
              <a:rPr lang="en-US" sz="1469" b="1" dirty="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19</a:t>
            </a:r>
          </a:p>
        </p:txBody>
      </p:sp>
      <p:grpSp>
        <p:nvGrpSpPr>
          <p:cNvPr id="16" name="Group 16">
            <a:extLst>
              <a:ext uri="{FF2B5EF4-FFF2-40B4-BE49-F238E27FC236}">
                <a16:creationId xmlns:a16="http://schemas.microsoft.com/office/drawing/2014/main" id="{4F51FB33-D608-9325-75B7-E36C894632C4}"/>
              </a:ext>
            </a:extLst>
          </p:cNvPr>
          <p:cNvGrpSpPr/>
          <p:nvPr/>
        </p:nvGrpSpPr>
        <p:grpSpPr>
          <a:xfrm>
            <a:off x="533524" y="346413"/>
            <a:ext cx="2974068" cy="851790"/>
            <a:chOff x="0" y="0"/>
            <a:chExt cx="3965424" cy="1135720"/>
          </a:xfrm>
        </p:grpSpPr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D663A8F4-0099-E68D-7A59-E424CEDF2904}"/>
                </a:ext>
              </a:extLst>
            </p:cNvPr>
            <p:cNvSpPr/>
            <p:nvPr/>
          </p:nvSpPr>
          <p:spPr>
            <a:xfrm>
              <a:off x="0" y="0"/>
              <a:ext cx="1301346" cy="1135720"/>
            </a:xfrm>
            <a:custGeom>
              <a:avLst/>
              <a:gdLst/>
              <a:ahLst/>
              <a:cxnLst/>
              <a:rect l="l" t="t" r="r" b="b"/>
              <a:pathLst>
                <a:path w="1301346" h="1135720">
                  <a:moveTo>
                    <a:pt x="0" y="0"/>
                  </a:moveTo>
                  <a:lnTo>
                    <a:pt x="1301346" y="0"/>
                  </a:lnTo>
                  <a:lnTo>
                    <a:pt x="1301346" y="1135720"/>
                  </a:lnTo>
                  <a:lnTo>
                    <a:pt x="0" y="11357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8" name="TextBox 18">
              <a:extLst>
                <a:ext uri="{FF2B5EF4-FFF2-40B4-BE49-F238E27FC236}">
                  <a16:creationId xmlns:a16="http://schemas.microsoft.com/office/drawing/2014/main" id="{2E1B888C-4957-7E0C-D863-6C10CF62DB8C}"/>
                </a:ext>
              </a:extLst>
            </p:cNvPr>
            <p:cNvSpPr txBox="1"/>
            <p:nvPr/>
          </p:nvSpPr>
          <p:spPr>
            <a:xfrm>
              <a:off x="1057796" y="-76200"/>
              <a:ext cx="2907629" cy="75925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09"/>
                </a:lnSpc>
              </a:pPr>
              <a:r>
                <a:rPr lang="en-US" sz="3364" b="1">
                  <a:solidFill>
                    <a:srgbClr val="000000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Futurion</a:t>
              </a:r>
            </a:p>
          </p:txBody>
        </p:sp>
        <p:sp>
          <p:nvSpPr>
            <p:cNvPr id="19" name="TextBox 19">
              <a:extLst>
                <a:ext uri="{FF2B5EF4-FFF2-40B4-BE49-F238E27FC236}">
                  <a16:creationId xmlns:a16="http://schemas.microsoft.com/office/drawing/2014/main" id="{FCDC3649-C2A4-E279-B790-426BC4D24C2B}"/>
                </a:ext>
              </a:extLst>
            </p:cNvPr>
            <p:cNvSpPr txBox="1"/>
            <p:nvPr/>
          </p:nvSpPr>
          <p:spPr>
            <a:xfrm>
              <a:off x="1378270" y="574923"/>
              <a:ext cx="2283113" cy="29828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811"/>
                </a:lnSpc>
              </a:pPr>
              <a:r>
                <a:rPr lang="en-US" sz="1293" spc="122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UPSKILLING INDIA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9954E696-A157-9445-9BEC-E2BA5F654DEB}"/>
              </a:ext>
            </a:extLst>
          </p:cNvPr>
          <p:cNvSpPr txBox="1"/>
          <p:nvPr/>
        </p:nvSpPr>
        <p:spPr>
          <a:xfrm>
            <a:off x="1597130" y="1124539"/>
            <a:ext cx="14977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ea typeface="Poppins"/>
                <a:cs typeface="Times New Roman" panose="02020603050405020304" pitchFamily="18" charset="0"/>
                <a:sym typeface="Poppins"/>
              </a:rPr>
              <a:t>DATA VISUALIZATION AND DASHBOARD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CCA162-C9F9-CD43-D189-8B6E801712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998" y="1946562"/>
            <a:ext cx="14448763" cy="81231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668858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8E6B51-6FE8-3A52-4CFE-218F56CA7E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4DD3388E-658F-665F-28E2-567C443917E8}"/>
              </a:ext>
            </a:extLst>
          </p:cNvPr>
          <p:cNvGrpSpPr/>
          <p:nvPr/>
        </p:nvGrpSpPr>
        <p:grpSpPr>
          <a:xfrm>
            <a:off x="17491799" y="8458418"/>
            <a:ext cx="951769" cy="799882"/>
            <a:chOff x="0" y="0"/>
            <a:chExt cx="967140" cy="812800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929E4A03-BB2D-569F-6784-627598AD6F88}"/>
                </a:ext>
              </a:extLst>
            </p:cNvPr>
            <p:cNvSpPr/>
            <p:nvPr/>
          </p:nvSpPr>
          <p:spPr>
            <a:xfrm>
              <a:off x="0" y="0"/>
              <a:ext cx="967140" cy="812800"/>
            </a:xfrm>
            <a:custGeom>
              <a:avLst/>
              <a:gdLst/>
              <a:ahLst/>
              <a:cxnLst/>
              <a:rect l="l" t="t" r="r" b="b"/>
              <a:pathLst>
                <a:path w="967140" h="812800">
                  <a:moveTo>
                    <a:pt x="81342" y="0"/>
                  </a:moveTo>
                  <a:lnTo>
                    <a:pt x="885798" y="0"/>
                  </a:lnTo>
                  <a:cubicBezTo>
                    <a:pt x="907371" y="0"/>
                    <a:pt x="928061" y="8570"/>
                    <a:pt x="943315" y="23825"/>
                  </a:cubicBezTo>
                  <a:cubicBezTo>
                    <a:pt x="958570" y="39079"/>
                    <a:pt x="967140" y="59769"/>
                    <a:pt x="967140" y="81342"/>
                  </a:cubicBezTo>
                  <a:lnTo>
                    <a:pt x="967140" y="731458"/>
                  </a:lnTo>
                  <a:cubicBezTo>
                    <a:pt x="967140" y="776382"/>
                    <a:pt x="930722" y="812800"/>
                    <a:pt x="885798" y="812800"/>
                  </a:cubicBezTo>
                  <a:lnTo>
                    <a:pt x="81342" y="812800"/>
                  </a:lnTo>
                  <a:cubicBezTo>
                    <a:pt x="59769" y="812800"/>
                    <a:pt x="39079" y="804230"/>
                    <a:pt x="23825" y="788975"/>
                  </a:cubicBezTo>
                  <a:cubicBezTo>
                    <a:pt x="8570" y="773721"/>
                    <a:pt x="0" y="753031"/>
                    <a:pt x="0" y="731458"/>
                  </a:cubicBezTo>
                  <a:lnTo>
                    <a:pt x="0" y="81342"/>
                  </a:lnTo>
                  <a:cubicBezTo>
                    <a:pt x="0" y="59769"/>
                    <a:pt x="8570" y="39079"/>
                    <a:pt x="23825" y="23825"/>
                  </a:cubicBezTo>
                  <a:cubicBezTo>
                    <a:pt x="39079" y="8570"/>
                    <a:pt x="59769" y="0"/>
                    <a:pt x="81342" y="0"/>
                  </a:cubicBezTo>
                  <a:close/>
                </a:path>
              </a:pathLst>
            </a:custGeom>
            <a:solidFill>
              <a:srgbClr val="3A6AD6"/>
            </a:solidFill>
          </p:spPr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F7713AFC-FE18-0883-EBA5-56FEB03569E5}"/>
                </a:ext>
              </a:extLst>
            </p:cNvPr>
            <p:cNvSpPr txBox="1"/>
            <p:nvPr/>
          </p:nvSpPr>
          <p:spPr>
            <a:xfrm>
              <a:off x="0" y="-38100"/>
              <a:ext cx="96714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7" name="TextBox 7">
            <a:extLst>
              <a:ext uri="{FF2B5EF4-FFF2-40B4-BE49-F238E27FC236}">
                <a16:creationId xmlns:a16="http://schemas.microsoft.com/office/drawing/2014/main" id="{04988772-4E04-3313-EEB6-16E95E3BE5D7}"/>
              </a:ext>
            </a:extLst>
          </p:cNvPr>
          <p:cNvSpPr txBox="1"/>
          <p:nvPr/>
        </p:nvSpPr>
        <p:spPr>
          <a:xfrm>
            <a:off x="1387962" y="1124539"/>
            <a:ext cx="15395536" cy="8123132"/>
          </a:xfrm>
          <a:prstGeom prst="rect">
            <a:avLst/>
          </a:prstGeom>
        </p:spPr>
        <p:txBody>
          <a:bodyPr lIns="47086" tIns="47086" rIns="47086" bIns="47086" rtlCol="0" anchor="ctr"/>
          <a:lstStyle/>
          <a:p>
            <a:pPr algn="ctr">
              <a:lnSpc>
                <a:spcPts val="2659"/>
              </a:lnSpc>
            </a:pPr>
            <a:endParaRPr/>
          </a:p>
        </p:txBody>
      </p:sp>
      <p:sp>
        <p:nvSpPr>
          <p:cNvPr id="12" name="AutoShape 12">
            <a:extLst>
              <a:ext uri="{FF2B5EF4-FFF2-40B4-BE49-F238E27FC236}">
                <a16:creationId xmlns:a16="http://schemas.microsoft.com/office/drawing/2014/main" id="{768900A5-D9AE-0B18-115E-5A1426127123}"/>
              </a:ext>
            </a:extLst>
          </p:cNvPr>
          <p:cNvSpPr/>
          <p:nvPr/>
        </p:nvSpPr>
        <p:spPr>
          <a:xfrm>
            <a:off x="7766528" y="8094728"/>
            <a:ext cx="2754945" cy="0"/>
          </a:xfrm>
          <a:prstGeom prst="line">
            <a:avLst/>
          </a:prstGeom>
          <a:ln w="28575" cap="flat">
            <a:solidFill>
              <a:srgbClr val="F8F8F8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4" name="TextBox 14">
            <a:extLst>
              <a:ext uri="{FF2B5EF4-FFF2-40B4-BE49-F238E27FC236}">
                <a16:creationId xmlns:a16="http://schemas.microsoft.com/office/drawing/2014/main" id="{934A4835-B79B-038A-CEB5-0E186B5CFCC1}"/>
              </a:ext>
            </a:extLst>
          </p:cNvPr>
          <p:cNvSpPr txBox="1"/>
          <p:nvPr/>
        </p:nvSpPr>
        <p:spPr>
          <a:xfrm>
            <a:off x="17674380" y="8710688"/>
            <a:ext cx="442747" cy="2579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057"/>
              </a:lnSpc>
              <a:spcBef>
                <a:spcPct val="0"/>
              </a:spcBef>
            </a:pPr>
            <a:r>
              <a:rPr lang="en-US" sz="1469" b="1" dirty="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02</a:t>
            </a:r>
          </a:p>
        </p:txBody>
      </p:sp>
      <p:grpSp>
        <p:nvGrpSpPr>
          <p:cNvPr id="16" name="Group 16">
            <a:extLst>
              <a:ext uri="{FF2B5EF4-FFF2-40B4-BE49-F238E27FC236}">
                <a16:creationId xmlns:a16="http://schemas.microsoft.com/office/drawing/2014/main" id="{B243C0FD-B0E6-A292-FCEF-A86D9BF8DD1A}"/>
              </a:ext>
            </a:extLst>
          </p:cNvPr>
          <p:cNvGrpSpPr/>
          <p:nvPr/>
        </p:nvGrpSpPr>
        <p:grpSpPr>
          <a:xfrm>
            <a:off x="533524" y="346413"/>
            <a:ext cx="2974068" cy="851790"/>
            <a:chOff x="0" y="0"/>
            <a:chExt cx="3965424" cy="1135720"/>
          </a:xfrm>
        </p:grpSpPr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9EE94E83-2398-401C-31BC-C053839B4ABD}"/>
                </a:ext>
              </a:extLst>
            </p:cNvPr>
            <p:cNvSpPr/>
            <p:nvPr/>
          </p:nvSpPr>
          <p:spPr>
            <a:xfrm>
              <a:off x="0" y="0"/>
              <a:ext cx="1301346" cy="1135720"/>
            </a:xfrm>
            <a:custGeom>
              <a:avLst/>
              <a:gdLst/>
              <a:ahLst/>
              <a:cxnLst/>
              <a:rect l="l" t="t" r="r" b="b"/>
              <a:pathLst>
                <a:path w="1301346" h="1135720">
                  <a:moveTo>
                    <a:pt x="0" y="0"/>
                  </a:moveTo>
                  <a:lnTo>
                    <a:pt x="1301346" y="0"/>
                  </a:lnTo>
                  <a:lnTo>
                    <a:pt x="1301346" y="1135720"/>
                  </a:lnTo>
                  <a:lnTo>
                    <a:pt x="0" y="11357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8" name="TextBox 18">
              <a:extLst>
                <a:ext uri="{FF2B5EF4-FFF2-40B4-BE49-F238E27FC236}">
                  <a16:creationId xmlns:a16="http://schemas.microsoft.com/office/drawing/2014/main" id="{688AC046-4BCE-B423-3107-D0C677CC6D9D}"/>
                </a:ext>
              </a:extLst>
            </p:cNvPr>
            <p:cNvSpPr txBox="1"/>
            <p:nvPr/>
          </p:nvSpPr>
          <p:spPr>
            <a:xfrm>
              <a:off x="1057796" y="-76200"/>
              <a:ext cx="2907629" cy="75925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09"/>
                </a:lnSpc>
              </a:pPr>
              <a:r>
                <a:rPr lang="en-US" sz="3364" b="1">
                  <a:solidFill>
                    <a:srgbClr val="000000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Futurion</a:t>
              </a:r>
            </a:p>
          </p:txBody>
        </p:sp>
        <p:sp>
          <p:nvSpPr>
            <p:cNvPr id="19" name="TextBox 19">
              <a:extLst>
                <a:ext uri="{FF2B5EF4-FFF2-40B4-BE49-F238E27FC236}">
                  <a16:creationId xmlns:a16="http://schemas.microsoft.com/office/drawing/2014/main" id="{9772A4D1-362B-8EAB-9FE9-4E484409642E}"/>
                </a:ext>
              </a:extLst>
            </p:cNvPr>
            <p:cNvSpPr txBox="1"/>
            <p:nvPr/>
          </p:nvSpPr>
          <p:spPr>
            <a:xfrm>
              <a:off x="1378270" y="574923"/>
              <a:ext cx="2283113" cy="29828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811"/>
                </a:lnSpc>
              </a:pPr>
              <a:r>
                <a:rPr lang="en-US" sz="1293" spc="122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UPSKILLING INDIA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80F6A00D-0C0E-20BC-DDD5-7E49920F7342}"/>
              </a:ext>
            </a:extLst>
          </p:cNvPr>
          <p:cNvSpPr txBox="1"/>
          <p:nvPr/>
        </p:nvSpPr>
        <p:spPr>
          <a:xfrm>
            <a:off x="1597130" y="1124539"/>
            <a:ext cx="14977199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major problem with Lung Cancer is its high mortality rate due to certain factors like late-stage diagnosis, Cigarettes consumption, exposure to Air pollution and others. It has resulted into a significant public health concern requiring improved methods and treatment strategies to increase survival rates.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goal of the analysis is to help in identifying high-risk individuals, studying smoking-related lung cancer trends, and developing early detection strategies.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  <a:p>
            <a:pPr algn="ctr"/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Analyze Lung Cancer trends, cause and impact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Create a Dashboard using any BI tool to visualize key metrics and insights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Provide actionable and data driven recommendation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32BD865-4BE7-04C5-D57C-05F9206BED49}"/>
              </a:ext>
            </a:extLst>
          </p:cNvPr>
          <p:cNvSpPr txBox="1"/>
          <p:nvPr/>
        </p:nvSpPr>
        <p:spPr>
          <a:xfrm>
            <a:off x="15265162" y="9554362"/>
            <a:ext cx="26418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Monday Ochedi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04979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115C81-8E50-EAD1-CC15-CBD9266090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5C3591A1-0289-EE66-7E7B-D8E637AF4F43}"/>
              </a:ext>
            </a:extLst>
          </p:cNvPr>
          <p:cNvGrpSpPr/>
          <p:nvPr/>
        </p:nvGrpSpPr>
        <p:grpSpPr>
          <a:xfrm>
            <a:off x="17491799" y="8458418"/>
            <a:ext cx="951769" cy="799882"/>
            <a:chOff x="0" y="0"/>
            <a:chExt cx="967140" cy="812800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7290D2D1-3105-1480-AB26-383ED3806B14}"/>
                </a:ext>
              </a:extLst>
            </p:cNvPr>
            <p:cNvSpPr/>
            <p:nvPr/>
          </p:nvSpPr>
          <p:spPr>
            <a:xfrm>
              <a:off x="0" y="0"/>
              <a:ext cx="967140" cy="812800"/>
            </a:xfrm>
            <a:custGeom>
              <a:avLst/>
              <a:gdLst/>
              <a:ahLst/>
              <a:cxnLst/>
              <a:rect l="l" t="t" r="r" b="b"/>
              <a:pathLst>
                <a:path w="967140" h="812800">
                  <a:moveTo>
                    <a:pt x="81342" y="0"/>
                  </a:moveTo>
                  <a:lnTo>
                    <a:pt x="885798" y="0"/>
                  </a:lnTo>
                  <a:cubicBezTo>
                    <a:pt x="907371" y="0"/>
                    <a:pt x="928061" y="8570"/>
                    <a:pt x="943315" y="23825"/>
                  </a:cubicBezTo>
                  <a:cubicBezTo>
                    <a:pt x="958570" y="39079"/>
                    <a:pt x="967140" y="59769"/>
                    <a:pt x="967140" y="81342"/>
                  </a:cubicBezTo>
                  <a:lnTo>
                    <a:pt x="967140" y="731458"/>
                  </a:lnTo>
                  <a:cubicBezTo>
                    <a:pt x="967140" y="776382"/>
                    <a:pt x="930722" y="812800"/>
                    <a:pt x="885798" y="812800"/>
                  </a:cubicBezTo>
                  <a:lnTo>
                    <a:pt x="81342" y="812800"/>
                  </a:lnTo>
                  <a:cubicBezTo>
                    <a:pt x="59769" y="812800"/>
                    <a:pt x="39079" y="804230"/>
                    <a:pt x="23825" y="788975"/>
                  </a:cubicBezTo>
                  <a:cubicBezTo>
                    <a:pt x="8570" y="773721"/>
                    <a:pt x="0" y="753031"/>
                    <a:pt x="0" y="731458"/>
                  </a:cubicBezTo>
                  <a:lnTo>
                    <a:pt x="0" y="81342"/>
                  </a:lnTo>
                  <a:cubicBezTo>
                    <a:pt x="0" y="59769"/>
                    <a:pt x="8570" y="39079"/>
                    <a:pt x="23825" y="23825"/>
                  </a:cubicBezTo>
                  <a:cubicBezTo>
                    <a:pt x="39079" y="8570"/>
                    <a:pt x="59769" y="0"/>
                    <a:pt x="81342" y="0"/>
                  </a:cubicBezTo>
                  <a:close/>
                </a:path>
              </a:pathLst>
            </a:custGeom>
            <a:solidFill>
              <a:srgbClr val="3A6AD6"/>
            </a:solidFill>
          </p:spPr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58579D07-8D0A-4D2E-6721-0ADB2B06FB20}"/>
                </a:ext>
              </a:extLst>
            </p:cNvPr>
            <p:cNvSpPr txBox="1"/>
            <p:nvPr/>
          </p:nvSpPr>
          <p:spPr>
            <a:xfrm>
              <a:off x="0" y="-38100"/>
              <a:ext cx="96714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7" name="TextBox 7">
            <a:extLst>
              <a:ext uri="{FF2B5EF4-FFF2-40B4-BE49-F238E27FC236}">
                <a16:creationId xmlns:a16="http://schemas.microsoft.com/office/drawing/2014/main" id="{FFB169B6-8CAF-6FBA-CCE1-89A4D89CF797}"/>
              </a:ext>
            </a:extLst>
          </p:cNvPr>
          <p:cNvSpPr txBox="1"/>
          <p:nvPr/>
        </p:nvSpPr>
        <p:spPr>
          <a:xfrm>
            <a:off x="1387962" y="1124539"/>
            <a:ext cx="15395536" cy="8123132"/>
          </a:xfrm>
          <a:prstGeom prst="rect">
            <a:avLst/>
          </a:prstGeom>
        </p:spPr>
        <p:txBody>
          <a:bodyPr lIns="47086" tIns="47086" rIns="47086" bIns="47086" rtlCol="0" anchor="ctr"/>
          <a:lstStyle/>
          <a:p>
            <a:pPr algn="ctr">
              <a:lnSpc>
                <a:spcPts val="2659"/>
              </a:lnSpc>
            </a:pPr>
            <a:endParaRPr/>
          </a:p>
        </p:txBody>
      </p:sp>
      <p:sp>
        <p:nvSpPr>
          <p:cNvPr id="12" name="AutoShape 12">
            <a:extLst>
              <a:ext uri="{FF2B5EF4-FFF2-40B4-BE49-F238E27FC236}">
                <a16:creationId xmlns:a16="http://schemas.microsoft.com/office/drawing/2014/main" id="{CA3098CD-46C6-E154-0C19-C49F7A3A2263}"/>
              </a:ext>
            </a:extLst>
          </p:cNvPr>
          <p:cNvSpPr/>
          <p:nvPr/>
        </p:nvSpPr>
        <p:spPr>
          <a:xfrm>
            <a:off x="7766528" y="8094728"/>
            <a:ext cx="2754945" cy="0"/>
          </a:xfrm>
          <a:prstGeom prst="line">
            <a:avLst/>
          </a:prstGeom>
          <a:ln w="28575" cap="flat">
            <a:solidFill>
              <a:srgbClr val="F8F8F8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4" name="TextBox 14">
            <a:extLst>
              <a:ext uri="{FF2B5EF4-FFF2-40B4-BE49-F238E27FC236}">
                <a16:creationId xmlns:a16="http://schemas.microsoft.com/office/drawing/2014/main" id="{0E889C73-6234-C3D3-7205-D5BEA85EC642}"/>
              </a:ext>
            </a:extLst>
          </p:cNvPr>
          <p:cNvSpPr txBox="1"/>
          <p:nvPr/>
        </p:nvSpPr>
        <p:spPr>
          <a:xfrm>
            <a:off x="17674380" y="8710688"/>
            <a:ext cx="442747" cy="2579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057"/>
              </a:lnSpc>
              <a:spcBef>
                <a:spcPct val="0"/>
              </a:spcBef>
            </a:pPr>
            <a:r>
              <a:rPr lang="en-US" sz="1469" b="1" dirty="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20</a:t>
            </a:r>
          </a:p>
        </p:txBody>
      </p:sp>
      <p:grpSp>
        <p:nvGrpSpPr>
          <p:cNvPr id="16" name="Group 16">
            <a:extLst>
              <a:ext uri="{FF2B5EF4-FFF2-40B4-BE49-F238E27FC236}">
                <a16:creationId xmlns:a16="http://schemas.microsoft.com/office/drawing/2014/main" id="{42102BA2-12D8-4951-1776-421AB6479AF4}"/>
              </a:ext>
            </a:extLst>
          </p:cNvPr>
          <p:cNvGrpSpPr/>
          <p:nvPr/>
        </p:nvGrpSpPr>
        <p:grpSpPr>
          <a:xfrm>
            <a:off x="533524" y="346413"/>
            <a:ext cx="2974068" cy="851790"/>
            <a:chOff x="0" y="0"/>
            <a:chExt cx="3965424" cy="1135720"/>
          </a:xfrm>
        </p:grpSpPr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65048F80-08C8-77F7-4036-DBC4E3A0E251}"/>
                </a:ext>
              </a:extLst>
            </p:cNvPr>
            <p:cNvSpPr/>
            <p:nvPr/>
          </p:nvSpPr>
          <p:spPr>
            <a:xfrm>
              <a:off x="0" y="0"/>
              <a:ext cx="1301346" cy="1135720"/>
            </a:xfrm>
            <a:custGeom>
              <a:avLst/>
              <a:gdLst/>
              <a:ahLst/>
              <a:cxnLst/>
              <a:rect l="l" t="t" r="r" b="b"/>
              <a:pathLst>
                <a:path w="1301346" h="1135720">
                  <a:moveTo>
                    <a:pt x="0" y="0"/>
                  </a:moveTo>
                  <a:lnTo>
                    <a:pt x="1301346" y="0"/>
                  </a:lnTo>
                  <a:lnTo>
                    <a:pt x="1301346" y="1135720"/>
                  </a:lnTo>
                  <a:lnTo>
                    <a:pt x="0" y="11357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8" name="TextBox 18">
              <a:extLst>
                <a:ext uri="{FF2B5EF4-FFF2-40B4-BE49-F238E27FC236}">
                  <a16:creationId xmlns:a16="http://schemas.microsoft.com/office/drawing/2014/main" id="{D2EC5D0B-1AD1-9EAB-BAA9-ECB02C607E67}"/>
                </a:ext>
              </a:extLst>
            </p:cNvPr>
            <p:cNvSpPr txBox="1"/>
            <p:nvPr/>
          </p:nvSpPr>
          <p:spPr>
            <a:xfrm>
              <a:off x="1057796" y="-76200"/>
              <a:ext cx="2907629" cy="75925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09"/>
                </a:lnSpc>
              </a:pPr>
              <a:r>
                <a:rPr lang="en-US" sz="3364" b="1">
                  <a:solidFill>
                    <a:srgbClr val="000000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Futurion</a:t>
              </a:r>
            </a:p>
          </p:txBody>
        </p:sp>
        <p:sp>
          <p:nvSpPr>
            <p:cNvPr id="19" name="TextBox 19">
              <a:extLst>
                <a:ext uri="{FF2B5EF4-FFF2-40B4-BE49-F238E27FC236}">
                  <a16:creationId xmlns:a16="http://schemas.microsoft.com/office/drawing/2014/main" id="{174E430A-1969-0487-D3C2-C6F4ABD505EB}"/>
                </a:ext>
              </a:extLst>
            </p:cNvPr>
            <p:cNvSpPr txBox="1"/>
            <p:nvPr/>
          </p:nvSpPr>
          <p:spPr>
            <a:xfrm>
              <a:off x="1378270" y="574923"/>
              <a:ext cx="2283113" cy="29828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811"/>
                </a:lnSpc>
              </a:pPr>
              <a:r>
                <a:rPr lang="en-US" sz="1293" spc="122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UPSKILLING INDIA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DE00739E-E13F-8215-B0D0-434DE9542969}"/>
              </a:ext>
            </a:extLst>
          </p:cNvPr>
          <p:cNvSpPr txBox="1"/>
          <p:nvPr/>
        </p:nvSpPr>
        <p:spPr>
          <a:xfrm>
            <a:off x="1597130" y="1124539"/>
            <a:ext cx="14977199" cy="8402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ea typeface="Poppins"/>
                <a:cs typeface="Times New Roman" panose="02020603050405020304" pitchFamily="18" charset="0"/>
                <a:sym typeface="Poppins"/>
              </a:rPr>
              <a:t>KEY INSIGHTS AND CONCLUSION</a:t>
            </a:r>
          </a:p>
          <a:p>
            <a:pPr algn="ctr"/>
            <a:endParaRPr lang="en-US" sz="3200" b="1" dirty="0">
              <a:latin typeface="Times New Roman" panose="02020603050405020304" pitchFamily="18" charset="0"/>
              <a:ea typeface="Poppins"/>
              <a:cs typeface="Times New Roman" panose="02020603050405020304" pitchFamily="18" charset="0"/>
              <a:sym typeface="Poppins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Poppins"/>
              </a:rPr>
              <a:t>A Total of 8961 Lung Cancer cases was recorded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  <a:sym typeface="Poppins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Lung Cancer Cases was highest for Ethiopia at 409 accounting for 20.99% of Total Lung Cancer Cases, followed by Japan and Turkey.﻿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Lung Cancer Cases was higher for Male at 59.5% (5332) than Female at 40.5% (3629).﻿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Patients within the Age group of 60-69 had the highest incident of Lung Cancer with 1424 diagnosed cases  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﻿Stage 3 Lung Cancer Stage had the highest Early Detection Rate of 29.29% and was 6.78% higher than Stage 1, which had the lowest Early Detection Rate at 27.43%.﻿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﻿None (No Cancer Stage) had the highest Survival Rate by Early Detection at 100 and was 300.19% higher than Stage 3, which had the lowest Survival Rate by Early Detection at 25.﻿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Late Diagnosis Increased Mortality Rate which led to poor Survival Rate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DA5D64-9597-7EAE-77AA-C430847E757C}"/>
              </a:ext>
            </a:extLst>
          </p:cNvPr>
          <p:cNvSpPr txBox="1"/>
          <p:nvPr/>
        </p:nvSpPr>
        <p:spPr>
          <a:xfrm>
            <a:off x="15265162" y="9554362"/>
            <a:ext cx="26418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Monday Ochedi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98729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6AAED0-D012-33AF-FDB8-F2057A62A7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CBB76109-6495-4ECC-F56F-BB2A5FF1764B}"/>
              </a:ext>
            </a:extLst>
          </p:cNvPr>
          <p:cNvGrpSpPr/>
          <p:nvPr/>
        </p:nvGrpSpPr>
        <p:grpSpPr>
          <a:xfrm>
            <a:off x="17491799" y="8458418"/>
            <a:ext cx="951769" cy="799882"/>
            <a:chOff x="0" y="0"/>
            <a:chExt cx="967140" cy="812800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35822EF4-F16B-2734-FEA8-3A388DC99E55}"/>
                </a:ext>
              </a:extLst>
            </p:cNvPr>
            <p:cNvSpPr/>
            <p:nvPr/>
          </p:nvSpPr>
          <p:spPr>
            <a:xfrm>
              <a:off x="0" y="0"/>
              <a:ext cx="967140" cy="812800"/>
            </a:xfrm>
            <a:custGeom>
              <a:avLst/>
              <a:gdLst/>
              <a:ahLst/>
              <a:cxnLst/>
              <a:rect l="l" t="t" r="r" b="b"/>
              <a:pathLst>
                <a:path w="967140" h="812800">
                  <a:moveTo>
                    <a:pt x="81342" y="0"/>
                  </a:moveTo>
                  <a:lnTo>
                    <a:pt x="885798" y="0"/>
                  </a:lnTo>
                  <a:cubicBezTo>
                    <a:pt x="907371" y="0"/>
                    <a:pt x="928061" y="8570"/>
                    <a:pt x="943315" y="23825"/>
                  </a:cubicBezTo>
                  <a:cubicBezTo>
                    <a:pt x="958570" y="39079"/>
                    <a:pt x="967140" y="59769"/>
                    <a:pt x="967140" y="81342"/>
                  </a:cubicBezTo>
                  <a:lnTo>
                    <a:pt x="967140" y="731458"/>
                  </a:lnTo>
                  <a:cubicBezTo>
                    <a:pt x="967140" y="776382"/>
                    <a:pt x="930722" y="812800"/>
                    <a:pt x="885798" y="812800"/>
                  </a:cubicBezTo>
                  <a:lnTo>
                    <a:pt x="81342" y="812800"/>
                  </a:lnTo>
                  <a:cubicBezTo>
                    <a:pt x="59769" y="812800"/>
                    <a:pt x="39079" y="804230"/>
                    <a:pt x="23825" y="788975"/>
                  </a:cubicBezTo>
                  <a:cubicBezTo>
                    <a:pt x="8570" y="773721"/>
                    <a:pt x="0" y="753031"/>
                    <a:pt x="0" y="731458"/>
                  </a:cubicBezTo>
                  <a:lnTo>
                    <a:pt x="0" y="81342"/>
                  </a:lnTo>
                  <a:cubicBezTo>
                    <a:pt x="0" y="59769"/>
                    <a:pt x="8570" y="39079"/>
                    <a:pt x="23825" y="23825"/>
                  </a:cubicBezTo>
                  <a:cubicBezTo>
                    <a:pt x="39079" y="8570"/>
                    <a:pt x="59769" y="0"/>
                    <a:pt x="81342" y="0"/>
                  </a:cubicBezTo>
                  <a:close/>
                </a:path>
              </a:pathLst>
            </a:custGeom>
            <a:solidFill>
              <a:srgbClr val="3A6AD6"/>
            </a:solidFill>
          </p:spPr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67B77970-914D-43A2-F148-50E2923AC808}"/>
                </a:ext>
              </a:extLst>
            </p:cNvPr>
            <p:cNvSpPr txBox="1"/>
            <p:nvPr/>
          </p:nvSpPr>
          <p:spPr>
            <a:xfrm>
              <a:off x="0" y="-38100"/>
              <a:ext cx="96714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7" name="TextBox 7">
            <a:extLst>
              <a:ext uri="{FF2B5EF4-FFF2-40B4-BE49-F238E27FC236}">
                <a16:creationId xmlns:a16="http://schemas.microsoft.com/office/drawing/2014/main" id="{5D2BB4AD-D280-666B-9ABF-F0987DC30F23}"/>
              </a:ext>
            </a:extLst>
          </p:cNvPr>
          <p:cNvSpPr txBox="1"/>
          <p:nvPr/>
        </p:nvSpPr>
        <p:spPr>
          <a:xfrm>
            <a:off x="1387962" y="1124539"/>
            <a:ext cx="15395536" cy="8123132"/>
          </a:xfrm>
          <a:prstGeom prst="rect">
            <a:avLst/>
          </a:prstGeom>
        </p:spPr>
        <p:txBody>
          <a:bodyPr lIns="47086" tIns="47086" rIns="47086" bIns="47086" rtlCol="0" anchor="ctr"/>
          <a:lstStyle/>
          <a:p>
            <a:pPr algn="ctr">
              <a:lnSpc>
                <a:spcPts val="2659"/>
              </a:lnSpc>
            </a:pPr>
            <a:endParaRPr/>
          </a:p>
        </p:txBody>
      </p:sp>
      <p:sp>
        <p:nvSpPr>
          <p:cNvPr id="12" name="AutoShape 12">
            <a:extLst>
              <a:ext uri="{FF2B5EF4-FFF2-40B4-BE49-F238E27FC236}">
                <a16:creationId xmlns:a16="http://schemas.microsoft.com/office/drawing/2014/main" id="{E5602176-2F88-D010-81BF-4BA098851B84}"/>
              </a:ext>
            </a:extLst>
          </p:cNvPr>
          <p:cNvSpPr/>
          <p:nvPr/>
        </p:nvSpPr>
        <p:spPr>
          <a:xfrm>
            <a:off x="7766528" y="8094728"/>
            <a:ext cx="2754945" cy="0"/>
          </a:xfrm>
          <a:prstGeom prst="line">
            <a:avLst/>
          </a:prstGeom>
          <a:ln w="28575" cap="flat">
            <a:solidFill>
              <a:srgbClr val="F8F8F8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4" name="TextBox 14">
            <a:extLst>
              <a:ext uri="{FF2B5EF4-FFF2-40B4-BE49-F238E27FC236}">
                <a16:creationId xmlns:a16="http://schemas.microsoft.com/office/drawing/2014/main" id="{48052DB9-8EF5-7C22-931A-1BC1C245CA59}"/>
              </a:ext>
            </a:extLst>
          </p:cNvPr>
          <p:cNvSpPr txBox="1"/>
          <p:nvPr/>
        </p:nvSpPr>
        <p:spPr>
          <a:xfrm>
            <a:off x="17674380" y="8710688"/>
            <a:ext cx="442747" cy="2579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057"/>
              </a:lnSpc>
              <a:spcBef>
                <a:spcPct val="0"/>
              </a:spcBef>
            </a:pPr>
            <a:r>
              <a:rPr lang="en-US" sz="1469" b="1" dirty="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21</a:t>
            </a:r>
          </a:p>
        </p:txBody>
      </p:sp>
      <p:grpSp>
        <p:nvGrpSpPr>
          <p:cNvPr id="16" name="Group 16">
            <a:extLst>
              <a:ext uri="{FF2B5EF4-FFF2-40B4-BE49-F238E27FC236}">
                <a16:creationId xmlns:a16="http://schemas.microsoft.com/office/drawing/2014/main" id="{DCA95115-1E4B-EA1A-FA2E-0173F0827194}"/>
              </a:ext>
            </a:extLst>
          </p:cNvPr>
          <p:cNvGrpSpPr/>
          <p:nvPr/>
        </p:nvGrpSpPr>
        <p:grpSpPr>
          <a:xfrm>
            <a:off x="533524" y="346413"/>
            <a:ext cx="2974068" cy="851790"/>
            <a:chOff x="0" y="0"/>
            <a:chExt cx="3965424" cy="1135720"/>
          </a:xfrm>
        </p:grpSpPr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D21B63C7-D460-B680-C7B2-515CD0852BA6}"/>
                </a:ext>
              </a:extLst>
            </p:cNvPr>
            <p:cNvSpPr/>
            <p:nvPr/>
          </p:nvSpPr>
          <p:spPr>
            <a:xfrm>
              <a:off x="0" y="0"/>
              <a:ext cx="1301346" cy="1135720"/>
            </a:xfrm>
            <a:custGeom>
              <a:avLst/>
              <a:gdLst/>
              <a:ahLst/>
              <a:cxnLst/>
              <a:rect l="l" t="t" r="r" b="b"/>
              <a:pathLst>
                <a:path w="1301346" h="1135720">
                  <a:moveTo>
                    <a:pt x="0" y="0"/>
                  </a:moveTo>
                  <a:lnTo>
                    <a:pt x="1301346" y="0"/>
                  </a:lnTo>
                  <a:lnTo>
                    <a:pt x="1301346" y="1135720"/>
                  </a:lnTo>
                  <a:lnTo>
                    <a:pt x="0" y="11357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8" name="TextBox 18">
              <a:extLst>
                <a:ext uri="{FF2B5EF4-FFF2-40B4-BE49-F238E27FC236}">
                  <a16:creationId xmlns:a16="http://schemas.microsoft.com/office/drawing/2014/main" id="{F850F158-E5E3-37FC-EF3C-AA6D391C5987}"/>
                </a:ext>
              </a:extLst>
            </p:cNvPr>
            <p:cNvSpPr txBox="1"/>
            <p:nvPr/>
          </p:nvSpPr>
          <p:spPr>
            <a:xfrm>
              <a:off x="1057796" y="-76200"/>
              <a:ext cx="2907629" cy="75925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09"/>
                </a:lnSpc>
              </a:pPr>
              <a:r>
                <a:rPr lang="en-US" sz="3364" b="1">
                  <a:solidFill>
                    <a:srgbClr val="000000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Futurion</a:t>
              </a:r>
            </a:p>
          </p:txBody>
        </p:sp>
        <p:sp>
          <p:nvSpPr>
            <p:cNvPr id="19" name="TextBox 19">
              <a:extLst>
                <a:ext uri="{FF2B5EF4-FFF2-40B4-BE49-F238E27FC236}">
                  <a16:creationId xmlns:a16="http://schemas.microsoft.com/office/drawing/2014/main" id="{1F94017F-8347-534A-19FC-120628F66E7E}"/>
                </a:ext>
              </a:extLst>
            </p:cNvPr>
            <p:cNvSpPr txBox="1"/>
            <p:nvPr/>
          </p:nvSpPr>
          <p:spPr>
            <a:xfrm>
              <a:off x="1378270" y="574923"/>
              <a:ext cx="2283113" cy="29828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811"/>
                </a:lnSpc>
              </a:pPr>
              <a:r>
                <a:rPr lang="en-US" sz="1293" spc="122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UPSKILLING INDIA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6E5BE022-E6D4-391E-C6A1-75CEF2047869}"/>
              </a:ext>
            </a:extLst>
          </p:cNvPr>
          <p:cNvSpPr txBox="1"/>
          <p:nvPr/>
        </p:nvSpPr>
        <p:spPr>
          <a:xfrm>
            <a:off x="1597130" y="1124539"/>
            <a:ext cx="14977199" cy="8525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ea typeface="Poppins"/>
                <a:cs typeface="Times New Roman" panose="02020603050405020304" pitchFamily="18" charset="0"/>
                <a:sym typeface="Poppins"/>
              </a:rPr>
              <a:t>REFERENCES AND ACKNOWLEDGEMENT</a:t>
            </a:r>
          </a:p>
          <a:p>
            <a:pPr algn="ctr"/>
            <a:endParaRPr lang="en-US" sz="3200" b="1" dirty="0">
              <a:latin typeface="Times New Roman" panose="02020603050405020304" pitchFamily="18" charset="0"/>
              <a:ea typeface="Poppins"/>
              <a:cs typeface="Times New Roman" panose="02020603050405020304" pitchFamily="18" charset="0"/>
              <a:sym typeface="Poppins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Source: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Sakshi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Mogal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Github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 extend my deepest gratitude to the following individuals and organizations for their invaluable support and contributions to my growth: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entire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SKYHUB Nigeria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for their unwavering encouragement and guidance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Prof.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Solomon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Kershima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Yateghtegh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 (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mncs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)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Mr.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Isaiah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Emaikwu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their relentless push and drive, helping me always deliver my best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 friends Emmanuel Bala and Alexander Aba for their insightful contributions in mapping out logical concepts that facilitated this project’s success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 and Software </a:t>
            </a:r>
          </a:p>
          <a:p>
            <a:pPr algn="ctr"/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was made possible with the aid of the following tools: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MySQL Workbench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Microsoft Power BI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Microsoft Excel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92886C-2C3F-AFA0-BB30-E6A02DC2FC10}"/>
              </a:ext>
            </a:extLst>
          </p:cNvPr>
          <p:cNvSpPr txBox="1"/>
          <p:nvPr/>
        </p:nvSpPr>
        <p:spPr>
          <a:xfrm>
            <a:off x="15265162" y="9554362"/>
            <a:ext cx="26418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8"/>
              </a:rPr>
              <a:t>Monday Ochedi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196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D9C816-9AE9-136E-B511-1F6DF7CEA4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2C224C9F-6B09-1EB5-01D9-60976DB4083B}"/>
              </a:ext>
            </a:extLst>
          </p:cNvPr>
          <p:cNvGrpSpPr/>
          <p:nvPr/>
        </p:nvGrpSpPr>
        <p:grpSpPr>
          <a:xfrm>
            <a:off x="17491799" y="8458418"/>
            <a:ext cx="951769" cy="799882"/>
            <a:chOff x="0" y="0"/>
            <a:chExt cx="967140" cy="812800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D4A2033A-7782-60FD-DB4F-26BD5A554578}"/>
                </a:ext>
              </a:extLst>
            </p:cNvPr>
            <p:cNvSpPr/>
            <p:nvPr/>
          </p:nvSpPr>
          <p:spPr>
            <a:xfrm>
              <a:off x="0" y="0"/>
              <a:ext cx="967140" cy="812800"/>
            </a:xfrm>
            <a:custGeom>
              <a:avLst/>
              <a:gdLst/>
              <a:ahLst/>
              <a:cxnLst/>
              <a:rect l="l" t="t" r="r" b="b"/>
              <a:pathLst>
                <a:path w="967140" h="812800">
                  <a:moveTo>
                    <a:pt x="81342" y="0"/>
                  </a:moveTo>
                  <a:lnTo>
                    <a:pt x="885798" y="0"/>
                  </a:lnTo>
                  <a:cubicBezTo>
                    <a:pt x="907371" y="0"/>
                    <a:pt x="928061" y="8570"/>
                    <a:pt x="943315" y="23825"/>
                  </a:cubicBezTo>
                  <a:cubicBezTo>
                    <a:pt x="958570" y="39079"/>
                    <a:pt x="967140" y="59769"/>
                    <a:pt x="967140" y="81342"/>
                  </a:cubicBezTo>
                  <a:lnTo>
                    <a:pt x="967140" y="731458"/>
                  </a:lnTo>
                  <a:cubicBezTo>
                    <a:pt x="967140" y="776382"/>
                    <a:pt x="930722" y="812800"/>
                    <a:pt x="885798" y="812800"/>
                  </a:cubicBezTo>
                  <a:lnTo>
                    <a:pt x="81342" y="812800"/>
                  </a:lnTo>
                  <a:cubicBezTo>
                    <a:pt x="59769" y="812800"/>
                    <a:pt x="39079" y="804230"/>
                    <a:pt x="23825" y="788975"/>
                  </a:cubicBezTo>
                  <a:cubicBezTo>
                    <a:pt x="8570" y="773721"/>
                    <a:pt x="0" y="753031"/>
                    <a:pt x="0" y="731458"/>
                  </a:cubicBezTo>
                  <a:lnTo>
                    <a:pt x="0" y="81342"/>
                  </a:lnTo>
                  <a:cubicBezTo>
                    <a:pt x="0" y="59769"/>
                    <a:pt x="8570" y="39079"/>
                    <a:pt x="23825" y="23825"/>
                  </a:cubicBezTo>
                  <a:cubicBezTo>
                    <a:pt x="39079" y="8570"/>
                    <a:pt x="59769" y="0"/>
                    <a:pt x="81342" y="0"/>
                  </a:cubicBezTo>
                  <a:close/>
                </a:path>
              </a:pathLst>
            </a:custGeom>
            <a:solidFill>
              <a:srgbClr val="3A6AD6"/>
            </a:solidFill>
          </p:spPr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61A75ABE-BFC5-591A-64F2-7D793881B1B5}"/>
                </a:ext>
              </a:extLst>
            </p:cNvPr>
            <p:cNvSpPr txBox="1"/>
            <p:nvPr/>
          </p:nvSpPr>
          <p:spPr>
            <a:xfrm>
              <a:off x="0" y="-38100"/>
              <a:ext cx="96714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7" name="TextBox 7">
            <a:extLst>
              <a:ext uri="{FF2B5EF4-FFF2-40B4-BE49-F238E27FC236}">
                <a16:creationId xmlns:a16="http://schemas.microsoft.com/office/drawing/2014/main" id="{84CEAAEE-F67F-8A6A-871F-AF9CC7A3709A}"/>
              </a:ext>
            </a:extLst>
          </p:cNvPr>
          <p:cNvSpPr txBox="1"/>
          <p:nvPr/>
        </p:nvSpPr>
        <p:spPr>
          <a:xfrm>
            <a:off x="1387962" y="1124539"/>
            <a:ext cx="15395536" cy="8123132"/>
          </a:xfrm>
          <a:prstGeom prst="rect">
            <a:avLst/>
          </a:prstGeom>
        </p:spPr>
        <p:txBody>
          <a:bodyPr lIns="47086" tIns="47086" rIns="47086" bIns="47086" rtlCol="0" anchor="ctr"/>
          <a:lstStyle/>
          <a:p>
            <a:pPr algn="ctr">
              <a:lnSpc>
                <a:spcPts val="2659"/>
              </a:lnSpc>
            </a:pPr>
            <a:endParaRPr/>
          </a:p>
        </p:txBody>
      </p:sp>
      <p:sp>
        <p:nvSpPr>
          <p:cNvPr id="12" name="AutoShape 12">
            <a:extLst>
              <a:ext uri="{FF2B5EF4-FFF2-40B4-BE49-F238E27FC236}">
                <a16:creationId xmlns:a16="http://schemas.microsoft.com/office/drawing/2014/main" id="{801B8BB8-668A-4EAA-3BBE-F16370FEAF87}"/>
              </a:ext>
            </a:extLst>
          </p:cNvPr>
          <p:cNvSpPr/>
          <p:nvPr/>
        </p:nvSpPr>
        <p:spPr>
          <a:xfrm>
            <a:off x="7766528" y="8094728"/>
            <a:ext cx="2754945" cy="0"/>
          </a:xfrm>
          <a:prstGeom prst="line">
            <a:avLst/>
          </a:prstGeom>
          <a:ln w="28575" cap="flat">
            <a:solidFill>
              <a:srgbClr val="F8F8F8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4" name="TextBox 14">
            <a:extLst>
              <a:ext uri="{FF2B5EF4-FFF2-40B4-BE49-F238E27FC236}">
                <a16:creationId xmlns:a16="http://schemas.microsoft.com/office/drawing/2014/main" id="{83E17B9F-C334-65B6-C109-1D63931B2796}"/>
              </a:ext>
            </a:extLst>
          </p:cNvPr>
          <p:cNvSpPr txBox="1"/>
          <p:nvPr/>
        </p:nvSpPr>
        <p:spPr>
          <a:xfrm>
            <a:off x="17674380" y="8710688"/>
            <a:ext cx="442747" cy="2579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057"/>
              </a:lnSpc>
              <a:spcBef>
                <a:spcPct val="0"/>
              </a:spcBef>
            </a:pPr>
            <a:r>
              <a:rPr lang="en-US" sz="1469" b="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03</a:t>
            </a:r>
          </a:p>
        </p:txBody>
      </p:sp>
      <p:grpSp>
        <p:nvGrpSpPr>
          <p:cNvPr id="16" name="Group 16">
            <a:extLst>
              <a:ext uri="{FF2B5EF4-FFF2-40B4-BE49-F238E27FC236}">
                <a16:creationId xmlns:a16="http://schemas.microsoft.com/office/drawing/2014/main" id="{9511DF97-4C58-BC6F-32FC-0E88B5777192}"/>
              </a:ext>
            </a:extLst>
          </p:cNvPr>
          <p:cNvGrpSpPr/>
          <p:nvPr/>
        </p:nvGrpSpPr>
        <p:grpSpPr>
          <a:xfrm>
            <a:off x="533524" y="346413"/>
            <a:ext cx="2974068" cy="851790"/>
            <a:chOff x="0" y="0"/>
            <a:chExt cx="3965424" cy="1135720"/>
          </a:xfrm>
        </p:grpSpPr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9331BCD6-F3EF-6A80-4326-ECE971CD1813}"/>
                </a:ext>
              </a:extLst>
            </p:cNvPr>
            <p:cNvSpPr/>
            <p:nvPr/>
          </p:nvSpPr>
          <p:spPr>
            <a:xfrm>
              <a:off x="0" y="0"/>
              <a:ext cx="1301346" cy="1135720"/>
            </a:xfrm>
            <a:custGeom>
              <a:avLst/>
              <a:gdLst/>
              <a:ahLst/>
              <a:cxnLst/>
              <a:rect l="l" t="t" r="r" b="b"/>
              <a:pathLst>
                <a:path w="1301346" h="1135720">
                  <a:moveTo>
                    <a:pt x="0" y="0"/>
                  </a:moveTo>
                  <a:lnTo>
                    <a:pt x="1301346" y="0"/>
                  </a:lnTo>
                  <a:lnTo>
                    <a:pt x="1301346" y="1135720"/>
                  </a:lnTo>
                  <a:lnTo>
                    <a:pt x="0" y="11357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8" name="TextBox 18">
              <a:extLst>
                <a:ext uri="{FF2B5EF4-FFF2-40B4-BE49-F238E27FC236}">
                  <a16:creationId xmlns:a16="http://schemas.microsoft.com/office/drawing/2014/main" id="{6338071B-9DFF-F7E5-DA1D-F7A7F2A9DA30}"/>
                </a:ext>
              </a:extLst>
            </p:cNvPr>
            <p:cNvSpPr txBox="1"/>
            <p:nvPr/>
          </p:nvSpPr>
          <p:spPr>
            <a:xfrm>
              <a:off x="1057796" y="-76200"/>
              <a:ext cx="2907629" cy="75925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09"/>
                </a:lnSpc>
              </a:pPr>
              <a:r>
                <a:rPr lang="en-US" sz="3364" b="1">
                  <a:solidFill>
                    <a:srgbClr val="000000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Futurion</a:t>
              </a:r>
            </a:p>
          </p:txBody>
        </p:sp>
        <p:sp>
          <p:nvSpPr>
            <p:cNvPr id="19" name="TextBox 19">
              <a:extLst>
                <a:ext uri="{FF2B5EF4-FFF2-40B4-BE49-F238E27FC236}">
                  <a16:creationId xmlns:a16="http://schemas.microsoft.com/office/drawing/2014/main" id="{88C80132-F46B-71CC-F838-53E763425D21}"/>
                </a:ext>
              </a:extLst>
            </p:cNvPr>
            <p:cNvSpPr txBox="1"/>
            <p:nvPr/>
          </p:nvSpPr>
          <p:spPr>
            <a:xfrm>
              <a:off x="1378270" y="574923"/>
              <a:ext cx="2283113" cy="29828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811"/>
                </a:lnSpc>
              </a:pPr>
              <a:r>
                <a:rPr lang="en-US" sz="1293" spc="122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UPSKILLING INDIA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60AF9A6A-41C8-7774-25B7-3D324A3C2063}"/>
              </a:ext>
            </a:extLst>
          </p:cNvPr>
          <p:cNvSpPr txBox="1"/>
          <p:nvPr/>
        </p:nvSpPr>
        <p:spPr>
          <a:xfrm>
            <a:off x="1597130" y="1124539"/>
            <a:ext cx="14977199" cy="82791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OVERVIEW</a:t>
            </a:r>
          </a:p>
          <a:p>
            <a:pPr algn="ctr"/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contains patient records that help in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analysing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risk factors associated with lung cancer.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contains 25 fields/columns: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ID, Country,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Population_Size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Age, Gender, Smoker,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Years_of_Smoking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Cigarettes_per_Day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Passive_Smoker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Family_History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Lung_Cancer_Diagnosis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Cancer_Stage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Survival_Years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Adenocarcinoma_Type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Air_Pollution_Exposure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Occupational_Exposure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Indoor_Pollution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Healthcare_Access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Early_Detection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Treatment_Type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Developed_or_Developing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Annual_Lung_Cancer_Deaths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Lung_Cancer_Prevalence_Rate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Mortality_Rate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Records/Rows: 220,632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Source: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Portfolio Project Challenge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cleaning/pre-processing: </a:t>
            </a:r>
          </a:p>
          <a:p>
            <a:pPr marL="571500" indent="-571500">
              <a:buFont typeface="+mj-lt"/>
              <a:buAutoNum type="romanL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Extracted a new column "Survival Rate" from "Mortality Rate"</a:t>
            </a:r>
          </a:p>
          <a:p>
            <a:pPr marL="571500" indent="-571500">
              <a:buFont typeface="+mj-lt"/>
              <a:buAutoNum type="romanL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Extracted an "Age (Group)" column from "Age"</a:t>
            </a:r>
          </a:p>
          <a:p>
            <a:pPr marL="571500" indent="-571500">
              <a:buFont typeface="+mj-lt"/>
              <a:buAutoNum type="romanL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Ensured data consistency and standardization across all fields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981FC9-F308-9282-A723-3158523270DA}"/>
              </a:ext>
            </a:extLst>
          </p:cNvPr>
          <p:cNvSpPr txBox="1"/>
          <p:nvPr/>
        </p:nvSpPr>
        <p:spPr>
          <a:xfrm>
            <a:off x="15265162" y="9554362"/>
            <a:ext cx="26418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Monday Ochedi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6790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9219FD-EC4B-AC09-BFEB-2C9B7A2493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CB03239E-FA77-7BF7-090E-4F5C33E53E39}"/>
              </a:ext>
            </a:extLst>
          </p:cNvPr>
          <p:cNvGrpSpPr/>
          <p:nvPr/>
        </p:nvGrpSpPr>
        <p:grpSpPr>
          <a:xfrm>
            <a:off x="17491799" y="8458418"/>
            <a:ext cx="951769" cy="799882"/>
            <a:chOff x="0" y="0"/>
            <a:chExt cx="967140" cy="812800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E7CB4287-BA0A-C182-DB9B-0B9845278296}"/>
                </a:ext>
              </a:extLst>
            </p:cNvPr>
            <p:cNvSpPr/>
            <p:nvPr/>
          </p:nvSpPr>
          <p:spPr>
            <a:xfrm>
              <a:off x="0" y="0"/>
              <a:ext cx="967140" cy="812800"/>
            </a:xfrm>
            <a:custGeom>
              <a:avLst/>
              <a:gdLst/>
              <a:ahLst/>
              <a:cxnLst/>
              <a:rect l="l" t="t" r="r" b="b"/>
              <a:pathLst>
                <a:path w="967140" h="812800">
                  <a:moveTo>
                    <a:pt x="81342" y="0"/>
                  </a:moveTo>
                  <a:lnTo>
                    <a:pt x="885798" y="0"/>
                  </a:lnTo>
                  <a:cubicBezTo>
                    <a:pt x="907371" y="0"/>
                    <a:pt x="928061" y="8570"/>
                    <a:pt x="943315" y="23825"/>
                  </a:cubicBezTo>
                  <a:cubicBezTo>
                    <a:pt x="958570" y="39079"/>
                    <a:pt x="967140" y="59769"/>
                    <a:pt x="967140" y="81342"/>
                  </a:cubicBezTo>
                  <a:lnTo>
                    <a:pt x="967140" y="731458"/>
                  </a:lnTo>
                  <a:cubicBezTo>
                    <a:pt x="967140" y="776382"/>
                    <a:pt x="930722" y="812800"/>
                    <a:pt x="885798" y="812800"/>
                  </a:cubicBezTo>
                  <a:lnTo>
                    <a:pt x="81342" y="812800"/>
                  </a:lnTo>
                  <a:cubicBezTo>
                    <a:pt x="59769" y="812800"/>
                    <a:pt x="39079" y="804230"/>
                    <a:pt x="23825" y="788975"/>
                  </a:cubicBezTo>
                  <a:cubicBezTo>
                    <a:pt x="8570" y="773721"/>
                    <a:pt x="0" y="753031"/>
                    <a:pt x="0" y="731458"/>
                  </a:cubicBezTo>
                  <a:lnTo>
                    <a:pt x="0" y="81342"/>
                  </a:lnTo>
                  <a:cubicBezTo>
                    <a:pt x="0" y="59769"/>
                    <a:pt x="8570" y="39079"/>
                    <a:pt x="23825" y="23825"/>
                  </a:cubicBezTo>
                  <a:cubicBezTo>
                    <a:pt x="39079" y="8570"/>
                    <a:pt x="59769" y="0"/>
                    <a:pt x="81342" y="0"/>
                  </a:cubicBezTo>
                  <a:close/>
                </a:path>
              </a:pathLst>
            </a:custGeom>
            <a:solidFill>
              <a:srgbClr val="3A6AD6"/>
            </a:solidFill>
          </p:spPr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C09C6EC5-AE60-DD95-7036-2DD0E748E777}"/>
                </a:ext>
              </a:extLst>
            </p:cNvPr>
            <p:cNvSpPr txBox="1"/>
            <p:nvPr/>
          </p:nvSpPr>
          <p:spPr>
            <a:xfrm>
              <a:off x="0" y="-38100"/>
              <a:ext cx="96714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7" name="TextBox 7">
            <a:extLst>
              <a:ext uri="{FF2B5EF4-FFF2-40B4-BE49-F238E27FC236}">
                <a16:creationId xmlns:a16="http://schemas.microsoft.com/office/drawing/2014/main" id="{A9C757D8-4731-5F2F-5A37-FE41A8B84A17}"/>
              </a:ext>
            </a:extLst>
          </p:cNvPr>
          <p:cNvSpPr txBox="1"/>
          <p:nvPr/>
        </p:nvSpPr>
        <p:spPr>
          <a:xfrm>
            <a:off x="1387962" y="1124539"/>
            <a:ext cx="15395536" cy="8123132"/>
          </a:xfrm>
          <a:prstGeom prst="rect">
            <a:avLst/>
          </a:prstGeom>
        </p:spPr>
        <p:txBody>
          <a:bodyPr lIns="47086" tIns="47086" rIns="47086" bIns="47086" rtlCol="0" anchor="ctr"/>
          <a:lstStyle/>
          <a:p>
            <a:pPr algn="ctr">
              <a:lnSpc>
                <a:spcPts val="2659"/>
              </a:lnSpc>
            </a:pPr>
            <a:endParaRPr/>
          </a:p>
        </p:txBody>
      </p:sp>
      <p:sp>
        <p:nvSpPr>
          <p:cNvPr id="12" name="AutoShape 12">
            <a:extLst>
              <a:ext uri="{FF2B5EF4-FFF2-40B4-BE49-F238E27FC236}">
                <a16:creationId xmlns:a16="http://schemas.microsoft.com/office/drawing/2014/main" id="{CA52B9EE-B570-FDA4-312E-C0E2F0B84F59}"/>
              </a:ext>
            </a:extLst>
          </p:cNvPr>
          <p:cNvSpPr/>
          <p:nvPr/>
        </p:nvSpPr>
        <p:spPr>
          <a:xfrm>
            <a:off x="7766528" y="8094728"/>
            <a:ext cx="2754945" cy="0"/>
          </a:xfrm>
          <a:prstGeom prst="line">
            <a:avLst/>
          </a:prstGeom>
          <a:ln w="28575" cap="flat">
            <a:solidFill>
              <a:srgbClr val="F8F8F8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4" name="TextBox 14">
            <a:extLst>
              <a:ext uri="{FF2B5EF4-FFF2-40B4-BE49-F238E27FC236}">
                <a16:creationId xmlns:a16="http://schemas.microsoft.com/office/drawing/2014/main" id="{E30B435C-E03D-8625-862E-5B3183002058}"/>
              </a:ext>
            </a:extLst>
          </p:cNvPr>
          <p:cNvSpPr txBox="1"/>
          <p:nvPr/>
        </p:nvSpPr>
        <p:spPr>
          <a:xfrm>
            <a:off x="17674380" y="8710688"/>
            <a:ext cx="442747" cy="2579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057"/>
              </a:lnSpc>
              <a:spcBef>
                <a:spcPct val="0"/>
              </a:spcBef>
            </a:pPr>
            <a:r>
              <a:rPr lang="en-US" sz="1469" b="1" dirty="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04</a:t>
            </a:r>
          </a:p>
        </p:txBody>
      </p:sp>
      <p:grpSp>
        <p:nvGrpSpPr>
          <p:cNvPr id="16" name="Group 16">
            <a:extLst>
              <a:ext uri="{FF2B5EF4-FFF2-40B4-BE49-F238E27FC236}">
                <a16:creationId xmlns:a16="http://schemas.microsoft.com/office/drawing/2014/main" id="{FF7D8BB6-38C3-B96E-85E9-B0E44638CA59}"/>
              </a:ext>
            </a:extLst>
          </p:cNvPr>
          <p:cNvGrpSpPr/>
          <p:nvPr/>
        </p:nvGrpSpPr>
        <p:grpSpPr>
          <a:xfrm>
            <a:off x="533524" y="346413"/>
            <a:ext cx="2974068" cy="851790"/>
            <a:chOff x="0" y="0"/>
            <a:chExt cx="3965424" cy="1135720"/>
          </a:xfrm>
        </p:grpSpPr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0B4B4AE1-6069-27F6-DB2E-EDD7C1AF917F}"/>
                </a:ext>
              </a:extLst>
            </p:cNvPr>
            <p:cNvSpPr/>
            <p:nvPr/>
          </p:nvSpPr>
          <p:spPr>
            <a:xfrm>
              <a:off x="0" y="0"/>
              <a:ext cx="1301346" cy="1135720"/>
            </a:xfrm>
            <a:custGeom>
              <a:avLst/>
              <a:gdLst/>
              <a:ahLst/>
              <a:cxnLst/>
              <a:rect l="l" t="t" r="r" b="b"/>
              <a:pathLst>
                <a:path w="1301346" h="1135720">
                  <a:moveTo>
                    <a:pt x="0" y="0"/>
                  </a:moveTo>
                  <a:lnTo>
                    <a:pt x="1301346" y="0"/>
                  </a:lnTo>
                  <a:lnTo>
                    <a:pt x="1301346" y="1135720"/>
                  </a:lnTo>
                  <a:lnTo>
                    <a:pt x="0" y="11357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8" name="TextBox 18">
              <a:extLst>
                <a:ext uri="{FF2B5EF4-FFF2-40B4-BE49-F238E27FC236}">
                  <a16:creationId xmlns:a16="http://schemas.microsoft.com/office/drawing/2014/main" id="{5E49FC15-465C-3CFF-5F8F-62083BE5F1D2}"/>
                </a:ext>
              </a:extLst>
            </p:cNvPr>
            <p:cNvSpPr txBox="1"/>
            <p:nvPr/>
          </p:nvSpPr>
          <p:spPr>
            <a:xfrm>
              <a:off x="1057796" y="-76200"/>
              <a:ext cx="2907629" cy="75925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09"/>
                </a:lnSpc>
              </a:pPr>
              <a:r>
                <a:rPr lang="en-US" sz="3364" b="1">
                  <a:solidFill>
                    <a:srgbClr val="000000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Futurion</a:t>
              </a:r>
            </a:p>
          </p:txBody>
        </p:sp>
        <p:sp>
          <p:nvSpPr>
            <p:cNvPr id="19" name="TextBox 19">
              <a:extLst>
                <a:ext uri="{FF2B5EF4-FFF2-40B4-BE49-F238E27FC236}">
                  <a16:creationId xmlns:a16="http://schemas.microsoft.com/office/drawing/2014/main" id="{E40B3C6C-8EA1-D468-A133-B2D95508AA8A}"/>
                </a:ext>
              </a:extLst>
            </p:cNvPr>
            <p:cNvSpPr txBox="1"/>
            <p:nvPr/>
          </p:nvSpPr>
          <p:spPr>
            <a:xfrm>
              <a:off x="1378270" y="574923"/>
              <a:ext cx="2283113" cy="29828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811"/>
                </a:lnSpc>
              </a:pPr>
              <a:r>
                <a:rPr lang="en-US" sz="1293" spc="122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UPSKILLING INDIA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AADD030A-96E5-58E8-EFD2-E532C0475766}"/>
              </a:ext>
            </a:extLst>
          </p:cNvPr>
          <p:cNvSpPr txBox="1"/>
          <p:nvPr/>
        </p:nvSpPr>
        <p:spPr>
          <a:xfrm>
            <a:off x="1597130" y="1124539"/>
            <a:ext cx="14977199" cy="7417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ea typeface="Poppins"/>
                <a:cs typeface="Times New Roman" panose="02020603050405020304" pitchFamily="18" charset="0"/>
                <a:sym typeface="Poppins"/>
              </a:rPr>
              <a:t>SQL Queries &amp; Solutions: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LEVEL</a:t>
            </a:r>
          </a:p>
          <a:p>
            <a:pPr algn="ctr"/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Retrieve all records for individuals diagnosed with lung cancer.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* FROM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lung_cancer_data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Lung_Cancer_Diagnosis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"Yes";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Count the number of smokers and non-smokers.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Smoker, COUNT(Smoker) AS COUNT_SMOKER FROM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lung_cancer_data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BY Smoker;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2320AC-9AD8-1610-77F4-3A8B0893FF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1534" y="3832602"/>
            <a:ext cx="9411184" cy="24321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D07D5D8-C1C7-305F-D2E6-838C32B6F8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7232" y="8467941"/>
            <a:ext cx="9442935" cy="10414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E8DC685-3C88-4DFE-885C-BDC393AD96E9}"/>
              </a:ext>
            </a:extLst>
          </p:cNvPr>
          <p:cNvSpPr txBox="1"/>
          <p:nvPr/>
        </p:nvSpPr>
        <p:spPr>
          <a:xfrm>
            <a:off x="15265162" y="9554362"/>
            <a:ext cx="26418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Monday Ochedi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6956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ABB7F9-737C-4803-8B1C-485A396119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A5F0411C-6528-006F-286E-EA9F01ADB7B9}"/>
              </a:ext>
            </a:extLst>
          </p:cNvPr>
          <p:cNvGrpSpPr/>
          <p:nvPr/>
        </p:nvGrpSpPr>
        <p:grpSpPr>
          <a:xfrm>
            <a:off x="17491799" y="8458418"/>
            <a:ext cx="951769" cy="799882"/>
            <a:chOff x="0" y="0"/>
            <a:chExt cx="967140" cy="812800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DEC53154-AC87-E8D9-BEDE-421FD0EBE3CE}"/>
                </a:ext>
              </a:extLst>
            </p:cNvPr>
            <p:cNvSpPr/>
            <p:nvPr/>
          </p:nvSpPr>
          <p:spPr>
            <a:xfrm>
              <a:off x="0" y="0"/>
              <a:ext cx="967140" cy="812800"/>
            </a:xfrm>
            <a:custGeom>
              <a:avLst/>
              <a:gdLst/>
              <a:ahLst/>
              <a:cxnLst/>
              <a:rect l="l" t="t" r="r" b="b"/>
              <a:pathLst>
                <a:path w="967140" h="812800">
                  <a:moveTo>
                    <a:pt x="81342" y="0"/>
                  </a:moveTo>
                  <a:lnTo>
                    <a:pt x="885798" y="0"/>
                  </a:lnTo>
                  <a:cubicBezTo>
                    <a:pt x="907371" y="0"/>
                    <a:pt x="928061" y="8570"/>
                    <a:pt x="943315" y="23825"/>
                  </a:cubicBezTo>
                  <a:cubicBezTo>
                    <a:pt x="958570" y="39079"/>
                    <a:pt x="967140" y="59769"/>
                    <a:pt x="967140" y="81342"/>
                  </a:cubicBezTo>
                  <a:lnTo>
                    <a:pt x="967140" y="731458"/>
                  </a:lnTo>
                  <a:cubicBezTo>
                    <a:pt x="967140" y="776382"/>
                    <a:pt x="930722" y="812800"/>
                    <a:pt x="885798" y="812800"/>
                  </a:cubicBezTo>
                  <a:lnTo>
                    <a:pt x="81342" y="812800"/>
                  </a:lnTo>
                  <a:cubicBezTo>
                    <a:pt x="59769" y="812800"/>
                    <a:pt x="39079" y="804230"/>
                    <a:pt x="23825" y="788975"/>
                  </a:cubicBezTo>
                  <a:cubicBezTo>
                    <a:pt x="8570" y="773721"/>
                    <a:pt x="0" y="753031"/>
                    <a:pt x="0" y="731458"/>
                  </a:cubicBezTo>
                  <a:lnTo>
                    <a:pt x="0" y="81342"/>
                  </a:lnTo>
                  <a:cubicBezTo>
                    <a:pt x="0" y="59769"/>
                    <a:pt x="8570" y="39079"/>
                    <a:pt x="23825" y="23825"/>
                  </a:cubicBezTo>
                  <a:cubicBezTo>
                    <a:pt x="39079" y="8570"/>
                    <a:pt x="59769" y="0"/>
                    <a:pt x="81342" y="0"/>
                  </a:cubicBezTo>
                  <a:close/>
                </a:path>
              </a:pathLst>
            </a:custGeom>
            <a:solidFill>
              <a:srgbClr val="3A6AD6"/>
            </a:solidFill>
          </p:spPr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653D882A-AB14-E46F-F050-1AD7E82A2580}"/>
                </a:ext>
              </a:extLst>
            </p:cNvPr>
            <p:cNvSpPr txBox="1"/>
            <p:nvPr/>
          </p:nvSpPr>
          <p:spPr>
            <a:xfrm>
              <a:off x="0" y="-38100"/>
              <a:ext cx="96714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7" name="TextBox 7">
            <a:extLst>
              <a:ext uri="{FF2B5EF4-FFF2-40B4-BE49-F238E27FC236}">
                <a16:creationId xmlns:a16="http://schemas.microsoft.com/office/drawing/2014/main" id="{A177A7F6-8982-9AD7-AA79-04C39A04F4DE}"/>
              </a:ext>
            </a:extLst>
          </p:cNvPr>
          <p:cNvSpPr txBox="1"/>
          <p:nvPr/>
        </p:nvSpPr>
        <p:spPr>
          <a:xfrm>
            <a:off x="1387962" y="1124539"/>
            <a:ext cx="15395536" cy="8123132"/>
          </a:xfrm>
          <a:prstGeom prst="rect">
            <a:avLst/>
          </a:prstGeom>
        </p:spPr>
        <p:txBody>
          <a:bodyPr lIns="47086" tIns="47086" rIns="47086" bIns="47086" rtlCol="0" anchor="ctr"/>
          <a:lstStyle/>
          <a:p>
            <a:pPr algn="ctr">
              <a:lnSpc>
                <a:spcPts val="2659"/>
              </a:lnSpc>
            </a:pPr>
            <a:endParaRPr/>
          </a:p>
        </p:txBody>
      </p:sp>
      <p:sp>
        <p:nvSpPr>
          <p:cNvPr id="12" name="AutoShape 12">
            <a:extLst>
              <a:ext uri="{FF2B5EF4-FFF2-40B4-BE49-F238E27FC236}">
                <a16:creationId xmlns:a16="http://schemas.microsoft.com/office/drawing/2014/main" id="{6CEE9080-FD31-9D23-04A4-7E2A13CF4607}"/>
              </a:ext>
            </a:extLst>
          </p:cNvPr>
          <p:cNvSpPr/>
          <p:nvPr/>
        </p:nvSpPr>
        <p:spPr>
          <a:xfrm>
            <a:off x="7766528" y="8094728"/>
            <a:ext cx="2754945" cy="0"/>
          </a:xfrm>
          <a:prstGeom prst="line">
            <a:avLst/>
          </a:prstGeom>
          <a:ln w="28575" cap="flat">
            <a:solidFill>
              <a:srgbClr val="F8F8F8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4" name="TextBox 14">
            <a:extLst>
              <a:ext uri="{FF2B5EF4-FFF2-40B4-BE49-F238E27FC236}">
                <a16:creationId xmlns:a16="http://schemas.microsoft.com/office/drawing/2014/main" id="{1BC36F68-2A58-E28C-1263-7DE9D3156C25}"/>
              </a:ext>
            </a:extLst>
          </p:cNvPr>
          <p:cNvSpPr txBox="1"/>
          <p:nvPr/>
        </p:nvSpPr>
        <p:spPr>
          <a:xfrm>
            <a:off x="17674380" y="8710688"/>
            <a:ext cx="442747" cy="2579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057"/>
              </a:lnSpc>
              <a:spcBef>
                <a:spcPct val="0"/>
              </a:spcBef>
            </a:pPr>
            <a:r>
              <a:rPr lang="en-US" sz="1469" b="1" dirty="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05</a:t>
            </a:r>
          </a:p>
        </p:txBody>
      </p:sp>
      <p:grpSp>
        <p:nvGrpSpPr>
          <p:cNvPr id="16" name="Group 16">
            <a:extLst>
              <a:ext uri="{FF2B5EF4-FFF2-40B4-BE49-F238E27FC236}">
                <a16:creationId xmlns:a16="http://schemas.microsoft.com/office/drawing/2014/main" id="{CD021561-46EB-324E-3262-718F1A99232B}"/>
              </a:ext>
            </a:extLst>
          </p:cNvPr>
          <p:cNvGrpSpPr/>
          <p:nvPr/>
        </p:nvGrpSpPr>
        <p:grpSpPr>
          <a:xfrm>
            <a:off x="533524" y="346413"/>
            <a:ext cx="2974068" cy="851790"/>
            <a:chOff x="0" y="0"/>
            <a:chExt cx="3965424" cy="1135720"/>
          </a:xfrm>
        </p:grpSpPr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C152FCEB-4E46-A8BA-BECA-0294907607C4}"/>
                </a:ext>
              </a:extLst>
            </p:cNvPr>
            <p:cNvSpPr/>
            <p:nvPr/>
          </p:nvSpPr>
          <p:spPr>
            <a:xfrm>
              <a:off x="0" y="0"/>
              <a:ext cx="1301346" cy="1135720"/>
            </a:xfrm>
            <a:custGeom>
              <a:avLst/>
              <a:gdLst/>
              <a:ahLst/>
              <a:cxnLst/>
              <a:rect l="l" t="t" r="r" b="b"/>
              <a:pathLst>
                <a:path w="1301346" h="1135720">
                  <a:moveTo>
                    <a:pt x="0" y="0"/>
                  </a:moveTo>
                  <a:lnTo>
                    <a:pt x="1301346" y="0"/>
                  </a:lnTo>
                  <a:lnTo>
                    <a:pt x="1301346" y="1135720"/>
                  </a:lnTo>
                  <a:lnTo>
                    <a:pt x="0" y="11357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8" name="TextBox 18">
              <a:extLst>
                <a:ext uri="{FF2B5EF4-FFF2-40B4-BE49-F238E27FC236}">
                  <a16:creationId xmlns:a16="http://schemas.microsoft.com/office/drawing/2014/main" id="{087DEB8C-40E7-C6E4-32A5-4D27B9BCC901}"/>
                </a:ext>
              </a:extLst>
            </p:cNvPr>
            <p:cNvSpPr txBox="1"/>
            <p:nvPr/>
          </p:nvSpPr>
          <p:spPr>
            <a:xfrm>
              <a:off x="1057796" y="-76200"/>
              <a:ext cx="2907629" cy="75925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09"/>
                </a:lnSpc>
              </a:pPr>
              <a:r>
                <a:rPr lang="en-US" sz="3364" b="1">
                  <a:solidFill>
                    <a:srgbClr val="000000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Futurion</a:t>
              </a:r>
            </a:p>
          </p:txBody>
        </p:sp>
        <p:sp>
          <p:nvSpPr>
            <p:cNvPr id="19" name="TextBox 19">
              <a:extLst>
                <a:ext uri="{FF2B5EF4-FFF2-40B4-BE49-F238E27FC236}">
                  <a16:creationId xmlns:a16="http://schemas.microsoft.com/office/drawing/2014/main" id="{50E292FD-D337-718A-75C2-997093733C74}"/>
                </a:ext>
              </a:extLst>
            </p:cNvPr>
            <p:cNvSpPr txBox="1"/>
            <p:nvPr/>
          </p:nvSpPr>
          <p:spPr>
            <a:xfrm>
              <a:off x="1378270" y="574923"/>
              <a:ext cx="2283113" cy="29828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811"/>
                </a:lnSpc>
              </a:pPr>
              <a:r>
                <a:rPr lang="en-US" sz="1293" spc="122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UPSKILLING INDIA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56E1F95F-16DB-FB05-196B-8AF9F9731338}"/>
              </a:ext>
            </a:extLst>
          </p:cNvPr>
          <p:cNvSpPr txBox="1"/>
          <p:nvPr/>
        </p:nvSpPr>
        <p:spPr>
          <a:xfrm>
            <a:off x="1597130" y="1124539"/>
            <a:ext cx="14977199" cy="7417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List all unique cancer stages present in the dataset.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DISTINCT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Cancer_Stage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lung_cancer_data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Cancer_Stage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!= "None";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Retrieve the average number of cigarettes smoked per day by smokers.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AVG(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Cigarettes_per_Day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AS AVERAGE_CIGARETTES_SMOKER_PER_DAY FROM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lung_cancer_data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F7F21BB-B127-0FBE-B57C-87AF03ADB5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4143" y="3645735"/>
            <a:ext cx="9436585" cy="11875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533191E-483D-56B3-1A60-8CBA6700426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7232" y="7370771"/>
            <a:ext cx="9417534" cy="7874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2BCDDB06-4BD8-8F62-1E72-90C67F4282D5}"/>
              </a:ext>
            </a:extLst>
          </p:cNvPr>
          <p:cNvSpPr txBox="1"/>
          <p:nvPr/>
        </p:nvSpPr>
        <p:spPr>
          <a:xfrm>
            <a:off x="15265162" y="9554362"/>
            <a:ext cx="26418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Monday Ochedi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4693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4C324D-EC4E-12F0-0E64-0DAC0C3D27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A0650075-D424-33E0-90B0-04F8D1005D1A}"/>
              </a:ext>
            </a:extLst>
          </p:cNvPr>
          <p:cNvGrpSpPr/>
          <p:nvPr/>
        </p:nvGrpSpPr>
        <p:grpSpPr>
          <a:xfrm>
            <a:off x="17491799" y="8458418"/>
            <a:ext cx="951769" cy="799882"/>
            <a:chOff x="0" y="0"/>
            <a:chExt cx="967140" cy="812800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7F7A221B-AB85-ADEA-38E9-85778FCEC017}"/>
                </a:ext>
              </a:extLst>
            </p:cNvPr>
            <p:cNvSpPr/>
            <p:nvPr/>
          </p:nvSpPr>
          <p:spPr>
            <a:xfrm>
              <a:off x="0" y="0"/>
              <a:ext cx="967140" cy="812800"/>
            </a:xfrm>
            <a:custGeom>
              <a:avLst/>
              <a:gdLst/>
              <a:ahLst/>
              <a:cxnLst/>
              <a:rect l="l" t="t" r="r" b="b"/>
              <a:pathLst>
                <a:path w="967140" h="812800">
                  <a:moveTo>
                    <a:pt x="81342" y="0"/>
                  </a:moveTo>
                  <a:lnTo>
                    <a:pt x="885798" y="0"/>
                  </a:lnTo>
                  <a:cubicBezTo>
                    <a:pt x="907371" y="0"/>
                    <a:pt x="928061" y="8570"/>
                    <a:pt x="943315" y="23825"/>
                  </a:cubicBezTo>
                  <a:cubicBezTo>
                    <a:pt x="958570" y="39079"/>
                    <a:pt x="967140" y="59769"/>
                    <a:pt x="967140" y="81342"/>
                  </a:cubicBezTo>
                  <a:lnTo>
                    <a:pt x="967140" y="731458"/>
                  </a:lnTo>
                  <a:cubicBezTo>
                    <a:pt x="967140" y="776382"/>
                    <a:pt x="930722" y="812800"/>
                    <a:pt x="885798" y="812800"/>
                  </a:cubicBezTo>
                  <a:lnTo>
                    <a:pt x="81342" y="812800"/>
                  </a:lnTo>
                  <a:cubicBezTo>
                    <a:pt x="59769" y="812800"/>
                    <a:pt x="39079" y="804230"/>
                    <a:pt x="23825" y="788975"/>
                  </a:cubicBezTo>
                  <a:cubicBezTo>
                    <a:pt x="8570" y="773721"/>
                    <a:pt x="0" y="753031"/>
                    <a:pt x="0" y="731458"/>
                  </a:cubicBezTo>
                  <a:lnTo>
                    <a:pt x="0" y="81342"/>
                  </a:lnTo>
                  <a:cubicBezTo>
                    <a:pt x="0" y="59769"/>
                    <a:pt x="8570" y="39079"/>
                    <a:pt x="23825" y="23825"/>
                  </a:cubicBezTo>
                  <a:cubicBezTo>
                    <a:pt x="39079" y="8570"/>
                    <a:pt x="59769" y="0"/>
                    <a:pt x="81342" y="0"/>
                  </a:cubicBezTo>
                  <a:close/>
                </a:path>
              </a:pathLst>
            </a:custGeom>
            <a:solidFill>
              <a:srgbClr val="3A6AD6"/>
            </a:solidFill>
          </p:spPr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984C5483-B0C9-DDCB-0BAB-FDC45527F1F4}"/>
                </a:ext>
              </a:extLst>
            </p:cNvPr>
            <p:cNvSpPr txBox="1"/>
            <p:nvPr/>
          </p:nvSpPr>
          <p:spPr>
            <a:xfrm>
              <a:off x="0" y="-38100"/>
              <a:ext cx="96714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7" name="TextBox 7">
            <a:extLst>
              <a:ext uri="{FF2B5EF4-FFF2-40B4-BE49-F238E27FC236}">
                <a16:creationId xmlns:a16="http://schemas.microsoft.com/office/drawing/2014/main" id="{83BC36F1-B1EF-A407-0191-4496C1042674}"/>
              </a:ext>
            </a:extLst>
          </p:cNvPr>
          <p:cNvSpPr txBox="1"/>
          <p:nvPr/>
        </p:nvSpPr>
        <p:spPr>
          <a:xfrm>
            <a:off x="1387962" y="1124539"/>
            <a:ext cx="15395536" cy="8123132"/>
          </a:xfrm>
          <a:prstGeom prst="rect">
            <a:avLst/>
          </a:prstGeom>
        </p:spPr>
        <p:txBody>
          <a:bodyPr lIns="47086" tIns="47086" rIns="47086" bIns="47086" rtlCol="0" anchor="ctr"/>
          <a:lstStyle/>
          <a:p>
            <a:pPr algn="ctr">
              <a:lnSpc>
                <a:spcPts val="2659"/>
              </a:lnSpc>
            </a:pPr>
            <a:endParaRPr/>
          </a:p>
        </p:txBody>
      </p:sp>
      <p:sp>
        <p:nvSpPr>
          <p:cNvPr id="12" name="AutoShape 12">
            <a:extLst>
              <a:ext uri="{FF2B5EF4-FFF2-40B4-BE49-F238E27FC236}">
                <a16:creationId xmlns:a16="http://schemas.microsoft.com/office/drawing/2014/main" id="{5AAF3046-716C-CEB8-2654-2860DCA6EA38}"/>
              </a:ext>
            </a:extLst>
          </p:cNvPr>
          <p:cNvSpPr/>
          <p:nvPr/>
        </p:nvSpPr>
        <p:spPr>
          <a:xfrm>
            <a:off x="7766528" y="8094728"/>
            <a:ext cx="2754945" cy="0"/>
          </a:xfrm>
          <a:prstGeom prst="line">
            <a:avLst/>
          </a:prstGeom>
          <a:ln w="28575" cap="flat">
            <a:solidFill>
              <a:srgbClr val="F8F8F8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4" name="TextBox 14">
            <a:extLst>
              <a:ext uri="{FF2B5EF4-FFF2-40B4-BE49-F238E27FC236}">
                <a16:creationId xmlns:a16="http://schemas.microsoft.com/office/drawing/2014/main" id="{D3BBBE16-6F99-8800-16E7-6EE9CCC86108}"/>
              </a:ext>
            </a:extLst>
          </p:cNvPr>
          <p:cNvSpPr txBox="1"/>
          <p:nvPr/>
        </p:nvSpPr>
        <p:spPr>
          <a:xfrm>
            <a:off x="17674380" y="8710688"/>
            <a:ext cx="442747" cy="2579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057"/>
              </a:lnSpc>
              <a:spcBef>
                <a:spcPct val="0"/>
              </a:spcBef>
            </a:pPr>
            <a:r>
              <a:rPr lang="en-US" sz="1469" b="1" dirty="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06</a:t>
            </a:r>
          </a:p>
        </p:txBody>
      </p:sp>
      <p:grpSp>
        <p:nvGrpSpPr>
          <p:cNvPr id="16" name="Group 16">
            <a:extLst>
              <a:ext uri="{FF2B5EF4-FFF2-40B4-BE49-F238E27FC236}">
                <a16:creationId xmlns:a16="http://schemas.microsoft.com/office/drawing/2014/main" id="{B3DB2990-D841-92F6-8A5A-5C1A40CA04EF}"/>
              </a:ext>
            </a:extLst>
          </p:cNvPr>
          <p:cNvGrpSpPr/>
          <p:nvPr/>
        </p:nvGrpSpPr>
        <p:grpSpPr>
          <a:xfrm>
            <a:off x="533524" y="346413"/>
            <a:ext cx="2974068" cy="851790"/>
            <a:chOff x="0" y="0"/>
            <a:chExt cx="3965424" cy="1135720"/>
          </a:xfrm>
        </p:grpSpPr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878EA64A-D54D-AFD2-B9E8-8155F328BB4C}"/>
                </a:ext>
              </a:extLst>
            </p:cNvPr>
            <p:cNvSpPr/>
            <p:nvPr/>
          </p:nvSpPr>
          <p:spPr>
            <a:xfrm>
              <a:off x="0" y="0"/>
              <a:ext cx="1301346" cy="1135720"/>
            </a:xfrm>
            <a:custGeom>
              <a:avLst/>
              <a:gdLst/>
              <a:ahLst/>
              <a:cxnLst/>
              <a:rect l="l" t="t" r="r" b="b"/>
              <a:pathLst>
                <a:path w="1301346" h="1135720">
                  <a:moveTo>
                    <a:pt x="0" y="0"/>
                  </a:moveTo>
                  <a:lnTo>
                    <a:pt x="1301346" y="0"/>
                  </a:lnTo>
                  <a:lnTo>
                    <a:pt x="1301346" y="1135720"/>
                  </a:lnTo>
                  <a:lnTo>
                    <a:pt x="0" y="11357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8" name="TextBox 18">
              <a:extLst>
                <a:ext uri="{FF2B5EF4-FFF2-40B4-BE49-F238E27FC236}">
                  <a16:creationId xmlns:a16="http://schemas.microsoft.com/office/drawing/2014/main" id="{63CC8693-3349-FBA9-B625-DCB0C4D47498}"/>
                </a:ext>
              </a:extLst>
            </p:cNvPr>
            <p:cNvSpPr txBox="1"/>
            <p:nvPr/>
          </p:nvSpPr>
          <p:spPr>
            <a:xfrm>
              <a:off x="1057796" y="-76200"/>
              <a:ext cx="2907629" cy="75925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09"/>
                </a:lnSpc>
              </a:pPr>
              <a:r>
                <a:rPr lang="en-US" sz="3364" b="1">
                  <a:solidFill>
                    <a:srgbClr val="000000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Futurion</a:t>
              </a:r>
            </a:p>
          </p:txBody>
        </p:sp>
        <p:sp>
          <p:nvSpPr>
            <p:cNvPr id="19" name="TextBox 19">
              <a:extLst>
                <a:ext uri="{FF2B5EF4-FFF2-40B4-BE49-F238E27FC236}">
                  <a16:creationId xmlns:a16="http://schemas.microsoft.com/office/drawing/2014/main" id="{B2EB44E0-2C68-189D-74BA-DE84C2E86FFD}"/>
                </a:ext>
              </a:extLst>
            </p:cNvPr>
            <p:cNvSpPr txBox="1"/>
            <p:nvPr/>
          </p:nvSpPr>
          <p:spPr>
            <a:xfrm>
              <a:off x="1378270" y="574923"/>
              <a:ext cx="2283113" cy="29828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811"/>
                </a:lnSpc>
              </a:pPr>
              <a:r>
                <a:rPr lang="en-US" sz="1293" spc="122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UPSKILLING INDIA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7F73C855-6BEC-F8F7-8229-AB32B8D3A597}"/>
              </a:ext>
            </a:extLst>
          </p:cNvPr>
          <p:cNvSpPr txBox="1"/>
          <p:nvPr/>
        </p:nvSpPr>
        <p:spPr>
          <a:xfrm>
            <a:off x="1597130" y="1124539"/>
            <a:ext cx="14977199" cy="6617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Count the number of people exposed to high air pollution.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COUNT(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Air_Pollution_Exposure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AS HIGH_AIR_POLLUTION FROM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lung_cancer_data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Air_Pollution_Exposure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"High";</a:t>
            </a:r>
          </a:p>
          <a:p>
            <a:endParaRPr 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Find the top 5 countries with the highest lung cancer deaths.</a:t>
            </a:r>
          </a:p>
          <a:p>
            <a:endParaRPr 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Country, SUM(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Annual_Lung_Cancer_Deaths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AS TOTAL_DEATH FROM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lung_cancer_data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BY Country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 BY TOTAL_DEATH DESC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 5;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F868AD0-BD7F-FA13-714A-09E2036A5D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2257" y="8007573"/>
            <a:ext cx="9423884" cy="1352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9B11267-4ED7-CFEF-F3E1-67B00DB989B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2257" y="4000500"/>
            <a:ext cx="9423884" cy="6350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ACF4F923-B6BD-77C5-A3DC-6DE13C420F4F}"/>
              </a:ext>
            </a:extLst>
          </p:cNvPr>
          <p:cNvSpPr txBox="1"/>
          <p:nvPr/>
        </p:nvSpPr>
        <p:spPr>
          <a:xfrm>
            <a:off x="15265162" y="9563100"/>
            <a:ext cx="26418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Monday Ochedi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14942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F5FCC4-A911-8C46-2FCC-6F55E682D7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572F509A-7EC4-E099-9FC6-F0B9A4A58A70}"/>
              </a:ext>
            </a:extLst>
          </p:cNvPr>
          <p:cNvGrpSpPr/>
          <p:nvPr/>
        </p:nvGrpSpPr>
        <p:grpSpPr>
          <a:xfrm>
            <a:off x="17491799" y="8458418"/>
            <a:ext cx="951769" cy="799882"/>
            <a:chOff x="0" y="0"/>
            <a:chExt cx="967140" cy="812800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9C2D8984-E9AD-544C-FC7A-169811AC24A4}"/>
                </a:ext>
              </a:extLst>
            </p:cNvPr>
            <p:cNvSpPr/>
            <p:nvPr/>
          </p:nvSpPr>
          <p:spPr>
            <a:xfrm>
              <a:off x="0" y="0"/>
              <a:ext cx="967140" cy="812800"/>
            </a:xfrm>
            <a:custGeom>
              <a:avLst/>
              <a:gdLst/>
              <a:ahLst/>
              <a:cxnLst/>
              <a:rect l="l" t="t" r="r" b="b"/>
              <a:pathLst>
                <a:path w="967140" h="812800">
                  <a:moveTo>
                    <a:pt x="81342" y="0"/>
                  </a:moveTo>
                  <a:lnTo>
                    <a:pt x="885798" y="0"/>
                  </a:lnTo>
                  <a:cubicBezTo>
                    <a:pt x="907371" y="0"/>
                    <a:pt x="928061" y="8570"/>
                    <a:pt x="943315" y="23825"/>
                  </a:cubicBezTo>
                  <a:cubicBezTo>
                    <a:pt x="958570" y="39079"/>
                    <a:pt x="967140" y="59769"/>
                    <a:pt x="967140" y="81342"/>
                  </a:cubicBezTo>
                  <a:lnTo>
                    <a:pt x="967140" y="731458"/>
                  </a:lnTo>
                  <a:cubicBezTo>
                    <a:pt x="967140" y="776382"/>
                    <a:pt x="930722" y="812800"/>
                    <a:pt x="885798" y="812800"/>
                  </a:cubicBezTo>
                  <a:lnTo>
                    <a:pt x="81342" y="812800"/>
                  </a:lnTo>
                  <a:cubicBezTo>
                    <a:pt x="59769" y="812800"/>
                    <a:pt x="39079" y="804230"/>
                    <a:pt x="23825" y="788975"/>
                  </a:cubicBezTo>
                  <a:cubicBezTo>
                    <a:pt x="8570" y="773721"/>
                    <a:pt x="0" y="753031"/>
                    <a:pt x="0" y="731458"/>
                  </a:cubicBezTo>
                  <a:lnTo>
                    <a:pt x="0" y="81342"/>
                  </a:lnTo>
                  <a:cubicBezTo>
                    <a:pt x="0" y="59769"/>
                    <a:pt x="8570" y="39079"/>
                    <a:pt x="23825" y="23825"/>
                  </a:cubicBezTo>
                  <a:cubicBezTo>
                    <a:pt x="39079" y="8570"/>
                    <a:pt x="59769" y="0"/>
                    <a:pt x="81342" y="0"/>
                  </a:cubicBezTo>
                  <a:close/>
                </a:path>
              </a:pathLst>
            </a:custGeom>
            <a:solidFill>
              <a:srgbClr val="3A6AD6"/>
            </a:solidFill>
          </p:spPr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D4642F4B-8F3C-1EF4-950B-1825E6D2B23A}"/>
                </a:ext>
              </a:extLst>
            </p:cNvPr>
            <p:cNvSpPr txBox="1"/>
            <p:nvPr/>
          </p:nvSpPr>
          <p:spPr>
            <a:xfrm>
              <a:off x="0" y="-38100"/>
              <a:ext cx="96714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7" name="TextBox 7">
            <a:extLst>
              <a:ext uri="{FF2B5EF4-FFF2-40B4-BE49-F238E27FC236}">
                <a16:creationId xmlns:a16="http://schemas.microsoft.com/office/drawing/2014/main" id="{D5693ED1-A044-4BB4-E92D-17BEEFC4899C}"/>
              </a:ext>
            </a:extLst>
          </p:cNvPr>
          <p:cNvSpPr txBox="1"/>
          <p:nvPr/>
        </p:nvSpPr>
        <p:spPr>
          <a:xfrm>
            <a:off x="1387962" y="1124539"/>
            <a:ext cx="15395536" cy="8123132"/>
          </a:xfrm>
          <a:prstGeom prst="rect">
            <a:avLst/>
          </a:prstGeom>
        </p:spPr>
        <p:txBody>
          <a:bodyPr lIns="47086" tIns="47086" rIns="47086" bIns="47086" rtlCol="0" anchor="ctr"/>
          <a:lstStyle/>
          <a:p>
            <a:pPr algn="ctr">
              <a:lnSpc>
                <a:spcPts val="2659"/>
              </a:lnSpc>
            </a:pPr>
            <a:endParaRPr/>
          </a:p>
        </p:txBody>
      </p:sp>
      <p:sp>
        <p:nvSpPr>
          <p:cNvPr id="12" name="AutoShape 12">
            <a:extLst>
              <a:ext uri="{FF2B5EF4-FFF2-40B4-BE49-F238E27FC236}">
                <a16:creationId xmlns:a16="http://schemas.microsoft.com/office/drawing/2014/main" id="{88116E02-4C67-9AD8-BEA7-89ED43E17819}"/>
              </a:ext>
            </a:extLst>
          </p:cNvPr>
          <p:cNvSpPr/>
          <p:nvPr/>
        </p:nvSpPr>
        <p:spPr>
          <a:xfrm>
            <a:off x="7766528" y="8094728"/>
            <a:ext cx="2754945" cy="0"/>
          </a:xfrm>
          <a:prstGeom prst="line">
            <a:avLst/>
          </a:prstGeom>
          <a:ln w="28575" cap="flat">
            <a:solidFill>
              <a:srgbClr val="F8F8F8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4" name="TextBox 14">
            <a:extLst>
              <a:ext uri="{FF2B5EF4-FFF2-40B4-BE49-F238E27FC236}">
                <a16:creationId xmlns:a16="http://schemas.microsoft.com/office/drawing/2014/main" id="{B6C48F79-4956-ADF7-AEE9-4143AB6BBB7E}"/>
              </a:ext>
            </a:extLst>
          </p:cNvPr>
          <p:cNvSpPr txBox="1"/>
          <p:nvPr/>
        </p:nvSpPr>
        <p:spPr>
          <a:xfrm>
            <a:off x="17674380" y="8710688"/>
            <a:ext cx="442747" cy="2579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057"/>
              </a:lnSpc>
              <a:spcBef>
                <a:spcPct val="0"/>
              </a:spcBef>
            </a:pPr>
            <a:r>
              <a:rPr lang="en-US" sz="1469" b="1" dirty="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07</a:t>
            </a:r>
          </a:p>
        </p:txBody>
      </p:sp>
      <p:grpSp>
        <p:nvGrpSpPr>
          <p:cNvPr id="16" name="Group 16">
            <a:extLst>
              <a:ext uri="{FF2B5EF4-FFF2-40B4-BE49-F238E27FC236}">
                <a16:creationId xmlns:a16="http://schemas.microsoft.com/office/drawing/2014/main" id="{7F6D156B-AE5F-344D-C7ED-04BE918AA8EE}"/>
              </a:ext>
            </a:extLst>
          </p:cNvPr>
          <p:cNvGrpSpPr/>
          <p:nvPr/>
        </p:nvGrpSpPr>
        <p:grpSpPr>
          <a:xfrm>
            <a:off x="533524" y="346413"/>
            <a:ext cx="2974068" cy="851790"/>
            <a:chOff x="0" y="0"/>
            <a:chExt cx="3965424" cy="1135720"/>
          </a:xfrm>
        </p:grpSpPr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4485DCB4-79E3-A004-97EA-941649147448}"/>
                </a:ext>
              </a:extLst>
            </p:cNvPr>
            <p:cNvSpPr/>
            <p:nvPr/>
          </p:nvSpPr>
          <p:spPr>
            <a:xfrm>
              <a:off x="0" y="0"/>
              <a:ext cx="1301346" cy="1135720"/>
            </a:xfrm>
            <a:custGeom>
              <a:avLst/>
              <a:gdLst/>
              <a:ahLst/>
              <a:cxnLst/>
              <a:rect l="l" t="t" r="r" b="b"/>
              <a:pathLst>
                <a:path w="1301346" h="1135720">
                  <a:moveTo>
                    <a:pt x="0" y="0"/>
                  </a:moveTo>
                  <a:lnTo>
                    <a:pt x="1301346" y="0"/>
                  </a:lnTo>
                  <a:lnTo>
                    <a:pt x="1301346" y="1135720"/>
                  </a:lnTo>
                  <a:lnTo>
                    <a:pt x="0" y="11357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8" name="TextBox 18">
              <a:extLst>
                <a:ext uri="{FF2B5EF4-FFF2-40B4-BE49-F238E27FC236}">
                  <a16:creationId xmlns:a16="http://schemas.microsoft.com/office/drawing/2014/main" id="{ABC38AAE-F8AF-CC89-7DEA-EF0FC69923A0}"/>
                </a:ext>
              </a:extLst>
            </p:cNvPr>
            <p:cNvSpPr txBox="1"/>
            <p:nvPr/>
          </p:nvSpPr>
          <p:spPr>
            <a:xfrm>
              <a:off x="1057796" y="-76200"/>
              <a:ext cx="2907629" cy="75925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09"/>
                </a:lnSpc>
              </a:pPr>
              <a:r>
                <a:rPr lang="en-US" sz="3364" b="1">
                  <a:solidFill>
                    <a:srgbClr val="000000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Futurion</a:t>
              </a:r>
            </a:p>
          </p:txBody>
        </p:sp>
        <p:sp>
          <p:nvSpPr>
            <p:cNvPr id="19" name="TextBox 19">
              <a:extLst>
                <a:ext uri="{FF2B5EF4-FFF2-40B4-BE49-F238E27FC236}">
                  <a16:creationId xmlns:a16="http://schemas.microsoft.com/office/drawing/2014/main" id="{9EAF5472-B8FB-ADE6-8FDB-8614C3A6C773}"/>
                </a:ext>
              </a:extLst>
            </p:cNvPr>
            <p:cNvSpPr txBox="1"/>
            <p:nvPr/>
          </p:nvSpPr>
          <p:spPr>
            <a:xfrm>
              <a:off x="1378270" y="574923"/>
              <a:ext cx="2283113" cy="29828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811"/>
                </a:lnSpc>
              </a:pPr>
              <a:r>
                <a:rPr lang="en-US" sz="1293" spc="122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UPSKILLING INDIA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DD135D15-9EF4-86D5-4997-3DF11B9A7A0B}"/>
              </a:ext>
            </a:extLst>
          </p:cNvPr>
          <p:cNvSpPr txBox="1"/>
          <p:nvPr/>
        </p:nvSpPr>
        <p:spPr>
          <a:xfrm>
            <a:off x="1597130" y="1124539"/>
            <a:ext cx="14977199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Count the number of people diagnosed with lung cancer by gender.</a:t>
            </a:r>
          </a:p>
          <a:p>
            <a:endParaRPr lang="en-US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Gender, COUNT(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Lung_Cancer_Diagnosis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AS COUNT_PEOPLE FROM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lung_cancer_data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Lung_Cancer_Diagnosis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"Yes"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BY Gender;</a:t>
            </a:r>
            <a:endParaRPr 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 Retrieve records of individuals older than 60 who are diagnosed with lung cancer.</a:t>
            </a:r>
          </a:p>
          <a:p>
            <a:endParaRPr 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* FROM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lung_cancer_data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Age &gt; 60 AND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Lung_Cancer_Diagnosis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"Yes"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 BY AGE ASC;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78B0AE3-A846-DC94-5FAA-920062AF3C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7232" y="7011082"/>
            <a:ext cx="9436585" cy="28131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2FE3829-9EAF-C030-F76B-B0486FF08AA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511" y="3695700"/>
            <a:ext cx="9442935" cy="8953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E7F9352-F205-B346-9469-D9A2C46D1730}"/>
              </a:ext>
            </a:extLst>
          </p:cNvPr>
          <p:cNvSpPr txBox="1"/>
          <p:nvPr/>
        </p:nvSpPr>
        <p:spPr>
          <a:xfrm>
            <a:off x="15265162" y="9554362"/>
            <a:ext cx="26418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Monday Ochedi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2925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45CD5A-D6AC-EA77-71D0-F2C83614BA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7742A4DA-6C18-72C1-8903-ABE7B088C934}"/>
              </a:ext>
            </a:extLst>
          </p:cNvPr>
          <p:cNvGrpSpPr/>
          <p:nvPr/>
        </p:nvGrpSpPr>
        <p:grpSpPr>
          <a:xfrm>
            <a:off x="17491799" y="8458418"/>
            <a:ext cx="951769" cy="799882"/>
            <a:chOff x="0" y="0"/>
            <a:chExt cx="967140" cy="812800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6E2A519F-DD6F-8F91-70F0-177D93AB5C2D}"/>
                </a:ext>
              </a:extLst>
            </p:cNvPr>
            <p:cNvSpPr/>
            <p:nvPr/>
          </p:nvSpPr>
          <p:spPr>
            <a:xfrm>
              <a:off x="0" y="0"/>
              <a:ext cx="967140" cy="812800"/>
            </a:xfrm>
            <a:custGeom>
              <a:avLst/>
              <a:gdLst/>
              <a:ahLst/>
              <a:cxnLst/>
              <a:rect l="l" t="t" r="r" b="b"/>
              <a:pathLst>
                <a:path w="967140" h="812800">
                  <a:moveTo>
                    <a:pt x="81342" y="0"/>
                  </a:moveTo>
                  <a:lnTo>
                    <a:pt x="885798" y="0"/>
                  </a:lnTo>
                  <a:cubicBezTo>
                    <a:pt x="907371" y="0"/>
                    <a:pt x="928061" y="8570"/>
                    <a:pt x="943315" y="23825"/>
                  </a:cubicBezTo>
                  <a:cubicBezTo>
                    <a:pt x="958570" y="39079"/>
                    <a:pt x="967140" y="59769"/>
                    <a:pt x="967140" y="81342"/>
                  </a:cubicBezTo>
                  <a:lnTo>
                    <a:pt x="967140" y="731458"/>
                  </a:lnTo>
                  <a:cubicBezTo>
                    <a:pt x="967140" y="776382"/>
                    <a:pt x="930722" y="812800"/>
                    <a:pt x="885798" y="812800"/>
                  </a:cubicBezTo>
                  <a:lnTo>
                    <a:pt x="81342" y="812800"/>
                  </a:lnTo>
                  <a:cubicBezTo>
                    <a:pt x="59769" y="812800"/>
                    <a:pt x="39079" y="804230"/>
                    <a:pt x="23825" y="788975"/>
                  </a:cubicBezTo>
                  <a:cubicBezTo>
                    <a:pt x="8570" y="773721"/>
                    <a:pt x="0" y="753031"/>
                    <a:pt x="0" y="731458"/>
                  </a:cubicBezTo>
                  <a:lnTo>
                    <a:pt x="0" y="81342"/>
                  </a:lnTo>
                  <a:cubicBezTo>
                    <a:pt x="0" y="59769"/>
                    <a:pt x="8570" y="39079"/>
                    <a:pt x="23825" y="23825"/>
                  </a:cubicBezTo>
                  <a:cubicBezTo>
                    <a:pt x="39079" y="8570"/>
                    <a:pt x="59769" y="0"/>
                    <a:pt x="81342" y="0"/>
                  </a:cubicBezTo>
                  <a:close/>
                </a:path>
              </a:pathLst>
            </a:custGeom>
            <a:solidFill>
              <a:srgbClr val="3A6AD6"/>
            </a:solidFill>
          </p:spPr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C720FA8A-E6C6-ACD6-4E50-AFCD785E1B07}"/>
                </a:ext>
              </a:extLst>
            </p:cNvPr>
            <p:cNvSpPr txBox="1"/>
            <p:nvPr/>
          </p:nvSpPr>
          <p:spPr>
            <a:xfrm>
              <a:off x="0" y="-38100"/>
              <a:ext cx="96714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7" name="TextBox 7">
            <a:extLst>
              <a:ext uri="{FF2B5EF4-FFF2-40B4-BE49-F238E27FC236}">
                <a16:creationId xmlns:a16="http://schemas.microsoft.com/office/drawing/2014/main" id="{743080F6-A924-153A-3589-68F6EB5AA2D8}"/>
              </a:ext>
            </a:extLst>
          </p:cNvPr>
          <p:cNvSpPr txBox="1"/>
          <p:nvPr/>
        </p:nvSpPr>
        <p:spPr>
          <a:xfrm>
            <a:off x="1387962" y="1124539"/>
            <a:ext cx="15395536" cy="8123132"/>
          </a:xfrm>
          <a:prstGeom prst="rect">
            <a:avLst/>
          </a:prstGeom>
        </p:spPr>
        <p:txBody>
          <a:bodyPr lIns="47086" tIns="47086" rIns="47086" bIns="47086" rtlCol="0" anchor="ctr"/>
          <a:lstStyle/>
          <a:p>
            <a:pPr algn="ctr">
              <a:lnSpc>
                <a:spcPts val="2659"/>
              </a:lnSpc>
            </a:pPr>
            <a:endParaRPr/>
          </a:p>
        </p:txBody>
      </p:sp>
      <p:sp>
        <p:nvSpPr>
          <p:cNvPr id="12" name="AutoShape 12">
            <a:extLst>
              <a:ext uri="{FF2B5EF4-FFF2-40B4-BE49-F238E27FC236}">
                <a16:creationId xmlns:a16="http://schemas.microsoft.com/office/drawing/2014/main" id="{D8AD6EEE-5EDB-638C-FF52-F992E361878E}"/>
              </a:ext>
            </a:extLst>
          </p:cNvPr>
          <p:cNvSpPr/>
          <p:nvPr/>
        </p:nvSpPr>
        <p:spPr>
          <a:xfrm>
            <a:off x="7766528" y="8094728"/>
            <a:ext cx="2754945" cy="0"/>
          </a:xfrm>
          <a:prstGeom prst="line">
            <a:avLst/>
          </a:prstGeom>
          <a:ln w="28575" cap="flat">
            <a:solidFill>
              <a:srgbClr val="F8F8F8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4" name="TextBox 14">
            <a:extLst>
              <a:ext uri="{FF2B5EF4-FFF2-40B4-BE49-F238E27FC236}">
                <a16:creationId xmlns:a16="http://schemas.microsoft.com/office/drawing/2014/main" id="{4B5CB4B3-09EC-183D-0195-294428C3C745}"/>
              </a:ext>
            </a:extLst>
          </p:cNvPr>
          <p:cNvSpPr txBox="1"/>
          <p:nvPr/>
        </p:nvSpPr>
        <p:spPr>
          <a:xfrm>
            <a:off x="17674380" y="8710688"/>
            <a:ext cx="442747" cy="2579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057"/>
              </a:lnSpc>
              <a:spcBef>
                <a:spcPct val="0"/>
              </a:spcBef>
            </a:pPr>
            <a:r>
              <a:rPr lang="en-US" sz="1469" b="1" dirty="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08</a:t>
            </a:r>
          </a:p>
        </p:txBody>
      </p:sp>
      <p:grpSp>
        <p:nvGrpSpPr>
          <p:cNvPr id="16" name="Group 16">
            <a:extLst>
              <a:ext uri="{FF2B5EF4-FFF2-40B4-BE49-F238E27FC236}">
                <a16:creationId xmlns:a16="http://schemas.microsoft.com/office/drawing/2014/main" id="{13346922-CEF5-6731-C3AD-0D99A3127788}"/>
              </a:ext>
            </a:extLst>
          </p:cNvPr>
          <p:cNvGrpSpPr/>
          <p:nvPr/>
        </p:nvGrpSpPr>
        <p:grpSpPr>
          <a:xfrm>
            <a:off x="533524" y="346413"/>
            <a:ext cx="2974068" cy="851790"/>
            <a:chOff x="0" y="0"/>
            <a:chExt cx="3965424" cy="1135720"/>
          </a:xfrm>
        </p:grpSpPr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E3F031EB-D921-9935-E6CA-07DEA2BF4405}"/>
                </a:ext>
              </a:extLst>
            </p:cNvPr>
            <p:cNvSpPr/>
            <p:nvPr/>
          </p:nvSpPr>
          <p:spPr>
            <a:xfrm>
              <a:off x="0" y="0"/>
              <a:ext cx="1301346" cy="1135720"/>
            </a:xfrm>
            <a:custGeom>
              <a:avLst/>
              <a:gdLst/>
              <a:ahLst/>
              <a:cxnLst/>
              <a:rect l="l" t="t" r="r" b="b"/>
              <a:pathLst>
                <a:path w="1301346" h="1135720">
                  <a:moveTo>
                    <a:pt x="0" y="0"/>
                  </a:moveTo>
                  <a:lnTo>
                    <a:pt x="1301346" y="0"/>
                  </a:lnTo>
                  <a:lnTo>
                    <a:pt x="1301346" y="1135720"/>
                  </a:lnTo>
                  <a:lnTo>
                    <a:pt x="0" y="11357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8" name="TextBox 18">
              <a:extLst>
                <a:ext uri="{FF2B5EF4-FFF2-40B4-BE49-F238E27FC236}">
                  <a16:creationId xmlns:a16="http://schemas.microsoft.com/office/drawing/2014/main" id="{75F562BB-8646-2F68-A407-1210B86A11DE}"/>
                </a:ext>
              </a:extLst>
            </p:cNvPr>
            <p:cNvSpPr txBox="1"/>
            <p:nvPr/>
          </p:nvSpPr>
          <p:spPr>
            <a:xfrm>
              <a:off x="1057796" y="-76200"/>
              <a:ext cx="2907629" cy="75925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09"/>
                </a:lnSpc>
              </a:pPr>
              <a:r>
                <a:rPr lang="en-US" sz="3364" b="1">
                  <a:solidFill>
                    <a:srgbClr val="000000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Futurion</a:t>
              </a:r>
            </a:p>
          </p:txBody>
        </p:sp>
        <p:sp>
          <p:nvSpPr>
            <p:cNvPr id="19" name="TextBox 19">
              <a:extLst>
                <a:ext uri="{FF2B5EF4-FFF2-40B4-BE49-F238E27FC236}">
                  <a16:creationId xmlns:a16="http://schemas.microsoft.com/office/drawing/2014/main" id="{A14AD462-E89B-7431-1B09-F862638F003E}"/>
                </a:ext>
              </a:extLst>
            </p:cNvPr>
            <p:cNvSpPr txBox="1"/>
            <p:nvPr/>
          </p:nvSpPr>
          <p:spPr>
            <a:xfrm>
              <a:off x="1378270" y="574923"/>
              <a:ext cx="2283113" cy="29828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811"/>
                </a:lnSpc>
              </a:pPr>
              <a:r>
                <a:rPr lang="en-US" sz="1293" spc="122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UPSKILLING INDIA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0DAD0ACB-00C0-39D0-7EB7-9530379FFCB2}"/>
              </a:ext>
            </a:extLst>
          </p:cNvPr>
          <p:cNvSpPr txBox="1"/>
          <p:nvPr/>
        </p:nvSpPr>
        <p:spPr>
          <a:xfrm>
            <a:off x="1597130" y="1124539"/>
            <a:ext cx="14977199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ea typeface="Poppins"/>
                <a:cs typeface="Times New Roman" panose="02020603050405020304" pitchFamily="18" charset="0"/>
                <a:sym typeface="Poppins"/>
              </a:rPr>
              <a:t>SQL Queries &amp; Solutions: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INTERMEDIATE LEVEL</a:t>
            </a:r>
          </a:p>
          <a:p>
            <a:pPr algn="ctr"/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rabicPeriod"/>
            </a:pP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the percentage of smokers who developed lung cancer.</a:t>
            </a:r>
          </a:p>
          <a:p>
            <a:pPr marL="514350" indent="-514350">
              <a:buAutoNum type="arabicPeriod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(COUNT(CASE WHEN Smoker = "Yes" AND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Lung_Cancer_Diagnosis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"Yes" THEN 1 END)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/ COUNT(CASE WHEN Smoker = "Yes" THEN 1 END )) * 100 AS PERCENTAGE_SMOKERS_DEVELOPED_LUNG_CANCER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lung_cancer_data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Calculate the average survival years based on cancer stages.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Cancer_Stage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AVG(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Survival_Years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AS AVERAGE_SURVIVAL_YEARS FROM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lung_cancer_data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BY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Cancer_Stage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94FBE9F-97C4-6A2B-C293-4334C5176C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3088" y="4991100"/>
            <a:ext cx="9423884" cy="755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0B2BBE7-F329-E850-B94D-A7B4DBCA312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2672" y="7674737"/>
            <a:ext cx="9436585" cy="14732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8B39F5C-54ED-3118-78EE-624D054ADAD3}"/>
              </a:ext>
            </a:extLst>
          </p:cNvPr>
          <p:cNvSpPr txBox="1"/>
          <p:nvPr/>
        </p:nvSpPr>
        <p:spPr>
          <a:xfrm>
            <a:off x="15265162" y="9554362"/>
            <a:ext cx="26418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Monday Ochedi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38240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8A20A1-3DE8-4FED-09F3-6543796683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F8FE4960-2807-A923-664A-75D0DBFB23D2}"/>
              </a:ext>
            </a:extLst>
          </p:cNvPr>
          <p:cNvGrpSpPr/>
          <p:nvPr/>
        </p:nvGrpSpPr>
        <p:grpSpPr>
          <a:xfrm>
            <a:off x="17491799" y="8458418"/>
            <a:ext cx="951769" cy="799882"/>
            <a:chOff x="0" y="0"/>
            <a:chExt cx="967140" cy="812800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066CC448-19CE-2BB3-22F3-8D0047BAA14A}"/>
                </a:ext>
              </a:extLst>
            </p:cNvPr>
            <p:cNvSpPr/>
            <p:nvPr/>
          </p:nvSpPr>
          <p:spPr>
            <a:xfrm>
              <a:off x="0" y="0"/>
              <a:ext cx="967140" cy="812800"/>
            </a:xfrm>
            <a:custGeom>
              <a:avLst/>
              <a:gdLst/>
              <a:ahLst/>
              <a:cxnLst/>
              <a:rect l="l" t="t" r="r" b="b"/>
              <a:pathLst>
                <a:path w="967140" h="812800">
                  <a:moveTo>
                    <a:pt x="81342" y="0"/>
                  </a:moveTo>
                  <a:lnTo>
                    <a:pt x="885798" y="0"/>
                  </a:lnTo>
                  <a:cubicBezTo>
                    <a:pt x="907371" y="0"/>
                    <a:pt x="928061" y="8570"/>
                    <a:pt x="943315" y="23825"/>
                  </a:cubicBezTo>
                  <a:cubicBezTo>
                    <a:pt x="958570" y="39079"/>
                    <a:pt x="967140" y="59769"/>
                    <a:pt x="967140" y="81342"/>
                  </a:cubicBezTo>
                  <a:lnTo>
                    <a:pt x="967140" y="731458"/>
                  </a:lnTo>
                  <a:cubicBezTo>
                    <a:pt x="967140" y="776382"/>
                    <a:pt x="930722" y="812800"/>
                    <a:pt x="885798" y="812800"/>
                  </a:cubicBezTo>
                  <a:lnTo>
                    <a:pt x="81342" y="812800"/>
                  </a:lnTo>
                  <a:cubicBezTo>
                    <a:pt x="59769" y="812800"/>
                    <a:pt x="39079" y="804230"/>
                    <a:pt x="23825" y="788975"/>
                  </a:cubicBezTo>
                  <a:cubicBezTo>
                    <a:pt x="8570" y="773721"/>
                    <a:pt x="0" y="753031"/>
                    <a:pt x="0" y="731458"/>
                  </a:cubicBezTo>
                  <a:lnTo>
                    <a:pt x="0" y="81342"/>
                  </a:lnTo>
                  <a:cubicBezTo>
                    <a:pt x="0" y="59769"/>
                    <a:pt x="8570" y="39079"/>
                    <a:pt x="23825" y="23825"/>
                  </a:cubicBezTo>
                  <a:cubicBezTo>
                    <a:pt x="39079" y="8570"/>
                    <a:pt x="59769" y="0"/>
                    <a:pt x="81342" y="0"/>
                  </a:cubicBezTo>
                  <a:close/>
                </a:path>
              </a:pathLst>
            </a:custGeom>
            <a:solidFill>
              <a:srgbClr val="3A6AD6"/>
            </a:solidFill>
          </p:spPr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BD06DD9F-4C3E-4C00-5793-8C6F143A84DE}"/>
                </a:ext>
              </a:extLst>
            </p:cNvPr>
            <p:cNvSpPr txBox="1"/>
            <p:nvPr/>
          </p:nvSpPr>
          <p:spPr>
            <a:xfrm>
              <a:off x="0" y="-38100"/>
              <a:ext cx="96714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7" name="TextBox 7">
            <a:extLst>
              <a:ext uri="{FF2B5EF4-FFF2-40B4-BE49-F238E27FC236}">
                <a16:creationId xmlns:a16="http://schemas.microsoft.com/office/drawing/2014/main" id="{9AED949E-35F5-4351-788C-753F743076A7}"/>
              </a:ext>
            </a:extLst>
          </p:cNvPr>
          <p:cNvSpPr txBox="1"/>
          <p:nvPr/>
        </p:nvSpPr>
        <p:spPr>
          <a:xfrm>
            <a:off x="1387962" y="1124539"/>
            <a:ext cx="15395536" cy="8123132"/>
          </a:xfrm>
          <a:prstGeom prst="rect">
            <a:avLst/>
          </a:prstGeom>
        </p:spPr>
        <p:txBody>
          <a:bodyPr lIns="47086" tIns="47086" rIns="47086" bIns="47086" rtlCol="0" anchor="ctr"/>
          <a:lstStyle/>
          <a:p>
            <a:pPr algn="ctr">
              <a:lnSpc>
                <a:spcPts val="2659"/>
              </a:lnSpc>
            </a:pPr>
            <a:endParaRPr/>
          </a:p>
        </p:txBody>
      </p:sp>
      <p:sp>
        <p:nvSpPr>
          <p:cNvPr id="12" name="AutoShape 12">
            <a:extLst>
              <a:ext uri="{FF2B5EF4-FFF2-40B4-BE49-F238E27FC236}">
                <a16:creationId xmlns:a16="http://schemas.microsoft.com/office/drawing/2014/main" id="{9118BF31-271D-E8B6-90D4-E212C409B4E9}"/>
              </a:ext>
            </a:extLst>
          </p:cNvPr>
          <p:cNvSpPr/>
          <p:nvPr/>
        </p:nvSpPr>
        <p:spPr>
          <a:xfrm>
            <a:off x="7766528" y="8094728"/>
            <a:ext cx="2754945" cy="0"/>
          </a:xfrm>
          <a:prstGeom prst="line">
            <a:avLst/>
          </a:prstGeom>
          <a:ln w="28575" cap="flat">
            <a:solidFill>
              <a:srgbClr val="F8F8F8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4" name="TextBox 14">
            <a:extLst>
              <a:ext uri="{FF2B5EF4-FFF2-40B4-BE49-F238E27FC236}">
                <a16:creationId xmlns:a16="http://schemas.microsoft.com/office/drawing/2014/main" id="{D10CDD53-98C4-9FB4-162F-2213AE7658C0}"/>
              </a:ext>
            </a:extLst>
          </p:cNvPr>
          <p:cNvSpPr txBox="1"/>
          <p:nvPr/>
        </p:nvSpPr>
        <p:spPr>
          <a:xfrm>
            <a:off x="17674380" y="8710688"/>
            <a:ext cx="442747" cy="2579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057"/>
              </a:lnSpc>
              <a:spcBef>
                <a:spcPct val="0"/>
              </a:spcBef>
            </a:pPr>
            <a:r>
              <a:rPr lang="en-US" sz="1469" b="1" dirty="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09</a:t>
            </a:r>
          </a:p>
        </p:txBody>
      </p:sp>
      <p:grpSp>
        <p:nvGrpSpPr>
          <p:cNvPr id="16" name="Group 16">
            <a:extLst>
              <a:ext uri="{FF2B5EF4-FFF2-40B4-BE49-F238E27FC236}">
                <a16:creationId xmlns:a16="http://schemas.microsoft.com/office/drawing/2014/main" id="{0BB78138-88AC-3C18-ED1C-02C1DF7DADE7}"/>
              </a:ext>
            </a:extLst>
          </p:cNvPr>
          <p:cNvGrpSpPr/>
          <p:nvPr/>
        </p:nvGrpSpPr>
        <p:grpSpPr>
          <a:xfrm>
            <a:off x="533524" y="346413"/>
            <a:ext cx="2974068" cy="851790"/>
            <a:chOff x="0" y="0"/>
            <a:chExt cx="3965424" cy="1135720"/>
          </a:xfrm>
        </p:grpSpPr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B4FFF230-7126-0E1E-5432-4141979B9B26}"/>
                </a:ext>
              </a:extLst>
            </p:cNvPr>
            <p:cNvSpPr/>
            <p:nvPr/>
          </p:nvSpPr>
          <p:spPr>
            <a:xfrm>
              <a:off x="0" y="0"/>
              <a:ext cx="1301346" cy="1135720"/>
            </a:xfrm>
            <a:custGeom>
              <a:avLst/>
              <a:gdLst/>
              <a:ahLst/>
              <a:cxnLst/>
              <a:rect l="l" t="t" r="r" b="b"/>
              <a:pathLst>
                <a:path w="1301346" h="1135720">
                  <a:moveTo>
                    <a:pt x="0" y="0"/>
                  </a:moveTo>
                  <a:lnTo>
                    <a:pt x="1301346" y="0"/>
                  </a:lnTo>
                  <a:lnTo>
                    <a:pt x="1301346" y="1135720"/>
                  </a:lnTo>
                  <a:lnTo>
                    <a:pt x="0" y="11357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8" name="TextBox 18">
              <a:extLst>
                <a:ext uri="{FF2B5EF4-FFF2-40B4-BE49-F238E27FC236}">
                  <a16:creationId xmlns:a16="http://schemas.microsoft.com/office/drawing/2014/main" id="{123BBDAD-DADA-4FA2-6CDF-7F37ECFFD300}"/>
                </a:ext>
              </a:extLst>
            </p:cNvPr>
            <p:cNvSpPr txBox="1"/>
            <p:nvPr/>
          </p:nvSpPr>
          <p:spPr>
            <a:xfrm>
              <a:off x="1057796" y="-76200"/>
              <a:ext cx="2907629" cy="75925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09"/>
                </a:lnSpc>
              </a:pPr>
              <a:r>
                <a:rPr lang="en-US" sz="3364" b="1">
                  <a:solidFill>
                    <a:srgbClr val="000000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Futurion</a:t>
              </a:r>
            </a:p>
          </p:txBody>
        </p:sp>
        <p:sp>
          <p:nvSpPr>
            <p:cNvPr id="19" name="TextBox 19">
              <a:extLst>
                <a:ext uri="{FF2B5EF4-FFF2-40B4-BE49-F238E27FC236}">
                  <a16:creationId xmlns:a16="http://schemas.microsoft.com/office/drawing/2014/main" id="{751E76B9-7735-6572-FBC6-90E4FC2DA7B1}"/>
                </a:ext>
              </a:extLst>
            </p:cNvPr>
            <p:cNvSpPr txBox="1"/>
            <p:nvPr/>
          </p:nvSpPr>
          <p:spPr>
            <a:xfrm>
              <a:off x="1378270" y="574923"/>
              <a:ext cx="2283113" cy="29828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811"/>
                </a:lnSpc>
              </a:pPr>
              <a:r>
                <a:rPr lang="en-US" sz="1293" spc="122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UPSKILLING INDIA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2EB4E97C-AFB4-DEF7-C073-FC24D986898C}"/>
              </a:ext>
            </a:extLst>
          </p:cNvPr>
          <p:cNvSpPr txBox="1"/>
          <p:nvPr/>
        </p:nvSpPr>
        <p:spPr>
          <a:xfrm>
            <a:off x="1597130" y="1124539"/>
            <a:ext cx="14977199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Count the number of lung cancer patients based on passive smoking.</a:t>
            </a:r>
          </a:p>
          <a:p>
            <a:endParaRPr 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COUNT(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Lung_Cancer_Diagnosis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Passive_Smoker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lung_cancer_data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Lung_Cancer_Diagnosis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"Yes"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BY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Passive_Smoker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Find the country with the highest lung cancer prevalence rate.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Country, AVG(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Lung_Cancer_Prevalence_Rate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AS HIGHEST_PREVALENCE_RATE FROM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lung_cancer_data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BY Country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 BY Country DESC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 1;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14311D-CD21-6E0B-DDE3-2E5F2A2F10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537" y="3771900"/>
            <a:ext cx="9442935" cy="10605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D0A7D34-EB8C-DC95-8258-2FFD1BEBCDE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4489" y="7877952"/>
            <a:ext cx="9455636" cy="8255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B418C26-8216-A674-CC39-8B10054A2F61}"/>
              </a:ext>
            </a:extLst>
          </p:cNvPr>
          <p:cNvSpPr txBox="1"/>
          <p:nvPr/>
        </p:nvSpPr>
        <p:spPr>
          <a:xfrm>
            <a:off x="15265162" y="9554362"/>
            <a:ext cx="26418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Monday Ochedi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6587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521</TotalTime>
  <Words>1865</Words>
  <Application>Microsoft Office PowerPoint</Application>
  <PresentationFormat>Custom</PresentationFormat>
  <Paragraphs>328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Poppins Bold</vt:lpstr>
      <vt:lpstr>Canva Sans</vt:lpstr>
      <vt:lpstr>Canva Sans Bold</vt:lpstr>
      <vt:lpstr>Times New Roman</vt:lpstr>
      <vt:lpstr>Arial</vt:lpstr>
      <vt:lpstr>Canva Sans Bold Italics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Non Text Magic Studio Magic Design for Presentations L&amp;P</dc:title>
  <cp:lastModifiedBy>user</cp:lastModifiedBy>
  <cp:revision>8</cp:revision>
  <dcterms:created xsi:type="dcterms:W3CDTF">2006-08-16T00:00:00Z</dcterms:created>
  <dcterms:modified xsi:type="dcterms:W3CDTF">2025-02-21T00:23:23Z</dcterms:modified>
  <dc:identifier>DAGd4dElOz8</dc:identifier>
</cp:coreProperties>
</file>