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A0A35-C361-418E-A586-D102071CF385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0A916-CD41-4A31-B3C4-3FB2226D8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2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0A916-CD41-4A31-B3C4-3FB2226D8D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EBD1D-404E-43DC-B95F-C0ED1CE91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8BF745-F962-4A39-9AA1-AF1239312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B12F7-B650-430B-B2DA-680B628A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3E4A-F430-437C-A114-48BD6391EF77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6C5E7-7730-4DF1-95A1-AA9A2921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32ECC-1BDA-498E-8933-FEBE684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9B1-463C-47EA-BACB-3499F4878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1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D160D-412B-457D-8E27-889A4BDA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3FDAC5-7A34-4915-8751-C2D40FE61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49925-DFEC-4ECD-B3A0-7C537C98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3E4A-F430-437C-A114-48BD6391EF77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9C5D3-7191-4D04-ADEA-30056608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E5C60-A88B-4B1E-9975-399B2CEB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9B1-463C-47EA-BACB-3499F4878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50FC23-E107-4905-B0DC-E912B1E76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36BB76-E773-43A4-9312-26A9C3C0C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E6E3C-DF14-4C46-9FC8-2DE09DE2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3E4A-F430-437C-A114-48BD6391EF77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B9DD2-9704-4870-9E4D-A4F4EFCD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49822-92D5-441E-827D-31E1C4CF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9B1-463C-47EA-BACB-3499F4878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1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7D815-BF5F-43D2-9874-A89CC95D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63D77-CA23-4451-AE99-1D165B47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6CE1D-3579-4D3D-90CA-D0C82C87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3E4A-F430-437C-A114-48BD6391EF77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B14B7-ABDD-4197-8968-295A1D18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A5DAB-9947-41D9-A2CC-2A94FB03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9B1-463C-47EA-BACB-3499F4878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3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7872B-8E50-4368-950C-AEC52DCE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18B90-BE10-491E-8C27-D6B1D65EF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6CAF5-B787-4AD9-BFA5-FB2F5C8D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3E4A-F430-437C-A114-48BD6391EF77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564AF-819C-4F84-963E-97084BD5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68F91-4654-4AFC-8B09-329989E7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9B1-463C-47EA-BACB-3499F4878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0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E3EE4-C67B-4505-BF6D-8BD400BA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73513-C9D6-427B-BE27-FC3090F50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179669-C2E1-4A7D-80EA-8B4618E24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FEC92-5BC9-4435-9418-C5359672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3E4A-F430-437C-A114-48BD6391EF77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471D8-3C5F-420F-8EDE-03438D04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B0F80-3F8E-4A83-92B9-7312B9EA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9B1-463C-47EA-BACB-3499F4878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4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F0D3E-CDE8-4062-AD43-0E3EB550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C2DF6-2BF7-4A8C-BC59-C2949470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517E3-323F-4C12-B20D-BAED91773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BCAA4F-5C5F-4434-A439-09F27EAAF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2DB3F1-7A55-421C-9EC8-3F7F09C2E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9BF68-3740-468F-9316-A998D199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3E4A-F430-437C-A114-48BD6391EF77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4C79AF-2405-4326-A940-887FF159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9B5F05-3B28-49C1-A003-A25BBE32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9B1-463C-47EA-BACB-3499F4878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83E61-DDBC-421C-9093-FD33456C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5EA89-3ECE-407B-9060-0EC6715C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3E4A-F430-437C-A114-48BD6391EF77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36C720-B883-4BA1-8C94-FA0BFB2A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82F745-22E7-48C3-B1DE-B2676B5B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9B1-463C-47EA-BACB-3499F4878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1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3A6026-4A75-44B5-8BAA-DC283F51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3E4A-F430-437C-A114-48BD6391EF77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A32546-807D-4159-A119-DA2015E2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5DA4E-5786-4BA0-AF1C-0C0917AC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9B1-463C-47EA-BACB-3499F4878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0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D71EC-DE0B-462F-8EA0-6FBE9BC9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457BA-26AD-4AC7-BD07-5ADC5656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13047-7EC4-4444-9C16-3DFD6B985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A9525-E55D-4800-9695-FC420B3E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3E4A-F430-437C-A114-48BD6391EF77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B51C8-F905-459D-BA3C-D75D9F18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AA1E1-69B3-41AC-BE35-3F6950DE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9B1-463C-47EA-BACB-3499F4878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9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58393-5A6F-4ACC-93C2-B1245341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C01ADE-61D8-42D4-BB55-EEED27B99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2E1990-9E07-4960-8620-47EDC00DA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31B0FA-2CCC-45E7-AF9D-C88F0BF6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3E4A-F430-437C-A114-48BD6391EF77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200A3-8B8E-4755-82CD-12DB4C0B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9F385-B20F-43A1-8C01-7069C1BB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D9B1-463C-47EA-BACB-3499F4878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98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D14242-FDCD-4639-A1EB-DE7AE3E5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4CAB85-F40C-46E0-9CA9-1473B4AA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A08F0-CE2C-4BF3-9A64-B4C89BE0E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03E4A-F430-437C-A114-48BD6391EF77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B93B7-0E70-4EB9-9FCD-DC3F7E496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7EC5C-1CD4-45A0-A403-6551B5E18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D9B1-463C-47EA-BACB-3499F4878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8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0821D42-DCA9-467F-B16A-767A9C674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42" y="10469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dirty="0"/>
              <a:t>近年来，深度学习领域关于图神经网络（</a:t>
            </a:r>
            <a:r>
              <a:rPr lang="en-US" altLang="zh-CN" dirty="0"/>
              <a:t>Graph Neural Networks</a:t>
            </a:r>
            <a:r>
              <a:rPr lang="zh-CN" altLang="en-US" dirty="0"/>
              <a:t>，</a:t>
            </a:r>
            <a:r>
              <a:rPr lang="en-US" altLang="zh-CN" dirty="0"/>
              <a:t>GNN</a:t>
            </a:r>
            <a:r>
              <a:rPr lang="zh-CN" altLang="en-US" dirty="0"/>
              <a:t>）的研究热情日益高涨，图神经网络已经成为各大深度学习顶会的研究热点。</a:t>
            </a:r>
            <a:r>
              <a:rPr lang="en-US" altLang="zh-CN" dirty="0"/>
              <a:t>GNN</a:t>
            </a:r>
            <a:r>
              <a:rPr lang="zh-CN" altLang="en-US" dirty="0"/>
              <a:t>处理非结构化数据时的出色能力使其在网络数据分析、推荐系统、物理建模、自然语言处理和图上的组合优化问题方面都取得了新的突破。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1E7A88-296D-4573-B740-2231245A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58" y="1994554"/>
            <a:ext cx="6649825" cy="46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9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12928-42F6-4D6D-9C7A-9C727259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HyGCN</a:t>
            </a:r>
            <a:r>
              <a:rPr lang="en-US" altLang="zh-CN" dirty="0"/>
              <a:t>: A GCN Accelerator with Hybrid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DF3F6-4061-48EE-AC4A-56FF1994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背景：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1.GCN</a:t>
            </a:r>
            <a:r>
              <a:rPr lang="zh-CN" altLang="en-US" dirty="0"/>
              <a:t>由两个</a:t>
            </a:r>
            <a:r>
              <a:rPr lang="en-US" altLang="zh-CN" dirty="0"/>
              <a:t>phase </a:t>
            </a:r>
            <a:r>
              <a:rPr lang="zh-CN" altLang="en-US" dirty="0"/>
              <a:t>组成：</a:t>
            </a:r>
            <a:r>
              <a:rPr lang="en-US" altLang="zh-CN" dirty="0"/>
              <a:t>Aggregation </a:t>
            </a:r>
            <a:r>
              <a:rPr lang="zh-CN" altLang="en-US" dirty="0"/>
              <a:t>和 </a:t>
            </a:r>
            <a:r>
              <a:rPr lang="en-US" altLang="zh-CN" dirty="0"/>
              <a:t>Combination</a:t>
            </a:r>
          </a:p>
          <a:p>
            <a:pPr marL="0" indent="0">
              <a:buNone/>
            </a:pPr>
            <a:r>
              <a:rPr lang="en-US" altLang="zh-CN" dirty="0"/>
              <a:t>   Aggregation</a:t>
            </a:r>
            <a:r>
              <a:rPr lang="zh-CN" altLang="en-US" dirty="0"/>
              <a:t>：</a:t>
            </a:r>
            <a:r>
              <a:rPr lang="en-US" altLang="zh-CN" dirty="0"/>
              <a:t>random and sparse</a:t>
            </a:r>
          </a:p>
          <a:p>
            <a:pPr marL="0" indent="0">
              <a:buNone/>
            </a:pPr>
            <a:r>
              <a:rPr lang="en-US" altLang="zh-CN" dirty="0"/>
              <a:t>   Combination:  like neural networks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另外的两个特点：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每个</a:t>
            </a:r>
            <a:r>
              <a:rPr lang="en-US" altLang="zh-CN" dirty="0"/>
              <a:t>vertex</a:t>
            </a:r>
            <a:r>
              <a:rPr lang="zh-CN" altLang="en-US" dirty="0"/>
              <a:t>的 </a:t>
            </a:r>
            <a:r>
              <a:rPr lang="en-US" altLang="zh-CN" dirty="0"/>
              <a:t>feature length </a:t>
            </a:r>
            <a:r>
              <a:rPr lang="zh-CN" altLang="en-US" dirty="0"/>
              <a:t>是 </a:t>
            </a:r>
            <a:r>
              <a:rPr lang="en-US" altLang="zh-CN" dirty="0"/>
              <a:t>long</a:t>
            </a:r>
            <a:r>
              <a:rPr lang="zh-CN" altLang="en-US" dirty="0"/>
              <a:t>并且每层长度变化的。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2.GCN</a:t>
            </a:r>
            <a:r>
              <a:rPr lang="zh-CN" altLang="en-US" dirty="0"/>
              <a:t>中</a:t>
            </a:r>
            <a:r>
              <a:rPr lang="en-US" altLang="zh-CN" dirty="0"/>
              <a:t>Combine phase</a:t>
            </a:r>
            <a:r>
              <a:rPr lang="zh-CN" altLang="en-US" dirty="0"/>
              <a:t>的权重是完全共享的，这产生了大量的权重</a:t>
            </a:r>
            <a:r>
              <a:rPr lang="en-US" altLang="zh-CN" dirty="0"/>
              <a:t>reusable </a:t>
            </a:r>
            <a:r>
              <a:rPr lang="zh-CN" altLang="en-US" dirty="0"/>
              <a:t>机会 </a:t>
            </a:r>
            <a:r>
              <a:rPr lang="en-US" altLang="zh-CN" dirty="0"/>
              <a:t>inter-</a:t>
            </a:r>
            <a:r>
              <a:rPr lang="en-US" altLang="zh-CN" dirty="0" err="1"/>
              <a:t>vextex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两个</a:t>
            </a:r>
            <a:r>
              <a:rPr lang="en-US" altLang="zh-CN" dirty="0"/>
              <a:t>phase</a:t>
            </a:r>
            <a:r>
              <a:rPr lang="zh-CN" altLang="en-US" dirty="0"/>
              <a:t>之间有联系，提供了</a:t>
            </a:r>
            <a:r>
              <a:rPr lang="en-US" altLang="zh-CN" dirty="0"/>
              <a:t>fuse phase-by-phase </a:t>
            </a:r>
            <a:r>
              <a:rPr lang="zh-CN" altLang="en-US" dirty="0"/>
              <a:t>的机会。</a:t>
            </a:r>
          </a:p>
        </p:txBody>
      </p:sp>
    </p:spTree>
    <p:extLst>
      <p:ext uri="{BB962C8B-B14F-4D97-AF65-F5344CB8AC3E}">
        <p14:creationId xmlns:p14="http://schemas.microsoft.com/office/powerpoint/2010/main" val="166500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9D0A0-4DB8-4B66-ADA9-3E4B7CE5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0267B-DDAF-4EDE-9752-86F2164D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为了达到高性能的GCN加速器，要考虑三点：</a:t>
            </a:r>
          </a:p>
          <a:p>
            <a:r>
              <a:rPr lang="en-US" altLang="zh-CN" dirty="0"/>
              <a:t>1.</a:t>
            </a:r>
            <a:r>
              <a:rPr lang="zh-CN" altLang="zh-CN" dirty="0"/>
              <a:t>不但要缓和Aggregation</a:t>
            </a:r>
            <a:r>
              <a:rPr lang="en-US" altLang="zh-CN" dirty="0"/>
              <a:t> </a:t>
            </a:r>
            <a:r>
              <a:rPr lang="zh-CN" altLang="zh-CN" dirty="0"/>
              <a:t>phase的非规则性，还要能利用好Combination</a:t>
            </a:r>
            <a:r>
              <a:rPr lang="en-US" altLang="zh-CN" dirty="0"/>
              <a:t> </a:t>
            </a:r>
            <a:r>
              <a:rPr lang="zh-CN" altLang="zh-CN" dirty="0"/>
              <a:t>phase的规则性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要能利用intra</a:t>
            </a:r>
            <a:r>
              <a:rPr lang="en-US" altLang="zh-CN" dirty="0"/>
              <a:t>-</a:t>
            </a:r>
            <a:r>
              <a:rPr lang="zh-CN" altLang="zh-CN" dirty="0"/>
              <a:t>vertex</a:t>
            </a:r>
            <a:r>
              <a:rPr lang="en-US" altLang="zh-CN" dirty="0"/>
              <a:t> </a:t>
            </a:r>
            <a:r>
              <a:rPr lang="zh-CN" altLang="zh-CN" dirty="0"/>
              <a:t>的高度并行性和</a:t>
            </a:r>
            <a:r>
              <a:rPr lang="en-US" altLang="zh-CN" dirty="0"/>
              <a:t> </a:t>
            </a:r>
            <a:r>
              <a:rPr lang="zh-CN" altLang="zh-CN" dirty="0"/>
              <a:t>inter</a:t>
            </a:r>
            <a:r>
              <a:rPr lang="en-US" altLang="zh-CN" dirty="0"/>
              <a:t>-</a:t>
            </a:r>
            <a:r>
              <a:rPr lang="zh-CN" altLang="zh-CN" dirty="0"/>
              <a:t>vertex</a:t>
            </a:r>
            <a:r>
              <a:rPr lang="en-US" altLang="zh-CN" dirty="0"/>
              <a:t> </a:t>
            </a:r>
            <a:r>
              <a:rPr lang="zh-CN" altLang="zh-CN" dirty="0"/>
              <a:t>的高可重用性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要能有效地fuse</a:t>
            </a:r>
            <a:r>
              <a:rPr lang="en-US" altLang="zh-CN" dirty="0"/>
              <a:t> </a:t>
            </a:r>
            <a:r>
              <a:rPr lang="zh-CN" altLang="zh-CN" dirty="0"/>
              <a:t>Aggregation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zh-CN" altLang="zh-CN" dirty="0"/>
              <a:t>Combination这两个phase。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之前</a:t>
            </a:r>
            <a:r>
              <a:rPr lang="en-US" altLang="zh-CN" dirty="0"/>
              <a:t>graph analytics </a:t>
            </a:r>
            <a:r>
              <a:rPr lang="zh-CN" altLang="en-US" dirty="0"/>
              <a:t>和 </a:t>
            </a:r>
            <a:r>
              <a:rPr lang="en-US" altLang="zh-CN" dirty="0"/>
              <a:t>neural network</a:t>
            </a:r>
            <a:r>
              <a:rPr lang="zh-CN" altLang="en-US" dirty="0"/>
              <a:t>的加速器，只关注一方面，没有有效的</a:t>
            </a:r>
            <a:r>
              <a:rPr lang="en-US" altLang="zh-CN" dirty="0"/>
              <a:t>fuse</a:t>
            </a:r>
            <a:r>
              <a:rPr lang="zh-CN" altLang="en-US" dirty="0"/>
              <a:t>这两个</a:t>
            </a:r>
            <a:r>
              <a:rPr lang="en-US" altLang="zh-CN" dirty="0"/>
              <a:t>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763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CC4E2-F69A-43AA-96BE-CDF01BAC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9A024-7CF9-4DBE-B472-06C346F8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分析了</a:t>
            </a:r>
            <a:r>
              <a:rPr lang="en-US" altLang="zh-CN" dirty="0"/>
              <a:t>CPU</a:t>
            </a:r>
            <a:r>
              <a:rPr lang="zh-CN" altLang="en-US" dirty="0"/>
              <a:t>上构成</a:t>
            </a:r>
            <a:r>
              <a:rPr lang="en-US" altLang="zh-CN" dirty="0"/>
              <a:t>GCN</a:t>
            </a:r>
            <a:r>
              <a:rPr lang="zh-CN" altLang="en-US" dirty="0"/>
              <a:t>加速器系统的缺点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Aggregation phase</a:t>
            </a:r>
            <a:r>
              <a:rPr lang="zh-CN" altLang="en-US" dirty="0"/>
              <a:t>：</a:t>
            </a:r>
            <a:r>
              <a:rPr lang="en-US" altLang="zh-CN" dirty="0"/>
              <a:t>dynamic computation</a:t>
            </a:r>
            <a:r>
              <a:rPr lang="zh-CN" altLang="en-US" dirty="0"/>
              <a:t>和</a:t>
            </a:r>
            <a:r>
              <a:rPr lang="en-US" altLang="zh-CN" dirty="0"/>
              <a:t>irregular access data</a:t>
            </a:r>
          </a:p>
          <a:p>
            <a:pPr marL="514350" indent="-514350">
              <a:buAutoNum type="arabicPeriod"/>
            </a:pPr>
            <a:r>
              <a:rPr lang="en-US" altLang="zh-CN" dirty="0"/>
              <a:t>Combine phase</a:t>
            </a:r>
            <a:r>
              <a:rPr lang="zh-CN" altLang="en-US" dirty="0"/>
              <a:t>：线程间</a:t>
            </a:r>
            <a:r>
              <a:rPr lang="en-US" altLang="zh-CN" dirty="0"/>
              <a:t>copy shared weight</a:t>
            </a:r>
            <a:r>
              <a:rPr lang="zh-CN" altLang="en-US" dirty="0"/>
              <a:t>占用了</a:t>
            </a:r>
            <a:r>
              <a:rPr lang="en-US" altLang="zh-CN" dirty="0"/>
              <a:t>36%</a:t>
            </a:r>
            <a:r>
              <a:rPr lang="zh-CN" altLang="en-US" dirty="0"/>
              <a:t>的时间。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r>
              <a:rPr lang="zh-CN" altLang="zh-CN" dirty="0"/>
              <a:t>Differences</a:t>
            </a:r>
            <a:r>
              <a:rPr lang="en-US" altLang="zh-CN" dirty="0"/>
              <a:t> </a:t>
            </a:r>
            <a:r>
              <a:rPr lang="zh-CN" altLang="zh-CN" dirty="0"/>
              <a:t>from</a:t>
            </a:r>
            <a:r>
              <a:rPr lang="en-US" altLang="zh-CN" dirty="0"/>
              <a:t> </a:t>
            </a:r>
            <a:r>
              <a:rPr lang="zh-CN" altLang="zh-CN" dirty="0"/>
              <a:t>Conventional</a:t>
            </a:r>
            <a:r>
              <a:rPr lang="en-US" altLang="zh-CN" dirty="0"/>
              <a:t> </a:t>
            </a:r>
            <a:r>
              <a:rPr lang="zh-CN" altLang="zh-CN" dirty="0"/>
              <a:t>Workloads</a:t>
            </a:r>
          </a:p>
          <a:p>
            <a:r>
              <a:rPr lang="en-US" altLang="zh-CN" dirty="0"/>
              <a:t>1.</a:t>
            </a:r>
            <a:r>
              <a:rPr lang="zh-CN" altLang="zh-CN" dirty="0"/>
              <a:t>feature</a:t>
            </a:r>
            <a:r>
              <a:rPr lang="en-US" altLang="zh-CN" dirty="0"/>
              <a:t> </a:t>
            </a:r>
            <a:r>
              <a:rPr lang="zh-CN" altLang="zh-CN" dirty="0"/>
              <a:t>vectors的length是变化的，</a:t>
            </a:r>
            <a:r>
              <a:rPr lang="en-US" altLang="zh-CN" dirty="0"/>
              <a:t> </a:t>
            </a:r>
            <a:r>
              <a:rPr lang="zh-CN" altLang="zh-CN" dirty="0"/>
              <a:t>取决于输入的dataset和MLP的structure。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feature</a:t>
            </a:r>
            <a:r>
              <a:rPr lang="en-US" altLang="zh-CN" dirty="0"/>
              <a:t> </a:t>
            </a:r>
            <a:r>
              <a:rPr lang="zh-CN" altLang="zh-CN" dirty="0"/>
              <a:t>vectors</a:t>
            </a:r>
            <a:r>
              <a:rPr lang="en-US" altLang="zh-CN" dirty="0"/>
              <a:t> </a:t>
            </a:r>
            <a:r>
              <a:rPr lang="zh-CN" altLang="zh-CN" dirty="0"/>
              <a:t>in</a:t>
            </a:r>
            <a:r>
              <a:rPr lang="en-US" altLang="zh-CN" dirty="0"/>
              <a:t> </a:t>
            </a:r>
            <a:r>
              <a:rPr lang="zh-CN" altLang="zh-CN" dirty="0"/>
              <a:t>each</a:t>
            </a:r>
            <a:r>
              <a:rPr lang="en-US" altLang="zh-CN" dirty="0"/>
              <a:t> </a:t>
            </a:r>
            <a:r>
              <a:rPr lang="zh-CN" altLang="zh-CN" dirty="0"/>
              <a:t>vertex一般比传统的graph</a:t>
            </a:r>
            <a:r>
              <a:rPr lang="en-US" altLang="zh-CN" dirty="0"/>
              <a:t> </a:t>
            </a:r>
            <a:r>
              <a:rPr lang="zh-CN" altLang="zh-CN" dirty="0"/>
              <a:t>analytics大一个数量级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MLP阶段</a:t>
            </a:r>
            <a:r>
              <a:rPr lang="en-US" altLang="zh-CN" dirty="0"/>
              <a:t> </a:t>
            </a:r>
            <a:r>
              <a:rPr lang="zh-CN" altLang="zh-CN" dirty="0"/>
              <a:t>parameters共享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Besides,these two phases are executed alternatively to produce the</a:t>
            </a:r>
            <a:r>
              <a:rPr lang="en-US" altLang="zh-CN" dirty="0"/>
              <a:t> </a:t>
            </a:r>
            <a:r>
              <a:rPr lang="zh-CN" altLang="zh-CN" dirty="0"/>
              <a:t>final result, while conventional workloads iteratively perform</a:t>
            </a:r>
            <a:r>
              <a:rPr lang="en-US" altLang="zh-CN" dirty="0"/>
              <a:t> </a:t>
            </a:r>
            <a:r>
              <a:rPr lang="zh-CN" altLang="zh-CN" dirty="0"/>
              <a:t>only the graph traversal or the neural network propagation.</a:t>
            </a:r>
            <a:r>
              <a:rPr lang="en-US" altLang="zh-CN" dirty="0"/>
              <a:t>  </a:t>
            </a:r>
            <a:endParaRPr lang="zh-CN" altLang="zh-CN" dirty="0"/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882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408AA-8A0C-4CB5-A1F1-CC9AD7FE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F0CD9-1BE1-4FB6-8F9A-F3942E80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硬件设计：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011390-FB8E-4BE5-A556-0F8A3B46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85" y="2588296"/>
            <a:ext cx="5362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6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C1A1A-5B6A-4DAD-80E6-68FD1124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BD466-7E98-4A32-BB29-2516EB06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12530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1.vertex-concentrated:</a:t>
            </a:r>
          </a:p>
          <a:p>
            <a:r>
              <a:rPr lang="zh-CN" altLang="en-US" dirty="0"/>
              <a:t>快的</a:t>
            </a:r>
            <a:r>
              <a:rPr lang="en-US" altLang="zh-CN" dirty="0" err="1"/>
              <a:t>vertics</a:t>
            </a:r>
            <a:r>
              <a:rPr lang="zh-CN" altLang="en-US" dirty="0"/>
              <a:t>要等慢的</a:t>
            </a:r>
            <a:r>
              <a:rPr lang="en-US" altLang="zh-CN" dirty="0" err="1"/>
              <a:t>vertics</a:t>
            </a:r>
            <a:endParaRPr lang="en-US" altLang="zh-CN" dirty="0"/>
          </a:p>
          <a:p>
            <a:r>
              <a:rPr lang="en-US" altLang="zh-CN" dirty="0"/>
              <a:t>2.Edge-centric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zh-CN" dirty="0"/>
              <a:t>每个vertex</a:t>
            </a:r>
            <a:r>
              <a:rPr lang="en-US" altLang="zh-CN" dirty="0"/>
              <a:t> </a:t>
            </a:r>
            <a:r>
              <a:rPr lang="zh-CN" altLang="zh-CN" dirty="0"/>
              <a:t>possesses</a:t>
            </a:r>
            <a:r>
              <a:rPr lang="en-US" altLang="zh-CN" dirty="0"/>
              <a:t> </a:t>
            </a:r>
            <a:r>
              <a:rPr lang="zh-CN" altLang="zh-CN" dirty="0"/>
              <a:t>多个incoming</a:t>
            </a:r>
            <a:r>
              <a:rPr lang="en-US" altLang="zh-CN" dirty="0"/>
              <a:t> </a:t>
            </a:r>
            <a:r>
              <a:rPr lang="zh-CN" altLang="zh-CN" dirty="0"/>
              <a:t>edges。可以被aggregated</a:t>
            </a:r>
            <a:r>
              <a:rPr lang="en-US" altLang="zh-CN" dirty="0"/>
              <a:t> </a:t>
            </a:r>
            <a:r>
              <a:rPr lang="zh-CN" altLang="zh-CN" dirty="0"/>
              <a:t>edge</a:t>
            </a:r>
            <a:r>
              <a:rPr lang="en-US" altLang="zh-CN" dirty="0"/>
              <a:t>=</a:t>
            </a:r>
            <a:r>
              <a:rPr lang="zh-CN" altLang="zh-CN" dirty="0"/>
              <a:t>by</a:t>
            </a:r>
            <a:r>
              <a:rPr lang="en-US" altLang="zh-CN" dirty="0"/>
              <a:t>-</a:t>
            </a:r>
            <a:r>
              <a:rPr lang="zh-CN" altLang="zh-CN" dirty="0"/>
              <a:t>edge。这样，每个vertex的workload可以被分开成很多子subworkloads</a:t>
            </a:r>
            <a:r>
              <a:rPr lang="en-US" altLang="zh-CN" dirty="0"/>
              <a:t> </a:t>
            </a:r>
            <a:r>
              <a:rPr lang="zh-CN" altLang="zh-CN" dirty="0"/>
              <a:t>并且分配到多个计算unit上并行计算。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72FE6E-0B24-4595-962C-ACE27566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031" y="2384588"/>
            <a:ext cx="5785768" cy="33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4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3B5B9-3372-4775-9F10-2BFEA4B6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Partitioning and</a:t>
            </a:r>
            <a:r>
              <a:rPr lang="zh-CN" altLang="en-US" dirty="0"/>
              <a:t> </a:t>
            </a:r>
            <a:r>
              <a:rPr lang="en-US" altLang="zh-CN" dirty="0"/>
              <a:t> Data-Aware Sparsity Elimination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A6D17-D251-4C89-A59C-445BD876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此处的</a:t>
            </a:r>
            <a:r>
              <a:rPr lang="en-US" altLang="zh-CN" dirty="0"/>
              <a:t>Graph Partitioning</a:t>
            </a:r>
            <a:r>
              <a:rPr lang="zh-CN" altLang="en-US" dirty="0"/>
              <a:t>类似卷积中的分</a:t>
            </a:r>
            <a:r>
              <a:rPr lang="en-US" altLang="zh-CN" dirty="0"/>
              <a:t>tile</a:t>
            </a:r>
            <a:r>
              <a:rPr lang="zh-CN" altLang="en-US" dirty="0"/>
              <a:t>。目的是为了在一定量的</a:t>
            </a:r>
            <a:r>
              <a:rPr lang="en-US" altLang="zh-CN" dirty="0"/>
              <a:t>buffer</a:t>
            </a:r>
            <a:r>
              <a:rPr lang="zh-CN" altLang="en-US" dirty="0"/>
              <a:t>下执行部分的计算操作。（此处分</a:t>
            </a:r>
            <a:r>
              <a:rPr lang="en-US" altLang="zh-CN" dirty="0"/>
              <a:t>tile</a:t>
            </a:r>
            <a:r>
              <a:rPr lang="zh-CN" altLang="en-US" dirty="0"/>
              <a:t>是优化点）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同一个</a:t>
            </a:r>
            <a:r>
              <a:rPr lang="en-US" altLang="zh-CN" dirty="0" err="1"/>
              <a:t>dest</a:t>
            </a:r>
            <a:r>
              <a:rPr lang="zh-CN" altLang="en-US" dirty="0"/>
              <a:t>，一个</a:t>
            </a:r>
            <a:r>
              <a:rPr lang="en-US" altLang="zh-CN" dirty="0"/>
              <a:t>tile</a:t>
            </a:r>
            <a:r>
              <a:rPr lang="zh-CN" altLang="en-US" dirty="0"/>
              <a:t>里面不同</a:t>
            </a:r>
            <a:r>
              <a:rPr lang="en-US" altLang="zh-CN" dirty="0"/>
              <a:t>input</a:t>
            </a:r>
            <a:r>
              <a:rPr lang="zh-CN" altLang="en-US" dirty="0"/>
              <a:t>的</a:t>
            </a:r>
            <a:r>
              <a:rPr lang="en-US" altLang="zh-CN" dirty="0"/>
              <a:t>feature data</a:t>
            </a:r>
            <a:r>
              <a:rPr lang="zh-CN" altLang="en-US" dirty="0"/>
              <a:t>复用。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轮完所有</a:t>
            </a:r>
            <a:r>
              <a:rPr lang="en-US" altLang="zh-CN" dirty="0"/>
              <a:t>source</a:t>
            </a:r>
            <a:r>
              <a:rPr lang="zh-CN" altLang="en-US" dirty="0"/>
              <a:t>，</a:t>
            </a:r>
            <a:r>
              <a:rPr lang="en-US" altLang="zh-CN" dirty="0" err="1"/>
              <a:t>dest</a:t>
            </a:r>
            <a:r>
              <a:rPr lang="zh-CN" altLang="en-US" dirty="0"/>
              <a:t>的</a:t>
            </a:r>
            <a:r>
              <a:rPr lang="en-US" altLang="zh-CN" dirty="0"/>
              <a:t>feature</a:t>
            </a:r>
            <a:r>
              <a:rPr lang="zh-CN" altLang="en-US" dirty="0"/>
              <a:t>依旧在</a:t>
            </a:r>
            <a:r>
              <a:rPr lang="en-US" altLang="zh-CN" dirty="0"/>
              <a:t>buffer’</a:t>
            </a:r>
            <a:r>
              <a:rPr lang="zh-CN" altLang="en-US" dirty="0"/>
              <a:t>中来继续执行</a:t>
            </a:r>
            <a:r>
              <a:rPr lang="en-US" altLang="zh-CN" dirty="0"/>
              <a:t>feature </a:t>
            </a:r>
            <a:r>
              <a:rPr lang="en-US" altLang="zh-CN" dirty="0" err="1"/>
              <a:t>ipdate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64975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9BD775-01B0-4BD8-8E8E-11F70B61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60" y="247805"/>
            <a:ext cx="6029325" cy="30575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607F85-7AF1-4469-A5BA-813E960A9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569" y="342900"/>
            <a:ext cx="2752725" cy="3086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2B3869-2484-4B5A-8FB5-5B54F38E9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86" y="3553209"/>
            <a:ext cx="5745290" cy="305698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D4268C-8075-4513-BA35-03DE9A6D7F5F}"/>
              </a:ext>
            </a:extLst>
          </p:cNvPr>
          <p:cNvSpPr txBox="1"/>
          <p:nvPr/>
        </p:nvSpPr>
        <p:spPr>
          <a:xfrm>
            <a:off x="7368569" y="3921551"/>
            <a:ext cx="305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1.</a:t>
            </a:r>
            <a:r>
              <a:rPr lang="zh-CN" altLang="en-US" dirty="0"/>
              <a:t>这里可能不是最优。</a:t>
            </a:r>
          </a:p>
        </p:txBody>
      </p:sp>
    </p:spTree>
    <p:extLst>
      <p:ext uri="{BB962C8B-B14F-4D97-AF65-F5344CB8AC3E}">
        <p14:creationId xmlns:p14="http://schemas.microsoft.com/office/powerpoint/2010/main" val="411531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FBBEE-9DE3-483F-9F07-0407FD9A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 Engine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70B17-720A-47B1-949D-F2B60828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0" y="1787918"/>
            <a:ext cx="4440810" cy="4351338"/>
          </a:xfrm>
        </p:spPr>
        <p:txBody>
          <a:bodyPr/>
          <a:lstStyle/>
          <a:p>
            <a:r>
              <a:rPr lang="en-US" altLang="zh-CN" dirty="0"/>
              <a:t>(a)Aggregated</a:t>
            </a:r>
            <a:r>
              <a:rPr lang="zh-CN" altLang="en-US" dirty="0"/>
              <a:t> </a:t>
            </a:r>
            <a:r>
              <a:rPr lang="en-US" altLang="zh-CN" dirty="0"/>
              <a:t>features </a:t>
            </a:r>
            <a:r>
              <a:rPr lang="zh-CN" altLang="en-US" dirty="0"/>
              <a:t>快速且顺序的生产出来，因而小的</a:t>
            </a:r>
            <a:r>
              <a:rPr lang="en-US" altLang="zh-CN" dirty="0"/>
              <a:t>array</a:t>
            </a:r>
            <a:r>
              <a:rPr lang="zh-CN" altLang="en-US" dirty="0"/>
              <a:t>具有更细粒度的处理能力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(b)array</a:t>
            </a:r>
            <a:r>
              <a:rPr lang="zh-CN" altLang="en-US" dirty="0"/>
              <a:t>更大，</a:t>
            </a:r>
            <a:r>
              <a:rPr lang="en-US" altLang="zh-CN" dirty="0"/>
              <a:t>weight stream</a:t>
            </a:r>
            <a:r>
              <a:rPr lang="zh-CN" altLang="en-US" dirty="0"/>
              <a:t>传播的更远，复用更多，更节能。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63584F-5D53-4C2C-834F-1F584308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425"/>
            <a:ext cx="54102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68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EB42D-3096-4B6F-A3B4-266D05CA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Inter-Engine Optimization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85412-B44A-4AE2-B77A-C5444E74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两个</a:t>
            </a:r>
            <a:r>
              <a:rPr lang="en-US" altLang="zh-CN" dirty="0"/>
              <a:t>Engine</a:t>
            </a:r>
            <a:r>
              <a:rPr lang="zh-CN" altLang="en-US" dirty="0"/>
              <a:t>之间使用</a:t>
            </a:r>
            <a:r>
              <a:rPr lang="en-US" altLang="zh-CN" dirty="0"/>
              <a:t>ping-pong buffer</a:t>
            </a:r>
            <a:r>
              <a:rPr lang="zh-CN" altLang="en-US" dirty="0"/>
              <a:t>，</a:t>
            </a:r>
            <a:r>
              <a:rPr lang="en-US" altLang="zh-CN" dirty="0"/>
              <a:t>inter-engine pipeline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两种模式：</a:t>
            </a:r>
            <a:endParaRPr lang="en-US" altLang="zh-CN" dirty="0"/>
          </a:p>
          <a:p>
            <a:r>
              <a:rPr lang="en-US" altLang="zh-CN" dirty="0"/>
              <a:t>1.Latency-Aware Pipeline</a:t>
            </a:r>
          </a:p>
          <a:p>
            <a:r>
              <a:rPr lang="en-US" altLang="zh-CN" dirty="0"/>
              <a:t>2. Energy-Aware Pipeline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DFEE12-564E-452E-AC4E-1669224E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250" y="2858293"/>
            <a:ext cx="6153896" cy="26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9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B53EE-BC09-4249-B1C3-F09C7256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Coordination of Off-chip Memory Access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F3FA72-52C5-4B93-84B0-D5B390590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531570"/>
            <a:ext cx="7264495" cy="245596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FF03FF-7119-495A-AD1A-98B10DA6B19C}"/>
              </a:ext>
            </a:extLst>
          </p:cNvPr>
          <p:cNvSpPr txBox="1"/>
          <p:nvPr/>
        </p:nvSpPr>
        <p:spPr>
          <a:xfrm>
            <a:off x="725864" y="4289196"/>
            <a:ext cx="8144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此顺寻基于处理一个</a:t>
            </a:r>
            <a:r>
              <a:rPr lang="en-US" altLang="zh-CN" dirty="0"/>
              <a:t>vertex</a:t>
            </a:r>
            <a:r>
              <a:rPr lang="zh-CN" altLang="en-US" dirty="0"/>
              <a:t>时数据</a:t>
            </a:r>
            <a:r>
              <a:rPr lang="en-US" altLang="zh-CN" dirty="0"/>
              <a:t>access</a:t>
            </a:r>
            <a:r>
              <a:rPr lang="zh-CN" altLang="en-US" dirty="0"/>
              <a:t>的</a:t>
            </a:r>
            <a:r>
              <a:rPr lang="en-US" altLang="zh-CN" dirty="0"/>
              <a:t>sequence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每个</a:t>
            </a:r>
            <a:r>
              <a:rPr lang="en-US" altLang="zh-CN" dirty="0"/>
              <a:t>batch</a:t>
            </a:r>
            <a:r>
              <a:rPr lang="zh-CN" altLang="en-US" dirty="0"/>
              <a:t>内部按此顺序执行。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执行完一个完整的</a:t>
            </a:r>
            <a:r>
              <a:rPr lang="en-US" altLang="zh-CN" dirty="0"/>
              <a:t>batch</a:t>
            </a:r>
            <a:r>
              <a:rPr lang="zh-CN" altLang="en-US" dirty="0"/>
              <a:t>后再进行下一个。</a:t>
            </a:r>
          </a:p>
        </p:txBody>
      </p:sp>
    </p:spTree>
    <p:extLst>
      <p:ext uri="{BB962C8B-B14F-4D97-AF65-F5344CB8AC3E}">
        <p14:creationId xmlns:p14="http://schemas.microsoft.com/office/powerpoint/2010/main" val="361906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BB4F53-18B3-4070-ADF2-12492F0B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51" y="232540"/>
            <a:ext cx="7219803" cy="63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7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3908B0-16E3-4A1D-BEBF-853E6FBB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705537"/>
            <a:ext cx="5581650" cy="3486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C55E29-4CDF-4D48-B522-BA51483AD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29" y="490670"/>
            <a:ext cx="5183221" cy="37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7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52606-CE80-4F0B-BE35-1C1CB185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3AA916-0FAA-4F70-A877-15C8E411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2" y="1446622"/>
            <a:ext cx="5017512" cy="54113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17E40-A3D3-4F32-B167-3D8439CBE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505" y="1159113"/>
            <a:ext cx="5324441" cy="569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4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DA0C5-6D50-4303-AF77-2521C8C3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Graph Sample and Aggregate(</a:t>
            </a:r>
            <a:r>
              <a:rPr lang="en-US" altLang="zh-CN" b="1" dirty="0" err="1"/>
              <a:t>GraphSAGE</a:t>
            </a:r>
            <a:r>
              <a:rPr lang="en-US" altLang="zh-CN" b="1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F4D2EF-271D-432A-8C43-E72BB1ADE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749" y="1495687"/>
            <a:ext cx="5223812" cy="513135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C81AF6-A4E1-4CF4-ADBE-652F40A00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190" y="2044633"/>
            <a:ext cx="5990331" cy="37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4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1F9AC8-6970-4E4A-B9B4-E2C9B068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4" y="161630"/>
            <a:ext cx="5448300" cy="476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B87BEC-EE29-4770-80D2-E7D760CED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298" y="233264"/>
            <a:ext cx="5353050" cy="2752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EA7F26-DA29-47F8-92EF-2660F3DC0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298" y="3333651"/>
            <a:ext cx="6263838" cy="18228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C4AA5AC-AB52-4925-891B-4BBA38535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537" y="5504123"/>
            <a:ext cx="6238539" cy="50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2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C7963-AC8A-4CA7-A40B-5F8EA788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Graph Attention Networks(GAT)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9B34B-AFC6-4DDF-B703-7E777A2A4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为了解决</a:t>
            </a:r>
            <a:r>
              <a:rPr lang="en-US" altLang="zh-CN" dirty="0"/>
              <a:t>GNN</a:t>
            </a:r>
            <a:r>
              <a:rPr lang="zh-CN" altLang="en-US" dirty="0"/>
              <a:t>聚合邻居节点的时候没有考虑到不同的邻居节点重要性不同的问题，</a:t>
            </a:r>
            <a:r>
              <a:rPr lang="en-US" altLang="zh-CN" dirty="0"/>
              <a:t>GAT</a:t>
            </a:r>
            <a:r>
              <a:rPr lang="zh-CN" altLang="en-US" dirty="0"/>
              <a:t>借鉴了</a:t>
            </a:r>
            <a:r>
              <a:rPr lang="en-US" altLang="zh-CN" dirty="0"/>
              <a:t>Transformer</a:t>
            </a:r>
            <a:r>
              <a:rPr lang="zh-CN" altLang="en-US" dirty="0"/>
              <a:t>的</a:t>
            </a:r>
            <a:r>
              <a:rPr lang="en-US" altLang="zh-CN" dirty="0"/>
              <a:t>idea</a:t>
            </a:r>
            <a:r>
              <a:rPr lang="zh-CN" altLang="en-US" dirty="0"/>
              <a:t>，引入</a:t>
            </a:r>
            <a:r>
              <a:rPr lang="en-US" altLang="zh-CN" dirty="0"/>
              <a:t>masked self-attention</a:t>
            </a:r>
            <a:r>
              <a:rPr lang="zh-CN" altLang="en-US" dirty="0"/>
              <a:t>机制，在计算图中的每个节点的表示的时候，会根据邻居节点特征的不同来为其分配不同的权值。</a:t>
            </a:r>
          </a:p>
        </p:txBody>
      </p:sp>
    </p:spTree>
    <p:extLst>
      <p:ext uri="{BB962C8B-B14F-4D97-AF65-F5344CB8AC3E}">
        <p14:creationId xmlns:p14="http://schemas.microsoft.com/office/powerpoint/2010/main" val="369019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1D583-FEBB-4BD3-BBD1-6F8AF9A9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Graph Pooling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C41027-2676-4C35-A7BA-72913C3F9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089" y="1863520"/>
            <a:ext cx="5248275" cy="4162425"/>
          </a:xfrm>
        </p:spPr>
      </p:pic>
      <p:sp>
        <p:nvSpPr>
          <p:cNvPr id="7" name="AutoShape 2" descr="[公式]">
            <a:extLst>
              <a:ext uri="{FF2B5EF4-FFF2-40B4-BE49-F238E27FC236}">
                <a16:creationId xmlns:a16="http://schemas.microsoft.com/office/drawing/2014/main" id="{0561154A-7AD7-456A-A0F1-68908956B6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19200" y="479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3" descr="[公式]">
            <a:extLst>
              <a:ext uri="{FF2B5EF4-FFF2-40B4-BE49-F238E27FC236}">
                <a16:creationId xmlns:a16="http://schemas.microsoft.com/office/drawing/2014/main" id="{DD032EC1-7315-4D9B-810A-42A20EAE57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8175" y="479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83F58E-5A6D-4CE1-A264-25932CF51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690688"/>
            <a:ext cx="5896767" cy="41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8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7D4D2-3E9A-4793-977C-1CE6C973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那么这个节点嵌入和分配矩阵是怎么算的？计算完之后又是怎么分配给下一层的？这里就涉及到两部分内容，一个是</a:t>
            </a:r>
            <a:r>
              <a:rPr lang="zh-CN" altLang="en-US" sz="2400" b="1" dirty="0"/>
              <a:t>分配矩阵的学习</a:t>
            </a:r>
            <a:r>
              <a:rPr lang="zh-CN" altLang="en-US" sz="2400" dirty="0"/>
              <a:t>，一个是</a:t>
            </a:r>
            <a:r>
              <a:rPr lang="zh-CN" altLang="en-US" sz="2400" b="1" dirty="0"/>
              <a:t>池化分配矩阵</a:t>
            </a:r>
            <a:r>
              <a:rPr lang="zh-CN" altLang="en-US" sz="2400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1C7447-852B-4473-8FB6-8F626749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9858"/>
            <a:ext cx="5419725" cy="2352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6D6F59-C113-4982-BC9D-22BE45B18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1969858"/>
            <a:ext cx="54387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8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10677</TotalTime>
  <Words>754</Words>
  <Application>Microsoft Office PowerPoint</Application>
  <PresentationFormat>宽屏</PresentationFormat>
  <Paragraphs>57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GCN</vt:lpstr>
      <vt:lpstr>Graph Sample and Aggregate(GraphSAGE)</vt:lpstr>
      <vt:lpstr>PowerPoint 演示文稿</vt:lpstr>
      <vt:lpstr>Graph Attention Networks(GAT)</vt:lpstr>
      <vt:lpstr>Graph Pooling</vt:lpstr>
      <vt:lpstr>那么这个节点嵌入和分配矩阵是怎么算的？计算完之后又是怎么分配给下一层的？这里就涉及到两部分内容，一个是分配矩阵的学习，一个是池化分配矩阵。</vt:lpstr>
      <vt:lpstr>HyGCN: A GCN Accelerator with Hybrid Architecture</vt:lpstr>
      <vt:lpstr>PowerPoint 演示文稿</vt:lpstr>
      <vt:lpstr>PowerPoint 演示文稿</vt:lpstr>
      <vt:lpstr>PowerPoint 演示文稿</vt:lpstr>
      <vt:lpstr>PowerPoint 演示文稿</vt:lpstr>
      <vt:lpstr>Graph Partitioning and  Data-Aware Sparsity Elimination</vt:lpstr>
      <vt:lpstr>PowerPoint 演示文稿</vt:lpstr>
      <vt:lpstr>Combination Engine</vt:lpstr>
      <vt:lpstr>Inter-Engine Optimization</vt:lpstr>
      <vt:lpstr>Coordination of Off-chip Memory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tao</dc:creator>
  <cp:lastModifiedBy>yang tao</cp:lastModifiedBy>
  <cp:revision>28</cp:revision>
  <dcterms:created xsi:type="dcterms:W3CDTF">2020-07-27T02:34:35Z</dcterms:created>
  <dcterms:modified xsi:type="dcterms:W3CDTF">2020-08-17T02:04:38Z</dcterms:modified>
</cp:coreProperties>
</file>