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2"/>
  </p:notesMasterIdLst>
  <p:handoutMasterIdLst>
    <p:handoutMasterId r:id="rId13"/>
  </p:handoutMasterIdLst>
  <p:sldIdLst>
    <p:sldId id="286" r:id="rId2"/>
    <p:sldId id="287" r:id="rId3"/>
    <p:sldId id="314" r:id="rId4"/>
    <p:sldId id="315" r:id="rId5"/>
    <p:sldId id="316" r:id="rId6"/>
    <p:sldId id="335" r:id="rId7"/>
    <p:sldId id="317" r:id="rId8"/>
    <p:sldId id="318" r:id="rId9"/>
    <p:sldId id="319" r:id="rId10"/>
    <p:sldId id="320"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Xiaoyu" initials="lxy" lastIdx="1" clrIdx="0">
    <p:extLst>
      <p:ext uri="{19B8F6BF-5375-455C-9EA6-DF929625EA0E}">
        <p15:presenceInfo xmlns:p15="http://schemas.microsoft.com/office/powerpoint/2012/main" userId="Luo Xiaoy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23" autoAdjust="0"/>
    <p:restoredTop sz="96208" autoAdjust="0"/>
  </p:normalViewPr>
  <p:slideViewPr>
    <p:cSldViewPr snapToGrid="0">
      <p:cViewPr>
        <p:scale>
          <a:sx n="145" d="100"/>
          <a:sy n="145" d="100"/>
        </p:scale>
        <p:origin x="976" y="-280"/>
      </p:cViewPr>
      <p:guideLst>
        <p:guide orient="horz" pos="2160"/>
        <p:guide pos="2880"/>
      </p:guideLst>
    </p:cSldViewPr>
  </p:slideViewPr>
  <p:notesTextViewPr>
    <p:cViewPr>
      <p:scale>
        <a:sx n="100" d="100"/>
        <a:sy n="100" d="100"/>
      </p:scale>
      <p:origin x="0" y="0"/>
    </p:cViewPr>
  </p:notesTextViewPr>
  <p:notesViewPr>
    <p:cSldViewPr snapToGrid="0">
      <p:cViewPr varScale="1">
        <p:scale>
          <a:sx n="60" d="100"/>
          <a:sy n="60" d="100"/>
        </p:scale>
        <p:origin x="1496" y="5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2020/9/30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1245345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整个数字信道化的过程就是多想滤波加</a:t>
            </a:r>
            <a:r>
              <a:rPr lang="en-US" altLang="zh-CN" dirty="0"/>
              <a:t>FFT</a:t>
            </a:r>
            <a:r>
              <a:rPr lang="zh-CN" altLang="en-US" dirty="0"/>
              <a:t>处理</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950420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kern="1200" dirty="0">
                <a:solidFill>
                  <a:schemeClr val="tx1"/>
                </a:solidFill>
                <a:effectLst/>
                <a:latin typeface="+mn-lt"/>
                <a:ea typeface="+mn-ea"/>
                <a:cs typeface="+mn-cs"/>
              </a:rPr>
              <a:t>﻿multi-level conductance states.</a:t>
            </a:r>
          </a:p>
          <a:p>
            <a:r>
              <a:rPr lang="en" altLang="zh-CN" sz="1200" kern="1200" dirty="0">
                <a:solidFill>
                  <a:schemeClr val="tx1"/>
                </a:solidFill>
                <a:effectLst/>
                <a:latin typeface="+mn-lt"/>
                <a:ea typeface="+mn-ea"/>
                <a:cs typeface="+mn-cs"/>
              </a:rPr>
              <a:t>The parallel MAC results in the memristor array block are represented by currents, which subsequently flow into the I-V converter block and are transformed to voltage form by the integrators. The voltage signals are then quantized by the following ADC block. </a:t>
            </a:r>
            <a:endParaRPr lang="en" altLang="zh-CN" dirty="0"/>
          </a:p>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a:t>
            </a:fld>
            <a:endParaRPr lang="zh-CN" altLang="en-US"/>
          </a:p>
        </p:txBody>
      </p:sp>
    </p:spTree>
    <p:extLst>
      <p:ext uri="{BB962C8B-B14F-4D97-AF65-F5344CB8AC3E}">
        <p14:creationId xmlns:p14="http://schemas.microsoft.com/office/powerpoint/2010/main" val="672071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3</a:t>
            </a:fld>
            <a:endParaRPr lang="zh-CN" altLang="en-US"/>
          </a:p>
        </p:txBody>
      </p:sp>
    </p:spTree>
    <p:extLst>
      <p:ext uri="{BB962C8B-B14F-4D97-AF65-F5344CB8AC3E}">
        <p14:creationId xmlns:p14="http://schemas.microsoft.com/office/powerpoint/2010/main" val="320507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2201149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﻿Each element (an 8-bit binary number) in the input vector is encoded as sequential pulses over eight time intervals (t1, t2, …, t8). For a particular period </a:t>
            </a:r>
            <a:r>
              <a:rPr lang="en-US" altLang="zh-CN" dirty="0" err="1"/>
              <a:t>tk</a:t>
            </a:r>
            <a:r>
              <a:rPr lang="en-US" altLang="zh-CN" dirty="0"/>
              <a:t>, bit k determines whether a 0-Vpulse or a 0.2-V pulse is used. Each ‘1’ at a certain bit location implies the existence of a 0.2-V read pulse in the corresponding time interval, and a ‘0’ indicates a 0-V read pulse. The corresponding output current </a:t>
            </a:r>
            <a:r>
              <a:rPr lang="en-US" altLang="zh-CN" dirty="0" err="1"/>
              <a:t>Ik</a:t>
            </a:r>
            <a:r>
              <a:rPr lang="en-US" altLang="zh-CN" dirty="0"/>
              <a:t> is sensed, </a:t>
            </a:r>
            <a:r>
              <a:rPr lang="en-US" altLang="zh-CN" dirty="0" err="1"/>
              <a:t>andthis</a:t>
            </a:r>
            <a:r>
              <a:rPr lang="en-US" altLang="zh-CN" dirty="0"/>
              <a:t> quantized value is then left-shifted by k – 1. Finally, the quantized and shifted results with respect to the same source line over the eight time intervals are summed together (ISL in the inset equation). The difference between every</a:t>
            </a:r>
          </a:p>
          <a:p>
            <a:r>
              <a:rPr lang="en-US" altLang="zh-CN" dirty="0"/>
              <a:t>two ISL values from a pair of differential source lines is considered to be the expected weighted-sum result.</a:t>
            </a:r>
          </a:p>
          <a:p>
            <a:r>
              <a:rPr lang="en-US" altLang="zh-CN" dirty="0"/>
              <a:t>﻿The input value is encoded by the pulse number according to its quantized bit number (Extended Data Fig. 2). A signed kernel weight is mapped to the differential conductance of a pair of memristors. In this manner, all the weights of a kernel are mapped to two conductance rows: one row for positive weights with positive pulse inputs and the other for negative weights with equivalent negative pulse inputs. After inputting the encoded pulses into the bit lines, the output currents through the two differential source lines are sensed and accumulated. The differential current is the weighted sum corresponding to the input patch and the chosen kernel. Different kernels with different weights are mapped to different pairs of differential rows, and the entire memristor array operates MACs in parallel under the same inputs. All the desired weighted-sum results are obtained concurrently</a:t>
            </a:r>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209144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trained the five-layer CNN model in Python and reached 97.99% recognition accuracy on the test set. The extracted memristor compact model was then used to validate that in situ learning of the FC conductance weights is generally adequate for tolerating device imperfections. After transferring the weights, the recognition accuracy dropped from ﻿97.99% to 95.63% owing to the non-ideal memristor characteristics.</a:t>
            </a:r>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120082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﻿Here, the learning rate </a:t>
            </a:r>
            <a:r>
              <a:rPr lang="el-GR" altLang="zh-CN" dirty="0"/>
              <a:t>η </a:t>
            </a:r>
            <a:r>
              <a:rPr lang="en" altLang="zh-CN" dirty="0"/>
              <a:t>is a constant; </a:t>
            </a:r>
            <a:r>
              <a:rPr lang="el-GR" altLang="zh-CN" dirty="0"/>
              <a:t>Δ</a:t>
            </a:r>
            <a:r>
              <a:rPr lang="en" altLang="zh-CN" dirty="0"/>
              <a:t>W describes the desired updates of the weight matrix; Vi is the intermediate 192-dimensional column vector injected into the FC layer; </a:t>
            </a:r>
            <a:r>
              <a:rPr lang="el-GR" altLang="zh-CN" dirty="0"/>
              <a:t>δ</a:t>
            </a:r>
            <a:r>
              <a:rPr lang="en" altLang="zh-CN" dirty="0" err="1"/>
              <a:t>iis</a:t>
            </a:r>
            <a:r>
              <a:rPr lang="en" altLang="zh-CN" dirty="0"/>
              <a:t> the calculated ten-dimensional row vector representing the objective derivatives of the FC outputs; and </a:t>
            </a:r>
            <a:r>
              <a:rPr lang="en" altLang="zh-CN" dirty="0" err="1"/>
              <a:t>i</a:t>
            </a:r>
            <a:r>
              <a:rPr lang="en" altLang="zh-CN" dirty="0"/>
              <a:t> represents the image index in the batch of 100 images.</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3357805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 Sketch of the hardware system operation flow with hybrid training used to accommodate non-ideal device characteristics for parallel memristor </a:t>
            </a:r>
            <a:r>
              <a:rPr lang="en" altLang="zh-CN" dirty="0" err="1"/>
              <a:t>convolvers</a:t>
            </a:r>
            <a:r>
              <a:rPr lang="en" altLang="zh-CN" dirty="0"/>
              <a:t>. Three batches of input images (handwritten digits on the left) are fed into three PE </a:t>
            </a:r>
            <a:r>
              <a:rPr lang="en" altLang="zh-CN" dirty="0" err="1"/>
              <a:t>convolver</a:t>
            </a:r>
            <a:r>
              <a:rPr lang="en" altLang="zh-CN" dirty="0"/>
              <a:t> groups. All the processed intermediate data are fed into the shared FC PEs to complete the in situ tuning. In the neural network schematic, the blue part represents convolutional layer C1 and subsampling layer S2, and the green part represents convolutional layer C3 and subsampling layer S4. In the PE diagram, the blue region represents the kernels of the C1 layer and the green region represents the kernels of C3 layer.</a:t>
            </a:r>
          </a:p>
          <a:p>
            <a:r>
              <a:rPr lang="en" altLang="zh-CN" dirty="0"/>
              <a:t>b–d,</a:t>
            </a:r>
          </a:p>
          <a:p>
            <a:r>
              <a:rPr lang="en" altLang="zh-CN" dirty="0"/>
              <a:t>﻿organized them as the input to the FC layer in a pipeline fashion. The training scheme sets the constraint that a batch of intermediate outputs will not be supplied as input until the previous batch has been used to </a:t>
            </a:r>
            <a:r>
              <a:rPr lang="en" altLang="zh-CN" dirty="0" err="1"/>
              <a:t>cal</a:t>
            </a:r>
            <a:r>
              <a:rPr lang="en" altLang="zh-CN" dirty="0"/>
              <a:t>- </a:t>
            </a:r>
            <a:r>
              <a:rPr lang="en" altLang="zh-CN" dirty="0" err="1"/>
              <a:t>culate</a:t>
            </a:r>
            <a:r>
              <a:rPr lang="en" altLang="zh-CN" dirty="0"/>
              <a:t> the desired weight updates and the corresponding FC memristor </a:t>
            </a:r>
            <a:r>
              <a:rPr lang="en" altLang="zh-CN" dirty="0" err="1"/>
              <a:t>conductances</a:t>
            </a:r>
            <a:r>
              <a:rPr lang="en" altLang="zh-CN" dirty="0"/>
              <a:t> have been well tuned. The desired updates of the FC weights with respect to the first input batch were calculated according to equation (1), and the relevant memristor </a:t>
            </a:r>
            <a:r>
              <a:rPr lang="en" altLang="zh-CN" dirty="0" err="1"/>
              <a:t>conductances</a:t>
            </a:r>
            <a:r>
              <a:rPr lang="en" altLang="zh-CN" dirty="0"/>
              <a:t> were </a:t>
            </a:r>
            <a:r>
              <a:rPr lang="en" altLang="zh-CN" dirty="0" err="1"/>
              <a:t>modu</a:t>
            </a:r>
            <a:r>
              <a:rPr lang="en" altLang="zh-CN" dirty="0"/>
              <a:t>- </a:t>
            </a:r>
            <a:r>
              <a:rPr lang="en" altLang="zh-CN" dirty="0" err="1"/>
              <a:t>lated</a:t>
            </a:r>
            <a:r>
              <a:rPr lang="en" altLang="zh-CN" dirty="0"/>
              <a:t> following the threshold learning rule of equation (2). Then, the FC </a:t>
            </a:r>
            <a:r>
              <a:rPr lang="en" altLang="zh-CN" dirty="0" err="1"/>
              <a:t>conductances</a:t>
            </a:r>
            <a:r>
              <a:rPr lang="en" altLang="zh-CN" dirty="0"/>
              <a:t> were updated after inputting the second input batch based on the well tuned FC weights of the previous phase. Afterwards, the third batch was used to tune the FC conductance weights </a:t>
            </a:r>
            <a:r>
              <a:rPr lang="en" altLang="zh-CN" dirty="0" err="1"/>
              <a:t>sequen</a:t>
            </a:r>
            <a:r>
              <a:rPr lang="en" altLang="zh-CN" dirty="0"/>
              <a:t>- </a:t>
            </a:r>
            <a:r>
              <a:rPr lang="en" altLang="zh-CN" dirty="0" err="1"/>
              <a:t>tially</a:t>
            </a:r>
            <a:r>
              <a:rPr lang="en" altLang="zh-CN" dirty="0"/>
              <a:t>. During this updating stage, another three batches were drawn from the training database and fed into the unoccupied memristor </a:t>
            </a:r>
            <a:r>
              <a:rPr lang="en" altLang="zh-CN" dirty="0" err="1"/>
              <a:t>convolvers</a:t>
            </a:r>
            <a:r>
              <a:rPr lang="en" altLang="zh-CN" dirty="0"/>
              <a:t> in parallel. These operations were repeated until the system converged to a stable recognition accuracy.</a:t>
            </a:r>
          </a:p>
          <a:p>
            <a:r>
              <a:rPr lang="en" altLang="zh-CN" dirty="0"/>
              <a:t>Benchmarking</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2882962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 smaller number of conductance states needed within the switching window leads to faster weight transfer because a larger target margin is permitted in the closed-loop writing</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142194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7"/>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0"/>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7"/>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8" cstate="print">
            <a:extLst>
              <a:ext uri="{BEBA8EAE-BF5A-486C-A8C5-ECC9F3942E4B}">
                <a14:imgProps xmlns:a14="http://schemas.microsoft.com/office/drawing/2010/main">
                  <a14:imgLayer r:embed="rId1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0"/>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Lst>
  <p:transition spd="med">
    <p:push/>
  </p:transition>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60" y="4029392"/>
            <a:ext cx="10641462" cy="1114192"/>
          </a:xfrm>
        </p:spPr>
        <p:txBody>
          <a:bodyPr/>
          <a:lstStyle/>
          <a:p>
            <a:r>
              <a:rPr lang="en" altLang="zh-CN" dirty="0"/>
              <a:t>﻿</a:t>
            </a:r>
            <a:r>
              <a:rPr lang="en" altLang="zh-CN" sz="3600" dirty="0"/>
              <a:t>Fully hardware implemented memristor convolutional neural network</a:t>
            </a:r>
            <a:endParaRPr lang="zh-CN" altLang="en-US" sz="3600" dirty="0"/>
          </a:p>
        </p:txBody>
      </p:sp>
      <p:sp>
        <p:nvSpPr>
          <p:cNvPr id="9" name="矩形 8">
            <a:extLst>
              <a:ext uri="{FF2B5EF4-FFF2-40B4-BE49-F238E27FC236}">
                <a16:creationId xmlns:a16="http://schemas.microsoft.com/office/drawing/2014/main" id="{BEA456E7-FAFA-D04E-B83E-9A760EAF0E2B}"/>
              </a:ext>
            </a:extLst>
          </p:cNvPr>
          <p:cNvSpPr/>
          <p:nvPr/>
        </p:nvSpPr>
        <p:spPr>
          <a:xfrm>
            <a:off x="125260" y="5275664"/>
            <a:ext cx="5740400" cy="646331"/>
          </a:xfrm>
          <a:prstGeom prst="rect">
            <a:avLst/>
          </a:prstGeom>
        </p:spPr>
        <p:txBody>
          <a:bodyPr wrap="square">
            <a:spAutoFit/>
          </a:bodyPr>
          <a:lstStyle/>
          <a:p>
            <a:r>
              <a:rPr lang="zh-CN" altLang="en-US" dirty="0">
                <a:solidFill>
                  <a:schemeClr val="bg1"/>
                </a:solidFill>
              </a:rPr>
              <a:t>﻿Peng Yao, Huaqiang Wu</a:t>
            </a:r>
            <a:r>
              <a:rPr lang="en-US" altLang="zh-CN" dirty="0">
                <a:solidFill>
                  <a:schemeClr val="bg1"/>
                </a:solidFill>
              </a:rPr>
              <a:t>,</a:t>
            </a:r>
            <a:r>
              <a:rPr lang="zh-CN" altLang="en-US" dirty="0">
                <a:solidFill>
                  <a:schemeClr val="bg1"/>
                </a:solidFill>
              </a:rPr>
              <a:t> Bin Gao, Jianshi Tang , Qingtian Zhang, Wenqiang Zhang</a:t>
            </a:r>
            <a:r>
              <a:rPr lang="en-US" altLang="zh-CN" dirty="0">
                <a:solidFill>
                  <a:schemeClr val="bg1"/>
                </a:solidFill>
              </a:rPr>
              <a:t> </a:t>
            </a:r>
            <a:r>
              <a:rPr lang="zh-CN" altLang="en-US" dirty="0">
                <a:solidFill>
                  <a:schemeClr val="bg1"/>
                </a:solidFill>
              </a:rPr>
              <a:t>J. Joshua Yang</a:t>
            </a:r>
            <a:r>
              <a:rPr lang="en-US" altLang="zh-CN" dirty="0">
                <a:solidFill>
                  <a:schemeClr val="bg1"/>
                </a:solidFill>
              </a:rPr>
              <a:t> </a:t>
            </a:r>
            <a:r>
              <a:rPr lang="zh-CN" altLang="en-US" dirty="0">
                <a:solidFill>
                  <a:schemeClr val="bg1"/>
                </a:solidFill>
              </a:rPr>
              <a:t>&amp; He Qian</a:t>
            </a:r>
          </a:p>
        </p:txBody>
      </p:sp>
    </p:spTree>
    <p:extLst>
      <p:ext uri="{BB962C8B-B14F-4D97-AF65-F5344CB8AC3E}">
        <p14:creationId xmlns:p14="http://schemas.microsoft.com/office/powerpoint/2010/main" val="774991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Evaluation </a:t>
            </a:r>
            <a:endParaRPr lang="zh-CN" altLang="en-US" dirty="0"/>
          </a:p>
        </p:txBody>
      </p:sp>
      <p:sp>
        <p:nvSpPr>
          <p:cNvPr id="4" name="灯片编号占位符 3"/>
          <p:cNvSpPr>
            <a:spLocks noGrp="1"/>
          </p:cNvSpPr>
          <p:nvPr>
            <p:ph type="sldNum" sz="quarter" idx="4294967295"/>
          </p:nvPr>
        </p:nvSpPr>
        <p:spPr>
          <a:xfrm>
            <a:off x="8656638" y="312738"/>
            <a:ext cx="487362" cy="277812"/>
          </a:xfrm>
          <a:prstGeom prst="rect">
            <a:avLst/>
          </a:prstGeom>
        </p:spPr>
        <p:txBody>
          <a:bodyPr/>
          <a:lstStyle/>
          <a:p>
            <a:fld id="{54BD5A17-3153-4A95-988E-B577C14000F1}" type="slidenum">
              <a:rPr lang="en-US" altLang="zh-CN" smtClean="0"/>
              <a:pPr/>
              <a:t>10</a:t>
            </a:fld>
            <a:endParaRPr lang="en-US" altLang="zh-CN" dirty="0"/>
          </a:p>
        </p:txBody>
      </p:sp>
      <p:pic>
        <p:nvPicPr>
          <p:cNvPr id="2" name="图片 1">
            <a:extLst>
              <a:ext uri="{FF2B5EF4-FFF2-40B4-BE49-F238E27FC236}">
                <a16:creationId xmlns:a16="http://schemas.microsoft.com/office/drawing/2014/main" id="{0BF7ADDC-B475-8444-8B97-8EF1B536589C}"/>
              </a:ext>
            </a:extLst>
          </p:cNvPr>
          <p:cNvPicPr>
            <a:picLocks noChangeAspect="1"/>
          </p:cNvPicPr>
          <p:nvPr/>
        </p:nvPicPr>
        <p:blipFill>
          <a:blip r:embed="rId3"/>
          <a:stretch>
            <a:fillRect/>
          </a:stretch>
        </p:blipFill>
        <p:spPr>
          <a:xfrm>
            <a:off x="348110" y="3356845"/>
            <a:ext cx="4426085" cy="2258330"/>
          </a:xfrm>
          <a:prstGeom prst="rect">
            <a:avLst/>
          </a:prstGeom>
        </p:spPr>
      </p:pic>
      <p:sp>
        <p:nvSpPr>
          <p:cNvPr id="3" name="矩形 2">
            <a:extLst>
              <a:ext uri="{FF2B5EF4-FFF2-40B4-BE49-F238E27FC236}">
                <a16:creationId xmlns:a16="http://schemas.microsoft.com/office/drawing/2014/main" id="{C540ADFA-6B9F-ED41-AAA4-E197DA7130D0}"/>
              </a:ext>
            </a:extLst>
          </p:cNvPr>
          <p:cNvSpPr/>
          <p:nvPr/>
        </p:nvSpPr>
        <p:spPr>
          <a:xfrm>
            <a:off x="494025" y="1787185"/>
            <a:ext cx="8560341" cy="1384995"/>
          </a:xfrm>
          <a:prstGeom prst="rect">
            <a:avLst/>
          </a:prstGeom>
        </p:spPr>
        <p:txBody>
          <a:bodyPr wrap="square">
            <a:spAutoFit/>
          </a:bodyPr>
          <a:lstStyle/>
          <a:p>
            <a:r>
              <a:rPr lang="zh-CN" altLang="en-US" sz="1200" dirty="0"/>
              <a:t>﻿The experimental results show that hybrid training could boost the recognition accuracy on the 10,000 test images from 93.86% to 95.83%.</a:t>
            </a:r>
            <a:endParaRPr lang="en-US" altLang="zh-CN" sz="1200" dirty="0"/>
          </a:p>
          <a:p>
            <a:r>
              <a:rPr lang="zh-CN" altLang="en-US" sz="1200" dirty="0"/>
              <a:t>The performance benchmark of the memristor-based computing system shows 110 times better energy efficiency </a:t>
            </a:r>
            <a:r>
              <a:rPr lang="en" altLang="zh-CN" sz="1200" dirty="0"/>
              <a:t>﻿(11,014 GOP s</a:t>
            </a:r>
            <a:r>
              <a:rPr lang="en" altLang="zh-CN" sz="1200" baseline="30000" dirty="0"/>
              <a:t>-1 </a:t>
            </a:r>
            <a:r>
              <a:rPr lang="en" altLang="zh-CN" sz="1200" dirty="0"/>
              <a:t>W</a:t>
            </a:r>
            <a:r>
              <a:rPr lang="en" altLang="zh-CN" sz="1200" baseline="30000" dirty="0"/>
              <a:t>-1  </a:t>
            </a:r>
            <a:r>
              <a:rPr lang="en" altLang="zh-CN" sz="1200" dirty="0"/>
              <a:t>1 GOP = 10</a:t>
            </a:r>
            <a:r>
              <a:rPr lang="en" altLang="zh-CN" sz="1200" baseline="30000" dirty="0"/>
              <a:t>9 </a:t>
            </a:r>
            <a:r>
              <a:rPr lang="en" altLang="zh-CN" sz="1200" dirty="0"/>
              <a:t>operations</a:t>
            </a:r>
            <a:r>
              <a:rPr lang="zh-CN" altLang="en-US" sz="1200" dirty="0"/>
              <a:t>) and 30 times better performance density (</a:t>
            </a:r>
            <a:r>
              <a:rPr lang="en" altLang="zh-CN" sz="1200" dirty="0"/>
              <a:t>﻿1,164 GOP s</a:t>
            </a:r>
            <a:r>
              <a:rPr lang="en" altLang="zh-CN" sz="1200" baseline="30000" dirty="0"/>
              <a:t>−1 </a:t>
            </a:r>
            <a:r>
              <a:rPr lang="en" altLang="zh-CN" sz="1200" dirty="0"/>
              <a:t>mm</a:t>
            </a:r>
            <a:r>
              <a:rPr lang="en" altLang="zh-CN" sz="1200" baseline="30000" dirty="0"/>
              <a:t>−2</a:t>
            </a:r>
            <a:r>
              <a:rPr lang="en" altLang="zh-CN" sz="1200" dirty="0"/>
              <a:t>) </a:t>
            </a:r>
            <a:r>
              <a:rPr lang="zh-CN" altLang="en-US" sz="1200" dirty="0"/>
              <a:t>compared with Tesla V100 GPU</a:t>
            </a:r>
            <a:r>
              <a:rPr lang="en-US" altLang="zh-CN" sz="1200" dirty="0"/>
              <a:t>. </a:t>
            </a:r>
          </a:p>
          <a:p>
            <a:r>
              <a:rPr lang="en-US" altLang="zh-CN" sz="1200" dirty="0"/>
              <a:t>The tables are detailed metrics of each circuitry module in the macro core with 1-bit input and ﻿Benchmark metrics of a single macro core with 8-bit input</a:t>
            </a:r>
          </a:p>
          <a:p>
            <a:endParaRPr lang="zh-CN" altLang="en-US" sz="1200" dirty="0"/>
          </a:p>
        </p:txBody>
      </p:sp>
      <p:pic>
        <p:nvPicPr>
          <p:cNvPr id="7" name="图片 6">
            <a:extLst>
              <a:ext uri="{FF2B5EF4-FFF2-40B4-BE49-F238E27FC236}">
                <a16:creationId xmlns:a16="http://schemas.microsoft.com/office/drawing/2014/main" id="{18B09946-88AE-5546-90DB-4CFC21EDAAE3}"/>
              </a:ext>
            </a:extLst>
          </p:cNvPr>
          <p:cNvPicPr>
            <a:picLocks noChangeAspect="1"/>
          </p:cNvPicPr>
          <p:nvPr/>
        </p:nvPicPr>
        <p:blipFill>
          <a:blip r:embed="rId4"/>
          <a:stretch>
            <a:fillRect/>
          </a:stretch>
        </p:blipFill>
        <p:spPr>
          <a:xfrm>
            <a:off x="4892034" y="4059471"/>
            <a:ext cx="3764604" cy="988018"/>
          </a:xfrm>
          <a:prstGeom prst="rect">
            <a:avLst/>
          </a:prstGeom>
        </p:spPr>
      </p:pic>
    </p:spTree>
    <p:extLst>
      <p:ext uri="{BB962C8B-B14F-4D97-AF65-F5344CB8AC3E}">
        <p14:creationId xmlns:p14="http://schemas.microsoft.com/office/powerpoint/2010/main" val="96905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p:cNvSpPr>
            <a:spLocks noGrp="1"/>
          </p:cNvSpPr>
          <p:nvPr>
            <p:ph sz="quarter" idx="10"/>
          </p:nvPr>
        </p:nvSpPr>
        <p:spPr>
          <a:xfrm>
            <a:off x="494025" y="1685677"/>
            <a:ext cx="4290917" cy="2059605"/>
          </a:xfrm>
        </p:spPr>
        <p:txBody>
          <a:bodyPr>
            <a:normAutofit/>
          </a:bodyPr>
          <a:lstStyle/>
          <a:p>
            <a:r>
              <a:rPr lang="en-US" altLang="zh-CN" dirty="0"/>
              <a:t>The weights are stored in the memristor array. When the input signal passes through the memristor array, the weighted sum is calculated.  </a:t>
            </a:r>
          </a:p>
        </p:txBody>
      </p:sp>
      <p:sp>
        <p:nvSpPr>
          <p:cNvPr id="9" name="标题 8"/>
          <p:cNvSpPr>
            <a:spLocks noGrp="1"/>
          </p:cNvSpPr>
          <p:nvPr>
            <p:ph type="title"/>
          </p:nvPr>
        </p:nvSpPr>
        <p:spPr/>
        <p:txBody>
          <a:bodyPr>
            <a:normAutofit/>
          </a:bodyPr>
          <a:lstStyle/>
          <a:p>
            <a:r>
              <a:rPr lang="en-US" altLang="zh-CN" dirty="0"/>
              <a:t>Memristor Cell</a:t>
            </a:r>
            <a:endParaRPr lang="zh-CN" altLang="en-US" dirty="0"/>
          </a:p>
        </p:txBody>
      </p:sp>
      <p:sp>
        <p:nvSpPr>
          <p:cNvPr id="18" name="灯片编号占位符 17"/>
          <p:cNvSpPr>
            <a:spLocks noGrp="1"/>
          </p:cNvSpPr>
          <p:nvPr>
            <p:ph type="sldNum" sz="quarter" idx="4294967295"/>
          </p:nvPr>
        </p:nvSpPr>
        <p:spPr>
          <a:xfrm>
            <a:off x="8656638" y="312738"/>
            <a:ext cx="487362" cy="277812"/>
          </a:xfrm>
          <a:prstGeom prst="rect">
            <a:avLst/>
          </a:prstGeom>
        </p:spPr>
        <p:txBody>
          <a:bodyPr/>
          <a:lstStyle/>
          <a:p>
            <a:fld id="{54BD5A17-3153-4A95-988E-B577C14000F1}" type="slidenum">
              <a:rPr lang="en-US" altLang="zh-CN" smtClean="0"/>
              <a:pPr/>
              <a:t>2</a:t>
            </a:fld>
            <a:endParaRPr lang="en-US" altLang="zh-CN" dirty="0"/>
          </a:p>
        </p:txBody>
      </p:sp>
      <p:pic>
        <p:nvPicPr>
          <p:cNvPr id="2" name="图片 1">
            <a:extLst>
              <a:ext uri="{FF2B5EF4-FFF2-40B4-BE49-F238E27FC236}">
                <a16:creationId xmlns:a16="http://schemas.microsoft.com/office/drawing/2014/main" id="{19F274D9-3DF0-E047-B7D4-ED6924786719}"/>
              </a:ext>
            </a:extLst>
          </p:cNvPr>
          <p:cNvPicPr>
            <a:picLocks noChangeAspect="1"/>
          </p:cNvPicPr>
          <p:nvPr/>
        </p:nvPicPr>
        <p:blipFill>
          <a:blip r:embed="rId3"/>
          <a:stretch>
            <a:fillRect/>
          </a:stretch>
        </p:blipFill>
        <p:spPr>
          <a:xfrm>
            <a:off x="4925311" y="1685677"/>
            <a:ext cx="4057915" cy="2767050"/>
          </a:xfrm>
          <a:prstGeom prst="rect">
            <a:avLst/>
          </a:prstGeom>
        </p:spPr>
      </p:pic>
      <p:sp>
        <p:nvSpPr>
          <p:cNvPr id="6" name="内容占位符 12">
            <a:extLst>
              <a:ext uri="{FF2B5EF4-FFF2-40B4-BE49-F238E27FC236}">
                <a16:creationId xmlns:a16="http://schemas.microsoft.com/office/drawing/2014/main" id="{52FBBDA4-79FC-3748-859A-B425FCEC942A}"/>
              </a:ext>
            </a:extLst>
          </p:cNvPr>
          <p:cNvSpPr txBox="1">
            <a:spLocks/>
          </p:cNvSpPr>
          <p:nvPr/>
        </p:nvSpPr>
        <p:spPr>
          <a:xfrm>
            <a:off x="494025" y="4142520"/>
            <a:ext cx="4290917" cy="20596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In this article, the weight is represented by a pair of differential memristor</a:t>
            </a:r>
          </a:p>
        </p:txBody>
      </p:sp>
      <p:pic>
        <p:nvPicPr>
          <p:cNvPr id="3" name="图片 2">
            <a:extLst>
              <a:ext uri="{FF2B5EF4-FFF2-40B4-BE49-F238E27FC236}">
                <a16:creationId xmlns:a16="http://schemas.microsoft.com/office/drawing/2014/main" id="{83B63934-F9F1-924F-A910-78ECD7B584DB}"/>
              </a:ext>
            </a:extLst>
          </p:cNvPr>
          <p:cNvPicPr>
            <a:picLocks noChangeAspect="1"/>
          </p:cNvPicPr>
          <p:nvPr/>
        </p:nvPicPr>
        <p:blipFill>
          <a:blip r:embed="rId4"/>
          <a:stretch>
            <a:fillRect/>
          </a:stretch>
        </p:blipFill>
        <p:spPr>
          <a:xfrm>
            <a:off x="5617840" y="4452727"/>
            <a:ext cx="2032000" cy="1739900"/>
          </a:xfrm>
          <a:prstGeom prst="rect">
            <a:avLst/>
          </a:prstGeom>
        </p:spPr>
      </p:pic>
    </p:spTree>
    <p:extLst>
      <p:ext uri="{BB962C8B-B14F-4D97-AF65-F5344CB8AC3E}">
        <p14:creationId xmlns:p14="http://schemas.microsoft.com/office/powerpoint/2010/main" val="238749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262394" y="1717675"/>
            <a:ext cx="4161016" cy="3562985"/>
          </a:xfrm>
        </p:spPr>
        <p:txBody>
          <a:bodyPr>
            <a:normAutofit/>
          </a:bodyPr>
          <a:lstStyle/>
          <a:p>
            <a:r>
              <a:rPr lang="en-US" altLang="zh-CN" dirty="0"/>
              <a:t>The ﻿system architecture has eight integrated memristor PE units and other functional blocks. DRAM, dynamic random-access memory; ARM core, control unit with ARM (Acorn RISC Machine) architecture. </a:t>
            </a:r>
          </a:p>
          <a:p>
            <a:r>
              <a:rPr lang="en-US" altLang="zh-CN" dirty="0"/>
              <a:t>Each PE units has 16x128 memristor cells.</a:t>
            </a:r>
          </a:p>
          <a:p>
            <a:endParaRPr lang="zh-CN" altLang="en-US" dirty="0"/>
          </a:p>
        </p:txBody>
      </p:sp>
      <p:sp>
        <p:nvSpPr>
          <p:cNvPr id="3" name="标题 2"/>
          <p:cNvSpPr>
            <a:spLocks noGrp="1"/>
          </p:cNvSpPr>
          <p:nvPr>
            <p:ph type="title"/>
          </p:nvPr>
        </p:nvSpPr>
        <p:spPr/>
        <p:txBody>
          <a:bodyPr>
            <a:normAutofit/>
          </a:bodyPr>
          <a:lstStyle/>
          <a:p>
            <a:r>
              <a:rPr lang="en-US" altLang="zh-CN" dirty="0"/>
              <a:t>Architecture</a:t>
            </a:r>
            <a:endParaRPr lang="zh-CN" altLang="en-US" dirty="0"/>
          </a:p>
        </p:txBody>
      </p:sp>
      <p:sp>
        <p:nvSpPr>
          <p:cNvPr id="2" name="灯片编号占位符 1"/>
          <p:cNvSpPr>
            <a:spLocks noGrp="1"/>
          </p:cNvSpPr>
          <p:nvPr>
            <p:ph type="sldNum" sz="quarter" idx="12"/>
          </p:nvPr>
        </p:nvSpPr>
        <p:spPr/>
        <p:txBody>
          <a:bodyPr/>
          <a:lstStyle/>
          <a:p>
            <a:fld id="{54BD5A17-3153-4A95-988E-B577C14000F1}" type="slidenum">
              <a:rPr lang="en-US" altLang="zh-CN" smtClean="0"/>
              <a:pPr/>
              <a:t>3</a:t>
            </a:fld>
            <a:endParaRPr lang="en-US" altLang="zh-CN" dirty="0"/>
          </a:p>
        </p:txBody>
      </p:sp>
      <p:pic>
        <p:nvPicPr>
          <p:cNvPr id="8" name="内容占位符 7">
            <a:extLst>
              <a:ext uri="{FF2B5EF4-FFF2-40B4-BE49-F238E27FC236}">
                <a16:creationId xmlns:a16="http://schemas.microsoft.com/office/drawing/2014/main" id="{26A515D8-A624-2D4E-B0A8-EBF512DDF6F1}"/>
              </a:ext>
            </a:extLst>
          </p:cNvPr>
          <p:cNvPicPr>
            <a:picLocks noGrp="1" noChangeAspect="1"/>
          </p:cNvPicPr>
          <p:nvPr>
            <p:ph sz="quarter" idx="11"/>
          </p:nvPr>
        </p:nvPicPr>
        <p:blipFill>
          <a:blip r:embed="rId3"/>
          <a:stretch>
            <a:fillRect/>
          </a:stretch>
        </p:blipFill>
        <p:spPr>
          <a:xfrm>
            <a:off x="4294394" y="1883765"/>
            <a:ext cx="4645766" cy="1925835"/>
          </a:xfrm>
          <a:prstGeom prst="rect">
            <a:avLst/>
          </a:prstGeom>
        </p:spPr>
      </p:pic>
      <p:pic>
        <p:nvPicPr>
          <p:cNvPr id="9" name="图片 8">
            <a:extLst>
              <a:ext uri="{FF2B5EF4-FFF2-40B4-BE49-F238E27FC236}">
                <a16:creationId xmlns:a16="http://schemas.microsoft.com/office/drawing/2014/main" id="{B49B5F95-03AD-CF4D-B3E3-EAD21C8A6266}"/>
              </a:ext>
            </a:extLst>
          </p:cNvPr>
          <p:cNvPicPr>
            <a:picLocks noChangeAspect="1"/>
          </p:cNvPicPr>
          <p:nvPr/>
        </p:nvPicPr>
        <p:blipFill>
          <a:blip r:embed="rId4"/>
          <a:stretch>
            <a:fillRect/>
          </a:stretch>
        </p:blipFill>
        <p:spPr>
          <a:xfrm>
            <a:off x="5382145" y="3965647"/>
            <a:ext cx="3195470" cy="2578276"/>
          </a:xfrm>
          <a:prstGeom prst="rect">
            <a:avLst/>
          </a:prstGeom>
        </p:spPr>
      </p:pic>
    </p:spTree>
    <p:extLst>
      <p:ext uri="{BB962C8B-B14F-4D97-AF65-F5344CB8AC3E}">
        <p14:creationId xmlns:p14="http://schemas.microsoft.com/office/powerpoint/2010/main" val="421128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EB5E45CB-9E92-1F4A-8D8E-75880443DEE0}"/>
              </a:ext>
            </a:extLst>
          </p:cNvPr>
          <p:cNvPicPr>
            <a:picLocks noGrp="1" noChangeAspect="1"/>
          </p:cNvPicPr>
          <p:nvPr>
            <p:ph sz="quarter" idx="10"/>
          </p:nvPr>
        </p:nvPicPr>
        <p:blipFill>
          <a:blip r:embed="rId3"/>
          <a:stretch>
            <a:fillRect/>
          </a:stretch>
        </p:blipFill>
        <p:spPr>
          <a:xfrm>
            <a:off x="886585" y="2956142"/>
            <a:ext cx="7370829" cy="3275012"/>
          </a:xfrm>
          <a:prstGeom prst="rect">
            <a:avLst/>
          </a:prstGeom>
        </p:spPr>
      </p:pic>
      <p:sp>
        <p:nvSpPr>
          <p:cNvPr id="3" name="标题 2"/>
          <p:cNvSpPr>
            <a:spLocks noGrp="1"/>
          </p:cNvSpPr>
          <p:nvPr>
            <p:ph type="title"/>
          </p:nvPr>
        </p:nvSpPr>
        <p:spPr>
          <a:xfrm>
            <a:off x="280665" y="970782"/>
            <a:ext cx="8372163" cy="576000"/>
          </a:xfrm>
        </p:spPr>
        <p:txBody>
          <a:bodyPr>
            <a:normAutofit/>
          </a:bodyPr>
          <a:lstStyle/>
          <a:p>
            <a:r>
              <a:rPr lang="en-US" altLang="zh-CN" dirty="0" err="1"/>
              <a:t>mCNN</a:t>
            </a:r>
            <a:endParaRPr lang="zh-CN" altLang="en-US" dirty="0"/>
          </a:p>
        </p:txBody>
      </p:sp>
      <p:sp>
        <p:nvSpPr>
          <p:cNvPr id="8" name="内容占位符 3">
            <a:extLst>
              <a:ext uri="{FF2B5EF4-FFF2-40B4-BE49-F238E27FC236}">
                <a16:creationId xmlns:a16="http://schemas.microsoft.com/office/drawing/2014/main" id="{0F611271-2A94-4840-AA0D-3CBB8063E7CE}"/>
              </a:ext>
            </a:extLst>
          </p:cNvPr>
          <p:cNvSpPr txBox="1">
            <a:spLocks/>
          </p:cNvSpPr>
          <p:nvPr/>
        </p:nvSpPr>
        <p:spPr>
          <a:xfrm>
            <a:off x="262394" y="1717675"/>
            <a:ext cx="8372163" cy="12384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mCNN</a:t>
            </a:r>
            <a:r>
              <a:rPr lang="en-US" altLang="zh-CN" dirty="0"/>
              <a:t> has five layers used for MNIST image recognition, with alternating convolutional (C1, C3) and subsampling (S2, S4) layers and a  FC layer. </a:t>
            </a:r>
            <a:endParaRPr lang="zh-CN" altLang="en-US" dirty="0"/>
          </a:p>
        </p:txBody>
      </p:sp>
    </p:spTree>
    <p:extLst>
      <p:ext uri="{BB962C8B-B14F-4D97-AF65-F5344CB8AC3E}">
        <p14:creationId xmlns:p14="http://schemas.microsoft.com/office/powerpoint/2010/main" val="168430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Convolution</a:t>
            </a:r>
            <a:endParaRPr lang="zh-CN" altLang="en-US" dirty="0"/>
          </a:p>
        </p:txBody>
      </p:sp>
      <p:sp>
        <p:nvSpPr>
          <p:cNvPr id="6" name="灯片编号占位符 5"/>
          <p:cNvSpPr>
            <a:spLocks noGrp="1"/>
          </p:cNvSpPr>
          <p:nvPr>
            <p:ph type="sldNum" sz="quarter" idx="12"/>
          </p:nvPr>
        </p:nvSpPr>
        <p:spPr/>
        <p:txBody>
          <a:bodyPr/>
          <a:lstStyle/>
          <a:p>
            <a:fld id="{54BD5A17-3153-4A95-988E-B577C14000F1}" type="slidenum">
              <a:rPr lang="en-US" altLang="zh-CN" smtClean="0"/>
              <a:pPr/>
              <a:t>5</a:t>
            </a:fld>
            <a:endParaRPr lang="en-US" altLang="zh-CN" dirty="0"/>
          </a:p>
        </p:txBody>
      </p:sp>
      <p:sp>
        <p:nvSpPr>
          <p:cNvPr id="18" name="内容占位符 17">
            <a:extLst>
              <a:ext uri="{FF2B5EF4-FFF2-40B4-BE49-F238E27FC236}">
                <a16:creationId xmlns:a16="http://schemas.microsoft.com/office/drawing/2014/main" id="{624C1479-9E4F-1248-9DAF-BC5597CCBF4F}"/>
              </a:ext>
            </a:extLst>
          </p:cNvPr>
          <p:cNvSpPr>
            <a:spLocks noGrp="1"/>
          </p:cNvSpPr>
          <p:nvPr>
            <p:ph sz="quarter" idx="10"/>
          </p:nvPr>
        </p:nvSpPr>
        <p:spPr>
          <a:xfrm>
            <a:off x="262394" y="1717675"/>
            <a:ext cx="4898329" cy="2658544"/>
          </a:xfrm>
        </p:spPr>
        <p:txBody>
          <a:bodyPr>
            <a:normAutofit fontScale="70000" lnSpcReduction="20000"/>
          </a:bodyPr>
          <a:lstStyle/>
          <a:p>
            <a:pPr>
              <a:lnSpc>
                <a:spcPct val="140000"/>
              </a:lnSpc>
            </a:pPr>
            <a:r>
              <a:rPr lang="en-US" altLang="zh-CN" dirty="0"/>
              <a:t>﻿Each element (an 8-bit binary number) in the input vector is encoded as sequential pulses over eight time intervals </a:t>
            </a:r>
          </a:p>
          <a:p>
            <a:pPr>
              <a:lnSpc>
                <a:spcPct val="140000"/>
              </a:lnSpc>
            </a:pPr>
            <a:r>
              <a:rPr lang="en-US" altLang="zh-CN" dirty="0"/>
              <a:t>A signed kernel weight is mapped to the differential conductance of a pair of memristors</a:t>
            </a:r>
          </a:p>
          <a:p>
            <a:r>
              <a:rPr lang="en-US" altLang="zh-CN" dirty="0"/>
              <a:t>The difference between every</a:t>
            </a:r>
          </a:p>
          <a:p>
            <a:r>
              <a:rPr lang="en-US" altLang="zh-CN" dirty="0"/>
              <a:t>two ISL values from a pair of differential source lines are considered to be the expected weighted-sum result.</a:t>
            </a:r>
          </a:p>
          <a:p>
            <a:pPr>
              <a:lnSpc>
                <a:spcPct val="140000"/>
              </a:lnSpc>
            </a:pPr>
            <a:endParaRPr lang="en-US" altLang="zh-CN" dirty="0"/>
          </a:p>
          <a:p>
            <a:pPr>
              <a:lnSpc>
                <a:spcPct val="140000"/>
              </a:lnSpc>
            </a:pPr>
            <a:endParaRPr lang="en-US" altLang="zh-CN" dirty="0"/>
          </a:p>
        </p:txBody>
      </p:sp>
      <p:pic>
        <p:nvPicPr>
          <p:cNvPr id="2" name="图片 1">
            <a:extLst>
              <a:ext uri="{FF2B5EF4-FFF2-40B4-BE49-F238E27FC236}">
                <a16:creationId xmlns:a16="http://schemas.microsoft.com/office/drawing/2014/main" id="{229A9AED-2E57-A74D-BED0-7BFA26EFE51D}"/>
              </a:ext>
            </a:extLst>
          </p:cNvPr>
          <p:cNvPicPr>
            <a:picLocks noChangeAspect="1"/>
          </p:cNvPicPr>
          <p:nvPr/>
        </p:nvPicPr>
        <p:blipFill>
          <a:blip r:embed="rId3"/>
          <a:stretch>
            <a:fillRect/>
          </a:stretch>
        </p:blipFill>
        <p:spPr>
          <a:xfrm>
            <a:off x="5462581" y="1689491"/>
            <a:ext cx="3233984" cy="2824619"/>
          </a:xfrm>
          <a:prstGeom prst="rect">
            <a:avLst/>
          </a:prstGeom>
        </p:spPr>
      </p:pic>
      <p:pic>
        <p:nvPicPr>
          <p:cNvPr id="4" name="图片 3">
            <a:extLst>
              <a:ext uri="{FF2B5EF4-FFF2-40B4-BE49-F238E27FC236}">
                <a16:creationId xmlns:a16="http://schemas.microsoft.com/office/drawing/2014/main" id="{B9D48304-EBFD-F348-8E3F-3C7E798F6B97}"/>
              </a:ext>
            </a:extLst>
          </p:cNvPr>
          <p:cNvPicPr>
            <a:picLocks noChangeAspect="1"/>
          </p:cNvPicPr>
          <p:nvPr/>
        </p:nvPicPr>
        <p:blipFill>
          <a:blip r:embed="rId4"/>
          <a:stretch>
            <a:fillRect/>
          </a:stretch>
        </p:blipFill>
        <p:spPr>
          <a:xfrm>
            <a:off x="1205717" y="4514110"/>
            <a:ext cx="6679796" cy="2262388"/>
          </a:xfrm>
          <a:prstGeom prst="rect">
            <a:avLst/>
          </a:prstGeom>
        </p:spPr>
      </p:pic>
    </p:spTree>
    <p:extLst>
      <p:ext uri="{BB962C8B-B14F-4D97-AF65-F5344CB8AC3E}">
        <p14:creationId xmlns:p14="http://schemas.microsoft.com/office/powerpoint/2010/main" val="353560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4AF789A-E5EE-5C44-A75F-D18076E84660}"/>
              </a:ext>
            </a:extLst>
          </p:cNvPr>
          <p:cNvSpPr>
            <a:spLocks noGrp="1"/>
          </p:cNvSpPr>
          <p:nvPr>
            <p:ph sz="quarter" idx="10"/>
          </p:nvPr>
        </p:nvSpPr>
        <p:spPr>
          <a:xfrm>
            <a:off x="0" y="1620398"/>
            <a:ext cx="4087415" cy="4794885"/>
          </a:xfrm>
        </p:spPr>
        <p:txBody>
          <a:bodyPr>
            <a:normAutofit/>
          </a:bodyPr>
          <a:lstStyle/>
          <a:p>
            <a:pPr lvl="1"/>
            <a:r>
              <a:rPr kumimoji="1" lang="en" altLang="zh-CN" sz="1400" dirty="0"/>
              <a:t>The recognition accuracy dropped from ﻿97.99% to 95.63% owing to the non-ideal memristor characteristics after transferring the weights from Python to memristor array.</a:t>
            </a:r>
          </a:p>
          <a:p>
            <a:pPr lvl="1"/>
            <a:r>
              <a:rPr kumimoji="1" lang="en-US" altLang="zh-CN" sz="1400" dirty="0"/>
              <a:t>﻿Tuning the FC conductance weights only is the most efficient for regaining a remarkable generalization result.</a:t>
            </a:r>
          </a:p>
          <a:p>
            <a:pPr lvl="1"/>
            <a:r>
              <a:rPr kumimoji="1" lang="en-US" altLang="zh-CN" sz="1400" dirty="0"/>
              <a:t>﻿First a CNN model is trained ex situ, and then all the determined weights are transferred to the memristor PEs. In the next step, the external input propagates forwards through the </a:t>
            </a:r>
            <a:r>
              <a:rPr kumimoji="1" lang="en-US" altLang="zh-CN" sz="1400" dirty="0" err="1"/>
              <a:t>mCNN</a:t>
            </a:r>
            <a:r>
              <a:rPr kumimoji="1" lang="en-US" altLang="zh-CN" sz="1400" dirty="0"/>
              <a:t>, and only the last fully connected (FC) layer is trained in situ afterwards to tune the memristor conductance. </a:t>
            </a:r>
          </a:p>
        </p:txBody>
      </p:sp>
      <p:sp>
        <p:nvSpPr>
          <p:cNvPr id="4" name="灯片编号占位符 3">
            <a:extLst>
              <a:ext uri="{FF2B5EF4-FFF2-40B4-BE49-F238E27FC236}">
                <a16:creationId xmlns:a16="http://schemas.microsoft.com/office/drawing/2014/main" id="{B5308138-A80F-6849-A2D1-ED14C0534182}"/>
              </a:ext>
            </a:extLst>
          </p:cNvPr>
          <p:cNvSpPr>
            <a:spLocks noGrp="1"/>
          </p:cNvSpPr>
          <p:nvPr>
            <p:ph type="sldNum" sz="quarter" idx="12"/>
          </p:nvPr>
        </p:nvSpPr>
        <p:spPr/>
        <p:txBody>
          <a:bodyPr/>
          <a:lstStyle/>
          <a:p>
            <a:fld id="{54BD5A17-3153-4A95-988E-B577C14000F1}" type="slidenum">
              <a:rPr lang="en-US" altLang="zh-CN" smtClean="0"/>
              <a:pPr/>
              <a:t>6</a:t>
            </a:fld>
            <a:endParaRPr lang="en-US" altLang="zh-CN" dirty="0"/>
          </a:p>
        </p:txBody>
      </p:sp>
      <p:sp>
        <p:nvSpPr>
          <p:cNvPr id="5" name="标题 4">
            <a:extLst>
              <a:ext uri="{FF2B5EF4-FFF2-40B4-BE49-F238E27FC236}">
                <a16:creationId xmlns:a16="http://schemas.microsoft.com/office/drawing/2014/main" id="{099C2E1A-980B-5244-A3DF-5E9A9A73956E}"/>
              </a:ext>
            </a:extLst>
          </p:cNvPr>
          <p:cNvSpPr>
            <a:spLocks noGrp="1"/>
          </p:cNvSpPr>
          <p:nvPr>
            <p:ph type="title"/>
          </p:nvPr>
        </p:nvSpPr>
        <p:spPr/>
        <p:txBody>
          <a:bodyPr/>
          <a:lstStyle/>
          <a:p>
            <a:r>
              <a:rPr kumimoji="1" lang="en-US" altLang="zh-CN" dirty="0"/>
              <a:t>Hybrid training</a:t>
            </a:r>
            <a:endParaRPr kumimoji="1" lang="zh-CN" altLang="en-US" dirty="0"/>
          </a:p>
        </p:txBody>
      </p:sp>
      <p:pic>
        <p:nvPicPr>
          <p:cNvPr id="3" name="图片 2">
            <a:extLst>
              <a:ext uri="{FF2B5EF4-FFF2-40B4-BE49-F238E27FC236}">
                <a16:creationId xmlns:a16="http://schemas.microsoft.com/office/drawing/2014/main" id="{B0496188-D490-294F-AD96-8C405F67EBDA}"/>
              </a:ext>
            </a:extLst>
          </p:cNvPr>
          <p:cNvPicPr>
            <a:picLocks noChangeAspect="1"/>
          </p:cNvPicPr>
          <p:nvPr/>
        </p:nvPicPr>
        <p:blipFill>
          <a:blip r:embed="rId3"/>
          <a:stretch>
            <a:fillRect/>
          </a:stretch>
        </p:blipFill>
        <p:spPr>
          <a:xfrm>
            <a:off x="4087415" y="2098406"/>
            <a:ext cx="4853648" cy="1432734"/>
          </a:xfrm>
          <a:prstGeom prst="rect">
            <a:avLst/>
          </a:prstGeom>
        </p:spPr>
      </p:pic>
      <p:pic>
        <p:nvPicPr>
          <p:cNvPr id="9" name="图片 8">
            <a:extLst>
              <a:ext uri="{FF2B5EF4-FFF2-40B4-BE49-F238E27FC236}">
                <a16:creationId xmlns:a16="http://schemas.microsoft.com/office/drawing/2014/main" id="{07DD0A56-99C7-674F-804C-A9E741F53818}"/>
              </a:ext>
            </a:extLst>
          </p:cNvPr>
          <p:cNvPicPr>
            <a:picLocks noChangeAspect="1"/>
          </p:cNvPicPr>
          <p:nvPr/>
        </p:nvPicPr>
        <p:blipFill>
          <a:blip r:embed="rId4"/>
          <a:stretch>
            <a:fillRect/>
          </a:stretch>
        </p:blipFill>
        <p:spPr>
          <a:xfrm>
            <a:off x="4823775" y="3898812"/>
            <a:ext cx="3649053" cy="1983588"/>
          </a:xfrm>
          <a:prstGeom prst="rect">
            <a:avLst/>
          </a:prstGeom>
        </p:spPr>
      </p:pic>
    </p:spTree>
    <p:extLst>
      <p:ext uri="{BB962C8B-B14F-4D97-AF65-F5344CB8AC3E}">
        <p14:creationId xmlns:p14="http://schemas.microsoft.com/office/powerpoint/2010/main" val="31012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385919" y="1623763"/>
            <a:ext cx="3602422" cy="4991045"/>
          </a:xfrm>
        </p:spPr>
        <p:txBody>
          <a:bodyPr>
            <a:normAutofit fontScale="77500" lnSpcReduction="20000"/>
          </a:bodyPr>
          <a:lstStyle/>
          <a:p>
            <a:r>
              <a:rPr lang="en-US" altLang="zh-CN" sz="1600" b="1" dirty="0">
                <a:solidFill>
                  <a:schemeClr val="accent1"/>
                </a:solidFill>
              </a:rPr>
              <a:t>﻿</a:t>
            </a:r>
            <a:r>
              <a:rPr lang="en-US" altLang="zh-CN" sz="1600" b="1" dirty="0"/>
              <a:t>100 images drawn from the 55,000 training images were fed into the </a:t>
            </a:r>
            <a:r>
              <a:rPr lang="en-US" altLang="zh-CN" sz="1600" b="1" dirty="0" err="1"/>
              <a:t>mCNN</a:t>
            </a:r>
            <a:r>
              <a:rPr lang="en-US" altLang="zh-CN" sz="1600" b="1" dirty="0"/>
              <a:t> and processed from the initial to the final output layer</a:t>
            </a:r>
          </a:p>
          <a:p>
            <a:r>
              <a:rPr lang="en-US" altLang="zh-CN" sz="1600" b="1" dirty="0">
                <a:solidFill>
                  <a:schemeClr val="accent1"/>
                </a:solidFill>
              </a:rPr>
              <a:t>﻿T</a:t>
            </a:r>
            <a:r>
              <a:rPr lang="en-US" altLang="zh-CN" sz="1600" b="1" dirty="0"/>
              <a:t>he gradients of the objective function with respect to the FC weighted-sum outputs were determined using the </a:t>
            </a:r>
            <a:r>
              <a:rPr lang="en-US" altLang="zh-CN" sz="1600" b="1" dirty="0" err="1"/>
              <a:t>softmax</a:t>
            </a:r>
            <a:r>
              <a:rPr lang="en-US" altLang="zh-CN" sz="1600" b="1" dirty="0"/>
              <a:t> probabilities and the associated true image labels.</a:t>
            </a:r>
          </a:p>
          <a:p>
            <a:r>
              <a:rPr lang="en-US" altLang="zh-CN" sz="1600" b="1" dirty="0"/>
              <a:t>The quantitative updates of the FC weights were calculated from the intermediate FC inputs and the gradients as follows:</a:t>
            </a:r>
          </a:p>
          <a:p>
            <a:endParaRPr lang="en-US" altLang="zh-CN" sz="1600" b="1" dirty="0"/>
          </a:p>
          <a:p>
            <a:endParaRPr lang="en-US" altLang="zh-CN" sz="1600" b="1" dirty="0"/>
          </a:p>
          <a:p>
            <a:r>
              <a:rPr lang="en-US" altLang="zh-CN" sz="1600" b="1" dirty="0"/>
              <a:t>﻿</a:t>
            </a:r>
            <a:r>
              <a:rPr lang="el-GR" altLang="zh-CN" sz="1600" b="1" dirty="0"/>
              <a:t>η </a:t>
            </a:r>
            <a:r>
              <a:rPr lang="en-US" altLang="zh-CN" sz="1600" b="1" dirty="0"/>
              <a:t>: learning rate, is a constant; </a:t>
            </a:r>
          </a:p>
          <a:p>
            <a:r>
              <a:rPr lang="el-GR" altLang="zh-CN" sz="1600" b="1" dirty="0"/>
              <a:t>Δ</a:t>
            </a:r>
            <a:r>
              <a:rPr lang="en-US" altLang="zh-CN" sz="1600" b="1" dirty="0"/>
              <a:t>W : desired updates of the weight matrix;</a:t>
            </a:r>
          </a:p>
          <a:p>
            <a:r>
              <a:rPr lang="en-US" altLang="zh-CN" sz="1600" b="1" dirty="0"/>
              <a:t>Vi : the intermediate 192-dimensional column vector injected into the FC layer; </a:t>
            </a:r>
          </a:p>
          <a:p>
            <a:r>
              <a:rPr lang="el-GR" altLang="zh-CN" sz="1600" b="1" dirty="0"/>
              <a:t>δ</a:t>
            </a:r>
            <a:r>
              <a:rPr lang="en-US" altLang="zh-CN" sz="1600" b="1" dirty="0" err="1"/>
              <a:t>i</a:t>
            </a:r>
            <a:r>
              <a:rPr lang="en-US" altLang="zh-CN" sz="1600" b="1" dirty="0"/>
              <a:t> : the calculated ten-dimensional row vector representing the objective derivatives of the FC outputs; </a:t>
            </a:r>
          </a:p>
        </p:txBody>
      </p:sp>
      <p:sp>
        <p:nvSpPr>
          <p:cNvPr id="5" name="标题 4"/>
          <p:cNvSpPr>
            <a:spLocks noGrp="1"/>
          </p:cNvSpPr>
          <p:nvPr>
            <p:ph type="title"/>
          </p:nvPr>
        </p:nvSpPr>
        <p:spPr>
          <a:xfrm>
            <a:off x="385917" y="997538"/>
            <a:ext cx="8372163" cy="576000"/>
          </a:xfrm>
        </p:spPr>
        <p:txBody>
          <a:bodyPr/>
          <a:lstStyle/>
          <a:p>
            <a:r>
              <a:rPr lang="en-US" altLang="zh-CN" dirty="0"/>
              <a:t>In situ training</a:t>
            </a:r>
            <a:endParaRPr lang="zh-CN" altLang="en-US" dirty="0"/>
          </a:p>
        </p:txBody>
      </p:sp>
      <p:sp>
        <p:nvSpPr>
          <p:cNvPr id="4" name="灯片编号占位符 3"/>
          <p:cNvSpPr>
            <a:spLocks noGrp="1"/>
          </p:cNvSpPr>
          <p:nvPr>
            <p:ph type="sldNum" sz="quarter" idx="4294967295"/>
          </p:nvPr>
        </p:nvSpPr>
        <p:spPr>
          <a:xfrm>
            <a:off x="8656638" y="312738"/>
            <a:ext cx="487362" cy="277812"/>
          </a:xfrm>
          <a:prstGeom prst="rect">
            <a:avLst/>
          </a:prstGeom>
        </p:spPr>
        <p:txBody>
          <a:bodyPr/>
          <a:lstStyle/>
          <a:p>
            <a:fld id="{54BD5A17-3153-4A95-988E-B577C14000F1}" type="slidenum">
              <a:rPr lang="en-US" altLang="zh-CN" smtClean="0"/>
              <a:pPr/>
              <a:t>7</a:t>
            </a:fld>
            <a:endParaRPr lang="en-US" altLang="zh-CN" dirty="0"/>
          </a:p>
        </p:txBody>
      </p:sp>
      <p:pic>
        <p:nvPicPr>
          <p:cNvPr id="6" name="图片 5">
            <a:extLst>
              <a:ext uri="{FF2B5EF4-FFF2-40B4-BE49-F238E27FC236}">
                <a16:creationId xmlns:a16="http://schemas.microsoft.com/office/drawing/2014/main" id="{80D7A53A-8769-1F4B-AAE9-0A6FF4B31610}"/>
              </a:ext>
            </a:extLst>
          </p:cNvPr>
          <p:cNvPicPr>
            <a:picLocks noChangeAspect="1"/>
          </p:cNvPicPr>
          <p:nvPr/>
        </p:nvPicPr>
        <p:blipFill>
          <a:blip r:embed="rId3"/>
          <a:stretch>
            <a:fillRect/>
          </a:stretch>
        </p:blipFill>
        <p:spPr>
          <a:xfrm>
            <a:off x="1012217" y="3741366"/>
            <a:ext cx="1841500" cy="660400"/>
          </a:xfrm>
          <a:prstGeom prst="rect">
            <a:avLst/>
          </a:prstGeom>
        </p:spPr>
      </p:pic>
      <p:pic>
        <p:nvPicPr>
          <p:cNvPr id="7" name="图片 6">
            <a:extLst>
              <a:ext uri="{FF2B5EF4-FFF2-40B4-BE49-F238E27FC236}">
                <a16:creationId xmlns:a16="http://schemas.microsoft.com/office/drawing/2014/main" id="{C627A27E-BBC6-2741-9A80-D1FCE8955856}"/>
              </a:ext>
            </a:extLst>
          </p:cNvPr>
          <p:cNvPicPr>
            <a:picLocks noChangeAspect="1"/>
          </p:cNvPicPr>
          <p:nvPr/>
        </p:nvPicPr>
        <p:blipFill>
          <a:blip r:embed="rId4"/>
          <a:stretch>
            <a:fillRect/>
          </a:stretch>
        </p:blipFill>
        <p:spPr>
          <a:xfrm>
            <a:off x="4813461" y="2641600"/>
            <a:ext cx="3403600" cy="787400"/>
          </a:xfrm>
          <a:prstGeom prst="rect">
            <a:avLst/>
          </a:prstGeom>
        </p:spPr>
      </p:pic>
      <p:sp>
        <p:nvSpPr>
          <p:cNvPr id="10" name="内容占位符 1">
            <a:extLst>
              <a:ext uri="{FF2B5EF4-FFF2-40B4-BE49-F238E27FC236}">
                <a16:creationId xmlns:a16="http://schemas.microsoft.com/office/drawing/2014/main" id="{E2A70B13-C071-F946-A9CF-26D0BEBE5D44}"/>
              </a:ext>
            </a:extLst>
          </p:cNvPr>
          <p:cNvSpPr txBox="1">
            <a:spLocks/>
          </p:cNvSpPr>
          <p:nvPr/>
        </p:nvSpPr>
        <p:spPr>
          <a:xfrm>
            <a:off x="4614639" y="1623763"/>
            <a:ext cx="3602422" cy="49910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b="1" dirty="0">
                <a:solidFill>
                  <a:schemeClr val="accent1"/>
                </a:solidFill>
              </a:rPr>
              <a:t>﻿</a:t>
            </a:r>
            <a:r>
              <a:rPr lang="en-US" altLang="zh-CN" sz="1600" b="1" dirty="0"/>
              <a:t> ﻿</a:t>
            </a:r>
            <a:r>
              <a:rPr lang="en-US" altLang="zh-CN" sz="1200" b="1" dirty="0"/>
              <a:t>The accumulated weight updates determine the conductance changes that are ultimately needed on the basis of the following threshold learning rule </a:t>
            </a:r>
          </a:p>
          <a:p>
            <a:endParaRPr lang="en-US" altLang="zh-CN" sz="1600" b="1" dirty="0"/>
          </a:p>
          <a:p>
            <a:endParaRPr lang="en-US" altLang="zh-CN" sz="1600" b="1" dirty="0"/>
          </a:p>
          <a:p>
            <a:r>
              <a:rPr lang="en-US" altLang="zh-CN" sz="1600" b="1" dirty="0"/>
              <a:t>﻿</a:t>
            </a:r>
            <a:r>
              <a:rPr lang="en-US" altLang="zh-CN" sz="1200" b="1" dirty="0"/>
              <a:t>This threshold learning rule tends to reduce the number of programming operations by filtering out the original tiny updates, and results in training acceleration and energy saving. </a:t>
            </a:r>
          </a:p>
        </p:txBody>
      </p:sp>
    </p:spTree>
    <p:extLst>
      <p:ext uri="{BB962C8B-B14F-4D97-AF65-F5344CB8AC3E}">
        <p14:creationId xmlns:p14="http://schemas.microsoft.com/office/powerpoint/2010/main" val="274385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31D8F324-A7A5-E24F-9887-1BBA19BD9639}"/>
              </a:ext>
            </a:extLst>
          </p:cNvPr>
          <p:cNvPicPr>
            <a:picLocks noGrp="1" noChangeAspect="1"/>
          </p:cNvPicPr>
          <p:nvPr>
            <p:ph sz="quarter" idx="10"/>
          </p:nvPr>
        </p:nvPicPr>
        <p:blipFill>
          <a:blip r:embed="rId3"/>
          <a:stretch>
            <a:fillRect/>
          </a:stretch>
        </p:blipFill>
        <p:spPr>
          <a:xfrm>
            <a:off x="4485255" y="1695653"/>
            <a:ext cx="4415064" cy="4921250"/>
          </a:xfrm>
          <a:prstGeom prst="rect">
            <a:avLst/>
          </a:prstGeom>
        </p:spPr>
      </p:pic>
      <p:sp>
        <p:nvSpPr>
          <p:cNvPr id="5" name="标题 4"/>
          <p:cNvSpPr>
            <a:spLocks noGrp="1"/>
          </p:cNvSpPr>
          <p:nvPr>
            <p:ph type="title"/>
          </p:nvPr>
        </p:nvSpPr>
        <p:spPr>
          <a:xfrm>
            <a:off x="284475" y="855101"/>
            <a:ext cx="8372163" cy="576000"/>
          </a:xfrm>
        </p:spPr>
        <p:txBody>
          <a:bodyPr/>
          <a:lstStyle/>
          <a:p>
            <a:r>
              <a:rPr lang="en-US" altLang="zh-CN" dirty="0"/>
              <a:t>In situ training</a:t>
            </a:r>
            <a:endParaRPr lang="zh-CN" altLang="en-US" dirty="0"/>
          </a:p>
        </p:txBody>
      </p:sp>
      <p:sp>
        <p:nvSpPr>
          <p:cNvPr id="4" name="灯片编号占位符 3"/>
          <p:cNvSpPr>
            <a:spLocks noGrp="1"/>
          </p:cNvSpPr>
          <p:nvPr>
            <p:ph type="sldNum" sz="quarter" idx="4294967295"/>
          </p:nvPr>
        </p:nvSpPr>
        <p:spPr>
          <a:xfrm>
            <a:off x="8656638" y="312738"/>
            <a:ext cx="487362" cy="277812"/>
          </a:xfrm>
          <a:prstGeom prst="rect">
            <a:avLst/>
          </a:prstGeom>
        </p:spPr>
        <p:txBody>
          <a:bodyPr/>
          <a:lstStyle/>
          <a:p>
            <a:fld id="{54BD5A17-3153-4A95-988E-B577C14000F1}" type="slidenum">
              <a:rPr lang="en-US" altLang="zh-CN" smtClean="0"/>
              <a:pPr/>
              <a:t>8</a:t>
            </a:fld>
            <a:endParaRPr lang="en-US" altLang="zh-CN" dirty="0"/>
          </a:p>
        </p:txBody>
      </p:sp>
      <p:sp>
        <p:nvSpPr>
          <p:cNvPr id="8" name="矩形 7">
            <a:extLst>
              <a:ext uri="{FF2B5EF4-FFF2-40B4-BE49-F238E27FC236}">
                <a16:creationId xmlns:a16="http://schemas.microsoft.com/office/drawing/2014/main" id="{EBB1E885-D5D5-1742-8D32-C22CC28D2D48}"/>
              </a:ext>
            </a:extLst>
          </p:cNvPr>
          <p:cNvSpPr/>
          <p:nvPr/>
        </p:nvSpPr>
        <p:spPr>
          <a:xfrm>
            <a:off x="0" y="2935921"/>
            <a:ext cx="4572000" cy="2031325"/>
          </a:xfrm>
          <a:prstGeom prst="rect">
            <a:avLst/>
          </a:prstGeom>
        </p:spPr>
        <p:txBody>
          <a:bodyPr>
            <a:spAutoFit/>
          </a:bodyPr>
          <a:lstStyle/>
          <a:p>
            <a:r>
              <a:rPr lang="en" altLang="zh-CN" dirty="0"/>
              <a:t>Three groups are organized as the input to the FC layer in a pipeline fashion. A batch of intermediate outputs will not be supplied as input until the previous batch has been used to calculate the desired weight updates and the corresponding FC memristor </a:t>
            </a:r>
            <a:r>
              <a:rPr lang="en" altLang="zh-CN" dirty="0" err="1"/>
              <a:t>conductances</a:t>
            </a:r>
            <a:r>
              <a:rPr lang="en" altLang="zh-CN" dirty="0"/>
              <a:t> have been well tuned. </a:t>
            </a:r>
            <a:endParaRPr lang="zh-CN" altLang="en-US" dirty="0"/>
          </a:p>
        </p:txBody>
      </p:sp>
    </p:spTree>
    <p:extLst>
      <p:ext uri="{BB962C8B-B14F-4D97-AF65-F5344CB8AC3E}">
        <p14:creationId xmlns:p14="http://schemas.microsoft.com/office/powerpoint/2010/main" val="301352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a:xfrm>
            <a:off x="252920" y="2328916"/>
            <a:ext cx="7840494" cy="2200168"/>
          </a:xfrm>
        </p:spPr>
        <p:txBody>
          <a:bodyPr>
            <a:normAutofit fontScale="92500"/>
          </a:bodyPr>
          <a:lstStyle/>
          <a:p>
            <a:pPr marL="457200" lvl="1" indent="0">
              <a:buNone/>
            </a:pPr>
            <a:r>
              <a:rPr lang="en-US" altLang="zh-CN" dirty="0"/>
              <a:t>﻿A 4-bit weight is generally sufficient to achieve a high recognition accuracy for CNN. </a:t>
            </a:r>
          </a:p>
          <a:p>
            <a:pPr marL="457200" lvl="1" indent="0">
              <a:buNone/>
            </a:pPr>
            <a:r>
              <a:rPr lang="en-US" altLang="zh-CN" dirty="0"/>
              <a:t>In this work, an approximate 15-level fixed-point weight was adopted as the differential conductance of a pair of 8-level memristors. ﻿The quantization of</a:t>
            </a:r>
          </a:p>
          <a:p>
            <a:pPr marL="457200" lvl="1" indent="0">
              <a:buNone/>
            </a:pPr>
            <a:r>
              <a:rPr lang="en-US" altLang="zh-CN" dirty="0"/>
              <a:t>the 15-level fixed point relaxed the conductance mapping requirements to speed up weight transfer, and ensured a high recognition accuracy of 96.92%.</a:t>
            </a:r>
          </a:p>
        </p:txBody>
      </p:sp>
      <p:sp>
        <p:nvSpPr>
          <p:cNvPr id="5" name="标题 4"/>
          <p:cNvSpPr>
            <a:spLocks noGrp="1"/>
          </p:cNvSpPr>
          <p:nvPr>
            <p:ph type="title"/>
          </p:nvPr>
        </p:nvSpPr>
        <p:spPr>
          <a:xfrm>
            <a:off x="136187" y="946418"/>
            <a:ext cx="8372163" cy="576000"/>
          </a:xfrm>
        </p:spPr>
        <p:txBody>
          <a:bodyPr/>
          <a:lstStyle/>
          <a:p>
            <a:r>
              <a:rPr lang="en-US" altLang="zh-CN" dirty="0"/>
              <a:t>Quantization </a:t>
            </a:r>
            <a:endParaRPr lang="zh-CN" altLang="en-US" dirty="0"/>
          </a:p>
        </p:txBody>
      </p:sp>
      <p:sp>
        <p:nvSpPr>
          <p:cNvPr id="4" name="灯片编号占位符 3"/>
          <p:cNvSpPr>
            <a:spLocks noGrp="1"/>
          </p:cNvSpPr>
          <p:nvPr>
            <p:ph type="sldNum" sz="quarter" idx="4294967295"/>
          </p:nvPr>
        </p:nvSpPr>
        <p:spPr>
          <a:xfrm>
            <a:off x="8656638" y="312738"/>
            <a:ext cx="487362" cy="277812"/>
          </a:xfrm>
          <a:prstGeom prst="rect">
            <a:avLst/>
          </a:prstGeom>
        </p:spPr>
        <p:txBody>
          <a:bodyPr/>
          <a:lstStyle/>
          <a:p>
            <a:fld id="{54BD5A17-3153-4A95-988E-B577C14000F1}" type="slidenum">
              <a:rPr lang="en-US" altLang="zh-CN" smtClean="0"/>
              <a:pPr/>
              <a:t>9</a:t>
            </a:fld>
            <a:endParaRPr lang="en-US" altLang="zh-CN" dirty="0"/>
          </a:p>
        </p:txBody>
      </p:sp>
    </p:spTree>
    <p:extLst>
      <p:ext uri="{BB962C8B-B14F-4D97-AF65-F5344CB8AC3E}">
        <p14:creationId xmlns:p14="http://schemas.microsoft.com/office/powerpoint/2010/main" val="119739131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4491</TotalTime>
  <Words>202</Words>
  <Application>Microsoft Macintosh PowerPoint</Application>
  <PresentationFormat>全屏显示(4:3)</PresentationFormat>
  <Paragraphs>74</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微软雅黑</vt:lpstr>
      <vt:lpstr>Arial</vt:lpstr>
      <vt:lpstr>Calibri</vt:lpstr>
      <vt:lpstr>2016-VI主题-蓝</vt:lpstr>
      <vt:lpstr>Fully hardware implemented memristor convolutional neural network</vt:lpstr>
      <vt:lpstr>Memristor Cell</vt:lpstr>
      <vt:lpstr>Architecture</vt:lpstr>
      <vt:lpstr>mCNN</vt:lpstr>
      <vt:lpstr>Convolution</vt:lpstr>
      <vt:lpstr>Hybrid training</vt:lpstr>
      <vt:lpstr>In situ training</vt:lpstr>
      <vt:lpstr>In situ training</vt:lpstr>
      <vt:lpstr>Quantization </vt:lpstr>
      <vt:lpstr>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5G智能通信系统中关键技术研究及实现</dc:title>
  <dc:creator>Istrate Ramona</dc:creator>
  <cp:lastModifiedBy>Istrate Ramona</cp:lastModifiedBy>
  <cp:revision>59</cp:revision>
  <dcterms:created xsi:type="dcterms:W3CDTF">2019-12-26T06:01:49Z</dcterms:created>
  <dcterms:modified xsi:type="dcterms:W3CDTF">2020-09-30T01:55:16Z</dcterms:modified>
</cp:coreProperties>
</file>