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5" r:id="rId6"/>
    <p:sldId id="259" r:id="rId7"/>
    <p:sldId id="268" r:id="rId8"/>
    <p:sldId id="269" r:id="rId9"/>
    <p:sldId id="266" r:id="rId10"/>
    <p:sldId id="261" r:id="rId11"/>
    <p:sldId id="263" r:id="rId12"/>
    <p:sldId id="271" r:id="rId13"/>
    <p:sldId id="270" r:id="rId14"/>
    <p:sldId id="272" r:id="rId15"/>
    <p:sldId id="264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1009-1745-4AA9-8461-3C89CA520CCD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518-94F2-40E7-AEE5-0FE74928D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31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1009-1745-4AA9-8461-3C89CA520CCD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518-94F2-40E7-AEE5-0FE74928D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84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1009-1745-4AA9-8461-3C89CA520CCD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518-94F2-40E7-AEE5-0FE74928D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0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1009-1745-4AA9-8461-3C89CA520CCD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518-94F2-40E7-AEE5-0FE74928D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2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1009-1745-4AA9-8461-3C89CA520CCD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518-94F2-40E7-AEE5-0FE74928D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1009-1745-4AA9-8461-3C89CA520CCD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518-94F2-40E7-AEE5-0FE74928D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39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1009-1745-4AA9-8461-3C89CA520CCD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518-94F2-40E7-AEE5-0FE74928D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9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1009-1745-4AA9-8461-3C89CA520CCD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518-94F2-40E7-AEE5-0FE74928D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4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1009-1745-4AA9-8461-3C89CA520CCD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518-94F2-40E7-AEE5-0FE74928D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1009-1745-4AA9-8461-3C89CA520CCD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518-94F2-40E7-AEE5-0FE74928D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2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1009-1745-4AA9-8461-3C89CA520CCD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B518-94F2-40E7-AEE5-0FE74928D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E1009-1745-4AA9-8461-3C89CA520CCD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B518-94F2-40E7-AEE5-0FE74928D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8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3909" y="1146351"/>
            <a:ext cx="9620738" cy="1493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i="0" dirty="0" smtClean="0">
                <a:solidFill>
                  <a:srgbClr val="231F20"/>
                </a:solidFill>
                <a:effectLst/>
                <a:ea typeface="微软雅黑" panose="020B0503020204020204" pitchFamily="34" charset="-122"/>
              </a:rPr>
              <a:t>TASO: Optimizing Deep Learning Computation with Automatic Generation of Graph Substitutions </a:t>
            </a:r>
            <a:r>
              <a:rPr lang="en-US" altLang="zh-CN" sz="3200" dirty="0" smtClean="0">
                <a:ea typeface="微软雅黑" panose="020B0503020204020204" pitchFamily="34" charset="-122"/>
              </a:rPr>
              <a:t>[SOSP19]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00" y="3414591"/>
            <a:ext cx="76390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9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538" y="601784"/>
            <a:ext cx="560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Graph Substitution Verifier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509846" y="121837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Using function to represent operators and their </a:t>
            </a:r>
            <a:r>
              <a:rPr lang="en-US" altLang="zh-CN" dirty="0"/>
              <a:t>parameters </a:t>
            </a:r>
            <a:r>
              <a:rPr lang="en-US" altLang="zh-CN" dirty="0" smtClean="0"/>
              <a:t>and input </a:t>
            </a:r>
            <a:r>
              <a:rPr lang="en-US" altLang="zh-CN" dirty="0"/>
              <a:t>tensors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en-US" altLang="zh-CN" b="0" i="0" dirty="0" smtClean="0">
              <a:solidFill>
                <a:srgbClr val="231F2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31F2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smtClean="0">
                <a:solidFill>
                  <a:srgbClr val="231F20"/>
                </a:solidFill>
                <a:effectLst/>
              </a:rPr>
              <a:t>Using a small set of </a:t>
            </a:r>
            <a:r>
              <a:rPr lang="en-US" altLang="zh-CN" b="0" i="1" dirty="0" smtClean="0">
                <a:solidFill>
                  <a:srgbClr val="231F20"/>
                </a:solidFill>
                <a:effectLst/>
              </a:rPr>
              <a:t>operator properties </a:t>
            </a:r>
            <a:r>
              <a:rPr lang="en-US" altLang="zh-CN" b="0" i="0" dirty="0" smtClean="0">
                <a:solidFill>
                  <a:srgbClr val="231F20"/>
                </a:solidFill>
                <a:effectLst/>
              </a:rPr>
              <a:t>expressed in first-order logic to formally verify substitutions</a:t>
            </a:r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These properties are guided by the substitutions discovered by the substitution generator and then </a:t>
            </a:r>
            <a:r>
              <a:rPr lang="en-US" altLang="zh-CN" dirty="0"/>
              <a:t>manually </a:t>
            </a:r>
            <a:r>
              <a:rPr lang="en-US" altLang="zh-CN" dirty="0" smtClean="0"/>
              <a:t>written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Using the entailment </a:t>
            </a:r>
            <a:r>
              <a:rPr lang="en-US" altLang="zh-CN" dirty="0"/>
              <a:t>checking </a:t>
            </a:r>
            <a:r>
              <a:rPr lang="en-US" altLang="zh-CN" dirty="0" smtClean="0"/>
              <a:t>in </a:t>
            </a:r>
            <a:r>
              <a:rPr lang="en-US" altLang="zh-CN" dirty="0"/>
              <a:t>first-order theorem </a:t>
            </a:r>
            <a:r>
              <a:rPr lang="en-US" altLang="zh-CN" dirty="0" smtClean="0"/>
              <a:t>to </a:t>
            </a:r>
            <a:r>
              <a:rPr lang="en-US" altLang="zh-CN" dirty="0"/>
              <a:t>verify all</a:t>
            </a:r>
            <a:r>
              <a:rPr lang="en-US" altLang="zh-CN" dirty="0" smtClean="0"/>
              <a:t> </a:t>
            </a:r>
            <a:r>
              <a:rPr lang="en-US" altLang="zh-CN" dirty="0"/>
              <a:t>generated substitutions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59" y="1210973"/>
            <a:ext cx="4788592" cy="5283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54" y="1911961"/>
            <a:ext cx="1714500" cy="314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798" y="2990209"/>
            <a:ext cx="4352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3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538" y="601784"/>
            <a:ext cx="7369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Pruning Redundant </a:t>
            </a:r>
            <a:r>
              <a:rPr lang="en-US" altLang="zh-CN" sz="2800" dirty="0" smtClean="0"/>
              <a:t>Substitutions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129322" y="1264600"/>
            <a:ext cx="87415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Definition: A graph substitution is redundant if it is subsumed by a more general valid substitution.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348153" y="2063075"/>
            <a:ext cx="94342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Input tensor renaming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2" y="3041527"/>
            <a:ext cx="4152900" cy="1857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066" y="3017053"/>
            <a:ext cx="3911449" cy="190363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001846" y="3970215"/>
            <a:ext cx="2063262" cy="320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91016" y="3648124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Special 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997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538" y="601784"/>
            <a:ext cx="7369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Pruning Redundant Substitutions (Optional)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129322" y="1264600"/>
            <a:ext cx="87415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Definition: A graph substitution is redundant if it is subsumed by a more general valid substitution.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348152" y="2063075"/>
            <a:ext cx="104843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Common </a:t>
            </a:r>
            <a:r>
              <a:rPr lang="en-US" altLang="zh-CN" sz="2000" dirty="0" err="1" smtClean="0"/>
              <a:t>subgraph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Eliminate </a:t>
            </a:r>
            <a:r>
              <a:rPr lang="en-US" altLang="zh-CN" sz="2000" dirty="0"/>
              <a:t>substitutions whose source and target graphs have a </a:t>
            </a:r>
            <a:r>
              <a:rPr lang="en-US" altLang="zh-CN" sz="2000" dirty="0" smtClean="0"/>
              <a:t>common </a:t>
            </a:r>
            <a:r>
              <a:rPr lang="en-US" altLang="zh-CN" sz="2000" dirty="0" err="1" smtClean="0"/>
              <a:t>subgraph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2" y="3528033"/>
            <a:ext cx="4124325" cy="2162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346" y="3966182"/>
            <a:ext cx="44862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8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538" y="601784"/>
            <a:ext cx="560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Joint </a:t>
            </a:r>
            <a:r>
              <a:rPr lang="en-US" altLang="zh-CN" sz="2800" dirty="0" smtClean="0"/>
              <a:t>Optimizer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094374" y="1299440"/>
            <a:ext cx="1019760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Construct the cost model</a:t>
            </a:r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Enumerates </a:t>
            </a:r>
            <a:r>
              <a:rPr lang="en-US" altLang="zh-CN" dirty="0" smtClean="0"/>
              <a:t>possible </a:t>
            </a:r>
            <a:r>
              <a:rPr lang="en-US" altLang="zh-CN" dirty="0"/>
              <a:t>layouts for tensors in the target </a:t>
            </a:r>
            <a:r>
              <a:rPr lang="en-US" altLang="zh-CN" dirty="0" smtClean="0"/>
              <a:t>graph </a:t>
            </a:r>
            <a:r>
              <a:rPr lang="en-US" altLang="zh-CN" dirty="0"/>
              <a:t>based on the data layouts of tensors in the source </a:t>
            </a:r>
            <a:r>
              <a:rPr lang="en-US" altLang="zh-CN" dirty="0" smtClean="0"/>
              <a:t>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Measures </a:t>
            </a:r>
            <a:r>
              <a:rPr lang="en-US" altLang="zh-CN" dirty="0"/>
              <a:t>the execution </a:t>
            </a:r>
            <a:r>
              <a:rPr lang="en-US" altLang="zh-CN" dirty="0" smtClean="0"/>
              <a:t>time of </a:t>
            </a:r>
            <a:r>
              <a:rPr lang="en-US" altLang="zh-CN" dirty="0"/>
              <a:t>a DNN operator once for each configuration and data </a:t>
            </a:r>
            <a:r>
              <a:rPr lang="en-US" altLang="zh-CN" dirty="0" smtClean="0"/>
              <a:t>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Estimates </a:t>
            </a:r>
            <a:r>
              <a:rPr lang="en-US" altLang="zh-CN" dirty="0"/>
              <a:t>the performance of a graph by </a:t>
            </a:r>
            <a:r>
              <a:rPr lang="en-US" altLang="zh-CN" dirty="0" smtClean="0"/>
              <a:t>summing up </a:t>
            </a:r>
            <a:r>
              <a:rPr lang="en-US" altLang="zh-CN" dirty="0"/>
              <a:t>the measured execution time of its operators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353" y="4101377"/>
            <a:ext cx="40671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6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538" y="601784"/>
            <a:ext cx="560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Joint </a:t>
            </a:r>
            <a:r>
              <a:rPr lang="en-US" altLang="zh-CN" sz="2800" dirty="0" smtClean="0"/>
              <a:t>Optimizer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069822" y="1239056"/>
            <a:ext cx="100151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Find the optimal solution</a:t>
            </a:r>
          </a:p>
          <a:p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all </a:t>
            </a:r>
            <a:r>
              <a:rPr lang="en-US" altLang="zh-CN" dirty="0"/>
              <a:t>candidate graphs are maintained in a priority queue P and are </a:t>
            </a:r>
            <a:r>
              <a:rPr lang="en-US" altLang="zh-CN" dirty="0" err="1"/>
              <a:t>dequeued</a:t>
            </a:r>
            <a:r>
              <a:rPr lang="en-US" altLang="zh-CN" dirty="0"/>
              <a:t> in increasing order of </a:t>
            </a:r>
            <a:r>
              <a:rPr lang="en-US" altLang="zh-CN" dirty="0" smtClean="0"/>
              <a:t>cost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graph substitutions can introduce cycles into a graph so </a:t>
            </a:r>
            <a:r>
              <a:rPr lang="en-US" altLang="zh-CN" dirty="0"/>
              <a:t>the </a:t>
            </a:r>
            <a:r>
              <a:rPr lang="en-US" altLang="zh-CN" dirty="0" err="1"/>
              <a:t>acyclicity</a:t>
            </a:r>
            <a:r>
              <a:rPr lang="en-US" altLang="zh-CN" dirty="0"/>
              <a:t> of  </a:t>
            </a:r>
            <a:r>
              <a:rPr lang="en-US" altLang="zh-CN" dirty="0" smtClean="0"/>
              <a:t>target graph should be checked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/>
              <a:t>search space is pruned by a </a:t>
            </a:r>
            <a:r>
              <a:rPr lang="en-US" altLang="zh-CN" dirty="0" smtClean="0"/>
              <a:t>hyper parameter </a:t>
            </a:r>
            <a:r>
              <a:rPr lang="en-US" altLang="zh-CN" i="1" dirty="0"/>
              <a:t>α</a:t>
            </a:r>
            <a:r>
              <a:rPr lang="en-US" altLang="zh-CN" dirty="0"/>
              <a:t>, which </a:t>
            </a:r>
            <a:endParaRPr lang="en-US" altLang="zh-CN" dirty="0" smtClean="0"/>
          </a:p>
          <a:p>
            <a:r>
              <a:rPr lang="en-US" altLang="zh-CN" dirty="0" smtClean="0"/>
              <a:t>     directly </a:t>
            </a:r>
            <a:r>
              <a:rPr lang="en-US" altLang="zh-CN" dirty="0"/>
              <a:t>eliminates all graphs </a:t>
            </a:r>
            <a:r>
              <a:rPr lang="en-US" altLang="zh-CN" dirty="0" smtClean="0"/>
              <a:t>whose cost </a:t>
            </a:r>
            <a:r>
              <a:rPr lang="en-US" altLang="zh-CN" dirty="0"/>
              <a:t>is </a:t>
            </a:r>
            <a:r>
              <a:rPr lang="en-US" altLang="zh-CN" i="1" dirty="0"/>
              <a:t>α </a:t>
            </a:r>
            <a:r>
              <a:rPr lang="en-US" altLang="zh-CN" dirty="0"/>
              <a:t>times worse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than </a:t>
            </a:r>
            <a:r>
              <a:rPr lang="en-US" altLang="zh-CN" dirty="0"/>
              <a:t>the best discovered graph.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Setting </a:t>
            </a:r>
            <a:r>
              <a:rPr lang="en-US" altLang="zh-CN" i="1" dirty="0"/>
              <a:t>α </a:t>
            </a:r>
            <a:r>
              <a:rPr lang="en-US" altLang="zh-CN" dirty="0"/>
              <a:t>= 1 reduces the </a:t>
            </a:r>
            <a:r>
              <a:rPr lang="en-US" altLang="zh-CN" dirty="0" smtClean="0"/>
              <a:t>search </a:t>
            </a:r>
            <a:r>
              <a:rPr lang="en-US" altLang="zh-CN" dirty="0"/>
              <a:t>to a simple greedy </a:t>
            </a:r>
            <a:r>
              <a:rPr lang="en-US" altLang="zh-CN" dirty="0" smtClean="0"/>
              <a:t>algorithm</a:t>
            </a:r>
          </a:p>
          <a:p>
            <a:r>
              <a:rPr lang="en-US" altLang="zh-CN" dirty="0" smtClean="0"/>
              <a:t>      without </a:t>
            </a:r>
            <a:r>
              <a:rPr lang="en-US" altLang="zh-CN" dirty="0"/>
              <a:t>backtracking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186" y="2843356"/>
            <a:ext cx="4044571" cy="37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8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538" y="601784"/>
            <a:ext cx="560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Experiments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54" y="1432290"/>
            <a:ext cx="93630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69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538" y="601784"/>
            <a:ext cx="560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Interesting place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315194" y="3483599"/>
            <a:ext cx="897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TASO does not use Tensor's size information to guide </a:t>
            </a:r>
            <a:r>
              <a:rPr lang="en-US" altLang="zh-CN" dirty="0" smtClean="0"/>
              <a:t>optimization, which may be important for the performance of a specific information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Cannot support complicate transformation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81538" y="2703754"/>
            <a:ext cx="560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Problems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315195" y="1309446"/>
            <a:ext cx="8979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Enumerate and Maintain a database of the graph substitution pairs of existing ops</a:t>
            </a:r>
          </a:p>
          <a:p>
            <a:endParaRPr lang="en-US" altLang="zh-CN" dirty="0"/>
          </a:p>
          <a:p>
            <a:r>
              <a:rPr lang="en-US" altLang="zh-CN" dirty="0" smtClean="0"/>
              <a:t>Find the graph optimization rules automatically rather than manually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88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538" y="601784"/>
            <a:ext cx="5603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Graph </a:t>
            </a:r>
            <a:r>
              <a:rPr lang="en-US" altLang="zh-CN" sz="3200" dirty="0" smtClean="0"/>
              <a:t>Substitutions 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922216" y="1328615"/>
            <a:ext cx="92612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Definition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To replace a </a:t>
            </a:r>
            <a:r>
              <a:rPr lang="en-US" altLang="zh-CN" sz="2000" dirty="0" err="1" smtClean="0"/>
              <a:t>subgraph</a:t>
            </a:r>
            <a:r>
              <a:rPr lang="en-US" altLang="zh-CN" sz="2000" dirty="0" smtClean="0"/>
              <a:t> matching a specific pattern with a functionally equivalent </a:t>
            </a:r>
            <a:r>
              <a:rPr lang="en-US" altLang="zh-CN" sz="2000" dirty="0" err="1" smtClean="0"/>
              <a:t>subgraph</a:t>
            </a:r>
            <a:r>
              <a:rPr lang="en-US" altLang="zh-CN" sz="2000" dirty="0" smtClean="0"/>
              <a:t> with improved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most commonly </a:t>
            </a:r>
            <a:r>
              <a:rPr lang="en-US" altLang="zh-CN" sz="2000" dirty="0" smtClean="0"/>
              <a:t>discussed concept</a:t>
            </a:r>
            <a:r>
              <a:rPr lang="en-US" altLang="zh-CN" sz="2000" dirty="0"/>
              <a:t>,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operator </a:t>
            </a:r>
            <a:r>
              <a:rPr lang="en-US" altLang="zh-CN" sz="2000" dirty="0" smtClean="0"/>
              <a:t>fusion/splitting are the subsets of Graph Substitutions </a:t>
            </a:r>
            <a:endParaRPr lang="zh-CN" alt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922216" y="3575384"/>
            <a:ext cx="955039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dirty="0" smtClean="0">
                <a:solidFill>
                  <a:srgbClr val="231F20"/>
                </a:solidFill>
                <a:effectLst/>
              </a:rPr>
              <a:t>A graph substitution consists of three components</a:t>
            </a:r>
          </a:p>
          <a:p>
            <a:endParaRPr lang="en-US" altLang="zh-CN" sz="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 </a:t>
            </a:r>
            <a:r>
              <a:rPr lang="en-US" altLang="zh-CN" sz="2000" i="1" dirty="0" smtClean="0"/>
              <a:t>source graph </a:t>
            </a:r>
            <a:r>
              <a:rPr lang="en-US" altLang="zh-CN" sz="2000" dirty="0"/>
              <a:t>that is matched to </a:t>
            </a:r>
            <a:r>
              <a:rPr lang="en-US" altLang="zh-CN" sz="2000" dirty="0" err="1"/>
              <a:t>subgraphs</a:t>
            </a:r>
            <a:r>
              <a:rPr lang="en-US" altLang="zh-CN" sz="2000" dirty="0"/>
              <a:t> in </a:t>
            </a:r>
            <a:r>
              <a:rPr lang="en-US" altLang="zh-CN" sz="2000" dirty="0" smtClean="0"/>
              <a:t>the original </a:t>
            </a:r>
            <a:r>
              <a:rPr lang="en-US" altLang="zh-CN" sz="2000" dirty="0"/>
              <a:t>computation </a:t>
            </a:r>
            <a:r>
              <a:rPr lang="en-US" altLang="zh-CN" sz="2000" dirty="0" smtClean="0"/>
              <a:t>graph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 </a:t>
            </a:r>
            <a:r>
              <a:rPr lang="en-US" altLang="zh-CN" sz="2000" i="1" dirty="0"/>
              <a:t>target </a:t>
            </a:r>
            <a:r>
              <a:rPr lang="en-US" altLang="zh-CN" sz="2000" i="1" dirty="0" smtClean="0"/>
              <a:t>graph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that defines a functionally equivalent </a:t>
            </a:r>
            <a:r>
              <a:rPr lang="en-US" altLang="zh-CN" sz="2000" dirty="0" smtClean="0"/>
              <a:t>new </a:t>
            </a:r>
            <a:r>
              <a:rPr lang="en-US" altLang="zh-CN" sz="2000" dirty="0" err="1" smtClean="0"/>
              <a:t>subgraph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to replace the matched </a:t>
            </a:r>
            <a:r>
              <a:rPr lang="en-US" altLang="zh-CN" sz="2000" dirty="0" err="1" smtClean="0"/>
              <a:t>subgraph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 </a:t>
            </a:r>
            <a:r>
              <a:rPr lang="en-US" altLang="zh-CN" sz="2000" i="1" dirty="0" smtClean="0"/>
              <a:t>mapping relation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describe the relation between </a:t>
            </a:r>
            <a:r>
              <a:rPr lang="en-US" altLang="zh-CN" sz="2000" dirty="0"/>
              <a:t>input/output tensors in the source and target graphs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862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538" y="601784"/>
            <a:ext cx="5603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Graph </a:t>
            </a:r>
            <a:r>
              <a:rPr lang="en-US" altLang="zh-CN" sz="3200" dirty="0" smtClean="0"/>
              <a:t>Substitutions 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2" y="2317481"/>
            <a:ext cx="4571512" cy="23704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953" y="2350606"/>
            <a:ext cx="4202896" cy="233728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15999" y="1652799"/>
            <a:ext cx="9261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Examples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531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538" y="601784"/>
            <a:ext cx="5603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Related Work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031630" y="1301375"/>
            <a:ext cx="107070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i="0" dirty="0" smtClean="0">
                <a:solidFill>
                  <a:srgbClr val="231F20"/>
                </a:solidFill>
                <a:effectLst/>
              </a:rPr>
              <a:t>Existing DNN frameworks optimize a computation graph by applying graph substitutions that are manually designed by domain experts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584" y="3704491"/>
            <a:ext cx="3243385" cy="30450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22400" y="2136170"/>
            <a:ext cx="94175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 smtClean="0">
                <a:solidFill>
                  <a:srgbClr val="231F20"/>
                </a:solidFill>
                <a:effectLst/>
              </a:rPr>
              <a:t>TensorFlow</a:t>
            </a:r>
            <a:r>
              <a:rPr lang="en-US" altLang="zh-CN" b="0" i="0" dirty="0" smtClean="0">
                <a:solidFill>
                  <a:srgbClr val="231F20"/>
                </a:solidFill>
                <a:effectLst/>
              </a:rPr>
              <a:t>, </a:t>
            </a:r>
            <a:r>
              <a:rPr lang="en-US" altLang="zh-CN" b="0" i="0" dirty="0" err="1" smtClean="0">
                <a:solidFill>
                  <a:srgbClr val="231F20"/>
                </a:solidFill>
                <a:effectLst/>
              </a:rPr>
              <a:t>PyTorch</a:t>
            </a:r>
            <a:r>
              <a:rPr lang="en-US" altLang="zh-CN" b="0" i="0" dirty="0" smtClean="0">
                <a:solidFill>
                  <a:srgbClr val="231F20"/>
                </a:solidFill>
                <a:effectLst/>
              </a:rPr>
              <a:t>, </a:t>
            </a:r>
            <a:r>
              <a:rPr lang="en-US" altLang="zh-CN" b="0" i="0" dirty="0" err="1" smtClean="0">
                <a:solidFill>
                  <a:srgbClr val="231F20"/>
                </a:solidFill>
                <a:effectLst/>
              </a:rPr>
              <a:t>TensorRT</a:t>
            </a:r>
            <a:r>
              <a:rPr lang="en-US" altLang="zh-CN" b="0" i="0" dirty="0" smtClean="0">
                <a:solidFill>
                  <a:srgbClr val="231F20"/>
                </a:solidFill>
                <a:effectLst/>
              </a:rPr>
              <a:t>, and TVM use a greedy rule-based optimization strategy and directly perform all applicable substitutions on the computation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 smtClean="0">
              <a:solidFill>
                <a:srgbClr val="231F2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MetaFlow</a:t>
            </a:r>
            <a:r>
              <a:rPr lang="en-US" altLang="zh-CN" dirty="0" smtClean="0"/>
              <a:t> constructs a large search space of equivalent computation graphs and uses back-tracking search to explore this space. Manually </a:t>
            </a:r>
            <a:r>
              <a:rPr lang="en-US" altLang="zh-CN" dirty="0"/>
              <a:t>specified substitutions</a:t>
            </a:r>
            <a:r>
              <a:rPr lang="en-US" altLang="zh-CN" dirty="0" smtClean="0"/>
              <a:t> are still required.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77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538" y="601784"/>
            <a:ext cx="5603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Related Work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031630" y="1285745"/>
            <a:ext cx="10707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 smtClean="0">
                <a:solidFill>
                  <a:srgbClr val="231F20"/>
                </a:solidFill>
                <a:effectLst/>
              </a:rPr>
              <a:t>Problems of existing method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48152" y="2047630"/>
            <a:ext cx="10070125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Maintainability: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TensorFlow</a:t>
            </a:r>
            <a:r>
              <a:rPr lang="en-US" altLang="zh-CN" dirty="0" smtClean="0"/>
              <a:t> r1.14 includes </a:t>
            </a:r>
            <a:r>
              <a:rPr lang="en-US" altLang="zh-CN" dirty="0"/>
              <a:t>155 substitutions implemented in </a:t>
            </a:r>
            <a:r>
              <a:rPr lang="en-US" altLang="zh-CN" dirty="0" smtClean="0"/>
              <a:t>approximately 53K </a:t>
            </a:r>
            <a:r>
              <a:rPr lang="en-US" altLang="zh-CN" dirty="0"/>
              <a:t>lines of C++ </a:t>
            </a:r>
            <a:r>
              <a:rPr lang="en-US" altLang="zh-CN" dirty="0" smtClean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New </a:t>
            </a:r>
            <a:r>
              <a:rPr lang="en-US" altLang="zh-CN" dirty="0"/>
              <a:t>operators are </a:t>
            </a:r>
            <a:r>
              <a:rPr lang="en-US" altLang="zh-CN" dirty="0" smtClean="0"/>
              <a:t>continuously introduced </a:t>
            </a:r>
            <a:br>
              <a:rPr lang="en-US" altLang="zh-CN" dirty="0" smtClean="0"/>
            </a:b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Data layout: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data layout of tensor has </a:t>
            </a:r>
            <a:r>
              <a:rPr lang="en-US" altLang="zh-CN" dirty="0"/>
              <a:t>a high impact on </a:t>
            </a:r>
            <a:r>
              <a:rPr lang="en-US" altLang="zh-CN" dirty="0" smtClean="0"/>
              <a:t>runtime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 </a:t>
            </a:r>
            <a:r>
              <a:rPr lang="en-US" altLang="zh-CN" dirty="0"/>
              <a:t>graph substitution may only improve </a:t>
            </a:r>
            <a:r>
              <a:rPr lang="en-US" altLang="zh-CN" dirty="0" smtClean="0"/>
              <a:t>performance if </a:t>
            </a:r>
            <a:r>
              <a:rPr lang="en-US" altLang="zh-CN" dirty="0"/>
              <a:t>it is combined with a particular </a:t>
            </a:r>
            <a:r>
              <a:rPr lang="en-US" altLang="zh-CN" dirty="0" smtClean="0"/>
              <a:t>layout</a:t>
            </a:r>
            <a:endParaRPr lang="en-US" altLang="zh-CN" sz="1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Current frameworks treat </a:t>
            </a:r>
            <a:r>
              <a:rPr lang="en-US" altLang="zh-CN" dirty="0"/>
              <a:t>data layout and graph substitution as separate optimization problems and solve them sequentially</a:t>
            </a:r>
            <a:r>
              <a:rPr lang="en-US" altLang="zh-CN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Correctness: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Hand-written graph substitutions are </a:t>
            </a:r>
            <a:r>
              <a:rPr lang="en-US" altLang="zh-CN" dirty="0" smtClean="0"/>
              <a:t>error-prone (There are still many bugs in TF/</a:t>
            </a:r>
            <a:r>
              <a:rPr lang="en-US" altLang="zh-CN" dirty="0" err="1" smtClean="0"/>
              <a:t>Pytorch</a:t>
            </a:r>
            <a:r>
              <a:rPr lang="en-US" altLang="zh-CN" dirty="0" smtClean="0"/>
              <a:t> Now)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Formally </a:t>
            </a:r>
            <a:r>
              <a:rPr lang="en-US" altLang="zh-CN" dirty="0"/>
              <a:t>verifying optimizations </a:t>
            </a:r>
            <a:r>
              <a:rPr lang="en-US" altLang="zh-CN" dirty="0" smtClean="0"/>
              <a:t>can be a promise solution, but they are not applied </a:t>
            </a:r>
            <a:r>
              <a:rPr lang="en-US" altLang="zh-CN" dirty="0"/>
              <a:t>to </a:t>
            </a:r>
            <a:r>
              <a:rPr lang="en-US" altLang="zh-CN" dirty="0" smtClean="0"/>
              <a:t>this field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8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538" y="601784"/>
            <a:ext cx="560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Overview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266" y="3868862"/>
            <a:ext cx="3955806" cy="28813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34830" y="1266091"/>
            <a:ext cx="109024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Graph Substitution Generator: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Enumerates all possible computation graphs over a given set of DNN operators up to a fixed size to find candidate substitution</a:t>
            </a:r>
          </a:p>
          <a:p>
            <a:pPr lvl="1"/>
            <a:r>
              <a:rPr lang="en-US" altLang="zh-CN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Graph Substitution Verifier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Ensure the correctness </a:t>
            </a:r>
            <a:r>
              <a:rPr lang="en-US" altLang="zh-CN" dirty="0"/>
              <a:t>of the generated graph </a:t>
            </a:r>
            <a:r>
              <a:rPr lang="en-US" altLang="zh-CN" dirty="0" smtClean="0"/>
              <a:t>substitutions </a:t>
            </a:r>
            <a:r>
              <a:rPr lang="en-US" altLang="zh-CN" dirty="0"/>
              <a:t>relying on user provided operator </a:t>
            </a:r>
            <a:r>
              <a:rPr lang="en-US" altLang="zh-CN" dirty="0" smtClean="0"/>
              <a:t>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Joint Optimizer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Jointly </a:t>
            </a:r>
            <a:r>
              <a:rPr lang="en-US" altLang="zh-CN" dirty="0"/>
              <a:t>optimizes graph substitutions and data layout transformations by integrating </a:t>
            </a:r>
            <a:r>
              <a:rPr lang="en-US" altLang="zh-CN" dirty="0" smtClean="0"/>
              <a:t>them into </a:t>
            </a:r>
            <a:r>
              <a:rPr lang="en-US" altLang="zh-CN" dirty="0"/>
              <a:t>a common representation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92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538" y="601784"/>
            <a:ext cx="560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Graph Substitution Generator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078524" y="1425896"/>
            <a:ext cx="984738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Step1: Enumerating potential graphs and collecting their fingerprints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Using DFS algorithm to construct </a:t>
            </a:r>
            <a:r>
              <a:rPr lang="en-US" altLang="zh-CN" dirty="0"/>
              <a:t>all </a:t>
            </a:r>
            <a:r>
              <a:rPr lang="en-US" altLang="zh-CN" dirty="0" smtClean="0"/>
              <a:t>potential acyclic </a:t>
            </a:r>
            <a:r>
              <a:rPr lang="en-US" altLang="zh-CN" dirty="0"/>
              <a:t>computation graphs</a:t>
            </a:r>
            <a:r>
              <a:rPr lang="en-US" altLang="zh-CN" dirty="0" smtClean="0"/>
              <a:t> up </a:t>
            </a:r>
            <a:r>
              <a:rPr lang="en-US" altLang="zh-CN" dirty="0"/>
              <a:t>to a certain </a:t>
            </a:r>
            <a:r>
              <a:rPr lang="en-US" altLang="zh-CN" dirty="0" smtClean="0"/>
              <a:t>size by using a given set of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Compute the hash of </a:t>
            </a:r>
            <a:r>
              <a:rPr lang="en-US" altLang="zh-CN" dirty="0"/>
              <a:t>the output tensors </a:t>
            </a:r>
            <a:r>
              <a:rPr lang="en-US" altLang="zh-CN" dirty="0" smtClean="0"/>
              <a:t>of each graph as the fingerprints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size of input tensors are small for fast verification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All tensors are represented with integers to avoid floating-point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Two-step </a:t>
            </a:r>
            <a:r>
              <a:rPr lang="en-US" altLang="zh-CN" dirty="0"/>
              <a:t>hash function </a:t>
            </a:r>
            <a:r>
              <a:rPr lang="en-US" altLang="zh-CN" dirty="0" smtClean="0"/>
              <a:t>is used to ensure </a:t>
            </a:r>
            <a:r>
              <a:rPr lang="en-US" altLang="zh-CN" dirty="0"/>
              <a:t>the fingerprint </a:t>
            </a:r>
            <a:r>
              <a:rPr lang="en-US" altLang="zh-CN" dirty="0" smtClean="0"/>
              <a:t>is independent </a:t>
            </a:r>
            <a:r>
              <a:rPr lang="en-US" altLang="zh-CN" dirty="0"/>
              <a:t>of any permutation of the output </a:t>
            </a:r>
            <a:r>
              <a:rPr lang="en-US" altLang="zh-CN" dirty="0" smtClean="0"/>
              <a:t>tensors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hash</a:t>
            </a:r>
            <a:r>
              <a:rPr lang="en-US" altLang="zh-CN" dirty="0"/>
              <a:t>2 is a symmetric </a:t>
            </a:r>
            <a:r>
              <a:rPr lang="en-US" altLang="zh-CN" dirty="0" smtClean="0"/>
              <a:t>hash function </a:t>
            </a:r>
            <a:r>
              <a:rPr lang="en-US" altLang="zh-CN" dirty="0"/>
              <a:t>applied to an unordered set of </a:t>
            </a:r>
            <a:r>
              <a:rPr lang="en-US" altLang="zh-CN" dirty="0" smtClean="0"/>
              <a:t>hash1 </a:t>
            </a:r>
            <a:r>
              <a:rPr lang="en-US" altLang="zh-CN" dirty="0"/>
              <a:t>values.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853" y="4373440"/>
            <a:ext cx="50387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538" y="601784"/>
            <a:ext cx="560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Graph Substitution Generator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078524" y="1425896"/>
            <a:ext cx="984738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Step 2: Testing graphs with identical fingerprint</a:t>
            </a:r>
            <a:endParaRPr lang="en-US" altLang="zh-CN" sz="1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5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For graphs </a:t>
            </a:r>
            <a:r>
              <a:rPr lang="en-US" altLang="zh-CN" dirty="0"/>
              <a:t>with the same fingerprint, </a:t>
            </a:r>
            <a:r>
              <a:rPr lang="en-US" altLang="zh-CN" dirty="0" smtClean="0"/>
              <a:t>examine their </a:t>
            </a:r>
            <a:r>
              <a:rPr lang="en-US" altLang="zh-CN" dirty="0"/>
              <a:t>equivalence on a set of test </a:t>
            </a:r>
            <a:r>
              <a:rPr lang="en-US" altLang="zh-CN" dirty="0" smtClean="0"/>
              <a:t>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Using </a:t>
            </a:r>
            <a:r>
              <a:rPr lang="en-US" altLang="zh-CN" dirty="0"/>
              <a:t>floating point numbers ranging between -1 and </a:t>
            </a:r>
            <a:r>
              <a:rPr lang="en-US" altLang="zh-CN" dirty="0" smtClean="0"/>
              <a:t>1 in these test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Classifying </a:t>
            </a:r>
            <a:r>
              <a:rPr lang="en-US" altLang="zh-CN" dirty="0"/>
              <a:t>two output tensors as equivalent </a:t>
            </a:r>
            <a:r>
              <a:rPr lang="en-US" altLang="zh-CN" dirty="0" smtClean="0"/>
              <a:t>if their outputs differ </a:t>
            </a:r>
            <a:r>
              <a:rPr lang="en-US" altLang="zh-CN" dirty="0"/>
              <a:t>by no more than a small threshold </a:t>
            </a:r>
            <a:r>
              <a:rPr lang="en-US" altLang="zh-CN" dirty="0" smtClean="0"/>
              <a:t>value</a:t>
            </a:r>
          </a:p>
          <a:p>
            <a:pPr lvl="1"/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15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1538" y="601784"/>
            <a:ext cx="560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Graph Substitution Generator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169" y="1484920"/>
            <a:ext cx="3917275" cy="48018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01" y="2122865"/>
            <a:ext cx="4026954" cy="35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7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694</Words>
  <Application>Microsoft Office PowerPoint</Application>
  <PresentationFormat>宽屏</PresentationFormat>
  <Paragraphs>137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cq chu</dc:creator>
  <cp:lastModifiedBy>Microsoft 帐户</cp:lastModifiedBy>
  <cp:revision>73</cp:revision>
  <dcterms:created xsi:type="dcterms:W3CDTF">2020-09-29T05:53:31Z</dcterms:created>
  <dcterms:modified xsi:type="dcterms:W3CDTF">2020-09-29T17:30:13Z</dcterms:modified>
</cp:coreProperties>
</file>